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3"/>
  </p:notesMasterIdLst>
  <p:sldIdLst>
    <p:sldId id="256" r:id="rId2"/>
    <p:sldId id="258" r:id="rId3"/>
    <p:sldId id="259" r:id="rId4"/>
    <p:sldId id="262" r:id="rId5"/>
    <p:sldId id="263" r:id="rId6"/>
    <p:sldId id="264" r:id="rId7"/>
    <p:sldId id="260" r:id="rId8"/>
    <p:sldId id="265" r:id="rId9"/>
    <p:sldId id="261"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C8473-E49B-4E07-A37E-B9E648DCC4F6}"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AEBC7-882B-4BC3-893E-53C3B8CBACB5}" type="slidenum">
              <a:rPr lang="en-IN" smtClean="0"/>
              <a:t>‹#›</a:t>
            </a:fld>
            <a:endParaRPr lang="en-IN"/>
          </a:p>
        </p:txBody>
      </p:sp>
    </p:spTree>
    <p:extLst>
      <p:ext uri="{BB962C8B-B14F-4D97-AF65-F5344CB8AC3E}">
        <p14:creationId xmlns:p14="http://schemas.microsoft.com/office/powerpoint/2010/main" val="127898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417078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6000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589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224555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6883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22570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2668995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30717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34174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DF841-16D3-45E2-8DCB-4632F9E489E4}"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11375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DF841-16D3-45E2-8DCB-4632F9E489E4}"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33097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DF841-16D3-45E2-8DCB-4632F9E489E4}"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61095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DF841-16D3-45E2-8DCB-4632F9E489E4}"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9641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F841-16D3-45E2-8DCB-4632F9E489E4}"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7768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DF841-16D3-45E2-8DCB-4632F9E489E4}"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212850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DF841-16D3-45E2-8DCB-4632F9E489E4}"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ED8A2-9D5A-4DC7-AD8C-41E34555EFDF}" type="slidenum">
              <a:rPr lang="en-IN" smtClean="0"/>
              <a:t>‹#›</a:t>
            </a:fld>
            <a:endParaRPr lang="en-IN"/>
          </a:p>
        </p:txBody>
      </p:sp>
    </p:spTree>
    <p:extLst>
      <p:ext uri="{BB962C8B-B14F-4D97-AF65-F5344CB8AC3E}">
        <p14:creationId xmlns:p14="http://schemas.microsoft.com/office/powerpoint/2010/main" val="322893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BDF841-16D3-45E2-8DCB-4632F9E489E4}" type="datetimeFigureOut">
              <a:rPr lang="en-IN" smtClean="0"/>
              <a:t>08-08-2024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4ED8A2-9D5A-4DC7-AD8C-41E34555EFDF}" type="slidenum">
              <a:rPr lang="en-IN" smtClean="0"/>
              <a:t>‹#›</a:t>
            </a:fld>
            <a:endParaRPr lang="en-IN"/>
          </a:p>
        </p:txBody>
      </p:sp>
    </p:spTree>
    <p:extLst>
      <p:ext uri="{BB962C8B-B14F-4D97-AF65-F5344CB8AC3E}">
        <p14:creationId xmlns:p14="http://schemas.microsoft.com/office/powerpoint/2010/main" val="203487663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janasatyasai@gmail.com" TargetMode="External"/><Relationship Id="rId2" Type="http://schemas.openxmlformats.org/officeDocument/2006/relationships/hyperlink" Target="mailto:khothsunita1508@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EFB7-5EC2-5133-67DA-0C1DC065F92C}"/>
              </a:ext>
            </a:extLst>
          </p:cNvPr>
          <p:cNvSpPr>
            <a:spLocks noGrp="1"/>
          </p:cNvSpPr>
          <p:nvPr>
            <p:ph type="ctrTitle"/>
          </p:nvPr>
        </p:nvSpPr>
        <p:spPr>
          <a:xfrm>
            <a:off x="1388195" y="725606"/>
            <a:ext cx="7766936" cy="1717956"/>
          </a:xfrm>
        </p:spPr>
        <p:txBody>
          <a:bodyPr>
            <a:normAutofit fontScale="90000"/>
          </a:bodyPr>
          <a:lstStyle/>
          <a:p>
            <a:pPr algn="ctr"/>
            <a:r>
              <a:rPr lang="en-US" sz="3600" b="1" dirty="0"/>
              <a:t>VARIATIONAL CLASSIFIER AND QUANVOLUTIONAL NEURAL NETWORK</a:t>
            </a:r>
            <a:endParaRPr lang="en-IN" sz="3600" b="1" dirty="0"/>
          </a:p>
        </p:txBody>
      </p:sp>
      <p:sp>
        <p:nvSpPr>
          <p:cNvPr id="3" name="Subtitle 2">
            <a:extLst>
              <a:ext uri="{FF2B5EF4-FFF2-40B4-BE49-F238E27FC236}">
                <a16:creationId xmlns:a16="http://schemas.microsoft.com/office/drawing/2014/main" id="{1E95D653-7CCF-EDE4-55DD-571DA02FEB0D}"/>
              </a:ext>
            </a:extLst>
          </p:cNvPr>
          <p:cNvSpPr>
            <a:spLocks noGrp="1"/>
          </p:cNvSpPr>
          <p:nvPr>
            <p:ph type="subTitle" idx="1"/>
          </p:nvPr>
        </p:nvSpPr>
        <p:spPr>
          <a:xfrm>
            <a:off x="1388195" y="3648222"/>
            <a:ext cx="6836833" cy="1538774"/>
          </a:xfrm>
        </p:spPr>
        <p:txBody>
          <a:bodyPr>
            <a:normAutofit fontScale="85000" lnSpcReduction="20000"/>
          </a:bodyPr>
          <a:lstStyle/>
          <a:p>
            <a:pPr algn="ctr"/>
            <a:r>
              <a:rPr lang="en-US" b="1" dirty="0"/>
              <a:t>Sunita(</a:t>
            </a:r>
            <a:r>
              <a:rPr lang="en-US" b="1" dirty="0">
                <a:hlinkClick r:id="rId2"/>
              </a:rPr>
              <a:t>khothsunita1508@gmail.com</a:t>
            </a:r>
            <a:r>
              <a:rPr lang="en-US" b="1" dirty="0"/>
              <a:t>)</a:t>
            </a:r>
          </a:p>
          <a:p>
            <a:pPr algn="ctr"/>
            <a:r>
              <a:rPr lang="en-US" b="1" dirty="0"/>
              <a:t>Enrollment ID : WQ24-kntLxdjlEEqKqC9</a:t>
            </a:r>
          </a:p>
          <a:p>
            <a:pPr algn="ctr"/>
            <a:endParaRPr lang="en-US" b="1" dirty="0"/>
          </a:p>
          <a:p>
            <a:pPr algn="ctr"/>
            <a:r>
              <a:rPr lang="en-IN" b="1" i="0" dirty="0" err="1">
                <a:effectLst/>
                <a:highlight>
                  <a:srgbClr val="FFFFFF"/>
                </a:highlight>
                <a:latin typeface="system-ui"/>
              </a:rPr>
              <a:t>Rajana</a:t>
            </a:r>
            <a:r>
              <a:rPr lang="en-IN" b="1" i="0" dirty="0">
                <a:effectLst/>
                <a:highlight>
                  <a:srgbClr val="FFFFFF"/>
                </a:highlight>
                <a:latin typeface="system-ui"/>
              </a:rPr>
              <a:t> Rama Satya Sai Durga Prasad</a:t>
            </a:r>
            <a:r>
              <a:rPr lang="en-US" b="1" i="0" dirty="0">
                <a:effectLst/>
                <a:highlight>
                  <a:srgbClr val="FFFFFF"/>
                </a:highlight>
                <a:latin typeface="system-ui"/>
              </a:rPr>
              <a:t>(</a:t>
            </a:r>
            <a:r>
              <a:rPr lang="en-IN" b="1" i="0" u="sng" dirty="0">
                <a:effectLst/>
                <a:highlight>
                  <a:srgbClr val="FFFFFF"/>
                </a:highlight>
                <a:latin typeface="system-ui"/>
                <a:hlinkClick r:id="rId3"/>
              </a:rPr>
              <a:t>rajanasatyasai@gmail.com</a:t>
            </a:r>
            <a:r>
              <a:rPr lang="en-US" b="1" i="0" dirty="0">
                <a:effectLst/>
                <a:highlight>
                  <a:srgbClr val="FFFFFF"/>
                </a:highlight>
                <a:latin typeface="system-ui"/>
              </a:rPr>
              <a:t>)</a:t>
            </a:r>
          </a:p>
          <a:p>
            <a:pPr algn="ctr"/>
            <a:r>
              <a:rPr lang="en-IN" b="1" dirty="0" err="1"/>
              <a:t>Enrollment</a:t>
            </a:r>
            <a:r>
              <a:rPr lang="en-IN" b="1" dirty="0"/>
              <a:t> ID :  WQ24-UkA0PEQyOfbIQTn</a:t>
            </a:r>
          </a:p>
        </p:txBody>
      </p:sp>
      <p:pic>
        <p:nvPicPr>
          <p:cNvPr id="5" name="Picture 4">
            <a:extLst>
              <a:ext uri="{FF2B5EF4-FFF2-40B4-BE49-F238E27FC236}">
                <a16:creationId xmlns:a16="http://schemas.microsoft.com/office/drawing/2014/main" id="{386F3359-EDBC-E8DD-5D72-EDC2CD6B6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4" y="6391656"/>
            <a:ext cx="2185416" cy="466344"/>
          </a:xfrm>
          <a:prstGeom prst="rect">
            <a:avLst/>
          </a:prstGeom>
        </p:spPr>
      </p:pic>
      <p:sp>
        <p:nvSpPr>
          <p:cNvPr id="7" name="TextBox 6">
            <a:extLst>
              <a:ext uri="{FF2B5EF4-FFF2-40B4-BE49-F238E27FC236}">
                <a16:creationId xmlns:a16="http://schemas.microsoft.com/office/drawing/2014/main" id="{DA432026-E42A-1694-716E-6DDF3B04DD4E}"/>
              </a:ext>
            </a:extLst>
          </p:cNvPr>
          <p:cNvSpPr txBox="1"/>
          <p:nvPr/>
        </p:nvSpPr>
        <p:spPr>
          <a:xfrm>
            <a:off x="2125980" y="204734"/>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556F7647-AD81-6145-0A23-F4C2F72B206A}"/>
              </a:ext>
            </a:extLst>
          </p:cNvPr>
          <p:cNvSpPr txBox="1"/>
          <p:nvPr/>
        </p:nvSpPr>
        <p:spPr>
          <a:xfrm>
            <a:off x="2125980" y="2579713"/>
            <a:ext cx="6099048" cy="769441"/>
          </a:xfrm>
          <a:prstGeom prst="rect">
            <a:avLst/>
          </a:prstGeom>
          <a:noFill/>
        </p:spPr>
        <p:txBody>
          <a:bodyPr wrap="square">
            <a:spAutoFit/>
          </a:bodyPr>
          <a:lstStyle/>
          <a:p>
            <a:pPr algn="ctr"/>
            <a:r>
              <a:rPr lang="en-IN" sz="4400" b="0" i="0" u="none" strike="noStrike" dirty="0">
                <a:solidFill>
                  <a:srgbClr val="0070C0"/>
                </a:solidFill>
                <a:effectLst>
                  <a:outerShdw blurRad="38100" dist="38100" dir="2700000" algn="tl">
                    <a:srgbClr val="000000">
                      <a:alpha val="43137"/>
                    </a:srgbClr>
                  </a:outerShdw>
                </a:effectLst>
                <a:latin typeface="Jura"/>
              </a:rPr>
              <a:t>QUANTUM </a:t>
            </a:r>
            <a:r>
              <a:rPr lang="en-IN" sz="4400" dirty="0">
                <a:solidFill>
                  <a:srgbClr val="FF0000"/>
                </a:solidFill>
                <a:effectLst>
                  <a:outerShdw blurRad="38100" dist="38100" dir="2700000" algn="tl">
                    <a:srgbClr val="000000">
                      <a:alpha val="43137"/>
                    </a:srgbClr>
                  </a:outerShdw>
                </a:effectLst>
                <a:latin typeface="Jura"/>
              </a:rPr>
              <a:t>ENTANGLERS</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025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40D6-2041-4C70-4721-90E35D94F10F}"/>
              </a:ext>
            </a:extLst>
          </p:cNvPr>
          <p:cNvSpPr>
            <a:spLocks noGrp="1"/>
          </p:cNvSpPr>
          <p:nvPr>
            <p:ph type="title"/>
          </p:nvPr>
        </p:nvSpPr>
        <p:spPr>
          <a:xfrm>
            <a:off x="562591" y="685799"/>
            <a:ext cx="8596668" cy="1261873"/>
          </a:xfrm>
        </p:spPr>
        <p:txBody>
          <a:bodyPr>
            <a:normAutofit fontScale="90000"/>
          </a:bodyPr>
          <a:lstStyle/>
          <a:p>
            <a:pPr algn="ctr"/>
            <a:r>
              <a:rPr lang="en-US" sz="2700" b="1" dirty="0">
                <a:solidFill>
                  <a:schemeClr val="tx1"/>
                </a:solidFill>
              </a:rPr>
              <a:t>2.QCNN </a:t>
            </a:r>
            <a:br>
              <a:rPr lang="en-US" sz="2700" b="1" dirty="0">
                <a:solidFill>
                  <a:schemeClr val="tx1"/>
                </a:solidFill>
              </a:rPr>
            </a:br>
            <a:r>
              <a:rPr lang="en-US" sz="2700" b="1" dirty="0">
                <a:solidFill>
                  <a:schemeClr val="tx1"/>
                </a:solidFill>
              </a:rPr>
              <a:t>Classical Results on MNIST dataset</a:t>
            </a:r>
            <a:r>
              <a:rPr lang="en-IN" sz="2700" b="1" dirty="0">
                <a:solidFill>
                  <a:schemeClr val="tx1"/>
                </a:solidFill>
                <a:highlight>
                  <a:srgbClr val="FFFFFF"/>
                </a:highlight>
                <a:latin typeface="system-ui"/>
              </a:rPr>
              <a:t> </a:t>
            </a:r>
            <a:r>
              <a:rPr lang="en-IN" sz="2700" b="1" i="0" dirty="0">
                <a:solidFill>
                  <a:schemeClr val="tx1"/>
                </a:solidFill>
                <a:effectLst/>
                <a:highlight>
                  <a:srgbClr val="FFFFFF"/>
                </a:highlight>
                <a:latin typeface="system-ui"/>
              </a:rPr>
              <a:t>without quantum pre-processing</a:t>
            </a:r>
            <a:br>
              <a:rPr lang="en-IN" b="1" i="0" dirty="0">
                <a:effectLst/>
                <a:highlight>
                  <a:srgbClr val="FFFFFF"/>
                </a:highlight>
                <a:latin typeface="system-ui"/>
              </a:rPr>
            </a:br>
            <a:endParaRPr lang="en-IN" dirty="0"/>
          </a:p>
        </p:txBody>
      </p:sp>
      <p:pic>
        <p:nvPicPr>
          <p:cNvPr id="6" name="Content Placeholder 5">
            <a:extLst>
              <a:ext uri="{FF2B5EF4-FFF2-40B4-BE49-F238E27FC236}">
                <a16:creationId xmlns:a16="http://schemas.microsoft.com/office/drawing/2014/main" id="{7CD9D80D-2C7A-4F15-57E1-9A50933053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6523" y="2160589"/>
            <a:ext cx="4544402" cy="3724395"/>
          </a:xfrm>
        </p:spPr>
      </p:pic>
      <p:pic>
        <p:nvPicPr>
          <p:cNvPr id="8" name="Content Placeholder 7">
            <a:extLst>
              <a:ext uri="{FF2B5EF4-FFF2-40B4-BE49-F238E27FC236}">
                <a16:creationId xmlns:a16="http://schemas.microsoft.com/office/drawing/2014/main" id="{6EDC97AF-A36D-5749-D54B-674A37813E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4" y="2160590"/>
            <a:ext cx="4664075" cy="3724394"/>
          </a:xfrm>
        </p:spPr>
      </p:pic>
      <p:pic>
        <p:nvPicPr>
          <p:cNvPr id="3" name="Picture 2">
            <a:extLst>
              <a:ext uri="{FF2B5EF4-FFF2-40B4-BE49-F238E27FC236}">
                <a16:creationId xmlns:a16="http://schemas.microsoft.com/office/drawing/2014/main" id="{74B65F87-2352-8FCB-AC2A-78130C190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6" y="6391656"/>
            <a:ext cx="2185416" cy="466344"/>
          </a:xfrm>
          <a:prstGeom prst="rect">
            <a:avLst/>
          </a:prstGeom>
        </p:spPr>
      </p:pic>
      <p:sp>
        <p:nvSpPr>
          <p:cNvPr id="4" name="TextBox 3">
            <a:extLst>
              <a:ext uri="{FF2B5EF4-FFF2-40B4-BE49-F238E27FC236}">
                <a16:creationId xmlns:a16="http://schemas.microsoft.com/office/drawing/2014/main" id="{65BC7701-EE34-A40D-5E06-B157C6FE803C}"/>
              </a:ext>
            </a:extLst>
          </p:cNvPr>
          <p:cNvSpPr txBox="1"/>
          <p:nvPr/>
        </p:nvSpPr>
        <p:spPr>
          <a:xfrm>
            <a:off x="2040000" y="51164"/>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911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338F-0A51-5860-D850-4147C2C0E8E2}"/>
              </a:ext>
            </a:extLst>
          </p:cNvPr>
          <p:cNvSpPr>
            <a:spLocks noGrp="1"/>
          </p:cNvSpPr>
          <p:nvPr>
            <p:ph type="title"/>
          </p:nvPr>
        </p:nvSpPr>
        <p:spPr>
          <a:xfrm>
            <a:off x="686478" y="816639"/>
            <a:ext cx="8596668" cy="906272"/>
          </a:xfrm>
        </p:spPr>
        <p:txBody>
          <a:bodyPr>
            <a:normAutofit fontScale="90000"/>
          </a:bodyPr>
          <a:lstStyle/>
          <a:p>
            <a:pPr algn="ctr"/>
            <a:r>
              <a:rPr lang="en-US" sz="2700" b="1" dirty="0">
                <a:solidFill>
                  <a:schemeClr val="tx1"/>
                </a:solidFill>
              </a:rPr>
              <a:t>Results on MNIST dataset</a:t>
            </a:r>
            <a:r>
              <a:rPr lang="en-IN" sz="2700" b="1" dirty="0">
                <a:solidFill>
                  <a:schemeClr val="tx1"/>
                </a:solidFill>
                <a:highlight>
                  <a:srgbClr val="FFFFFF"/>
                </a:highlight>
                <a:latin typeface="system-ui"/>
              </a:rPr>
              <a:t> using </a:t>
            </a:r>
            <a:r>
              <a:rPr lang="en-IN" sz="2700" b="1" i="0" dirty="0">
                <a:solidFill>
                  <a:schemeClr val="tx1"/>
                </a:solidFill>
                <a:effectLst/>
                <a:highlight>
                  <a:srgbClr val="FFFFFF"/>
                </a:highlight>
                <a:latin typeface="system-ui"/>
              </a:rPr>
              <a:t>quantum pre-processing</a:t>
            </a:r>
            <a:br>
              <a:rPr lang="en-IN" b="1" i="0" dirty="0">
                <a:effectLst/>
                <a:highlight>
                  <a:srgbClr val="FFFFFF"/>
                </a:highlight>
                <a:latin typeface="system-ui"/>
              </a:rPr>
            </a:br>
            <a:endParaRPr lang="en-IN" dirty="0"/>
          </a:p>
        </p:txBody>
      </p:sp>
      <p:pic>
        <p:nvPicPr>
          <p:cNvPr id="12" name="Content Placeholder 11">
            <a:extLst>
              <a:ext uri="{FF2B5EF4-FFF2-40B4-BE49-F238E27FC236}">
                <a16:creationId xmlns:a16="http://schemas.microsoft.com/office/drawing/2014/main" id="{D5A9D3B7-406B-5C53-FF48-80BABE31FCF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4" y="2063262"/>
            <a:ext cx="4614739" cy="3880338"/>
          </a:xfrm>
        </p:spPr>
      </p:pic>
      <p:pic>
        <p:nvPicPr>
          <p:cNvPr id="10" name="Content Placeholder 9">
            <a:extLst>
              <a:ext uri="{FF2B5EF4-FFF2-40B4-BE49-F238E27FC236}">
                <a16:creationId xmlns:a16="http://schemas.microsoft.com/office/drawing/2014/main" id="{19E34C06-642A-BF6E-4CC4-588BEBE703B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6185" y="2063262"/>
            <a:ext cx="4614740" cy="3978099"/>
          </a:xfrm>
        </p:spPr>
      </p:pic>
      <p:pic>
        <p:nvPicPr>
          <p:cNvPr id="3" name="Picture 2">
            <a:extLst>
              <a:ext uri="{FF2B5EF4-FFF2-40B4-BE49-F238E27FC236}">
                <a16:creationId xmlns:a16="http://schemas.microsoft.com/office/drawing/2014/main" id="{1EAD43B0-B115-3D79-0E60-5CB7E68F4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56" y="6391656"/>
            <a:ext cx="2185416" cy="466344"/>
          </a:xfrm>
          <a:prstGeom prst="rect">
            <a:avLst/>
          </a:prstGeom>
        </p:spPr>
      </p:pic>
      <p:sp>
        <p:nvSpPr>
          <p:cNvPr id="4" name="TextBox 3">
            <a:extLst>
              <a:ext uri="{FF2B5EF4-FFF2-40B4-BE49-F238E27FC236}">
                <a16:creationId xmlns:a16="http://schemas.microsoft.com/office/drawing/2014/main" id="{41131A1E-8C34-828A-CFB5-75438DFF818F}"/>
              </a:ext>
            </a:extLst>
          </p:cNvPr>
          <p:cNvSpPr txBox="1"/>
          <p:nvPr/>
        </p:nvSpPr>
        <p:spPr>
          <a:xfrm>
            <a:off x="2040000" y="8638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321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1064-9708-BC6D-C46D-3428B31908DD}"/>
              </a:ext>
            </a:extLst>
          </p:cNvPr>
          <p:cNvSpPr>
            <a:spLocks noGrp="1"/>
          </p:cNvSpPr>
          <p:nvPr>
            <p:ph type="title"/>
          </p:nvPr>
        </p:nvSpPr>
        <p:spPr>
          <a:xfrm>
            <a:off x="677334" y="950874"/>
            <a:ext cx="8596668" cy="2074985"/>
          </a:xfrm>
        </p:spPr>
        <p:txBody>
          <a:bodyPr>
            <a:normAutofit/>
          </a:bodyPr>
          <a:lstStyle/>
          <a:p>
            <a:pPr algn="ctr"/>
            <a:r>
              <a:rPr lang="en-US" sz="4400" b="1" dirty="0"/>
              <a:t>CONTENTS</a:t>
            </a:r>
            <a:endParaRPr lang="en-IN" sz="4400" b="1" dirty="0"/>
          </a:p>
        </p:txBody>
      </p:sp>
      <p:sp>
        <p:nvSpPr>
          <p:cNvPr id="3" name="Content Placeholder 2">
            <a:extLst>
              <a:ext uri="{FF2B5EF4-FFF2-40B4-BE49-F238E27FC236}">
                <a16:creationId xmlns:a16="http://schemas.microsoft.com/office/drawing/2014/main" id="{9DD5D527-2DEE-B2E4-8D86-3D0673751BDF}"/>
              </a:ext>
            </a:extLst>
          </p:cNvPr>
          <p:cNvSpPr>
            <a:spLocks noGrp="1"/>
          </p:cNvSpPr>
          <p:nvPr>
            <p:ph idx="1"/>
          </p:nvPr>
        </p:nvSpPr>
        <p:spPr>
          <a:xfrm>
            <a:off x="677334" y="2579077"/>
            <a:ext cx="8596668" cy="3845169"/>
          </a:xfrm>
        </p:spPr>
        <p:txBody>
          <a:bodyPr/>
          <a:lstStyle/>
          <a:p>
            <a:r>
              <a:rPr lang="en-US" b="1" dirty="0"/>
              <a:t>Problem statement</a:t>
            </a:r>
          </a:p>
          <a:p>
            <a:r>
              <a:rPr lang="en-US" b="1" dirty="0"/>
              <a:t>Variational Quantum Classifier(VQC)</a:t>
            </a:r>
          </a:p>
          <a:p>
            <a:r>
              <a:rPr lang="en-US" b="1" dirty="0"/>
              <a:t>Classical Convolutional Neural Network(CCNN)</a:t>
            </a:r>
          </a:p>
          <a:p>
            <a:r>
              <a:rPr lang="en-US" b="1" dirty="0"/>
              <a:t>Quantum Convolutional Neural Network(QCNN)</a:t>
            </a:r>
          </a:p>
          <a:p>
            <a:r>
              <a:rPr lang="en-US" b="1" dirty="0"/>
              <a:t>Results</a:t>
            </a:r>
          </a:p>
          <a:p>
            <a:endParaRPr lang="en-IN" dirty="0"/>
          </a:p>
        </p:txBody>
      </p:sp>
      <p:pic>
        <p:nvPicPr>
          <p:cNvPr id="4" name="Picture 3">
            <a:extLst>
              <a:ext uri="{FF2B5EF4-FFF2-40B4-BE49-F238E27FC236}">
                <a16:creationId xmlns:a16="http://schemas.microsoft.com/office/drawing/2014/main" id="{AE648978-71EE-0CB4-DA7D-4F7D312F4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4" y="6424246"/>
            <a:ext cx="2185416" cy="466344"/>
          </a:xfrm>
          <a:prstGeom prst="rect">
            <a:avLst/>
          </a:prstGeom>
        </p:spPr>
      </p:pic>
      <p:sp>
        <p:nvSpPr>
          <p:cNvPr id="5" name="TextBox 4">
            <a:extLst>
              <a:ext uri="{FF2B5EF4-FFF2-40B4-BE49-F238E27FC236}">
                <a16:creationId xmlns:a16="http://schemas.microsoft.com/office/drawing/2014/main" id="{F9393829-8FDB-B6F1-ECF0-51CCD9CBAF56}"/>
              </a:ext>
            </a:extLst>
          </p:cNvPr>
          <p:cNvSpPr txBox="1"/>
          <p:nvPr/>
        </p:nvSpPr>
        <p:spPr>
          <a:xfrm>
            <a:off x="2043684" y="22292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521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1DE4-15B5-DB63-7FA1-38C17E663609}"/>
              </a:ext>
            </a:extLst>
          </p:cNvPr>
          <p:cNvSpPr>
            <a:spLocks noGrp="1"/>
          </p:cNvSpPr>
          <p:nvPr>
            <p:ph type="title"/>
          </p:nvPr>
        </p:nvSpPr>
        <p:spPr>
          <a:xfrm>
            <a:off x="677334" y="996695"/>
            <a:ext cx="8596668" cy="949331"/>
          </a:xfrm>
        </p:spPr>
        <p:txBody>
          <a:bodyPr>
            <a:normAutofit fontScale="90000"/>
          </a:bodyPr>
          <a:lstStyle/>
          <a:p>
            <a:pPr algn="ctr"/>
            <a:r>
              <a:rPr lang="en-US" b="1" dirty="0"/>
              <a:t>Variational Quantum Classifier(VQC)</a:t>
            </a:r>
            <a:br>
              <a:rPr lang="en-US" b="1" dirty="0"/>
            </a:br>
            <a:endParaRPr lang="en-IN" dirty="0"/>
          </a:p>
        </p:txBody>
      </p:sp>
      <p:sp>
        <p:nvSpPr>
          <p:cNvPr id="3" name="Content Placeholder 2">
            <a:extLst>
              <a:ext uri="{FF2B5EF4-FFF2-40B4-BE49-F238E27FC236}">
                <a16:creationId xmlns:a16="http://schemas.microsoft.com/office/drawing/2014/main" id="{2AC561E2-C27A-3B25-5442-A8FE6F6A6891}"/>
              </a:ext>
            </a:extLst>
          </p:cNvPr>
          <p:cNvSpPr>
            <a:spLocks noGrp="1"/>
          </p:cNvSpPr>
          <p:nvPr>
            <p:ph idx="1"/>
          </p:nvPr>
        </p:nvSpPr>
        <p:spPr>
          <a:xfrm>
            <a:off x="832782" y="1937353"/>
            <a:ext cx="8596668" cy="3673300"/>
          </a:xfrm>
        </p:spPr>
        <p:txBody>
          <a:bodyPr/>
          <a:lstStyle/>
          <a:p>
            <a:pPr marL="0" indent="0" algn="l">
              <a:buNone/>
            </a:pPr>
            <a:r>
              <a:rPr lang="en-IN" sz="1800" b="1" i="0" u="none" strike="noStrike" baseline="0" dirty="0">
                <a:latin typeface="CMR10"/>
              </a:rPr>
              <a:t>Variational Quantum Classifier (VQC) is a quantum-inspired classification algorithm designed to </a:t>
            </a:r>
            <a:r>
              <a:rPr lang="en-US" sz="1800" b="1" i="0" u="none" strike="noStrike" baseline="0" dirty="0">
                <a:latin typeface="CMR10"/>
              </a:rPr>
              <a:t>categorize input data into predefined classes or categories. Unlike classical classifiers that rely solely on classical computation, VQC harnesses the computational power of quantum systems to perform classification tasks more efficiently and potentially with higher accuracy.</a:t>
            </a:r>
          </a:p>
          <a:p>
            <a:pPr marL="0" indent="0" algn="l">
              <a:buNone/>
            </a:pPr>
            <a:r>
              <a:rPr lang="en-US" sz="1800" b="1" i="0" u="none" strike="noStrike" baseline="0" dirty="0">
                <a:latin typeface="CMR10"/>
              </a:rPr>
              <a:t>The Key components of VQC Include:</a:t>
            </a:r>
            <a:r>
              <a:rPr lang="en-US" b="1" dirty="0">
                <a:latin typeface="CMR10"/>
              </a:rPr>
              <a:t>-</a:t>
            </a:r>
          </a:p>
          <a:p>
            <a:pPr marL="0" indent="0" algn="l">
              <a:buNone/>
            </a:pPr>
            <a:r>
              <a:rPr lang="en-IN" sz="1800" b="1" i="0" u="none" strike="noStrike" baseline="0" dirty="0">
                <a:latin typeface="SFRM1000"/>
              </a:rPr>
              <a:t>• </a:t>
            </a:r>
            <a:r>
              <a:rPr lang="en-IN" sz="1800" b="1" i="0" u="none" strike="noStrike" baseline="0" dirty="0">
                <a:latin typeface="CMBX10"/>
              </a:rPr>
              <a:t>Quantum Feature Maps</a:t>
            </a:r>
          </a:p>
          <a:p>
            <a:pPr marL="0" indent="0" algn="l">
              <a:buNone/>
            </a:pPr>
            <a:r>
              <a:rPr lang="en-IN" sz="1800" b="1" i="0" u="none" strike="noStrike" baseline="0" dirty="0">
                <a:latin typeface="SFRM1000"/>
              </a:rPr>
              <a:t>• </a:t>
            </a:r>
            <a:r>
              <a:rPr lang="en-IN" sz="1800" b="1" i="0" u="none" strike="noStrike" baseline="0" dirty="0">
                <a:latin typeface="CMBX10"/>
              </a:rPr>
              <a:t>Parameterized Quantum Circuits (Ansatz)</a:t>
            </a:r>
          </a:p>
          <a:p>
            <a:pPr marL="0" indent="0" algn="l">
              <a:buNone/>
            </a:pPr>
            <a:r>
              <a:rPr lang="en-IN" sz="1800" b="1" i="0" u="none" strike="noStrike" baseline="0" dirty="0">
                <a:latin typeface="SFRM1000"/>
              </a:rPr>
              <a:t>• </a:t>
            </a:r>
            <a:r>
              <a:rPr lang="en-IN" sz="1800" b="1" i="0" u="none" strike="noStrike" baseline="0" dirty="0">
                <a:latin typeface="CMBX10"/>
              </a:rPr>
              <a:t>Variational Optimization Algorithms</a:t>
            </a:r>
            <a:endParaRPr lang="en-IN" b="1" dirty="0"/>
          </a:p>
        </p:txBody>
      </p:sp>
      <p:pic>
        <p:nvPicPr>
          <p:cNvPr id="4" name="Picture 3">
            <a:extLst>
              <a:ext uri="{FF2B5EF4-FFF2-40B4-BE49-F238E27FC236}">
                <a16:creationId xmlns:a16="http://schemas.microsoft.com/office/drawing/2014/main" id="{32A66DE2-451D-D75A-A5BC-19EA56E95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6391656"/>
            <a:ext cx="2185416" cy="466344"/>
          </a:xfrm>
          <a:prstGeom prst="rect">
            <a:avLst/>
          </a:prstGeom>
        </p:spPr>
      </p:pic>
      <p:sp>
        <p:nvSpPr>
          <p:cNvPr id="5" name="TextBox 4">
            <a:extLst>
              <a:ext uri="{FF2B5EF4-FFF2-40B4-BE49-F238E27FC236}">
                <a16:creationId xmlns:a16="http://schemas.microsoft.com/office/drawing/2014/main" id="{231C0E9E-B089-E5EA-16C5-39EE2C458F09}"/>
              </a:ext>
            </a:extLst>
          </p:cNvPr>
          <p:cNvSpPr txBox="1"/>
          <p:nvPr/>
        </p:nvSpPr>
        <p:spPr>
          <a:xfrm>
            <a:off x="2016252" y="260211"/>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768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6234-F47C-D7A2-524C-7336FD5CA65A}"/>
              </a:ext>
            </a:extLst>
          </p:cNvPr>
          <p:cNvSpPr>
            <a:spLocks noGrp="1"/>
          </p:cNvSpPr>
          <p:nvPr>
            <p:ph type="title"/>
          </p:nvPr>
        </p:nvSpPr>
        <p:spPr>
          <a:xfrm>
            <a:off x="767442" y="908996"/>
            <a:ext cx="8596668" cy="1320800"/>
          </a:xfrm>
        </p:spPr>
        <p:txBody>
          <a:bodyPr/>
          <a:lstStyle/>
          <a:p>
            <a:pPr algn="ctr"/>
            <a:r>
              <a:rPr lang="en-IN" b="1" i="0" dirty="0">
                <a:effectLst/>
                <a:highlight>
                  <a:srgbClr val="FFFFFF"/>
                </a:highlight>
                <a:latin typeface="system-ui"/>
              </a:rPr>
              <a:t>Plotting Original Data</a:t>
            </a:r>
            <a:endParaRPr lang="en-IN" dirty="0"/>
          </a:p>
        </p:txBody>
      </p:sp>
      <p:pic>
        <p:nvPicPr>
          <p:cNvPr id="5" name="Content Placeholder 4">
            <a:extLst>
              <a:ext uri="{FF2B5EF4-FFF2-40B4-BE49-F238E27FC236}">
                <a16:creationId xmlns:a16="http://schemas.microsoft.com/office/drawing/2014/main" id="{A49348DE-4DCE-1FC3-63B6-4D6D10477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535" y="1989980"/>
            <a:ext cx="6986954" cy="3673438"/>
          </a:xfrm>
        </p:spPr>
      </p:pic>
      <p:pic>
        <p:nvPicPr>
          <p:cNvPr id="3" name="Picture 2">
            <a:extLst>
              <a:ext uri="{FF2B5EF4-FFF2-40B4-BE49-F238E27FC236}">
                <a16:creationId xmlns:a16="http://schemas.microsoft.com/office/drawing/2014/main" id="{1ACFC4E9-3BC3-8872-E230-387151816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36" y="6391656"/>
            <a:ext cx="2185416" cy="466344"/>
          </a:xfrm>
          <a:prstGeom prst="rect">
            <a:avLst/>
          </a:prstGeom>
        </p:spPr>
      </p:pic>
      <p:sp>
        <p:nvSpPr>
          <p:cNvPr id="4" name="TextBox 3">
            <a:extLst>
              <a:ext uri="{FF2B5EF4-FFF2-40B4-BE49-F238E27FC236}">
                <a16:creationId xmlns:a16="http://schemas.microsoft.com/office/drawing/2014/main" id="{9531E8BE-4CDD-B5B3-2F6C-AB0436C627DC}"/>
              </a:ext>
            </a:extLst>
          </p:cNvPr>
          <p:cNvSpPr txBox="1"/>
          <p:nvPr/>
        </p:nvSpPr>
        <p:spPr>
          <a:xfrm>
            <a:off x="2016252" y="122672"/>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893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37E2-71FC-3246-5D8F-001721A09995}"/>
              </a:ext>
            </a:extLst>
          </p:cNvPr>
          <p:cNvSpPr>
            <a:spLocks noGrp="1"/>
          </p:cNvSpPr>
          <p:nvPr>
            <p:ph type="title"/>
          </p:nvPr>
        </p:nvSpPr>
        <p:spPr>
          <a:xfrm>
            <a:off x="787062" y="710184"/>
            <a:ext cx="8596668" cy="871728"/>
          </a:xfrm>
        </p:spPr>
        <p:txBody>
          <a:bodyPr/>
          <a:lstStyle/>
          <a:p>
            <a:pPr algn="ctr"/>
            <a:r>
              <a:rPr lang="en-US" b="1" i="0" dirty="0">
                <a:effectLst/>
                <a:highlight>
                  <a:srgbClr val="FFFFFF"/>
                </a:highlight>
                <a:latin typeface="system-ui"/>
              </a:rPr>
              <a:t>Plotting Padded and Normalized Data</a:t>
            </a:r>
            <a:endParaRPr lang="en-IN" dirty="0"/>
          </a:p>
        </p:txBody>
      </p:sp>
      <p:pic>
        <p:nvPicPr>
          <p:cNvPr id="9" name="Content Placeholder 8">
            <a:extLst>
              <a:ext uri="{FF2B5EF4-FFF2-40B4-BE49-F238E27FC236}">
                <a16:creationId xmlns:a16="http://schemas.microsoft.com/office/drawing/2014/main" id="{8B5A182D-14E7-5E7B-4397-729C4A2C0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423" y="1581912"/>
            <a:ext cx="6717323" cy="4505569"/>
          </a:xfrm>
        </p:spPr>
      </p:pic>
      <p:pic>
        <p:nvPicPr>
          <p:cNvPr id="3" name="Picture 2">
            <a:extLst>
              <a:ext uri="{FF2B5EF4-FFF2-40B4-BE49-F238E27FC236}">
                <a16:creationId xmlns:a16="http://schemas.microsoft.com/office/drawing/2014/main" id="{821AF299-97FA-6F53-9668-F68B82ACE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4" y="6391656"/>
            <a:ext cx="2185416" cy="466344"/>
          </a:xfrm>
          <a:prstGeom prst="rect">
            <a:avLst/>
          </a:prstGeom>
        </p:spPr>
      </p:pic>
      <p:sp>
        <p:nvSpPr>
          <p:cNvPr id="4" name="TextBox 3">
            <a:extLst>
              <a:ext uri="{FF2B5EF4-FFF2-40B4-BE49-F238E27FC236}">
                <a16:creationId xmlns:a16="http://schemas.microsoft.com/office/drawing/2014/main" id="{AB7B5AD5-85D6-C0BD-87CF-97ADD083E895}"/>
              </a:ext>
            </a:extLst>
          </p:cNvPr>
          <p:cNvSpPr txBox="1"/>
          <p:nvPr/>
        </p:nvSpPr>
        <p:spPr>
          <a:xfrm>
            <a:off x="1926144" y="56271"/>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095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5041-A56D-82B0-4C2D-E428F4773C9C}"/>
              </a:ext>
            </a:extLst>
          </p:cNvPr>
          <p:cNvSpPr>
            <a:spLocks noGrp="1"/>
          </p:cNvSpPr>
          <p:nvPr>
            <p:ph type="title"/>
          </p:nvPr>
        </p:nvSpPr>
        <p:spPr>
          <a:xfrm>
            <a:off x="677334" y="891052"/>
            <a:ext cx="8596668" cy="816864"/>
          </a:xfrm>
        </p:spPr>
        <p:txBody>
          <a:bodyPr/>
          <a:lstStyle/>
          <a:p>
            <a:pPr algn="ctr"/>
            <a:r>
              <a:rPr lang="en-IN" b="1" i="0" dirty="0">
                <a:effectLst/>
                <a:highlight>
                  <a:srgbClr val="FFFFFF"/>
                </a:highlight>
                <a:latin typeface="system-ui"/>
              </a:rPr>
              <a:t>Plotting Feature Vectors</a:t>
            </a:r>
            <a:endParaRPr lang="en-IN" dirty="0"/>
          </a:p>
        </p:txBody>
      </p:sp>
      <p:pic>
        <p:nvPicPr>
          <p:cNvPr id="5" name="Content Placeholder 4">
            <a:extLst>
              <a:ext uri="{FF2B5EF4-FFF2-40B4-BE49-F238E27FC236}">
                <a16:creationId xmlns:a16="http://schemas.microsoft.com/office/drawing/2014/main" id="{36A9DE0C-40FA-D043-14CE-7E71457AA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545" y="1715038"/>
            <a:ext cx="5662246" cy="4318000"/>
          </a:xfrm>
        </p:spPr>
      </p:pic>
      <p:pic>
        <p:nvPicPr>
          <p:cNvPr id="3" name="Picture 2">
            <a:extLst>
              <a:ext uri="{FF2B5EF4-FFF2-40B4-BE49-F238E27FC236}">
                <a16:creationId xmlns:a16="http://schemas.microsoft.com/office/drawing/2014/main" id="{4996A21A-FCF4-9894-776F-785E28775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12" y="6391656"/>
            <a:ext cx="2185416" cy="466344"/>
          </a:xfrm>
          <a:prstGeom prst="rect">
            <a:avLst/>
          </a:prstGeom>
        </p:spPr>
      </p:pic>
      <p:sp>
        <p:nvSpPr>
          <p:cNvPr id="4" name="TextBox 3">
            <a:extLst>
              <a:ext uri="{FF2B5EF4-FFF2-40B4-BE49-F238E27FC236}">
                <a16:creationId xmlns:a16="http://schemas.microsoft.com/office/drawing/2014/main" id="{553F2767-4CAF-0A30-36DD-1E32AC43E53B}"/>
              </a:ext>
            </a:extLst>
          </p:cNvPr>
          <p:cNvSpPr txBox="1"/>
          <p:nvPr/>
        </p:nvSpPr>
        <p:spPr>
          <a:xfrm>
            <a:off x="1891754" y="8638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4134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4AA6-3CC1-577B-9BA4-3E637912C4F0}"/>
              </a:ext>
            </a:extLst>
          </p:cNvPr>
          <p:cNvSpPr>
            <a:spLocks noGrp="1"/>
          </p:cNvSpPr>
          <p:nvPr>
            <p:ph type="title"/>
          </p:nvPr>
        </p:nvSpPr>
        <p:spPr>
          <a:xfrm>
            <a:off x="468923" y="722923"/>
            <a:ext cx="8596668" cy="1320800"/>
          </a:xfrm>
        </p:spPr>
        <p:txBody>
          <a:bodyPr>
            <a:normAutofit fontScale="90000"/>
          </a:bodyPr>
          <a:lstStyle/>
          <a:p>
            <a:pPr algn="ctr"/>
            <a:r>
              <a:rPr lang="en-US" b="1" dirty="0"/>
              <a:t>Classical Convolutional Neural Network(CCNN)</a:t>
            </a:r>
            <a:br>
              <a:rPr lang="en-US" b="1" dirty="0"/>
            </a:br>
            <a:endParaRPr lang="en-IN" b="1" dirty="0"/>
          </a:p>
        </p:txBody>
      </p:sp>
      <p:pic>
        <p:nvPicPr>
          <p:cNvPr id="5" name="Content Placeholder 4">
            <a:extLst>
              <a:ext uri="{FF2B5EF4-FFF2-40B4-BE49-F238E27FC236}">
                <a16:creationId xmlns:a16="http://schemas.microsoft.com/office/drawing/2014/main" id="{B7FB6463-D160-9DE6-40B4-CCCE196C3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66" y="1654636"/>
            <a:ext cx="9554308" cy="3833446"/>
          </a:xfrm>
        </p:spPr>
      </p:pic>
      <p:pic>
        <p:nvPicPr>
          <p:cNvPr id="3" name="Picture 2">
            <a:extLst>
              <a:ext uri="{FF2B5EF4-FFF2-40B4-BE49-F238E27FC236}">
                <a16:creationId xmlns:a16="http://schemas.microsoft.com/office/drawing/2014/main" id="{082CDD18-C581-B70D-1DCB-A389A7C40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15" y="6391656"/>
            <a:ext cx="2185416" cy="466344"/>
          </a:xfrm>
          <a:prstGeom prst="rect">
            <a:avLst/>
          </a:prstGeom>
        </p:spPr>
      </p:pic>
      <p:sp>
        <p:nvSpPr>
          <p:cNvPr id="4" name="TextBox 3">
            <a:extLst>
              <a:ext uri="{FF2B5EF4-FFF2-40B4-BE49-F238E27FC236}">
                <a16:creationId xmlns:a16="http://schemas.microsoft.com/office/drawing/2014/main" id="{A0F2FFAD-91C8-DD56-F3D3-46D51CA316FB}"/>
              </a:ext>
            </a:extLst>
          </p:cNvPr>
          <p:cNvSpPr txBox="1"/>
          <p:nvPr/>
        </p:nvSpPr>
        <p:spPr>
          <a:xfrm>
            <a:off x="2025396" y="8638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7635284E-6A2E-040B-8422-5BCAC7DC0ADA}"/>
              </a:ext>
            </a:extLst>
          </p:cNvPr>
          <p:cNvSpPr txBox="1"/>
          <p:nvPr/>
        </p:nvSpPr>
        <p:spPr>
          <a:xfrm>
            <a:off x="2590330" y="5745325"/>
            <a:ext cx="5776429" cy="646331"/>
          </a:xfrm>
          <a:prstGeom prst="rect">
            <a:avLst/>
          </a:prstGeom>
          <a:noFill/>
        </p:spPr>
        <p:txBody>
          <a:bodyPr wrap="square" rtlCol="0">
            <a:spAutoFit/>
          </a:bodyPr>
          <a:lstStyle/>
          <a:p>
            <a:r>
              <a:rPr lang="en-IN" dirty="0" err="1"/>
              <a:t>src</a:t>
            </a:r>
            <a:r>
              <a:rPr lang="en-IN" dirty="0"/>
              <a:t>: https://dotnettutorials.net/lesson/convnet-architecture-in-cnn/</a:t>
            </a:r>
          </a:p>
        </p:txBody>
      </p:sp>
    </p:spTree>
    <p:extLst>
      <p:ext uri="{BB962C8B-B14F-4D97-AF65-F5344CB8AC3E}">
        <p14:creationId xmlns:p14="http://schemas.microsoft.com/office/powerpoint/2010/main" val="172108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7915-4D1E-D49E-E6B8-9E5C075615E3}"/>
              </a:ext>
            </a:extLst>
          </p:cNvPr>
          <p:cNvSpPr>
            <a:spLocks noGrp="1"/>
          </p:cNvSpPr>
          <p:nvPr>
            <p:ph type="title"/>
          </p:nvPr>
        </p:nvSpPr>
        <p:spPr/>
        <p:txBody>
          <a:bodyPr>
            <a:normAutofit fontScale="90000"/>
          </a:bodyPr>
          <a:lstStyle/>
          <a:p>
            <a:pPr algn="ctr"/>
            <a:r>
              <a:rPr lang="en-US" b="1" dirty="0"/>
              <a:t>Quantum Convolutional Neural Network(QCNN)</a:t>
            </a:r>
            <a:br>
              <a:rPr lang="en-US" b="1" dirty="0"/>
            </a:br>
            <a:endParaRPr lang="en-IN" dirty="0"/>
          </a:p>
        </p:txBody>
      </p:sp>
      <p:pic>
        <p:nvPicPr>
          <p:cNvPr id="5" name="Content Placeholder 4">
            <a:extLst>
              <a:ext uri="{FF2B5EF4-FFF2-40B4-BE49-F238E27FC236}">
                <a16:creationId xmlns:a16="http://schemas.microsoft.com/office/drawing/2014/main" id="{CAE40669-7059-D81D-48AE-0B111AC91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761" y="1824110"/>
            <a:ext cx="7127631" cy="4044461"/>
          </a:xfrm>
        </p:spPr>
      </p:pic>
      <p:pic>
        <p:nvPicPr>
          <p:cNvPr id="3" name="Picture 2">
            <a:extLst>
              <a:ext uri="{FF2B5EF4-FFF2-40B4-BE49-F238E27FC236}">
                <a16:creationId xmlns:a16="http://schemas.microsoft.com/office/drawing/2014/main" id="{6ECFBF13-73C4-7491-1F26-89E4D902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4" y="6391656"/>
            <a:ext cx="2185416" cy="466344"/>
          </a:xfrm>
          <a:prstGeom prst="rect">
            <a:avLst/>
          </a:prstGeom>
        </p:spPr>
      </p:pic>
      <p:sp>
        <p:nvSpPr>
          <p:cNvPr id="4" name="TextBox 3">
            <a:extLst>
              <a:ext uri="{FF2B5EF4-FFF2-40B4-BE49-F238E27FC236}">
                <a16:creationId xmlns:a16="http://schemas.microsoft.com/office/drawing/2014/main" id="{26970627-F5ED-CAEA-193F-8661D1325783}"/>
              </a:ext>
            </a:extLst>
          </p:cNvPr>
          <p:cNvSpPr txBox="1"/>
          <p:nvPr/>
        </p:nvSpPr>
        <p:spPr>
          <a:xfrm>
            <a:off x="2171700" y="8638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2DA64BC4-DEED-029E-131C-D96CE245E2F8}"/>
              </a:ext>
            </a:extLst>
          </p:cNvPr>
          <p:cNvSpPr txBox="1"/>
          <p:nvPr/>
        </p:nvSpPr>
        <p:spPr>
          <a:xfrm>
            <a:off x="2606040" y="6025896"/>
            <a:ext cx="5788152" cy="369332"/>
          </a:xfrm>
          <a:prstGeom prst="rect">
            <a:avLst/>
          </a:prstGeom>
          <a:noFill/>
        </p:spPr>
        <p:txBody>
          <a:bodyPr wrap="square" rtlCol="0">
            <a:spAutoFit/>
          </a:bodyPr>
          <a:lstStyle/>
          <a:p>
            <a:r>
              <a:rPr lang="en-IN" dirty="0" err="1"/>
              <a:t>src</a:t>
            </a:r>
            <a:r>
              <a:rPr lang="en-IN" dirty="0"/>
              <a:t>: http://dx.doi.org/10.1007/s42484-021-00061-x</a:t>
            </a:r>
          </a:p>
        </p:txBody>
      </p:sp>
    </p:spTree>
    <p:extLst>
      <p:ext uri="{BB962C8B-B14F-4D97-AF65-F5344CB8AC3E}">
        <p14:creationId xmlns:p14="http://schemas.microsoft.com/office/powerpoint/2010/main" val="194659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E9C7-D1A7-B1F6-CBE6-C2A4EB61704E}"/>
              </a:ext>
            </a:extLst>
          </p:cNvPr>
          <p:cNvSpPr>
            <a:spLocks noGrp="1"/>
          </p:cNvSpPr>
          <p:nvPr>
            <p:ph type="title"/>
          </p:nvPr>
        </p:nvSpPr>
        <p:spPr>
          <a:xfrm>
            <a:off x="677334" y="609600"/>
            <a:ext cx="8596668" cy="937846"/>
          </a:xfrm>
        </p:spPr>
        <p:txBody>
          <a:bodyPr/>
          <a:lstStyle/>
          <a:p>
            <a:pPr algn="ctr"/>
            <a:r>
              <a:rPr lang="en-US" dirty="0"/>
              <a:t>RESULTS</a:t>
            </a:r>
            <a:endParaRPr lang="en-IN" dirty="0"/>
          </a:p>
        </p:txBody>
      </p:sp>
      <p:sp>
        <p:nvSpPr>
          <p:cNvPr id="3" name="Content Placeholder 2">
            <a:extLst>
              <a:ext uri="{FF2B5EF4-FFF2-40B4-BE49-F238E27FC236}">
                <a16:creationId xmlns:a16="http://schemas.microsoft.com/office/drawing/2014/main" id="{6C9EE58E-677F-AFD8-1371-DD79EFDC037D}"/>
              </a:ext>
            </a:extLst>
          </p:cNvPr>
          <p:cNvSpPr>
            <a:spLocks noGrp="1"/>
          </p:cNvSpPr>
          <p:nvPr>
            <p:ph idx="1"/>
          </p:nvPr>
        </p:nvSpPr>
        <p:spPr>
          <a:xfrm>
            <a:off x="677334" y="1417320"/>
            <a:ext cx="8596668" cy="4624043"/>
          </a:xfrm>
        </p:spPr>
        <p:txBody>
          <a:bodyPr/>
          <a:lstStyle/>
          <a:p>
            <a:pPr marL="0" indent="0">
              <a:buNone/>
            </a:pPr>
            <a:r>
              <a:rPr lang="en-US" b="1" dirty="0"/>
              <a:t>	1. VQC</a:t>
            </a:r>
          </a:p>
          <a:p>
            <a:pPr marL="0" indent="0">
              <a:buNone/>
            </a:pPr>
            <a:r>
              <a:rPr lang="en-US" dirty="0"/>
              <a:t>      </a:t>
            </a:r>
            <a:r>
              <a:rPr lang="en-US" b="0" i="0" dirty="0">
                <a:effectLst/>
                <a:highlight>
                  <a:srgbClr val="FFFFFF"/>
                </a:highlight>
                <a:latin typeface="system-ui"/>
              </a:rPr>
              <a:t> </a:t>
            </a:r>
            <a:r>
              <a:rPr lang="en-US" b="1" i="0" dirty="0">
                <a:effectLst/>
                <a:highlight>
                  <a:srgbClr val="FFFFFF"/>
                </a:highlight>
                <a:latin typeface="system-ui"/>
              </a:rPr>
              <a:t>The training and validation data points</a:t>
            </a:r>
            <a:endParaRPr lang="en-US" b="1" dirty="0"/>
          </a:p>
          <a:p>
            <a:pPr marL="0" indent="0">
              <a:buNone/>
            </a:pPr>
            <a:endParaRPr lang="en-IN" dirty="0"/>
          </a:p>
        </p:txBody>
      </p:sp>
      <p:pic>
        <p:nvPicPr>
          <p:cNvPr id="5" name="Picture 4">
            <a:extLst>
              <a:ext uri="{FF2B5EF4-FFF2-40B4-BE49-F238E27FC236}">
                <a16:creationId xmlns:a16="http://schemas.microsoft.com/office/drawing/2014/main" id="{DDC305D8-3485-5DDB-A7F0-1F4AF661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20" y="2172050"/>
            <a:ext cx="5404339" cy="4044460"/>
          </a:xfrm>
          <a:prstGeom prst="rect">
            <a:avLst/>
          </a:prstGeom>
        </p:spPr>
      </p:pic>
      <p:pic>
        <p:nvPicPr>
          <p:cNvPr id="4" name="Picture 3">
            <a:extLst>
              <a:ext uri="{FF2B5EF4-FFF2-40B4-BE49-F238E27FC236}">
                <a16:creationId xmlns:a16="http://schemas.microsoft.com/office/drawing/2014/main" id="{8C41E94B-2ED1-DF81-7FE8-78FCE45DE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30" y="6391656"/>
            <a:ext cx="2185416" cy="466344"/>
          </a:xfrm>
          <a:prstGeom prst="rect">
            <a:avLst/>
          </a:prstGeom>
        </p:spPr>
      </p:pic>
      <p:sp>
        <p:nvSpPr>
          <p:cNvPr id="6" name="TextBox 5">
            <a:extLst>
              <a:ext uri="{FF2B5EF4-FFF2-40B4-BE49-F238E27FC236}">
                <a16:creationId xmlns:a16="http://schemas.microsoft.com/office/drawing/2014/main" id="{BF1ABF8F-1170-A765-1BE6-5458F527EB8D}"/>
              </a:ext>
            </a:extLst>
          </p:cNvPr>
          <p:cNvSpPr txBox="1"/>
          <p:nvPr/>
        </p:nvSpPr>
        <p:spPr>
          <a:xfrm>
            <a:off x="2153412" y="86380"/>
            <a:ext cx="6099048" cy="523220"/>
          </a:xfrm>
          <a:prstGeom prst="rect">
            <a:avLst/>
          </a:prstGeom>
          <a:noFill/>
        </p:spPr>
        <p:txBody>
          <a:bodyPr wrap="square">
            <a:spAutoFit/>
          </a:bodyPr>
          <a:lstStyle/>
          <a:p>
            <a:pPr algn="ctr"/>
            <a:r>
              <a:rPr lang="en-IN" sz="2800" b="0" i="0" u="none" strike="noStrike" dirty="0">
                <a:solidFill>
                  <a:srgbClr val="FF0000"/>
                </a:solidFill>
                <a:effectLst>
                  <a:outerShdw blurRad="38100" dist="38100" dir="2700000" algn="tl">
                    <a:srgbClr val="000000">
                      <a:alpha val="43137"/>
                    </a:srgbClr>
                  </a:outerShdw>
                </a:effectLst>
                <a:latin typeface="Jura"/>
              </a:rPr>
              <a:t>WOMANIUM</a:t>
            </a:r>
            <a:r>
              <a:rPr lang="en-IN" sz="2800" b="0" i="0" u="none" strike="noStrike" dirty="0">
                <a:solidFill>
                  <a:srgbClr val="424242"/>
                </a:solidFill>
                <a:effectLst>
                  <a:outerShdw blurRad="38100" dist="38100" dir="2700000" algn="tl">
                    <a:srgbClr val="000000">
                      <a:alpha val="43137"/>
                    </a:srgbClr>
                  </a:outerShdw>
                </a:effectLst>
                <a:latin typeface="Jura"/>
              </a:rPr>
              <a:t> </a:t>
            </a:r>
            <a:r>
              <a:rPr lang="en-IN" sz="2800" b="0" i="0" u="none" strike="noStrike" dirty="0">
                <a:solidFill>
                  <a:srgbClr val="0070C0"/>
                </a:solidFill>
                <a:effectLst>
                  <a:outerShdw blurRad="38100" dist="38100" dir="2700000" algn="tl">
                    <a:srgbClr val="000000">
                      <a:alpha val="43137"/>
                    </a:srgbClr>
                  </a:outerShdw>
                </a:effectLst>
                <a:latin typeface="Jura"/>
              </a:rPr>
              <a:t>QUANTUM+AI </a:t>
            </a:r>
            <a:r>
              <a:rPr lang="en-IN" sz="2800" b="0" i="0" u="none" strike="noStrike" dirty="0">
                <a:solidFill>
                  <a:srgbClr val="424242"/>
                </a:solidFill>
                <a:effectLst>
                  <a:outerShdw blurRad="38100" dist="38100" dir="2700000" algn="tl">
                    <a:srgbClr val="000000">
                      <a:alpha val="43137"/>
                    </a:srgbClr>
                  </a:outerShdw>
                </a:effectLst>
                <a:latin typeface="Jura"/>
              </a:rPr>
              <a:t>PROJECT</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5003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157</TotalTime>
  <Words>282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CMBX10</vt:lpstr>
      <vt:lpstr>CMR10</vt:lpstr>
      <vt:lpstr>Jura</vt:lpstr>
      <vt:lpstr>SFRM1000</vt:lpstr>
      <vt:lpstr>system-ui</vt:lpstr>
      <vt:lpstr>Trebuchet MS</vt:lpstr>
      <vt:lpstr>Wingdings 3</vt:lpstr>
      <vt:lpstr>Facet</vt:lpstr>
      <vt:lpstr>VARIATIONAL CLASSIFIER AND QUANVOLUTIONAL NEURAL NETWORK</vt:lpstr>
      <vt:lpstr>CONTENTS</vt:lpstr>
      <vt:lpstr>Variational Quantum Classifier(VQC) </vt:lpstr>
      <vt:lpstr>Plotting Original Data</vt:lpstr>
      <vt:lpstr>Plotting Padded and Normalized Data</vt:lpstr>
      <vt:lpstr>Plotting Feature Vectors</vt:lpstr>
      <vt:lpstr>Classical Convolutional Neural Network(CCNN) </vt:lpstr>
      <vt:lpstr>Quantum Convolutional Neural Network(QCNN) </vt:lpstr>
      <vt:lpstr>RESULTS</vt:lpstr>
      <vt:lpstr>2.QCNN  Classical Results on MNIST dataset without quantum pre-processing </vt:lpstr>
      <vt:lpstr>Results on MNIST dataset using quantum pre-processing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dhayal</dc:creator>
  <cp:lastModifiedBy>RAMA SATYA SAI RAJANA</cp:lastModifiedBy>
  <cp:revision>11</cp:revision>
  <dcterms:created xsi:type="dcterms:W3CDTF">2024-08-08T13:46:12Z</dcterms:created>
  <dcterms:modified xsi:type="dcterms:W3CDTF">2024-08-08T16:29:16Z</dcterms:modified>
</cp:coreProperties>
</file>