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3"/>
  </p:notesMasterIdLst>
  <p:sldIdLst>
    <p:sldId id="256" r:id="rId2"/>
    <p:sldId id="266" r:id="rId3"/>
    <p:sldId id="259" r:id="rId4"/>
    <p:sldId id="285" r:id="rId5"/>
    <p:sldId id="298" r:id="rId6"/>
    <p:sldId id="299" r:id="rId7"/>
    <p:sldId id="301" r:id="rId8"/>
    <p:sldId id="295" r:id="rId9"/>
    <p:sldId id="300" r:id="rId10"/>
    <p:sldId id="302" r:id="rId11"/>
    <p:sldId id="294" r:id="rId12"/>
    <p:sldId id="291" r:id="rId13"/>
    <p:sldId id="297" r:id="rId14"/>
    <p:sldId id="303" r:id="rId15"/>
    <p:sldId id="296" r:id="rId16"/>
    <p:sldId id="284" r:id="rId17"/>
    <p:sldId id="308" r:id="rId18"/>
    <p:sldId id="305" r:id="rId19"/>
    <p:sldId id="304" r:id="rId20"/>
    <p:sldId id="306" r:id="rId21"/>
    <p:sldId id="307" r:id="rId2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52B74DC-34DC-4017-B846-EAAD51AD3BC0}">
  <a:tblStyle styleId="{352B74DC-34DC-4017-B846-EAAD51AD3BC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84" autoAdjust="0"/>
  </p:normalViewPr>
  <p:slideViewPr>
    <p:cSldViewPr>
      <p:cViewPr varScale="1">
        <p:scale>
          <a:sx n="107" d="100"/>
          <a:sy n="107" d="100"/>
        </p:scale>
        <p:origin x="-84" y="-32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G:\Ryerson%20Fast%20Track\Capstone\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CA"/>
  <c:roundedCorners val="1"/>
  <c:style val="2"/>
  <c:chart>
    <c:title>
      <c:tx>
        <c:rich>
          <a:bodyPr/>
          <a:lstStyle/>
          <a:p>
            <a:pPr>
              <a:defRPr lang="en-US"/>
            </a:pPr>
            <a:r>
              <a:rPr lang="en-US"/>
              <a:t>Comparing Accuracy results</a:t>
            </a:r>
            <a:r>
              <a:rPr lang="en-US" baseline="0"/>
              <a:t> by dataset and algorithm</a:t>
            </a:r>
            <a:endParaRPr lang="en-US"/>
          </a:p>
        </c:rich>
      </c:tx>
      <c:layout/>
      <c:overlay val="1"/>
    </c:title>
    <c:autoTitleDeleted val="0"/>
    <c:plotArea>
      <c:layout/>
      <c:lineChart>
        <c:grouping val="standard"/>
        <c:varyColors val="1"/>
        <c:ser>
          <c:idx val="0"/>
          <c:order val="0"/>
          <c:tx>
            <c:strRef>
              <c:f>Sheet1!$B$2</c:f>
              <c:strCache>
                <c:ptCount val="1"/>
                <c:pt idx="0">
                  <c:v>Naïve Bayes</c:v>
                </c:pt>
              </c:strCache>
            </c:strRef>
          </c:tx>
          <c:dLbls>
            <c:dLbl>
              <c:idx val="0"/>
              <c:layout>
                <c:manualLayout>
                  <c:x val="4.2296072507552872E-2"/>
                  <c:y val="2.1445917090618417E-2"/>
                </c:manualLayout>
              </c:layout>
              <c:showLegendKey val="1"/>
              <c:showVal val="1"/>
              <c:showCatName val="1"/>
              <c:showSerName val="1"/>
              <c:showPercent val="1"/>
              <c:showBubbleSize val="1"/>
            </c:dLbl>
            <c:dLbl>
              <c:idx val="1"/>
              <c:layout>
                <c:manualLayout>
                  <c:x val="2.4169184290030163E-2"/>
                  <c:y val="-5.4919921661032191E-2"/>
                </c:manualLayout>
              </c:layout>
              <c:showLegendKey val="1"/>
              <c:showVal val="1"/>
              <c:showCatName val="1"/>
              <c:showSerName val="1"/>
              <c:showPercent val="1"/>
              <c:showBubbleSize val="1"/>
            </c:dLbl>
            <c:txPr>
              <a:bodyPr/>
              <a:lstStyle/>
              <a:p>
                <a:pPr>
                  <a:defRPr lang="en-US" b="1"/>
                </a:pPr>
                <a:endParaRPr lang="en-US"/>
              </a:p>
            </c:txPr>
            <c:showLegendKey val="1"/>
            <c:showVal val="1"/>
            <c:showCatName val="1"/>
            <c:showSerName val="1"/>
            <c:showPercent val="1"/>
            <c:showBubbleSize val="1"/>
            <c:showLeaderLines val="0"/>
          </c:dLbls>
          <c:cat>
            <c:strRef>
              <c:f>Sheet1!$A$3:$A$5</c:f>
              <c:strCache>
                <c:ptCount val="3"/>
                <c:pt idx="0">
                  <c:v>7 (no text)</c:v>
                </c:pt>
                <c:pt idx="1">
                  <c:v>7+1 (cluster data)</c:v>
                </c:pt>
                <c:pt idx="2">
                  <c:v>118 (TFIDF data)</c:v>
                </c:pt>
              </c:strCache>
            </c:strRef>
          </c:cat>
          <c:val>
            <c:numRef>
              <c:f>Sheet1!$B$3:$B$5</c:f>
              <c:numCache>
                <c:formatCode>0.00</c:formatCode>
                <c:ptCount val="3"/>
                <c:pt idx="0">
                  <c:v>0.78246421267893662</c:v>
                </c:pt>
                <c:pt idx="1">
                  <c:v>0.53323108384458073</c:v>
                </c:pt>
                <c:pt idx="2">
                  <c:v>9.4500000000000084E-2</c:v>
                </c:pt>
              </c:numCache>
            </c:numRef>
          </c:val>
          <c:smooth val="1"/>
        </c:ser>
        <c:ser>
          <c:idx val="1"/>
          <c:order val="1"/>
          <c:tx>
            <c:strRef>
              <c:f>Sheet1!$C$2</c:f>
              <c:strCache>
                <c:ptCount val="1"/>
                <c:pt idx="0">
                  <c:v>Multinomial Regression</c:v>
                </c:pt>
              </c:strCache>
            </c:strRef>
          </c:tx>
          <c:dLbls>
            <c:dLbl>
              <c:idx val="1"/>
              <c:delete val="1"/>
            </c:dLbl>
            <c:txPr>
              <a:bodyPr/>
              <a:lstStyle/>
              <a:p>
                <a:pPr>
                  <a:defRPr lang="en-US" b="1"/>
                </a:pPr>
                <a:endParaRPr lang="en-US"/>
              </a:p>
            </c:txPr>
            <c:showLegendKey val="1"/>
            <c:showVal val="1"/>
            <c:showCatName val="1"/>
            <c:showSerName val="1"/>
            <c:showPercent val="1"/>
            <c:showBubbleSize val="1"/>
            <c:showLeaderLines val="0"/>
          </c:dLbls>
          <c:cat>
            <c:strRef>
              <c:f>Sheet1!$A$3:$A$5</c:f>
              <c:strCache>
                <c:ptCount val="3"/>
                <c:pt idx="0">
                  <c:v>7 (no text)</c:v>
                </c:pt>
                <c:pt idx="1">
                  <c:v>7+1 (cluster data)</c:v>
                </c:pt>
                <c:pt idx="2">
                  <c:v>118 (TFIDF data)</c:v>
                </c:pt>
              </c:strCache>
            </c:strRef>
          </c:cat>
          <c:val>
            <c:numRef>
              <c:f>Sheet1!$C$3:$C$5</c:f>
              <c:numCache>
                <c:formatCode>0.00</c:formatCode>
                <c:ptCount val="3"/>
                <c:pt idx="0">
                  <c:v>0.8064928425357879</c:v>
                </c:pt>
                <c:pt idx="1">
                  <c:v>0.53502044989775011</c:v>
                </c:pt>
                <c:pt idx="2">
                  <c:v>0.79217800000000005</c:v>
                </c:pt>
              </c:numCache>
            </c:numRef>
          </c:val>
          <c:smooth val="1"/>
        </c:ser>
        <c:ser>
          <c:idx val="2"/>
          <c:order val="2"/>
          <c:tx>
            <c:strRef>
              <c:f>Sheet1!$D$2</c:f>
              <c:strCache>
                <c:ptCount val="1"/>
                <c:pt idx="0">
                  <c:v>Baseline</c:v>
                </c:pt>
              </c:strCache>
            </c:strRef>
          </c:tx>
          <c:dLbls>
            <c:dLbl>
              <c:idx val="0"/>
              <c:delete val="1"/>
            </c:dLbl>
            <c:dLbl>
              <c:idx val="1"/>
              <c:delete val="1"/>
            </c:dLbl>
            <c:txPr>
              <a:bodyPr/>
              <a:lstStyle/>
              <a:p>
                <a:pPr>
                  <a:defRPr lang="en-US" b="1"/>
                </a:pPr>
                <a:endParaRPr lang="en-US"/>
              </a:p>
            </c:txPr>
            <c:showLegendKey val="1"/>
            <c:showVal val="1"/>
            <c:showCatName val="1"/>
            <c:showSerName val="1"/>
            <c:showPercent val="1"/>
            <c:showBubbleSize val="1"/>
            <c:showLeaderLines val="0"/>
          </c:dLbls>
          <c:val>
            <c:numRef>
              <c:f>Sheet1!$D$3:$D$5</c:f>
              <c:numCache>
                <c:formatCode>0.00</c:formatCode>
                <c:ptCount val="3"/>
                <c:pt idx="0">
                  <c:v>0.53</c:v>
                </c:pt>
                <c:pt idx="1">
                  <c:v>0.53</c:v>
                </c:pt>
                <c:pt idx="2">
                  <c:v>0.53</c:v>
                </c:pt>
              </c:numCache>
            </c:numRef>
          </c:val>
          <c:smooth val="1"/>
        </c:ser>
        <c:dLbls>
          <c:showLegendKey val="0"/>
          <c:showVal val="0"/>
          <c:showCatName val="0"/>
          <c:showSerName val="0"/>
          <c:showPercent val="0"/>
          <c:showBubbleSize val="0"/>
        </c:dLbls>
        <c:marker val="1"/>
        <c:smooth val="0"/>
        <c:axId val="74572544"/>
        <c:axId val="74574464"/>
      </c:lineChart>
      <c:catAx>
        <c:axId val="74572544"/>
        <c:scaling>
          <c:orientation val="minMax"/>
        </c:scaling>
        <c:delete val="1"/>
        <c:axPos val="b"/>
        <c:title>
          <c:tx>
            <c:rich>
              <a:bodyPr/>
              <a:lstStyle/>
              <a:p>
                <a:pPr>
                  <a:defRPr lang="en-US"/>
                </a:pPr>
                <a:r>
                  <a:rPr lang="en-US"/>
                  <a:t>Dataset</a:t>
                </a:r>
              </a:p>
            </c:rich>
          </c:tx>
          <c:layout/>
          <c:overlay val="1"/>
        </c:title>
        <c:majorTickMark val="cross"/>
        <c:minorTickMark val="cross"/>
        <c:tickLblPos val="nextTo"/>
        <c:crossAx val="74574464"/>
        <c:crosses val="autoZero"/>
        <c:auto val="1"/>
        <c:lblAlgn val="ctr"/>
        <c:lblOffset val="100"/>
        <c:noMultiLvlLbl val="1"/>
      </c:catAx>
      <c:valAx>
        <c:axId val="74574464"/>
        <c:scaling>
          <c:orientation val="minMax"/>
        </c:scaling>
        <c:delete val="1"/>
        <c:axPos val="l"/>
        <c:majorGridlines/>
        <c:title>
          <c:tx>
            <c:rich>
              <a:bodyPr rot="-5400000" vert="horz"/>
              <a:lstStyle/>
              <a:p>
                <a:pPr>
                  <a:defRPr lang="en-US"/>
                </a:pPr>
                <a:r>
                  <a:rPr lang="en-US"/>
                  <a:t>Accuracy</a:t>
                </a:r>
              </a:p>
            </c:rich>
          </c:tx>
          <c:layout/>
          <c:overlay val="1"/>
        </c:title>
        <c:numFmt formatCode="0.00" sourceLinked="1"/>
        <c:majorTickMark val="cross"/>
        <c:minorTickMark val="cross"/>
        <c:tickLblPos val="nextTo"/>
        <c:crossAx val="74572544"/>
        <c:crosses val="autoZero"/>
        <c:crossBetween val="between"/>
      </c:valAx>
    </c:plotArea>
    <c:legend>
      <c:legendPos val="r"/>
      <c:layout/>
      <c:overlay val="1"/>
      <c:txPr>
        <a:bodyPr/>
        <a:lstStyle/>
        <a:p>
          <a:pPr>
            <a:defRPr lang="en-US"/>
          </a:pPr>
          <a:endParaRPr lang="en-US"/>
        </a:p>
      </c:txPr>
    </c:legend>
    <c:plotVisOnly val="1"/>
    <c:dispBlanksAs val="zero"/>
    <c:showDLblsOverMax val="1"/>
  </c:chart>
  <c:spPr>
    <a:solidFill>
      <a:schemeClr val="bg1"/>
    </a:solidFill>
  </c:spPr>
  <c:externalData r:id="rId1">
    <c:autoUpdate val="1"/>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98031462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dirty="0" smtClean="0">
                <a:solidFill>
                  <a:schemeClr val="tx1"/>
                </a:solidFill>
                <a:latin typeface="+mn-lt"/>
                <a:ea typeface="+mn-ea"/>
                <a:cs typeface="+mn-cs"/>
              </a:rPr>
              <a:t>Dataset 1: No variables representing tweet data.  Bin prediction using only </a:t>
            </a:r>
            <a:r>
              <a:rPr lang="en-US" sz="1100" kern="1200" dirty="0" err="1" smtClean="0">
                <a:solidFill>
                  <a:schemeClr val="tx1"/>
                </a:solidFill>
                <a:latin typeface="+mn-lt"/>
                <a:ea typeface="+mn-ea"/>
                <a:cs typeface="+mn-cs"/>
              </a:rPr>
              <a:t>favorited</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favCount,truncated</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isRetweet</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Retweeted,hour</a:t>
            </a:r>
            <a:r>
              <a:rPr lang="en-US" sz="1100" kern="1200" dirty="0" smtClean="0">
                <a:solidFill>
                  <a:schemeClr val="tx1"/>
                </a:solidFill>
                <a:latin typeface="+mn-lt"/>
                <a:ea typeface="+mn-ea"/>
                <a:cs typeface="+mn-cs"/>
              </a:rPr>
              <a:t>, min variables [total 7 predictor variables].</a:t>
            </a:r>
            <a:endParaRPr lang="en-CA"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Dataset 2: Cluster variable is added to the dataset.  Therefore, Bin prediction using </a:t>
            </a:r>
            <a:r>
              <a:rPr lang="en-US" sz="1100" kern="1200" dirty="0" err="1" smtClean="0">
                <a:solidFill>
                  <a:schemeClr val="tx1"/>
                </a:solidFill>
                <a:latin typeface="+mn-lt"/>
                <a:ea typeface="+mn-ea"/>
                <a:cs typeface="+mn-cs"/>
              </a:rPr>
              <a:t>favorited</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favCount,truncated</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isRetweet</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Retweeted</a:t>
            </a:r>
            <a:r>
              <a:rPr lang="en-US" sz="1100" kern="1200" dirty="0" smtClean="0">
                <a:solidFill>
                  <a:schemeClr val="tx1"/>
                </a:solidFill>
                <a:latin typeface="+mn-lt"/>
                <a:ea typeface="+mn-ea"/>
                <a:cs typeface="+mn-cs"/>
              </a:rPr>
              <a:t>, hour, min and cluster variables [total 8 predictor variables].</a:t>
            </a:r>
            <a:endParaRPr lang="en-CA"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Dataset 3: TFIDF variables added to the dataset.  Cluster variable removed.  Bin prediction using </a:t>
            </a:r>
            <a:r>
              <a:rPr lang="en-US" sz="1100" kern="1200" dirty="0" err="1" smtClean="0">
                <a:solidFill>
                  <a:schemeClr val="tx1"/>
                </a:solidFill>
                <a:latin typeface="+mn-lt"/>
                <a:ea typeface="+mn-ea"/>
                <a:cs typeface="+mn-cs"/>
              </a:rPr>
              <a:t>favorited</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favCount</a:t>
            </a:r>
            <a:r>
              <a:rPr lang="en-US" sz="1100" kern="1200" dirty="0" smtClean="0">
                <a:solidFill>
                  <a:schemeClr val="tx1"/>
                </a:solidFill>
                <a:latin typeface="+mn-lt"/>
                <a:ea typeface="+mn-ea"/>
                <a:cs typeface="+mn-cs"/>
              </a:rPr>
              <a:t>, truncated, </a:t>
            </a:r>
            <a:r>
              <a:rPr lang="en-US" sz="1100" kern="1200" dirty="0" err="1" smtClean="0">
                <a:solidFill>
                  <a:schemeClr val="tx1"/>
                </a:solidFill>
                <a:latin typeface="+mn-lt"/>
                <a:ea typeface="+mn-ea"/>
                <a:cs typeface="+mn-cs"/>
              </a:rPr>
              <a:t>isRetweet</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Retweeted</a:t>
            </a:r>
            <a:r>
              <a:rPr lang="en-US" sz="1100" kern="1200" dirty="0" smtClean="0">
                <a:solidFill>
                  <a:schemeClr val="tx1"/>
                </a:solidFill>
                <a:latin typeface="+mn-lt"/>
                <a:ea typeface="+mn-ea"/>
                <a:cs typeface="+mn-cs"/>
              </a:rPr>
              <a:t>, hour, min and 115 variables [total 123 predictor variables].</a:t>
            </a:r>
            <a:endParaRPr lang="en-CA" sz="1100" kern="1200" dirty="0" smtClean="0">
              <a:solidFill>
                <a:schemeClr val="tx1"/>
              </a:solidFill>
              <a:latin typeface="+mn-lt"/>
              <a:ea typeface="+mn-ea"/>
              <a:cs typeface="+mn-cs"/>
            </a:endParaRPr>
          </a:p>
          <a:p>
            <a:endParaRPr lang="en-CA"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In this study, clustering of twitter data using the </a:t>
            </a:r>
            <a:r>
              <a:rPr lang="en-US" sz="1100" kern="1200" dirty="0" err="1" smtClean="0">
                <a:solidFill>
                  <a:schemeClr val="tx1"/>
                </a:solidFill>
                <a:latin typeface="+mn-lt"/>
                <a:ea typeface="+mn-ea"/>
                <a:cs typeface="+mn-cs"/>
              </a:rPr>
              <a:t>knn</a:t>
            </a:r>
            <a:r>
              <a:rPr lang="en-US" sz="1100" kern="1200" dirty="0" smtClean="0">
                <a:solidFill>
                  <a:schemeClr val="tx1"/>
                </a:solidFill>
                <a:latin typeface="+mn-lt"/>
                <a:ea typeface="+mn-ea"/>
                <a:cs typeface="+mn-cs"/>
              </a:rPr>
              <a:t> algorithm was not useful.  There was too much overlap in the four topics and the most common terms were those of the names of the politicians and political parties.  This was reflect </a:t>
            </a:r>
            <a:r>
              <a:rPr lang="en-US" sz="1100" kern="1200" dirty="0" err="1" smtClean="0">
                <a:solidFill>
                  <a:schemeClr val="tx1"/>
                </a:solidFill>
                <a:latin typeface="+mn-lt"/>
                <a:ea typeface="+mn-ea"/>
                <a:cs typeface="+mn-cs"/>
              </a:rPr>
              <a:t>ed</a:t>
            </a:r>
            <a:r>
              <a:rPr lang="en-US" sz="1100" kern="1200" dirty="0" smtClean="0">
                <a:solidFill>
                  <a:schemeClr val="tx1"/>
                </a:solidFill>
                <a:latin typeface="+mn-lt"/>
                <a:ea typeface="+mn-ea"/>
                <a:cs typeface="+mn-cs"/>
              </a:rPr>
              <a:t> by the fact that the dataset that  included text data had the lowest accuracy level of prediction in all trials.  In the future, a clustering could be attempted after filtering for political names and parties.  In order to get around this problem, it was useful to use the Term Frequency Inverse Document Frequency.  This enabled me to retain the nuance of each tweet, and keeping over 100 variables rather than reducing each tweet to be summarized by just 1 variable (i.e. a cluster number).  In the future, a PCA of the text words could be conducted in order to filter down the text data to the most meaningful words (thus reducing the data set from 100 text variables to a smaller number).</a:t>
            </a:r>
            <a:endParaRPr lang="en-CA" sz="1100" kern="1200" dirty="0" smtClean="0">
              <a:solidFill>
                <a:schemeClr val="tx1"/>
              </a:solidFill>
              <a:latin typeface="+mn-lt"/>
              <a:ea typeface="+mn-ea"/>
              <a:cs typeface="+mn-cs"/>
            </a:endParaRPr>
          </a:p>
          <a:p>
            <a:endParaRPr lang="en-CA"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CA" dirty="0" smtClean="0"/>
              <a:t>1% to 70% improvement in accuracy?  </a:t>
            </a:r>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Which tweets are most likely to be re-tweeted?  Is this correlated with the topics that are most important to voters?  Which algorithms are most useful in analyzing text data for predictive purposes?  Such analysis is useful because it allows those invested in the political process to have a real-time gauge of public response to political positions announced by politicians on various issues.</a:t>
            </a:r>
          </a:p>
          <a:p>
            <a:endParaRPr lang="en-C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100" dirty="0" smtClean="0"/>
              <a:t>Bin 1:  All tweets with zero </a:t>
            </a:r>
            <a:r>
              <a:rPr lang="en-US" sz="1100" dirty="0" err="1" smtClean="0"/>
              <a:t>retweets</a:t>
            </a:r>
            <a:endParaRPr lang="en-US" sz="1100" dirty="0" smtClean="0"/>
          </a:p>
          <a:p>
            <a:r>
              <a:rPr lang="en-US" sz="1100" dirty="0" smtClean="0"/>
              <a:t>Bin 2: Tweets with </a:t>
            </a:r>
            <a:r>
              <a:rPr lang="en-US" sz="1100" dirty="0" err="1" smtClean="0"/>
              <a:t>retweetCount</a:t>
            </a:r>
            <a:r>
              <a:rPr lang="en-US" sz="1100" dirty="0" smtClean="0"/>
              <a:t> between 1-10</a:t>
            </a:r>
          </a:p>
          <a:p>
            <a:r>
              <a:rPr lang="en-US" sz="1100" dirty="0" smtClean="0"/>
              <a:t>Bin 3: Tweets with </a:t>
            </a:r>
            <a:r>
              <a:rPr lang="en-US" sz="1100" dirty="0" err="1" smtClean="0"/>
              <a:t>retweetCount</a:t>
            </a:r>
            <a:r>
              <a:rPr lang="en-US" sz="1100" dirty="0" smtClean="0"/>
              <a:t> between 11-50</a:t>
            </a:r>
          </a:p>
          <a:p>
            <a:r>
              <a:rPr lang="en-US" sz="1100" dirty="0" smtClean="0"/>
              <a:t>Bin 4: Tweets with </a:t>
            </a:r>
            <a:r>
              <a:rPr lang="en-US" sz="1100" dirty="0" err="1" smtClean="0"/>
              <a:t>retweetCount</a:t>
            </a:r>
            <a:r>
              <a:rPr lang="en-US" sz="1100" dirty="0" smtClean="0"/>
              <a:t> over 50+ </a:t>
            </a:r>
            <a:endParaRPr lang="en-CA" dirty="0" smtClean="0"/>
          </a:p>
          <a:p>
            <a:endParaRPr lang="en-CA"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991812"/>
            <a:ext cx="7772400" cy="1159799"/>
          </a:xfrm>
          <a:prstGeom prst="rect">
            <a:avLst/>
          </a:prstGeom>
        </p:spPr>
        <p:txBody>
          <a:bodyPr lIns="91425" tIns="91425" rIns="91425" bIns="91425" anchor="ctr" anchorCtr="0"/>
          <a:lstStyle>
            <a:lvl1pPr algn="ctr">
              <a:spcBef>
                <a:spcPts val="0"/>
              </a:spcBef>
              <a:buSzPct val="100000"/>
              <a:defRPr sz="6000"/>
            </a:lvl1pPr>
            <a:lvl2pPr algn="ctr">
              <a:spcBef>
                <a:spcPts val="0"/>
              </a:spcBef>
              <a:buSzPct val="100000"/>
              <a:defRPr sz="6000"/>
            </a:lvl2pPr>
            <a:lvl3pPr algn="ctr">
              <a:spcBef>
                <a:spcPts val="0"/>
              </a:spcBef>
              <a:buSzPct val="100000"/>
              <a:defRPr sz="6000"/>
            </a:lvl3pPr>
            <a:lvl4pPr algn="ctr">
              <a:spcBef>
                <a:spcPts val="0"/>
              </a:spcBef>
              <a:buSzPct val="100000"/>
              <a:defRPr sz="6000"/>
            </a:lvl4pPr>
            <a:lvl5pPr algn="ctr">
              <a:spcBef>
                <a:spcPts val="0"/>
              </a:spcBef>
              <a:buSzPct val="100000"/>
              <a:defRPr sz="6000"/>
            </a:lvl5pPr>
            <a:lvl6pPr algn="ctr">
              <a:spcBef>
                <a:spcPts val="0"/>
              </a:spcBef>
              <a:buSzPct val="100000"/>
              <a:defRPr sz="6000"/>
            </a:lvl6pPr>
            <a:lvl7pPr algn="ctr">
              <a:spcBef>
                <a:spcPts val="0"/>
              </a:spcBef>
              <a:buSzPct val="100000"/>
              <a:defRPr sz="6000"/>
            </a:lvl7pPr>
            <a:lvl8pPr algn="ctr">
              <a:spcBef>
                <a:spcPts val="0"/>
              </a:spcBef>
              <a:buSzPct val="100000"/>
              <a:defRPr sz="6000"/>
            </a:lvl8pPr>
            <a:lvl9pPr algn="ctr">
              <a:spcBef>
                <a:spcPts val="0"/>
              </a:spcBef>
              <a:buSzPct val="100000"/>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964342"/>
            <a:ext cx="7772400" cy="1159799"/>
          </a:xfrm>
          <a:prstGeom prst="rect">
            <a:avLst/>
          </a:prstGeom>
        </p:spPr>
        <p:txBody>
          <a:bodyPr lIns="91425" tIns="91425" rIns="91425" bIns="91425" anchor="b"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11" name="Shape 11"/>
          <p:cNvSpPr txBox="1">
            <a:spLocks noGrp="1"/>
          </p:cNvSpPr>
          <p:nvPr>
            <p:ph type="subTitle" idx="1"/>
          </p:nvPr>
        </p:nvSpPr>
        <p:spPr>
          <a:xfrm>
            <a:off x="685800" y="3144853"/>
            <a:ext cx="7772400" cy="784799"/>
          </a:xfrm>
          <a:prstGeom prst="rect">
            <a:avLst/>
          </a:prstGeom>
        </p:spPr>
        <p:txBody>
          <a:bodyPr lIns="91425" tIns="91425" rIns="91425" bIns="91425" anchor="t" anchorCtr="0"/>
          <a:lstStyle>
            <a:lvl1pPr algn="ctr" rtl="0">
              <a:spcBef>
                <a:spcPts val="0"/>
              </a:spcBef>
              <a:buNone/>
              <a:defRPr/>
            </a:lvl1pPr>
            <a:lvl2pPr algn="ctr" rtl="0">
              <a:spcBef>
                <a:spcPts val="0"/>
              </a:spcBef>
              <a:buSzPct val="100000"/>
              <a:buNone/>
              <a:defRPr sz="3000"/>
            </a:lvl2pPr>
            <a:lvl3pPr algn="ctr" rtl="0">
              <a:spcBef>
                <a:spcPts val="0"/>
              </a:spcBef>
              <a:buSzPct val="100000"/>
              <a:buNone/>
              <a:defRPr sz="3000"/>
            </a:lvl3pPr>
            <a:lvl4pPr algn="ctr" rtl="0">
              <a:spcBef>
                <a:spcPts val="0"/>
              </a:spcBef>
              <a:buSzPct val="100000"/>
              <a:buNone/>
              <a:defRPr sz="3000"/>
            </a:lvl4pPr>
            <a:lvl5pPr algn="ctr" rtl="0">
              <a:spcBef>
                <a:spcPts val="0"/>
              </a:spcBef>
              <a:buSzPct val="100000"/>
              <a:buNone/>
              <a:defRPr sz="3000"/>
            </a:lvl5pPr>
            <a:lvl6pPr algn="ctr" rtl="0">
              <a:spcBef>
                <a:spcPts val="0"/>
              </a:spcBef>
              <a:buSzPct val="100000"/>
              <a:buNone/>
              <a:defRPr sz="3000"/>
            </a:lvl6pPr>
            <a:lvl7pPr algn="ctr" rtl="0">
              <a:spcBef>
                <a:spcPts val="0"/>
              </a:spcBef>
              <a:buSzPct val="100000"/>
              <a:buNone/>
              <a:defRPr sz="3000"/>
            </a:lvl7pPr>
            <a:lvl8pPr algn="ctr" rtl="0">
              <a:spcBef>
                <a:spcPts val="0"/>
              </a:spcBef>
              <a:buSzPct val="100000"/>
              <a:buNone/>
              <a:defRPr sz="3000"/>
            </a:lvl8pPr>
            <a:lvl9pPr algn="ctr" rtl="0">
              <a:spcBef>
                <a:spcPts val="0"/>
              </a:spcBef>
              <a:buSzPct val="100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25" y="967975"/>
            <a:ext cx="9156000" cy="8574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563400"/>
            <a:ext cx="8229600" cy="25031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025" y="967975"/>
            <a:ext cx="9156000" cy="857400"/>
          </a:xfrm>
          <a:prstGeom prst="rect">
            <a:avLst/>
          </a:prstGeom>
          <a:noFill/>
          <a:ln>
            <a:noFill/>
          </a:ln>
        </p:spPr>
        <p:txBody>
          <a:bodyPr lIns="91425" tIns="91425" rIns="91425" bIns="91425" anchor="t" anchorCtr="0"/>
          <a:lstStyle>
            <a:lvl1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1pPr>
            <a:lvl2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2pPr>
            <a:lvl3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3pPr>
            <a:lvl4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4pPr>
            <a:lvl5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5pPr>
            <a:lvl6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6pPr>
            <a:lvl7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7pPr>
            <a:lvl8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8pPr>
            <a:lvl9pPr algn="ctr">
              <a:spcBef>
                <a:spcPts val="0"/>
              </a:spcBef>
              <a:buClr>
                <a:srgbClr val="FFFFFF"/>
              </a:buClr>
              <a:buSzPct val="1000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6" name="Shape 6"/>
          <p:cNvSpPr txBox="1">
            <a:spLocks noGrp="1"/>
          </p:cNvSpPr>
          <p:nvPr>
            <p:ph type="body" idx="1"/>
          </p:nvPr>
        </p:nvSpPr>
        <p:spPr>
          <a:xfrm>
            <a:off x="457200" y="1563400"/>
            <a:ext cx="8229600" cy="2503199"/>
          </a:xfrm>
          <a:prstGeom prst="rect">
            <a:avLst/>
          </a:prstGeom>
          <a:noFill/>
          <a:ln>
            <a:noFill/>
          </a:ln>
        </p:spPr>
        <p:txBody>
          <a:bodyPr lIns="91425" tIns="91425" rIns="91425" bIns="91425" anchor="t" anchorCtr="0"/>
          <a:lstStyle>
            <a:lvl1pPr>
              <a:spcBef>
                <a:spcPts val="600"/>
              </a:spcBef>
              <a:buClr>
                <a:srgbClr val="FFFFFF"/>
              </a:buClr>
              <a:buSzPct val="100000"/>
              <a:buFont typeface="Sniglet"/>
              <a:buChar char="✘"/>
              <a:defRPr sz="2000">
                <a:solidFill>
                  <a:srgbClr val="FFFFFF"/>
                </a:solidFill>
                <a:latin typeface="Sniglet"/>
                <a:ea typeface="Sniglet"/>
                <a:cs typeface="Sniglet"/>
                <a:sym typeface="Sniglet"/>
              </a:defRPr>
            </a:lvl1pPr>
            <a:lvl2pPr>
              <a:spcBef>
                <a:spcPts val="480"/>
              </a:spcBef>
              <a:buClr>
                <a:srgbClr val="FFFFFF"/>
              </a:buClr>
              <a:buSzPct val="100000"/>
              <a:buFont typeface="Sniglet"/>
              <a:defRPr sz="2000">
                <a:solidFill>
                  <a:srgbClr val="FFFFFF"/>
                </a:solidFill>
                <a:latin typeface="Sniglet"/>
                <a:ea typeface="Sniglet"/>
                <a:cs typeface="Sniglet"/>
                <a:sym typeface="Sniglet"/>
              </a:defRPr>
            </a:lvl2pPr>
            <a:lvl3pPr>
              <a:spcBef>
                <a:spcPts val="480"/>
              </a:spcBef>
              <a:buClr>
                <a:srgbClr val="FFFFFF"/>
              </a:buClr>
              <a:buSzPct val="100000"/>
              <a:buFont typeface="Sniglet"/>
              <a:defRPr sz="2000">
                <a:solidFill>
                  <a:srgbClr val="FFFFFF"/>
                </a:solidFill>
                <a:latin typeface="Sniglet"/>
                <a:ea typeface="Sniglet"/>
                <a:cs typeface="Sniglet"/>
                <a:sym typeface="Sniglet"/>
              </a:defRPr>
            </a:lvl3pPr>
            <a:lvl4pPr>
              <a:spcBef>
                <a:spcPts val="360"/>
              </a:spcBef>
              <a:buClr>
                <a:srgbClr val="FFFFFF"/>
              </a:buClr>
              <a:buSzPct val="100000"/>
              <a:buFont typeface="Sniglet"/>
              <a:defRPr sz="2000">
                <a:solidFill>
                  <a:srgbClr val="FFFFFF"/>
                </a:solidFill>
                <a:latin typeface="Sniglet"/>
                <a:ea typeface="Sniglet"/>
                <a:cs typeface="Sniglet"/>
                <a:sym typeface="Sniglet"/>
              </a:defRPr>
            </a:lvl4pPr>
            <a:lvl5pPr>
              <a:spcBef>
                <a:spcPts val="360"/>
              </a:spcBef>
              <a:buClr>
                <a:srgbClr val="FFFFFF"/>
              </a:buClr>
              <a:buSzPct val="100000"/>
              <a:buFont typeface="Sniglet"/>
              <a:defRPr sz="2000">
                <a:solidFill>
                  <a:srgbClr val="FFFFFF"/>
                </a:solidFill>
                <a:latin typeface="Sniglet"/>
                <a:ea typeface="Sniglet"/>
                <a:cs typeface="Sniglet"/>
                <a:sym typeface="Sniglet"/>
              </a:defRPr>
            </a:lvl5pPr>
            <a:lvl6pPr>
              <a:spcBef>
                <a:spcPts val="360"/>
              </a:spcBef>
              <a:buClr>
                <a:srgbClr val="FFFFFF"/>
              </a:buClr>
              <a:buSzPct val="100000"/>
              <a:buFont typeface="Sniglet"/>
              <a:defRPr sz="2000">
                <a:solidFill>
                  <a:srgbClr val="FFFFFF"/>
                </a:solidFill>
                <a:latin typeface="Sniglet"/>
                <a:ea typeface="Sniglet"/>
                <a:cs typeface="Sniglet"/>
                <a:sym typeface="Sniglet"/>
              </a:defRPr>
            </a:lvl6pPr>
            <a:lvl7pPr>
              <a:spcBef>
                <a:spcPts val="360"/>
              </a:spcBef>
              <a:buClr>
                <a:srgbClr val="FFFFFF"/>
              </a:buClr>
              <a:buSzPct val="100000"/>
              <a:buFont typeface="Sniglet"/>
              <a:defRPr sz="2000">
                <a:solidFill>
                  <a:srgbClr val="FFFFFF"/>
                </a:solidFill>
                <a:latin typeface="Sniglet"/>
                <a:ea typeface="Sniglet"/>
                <a:cs typeface="Sniglet"/>
                <a:sym typeface="Sniglet"/>
              </a:defRPr>
            </a:lvl7pPr>
            <a:lvl8pPr>
              <a:spcBef>
                <a:spcPts val="360"/>
              </a:spcBef>
              <a:buClr>
                <a:srgbClr val="FFFFFF"/>
              </a:buClr>
              <a:buSzPct val="100000"/>
              <a:buFont typeface="Sniglet"/>
              <a:defRPr sz="2000">
                <a:solidFill>
                  <a:srgbClr val="FFFFFF"/>
                </a:solidFill>
                <a:latin typeface="Sniglet"/>
                <a:ea typeface="Sniglet"/>
                <a:cs typeface="Sniglet"/>
                <a:sym typeface="Sniglet"/>
              </a:defRPr>
            </a:lvl8pPr>
            <a:lvl9pPr>
              <a:spcBef>
                <a:spcPts val="360"/>
              </a:spcBef>
              <a:buClr>
                <a:srgbClr val="FFFFFF"/>
              </a:buClr>
              <a:buSzPct val="100000"/>
              <a:buFont typeface="Sniglet"/>
              <a:defRPr sz="2000">
                <a:solidFill>
                  <a:srgbClr val="FFFFFF"/>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Shape 37"/>
          <p:cNvSpPr txBox="1">
            <a:spLocks noGrp="1"/>
          </p:cNvSpPr>
          <p:nvPr>
            <p:ph type="ctrTitle"/>
          </p:nvPr>
        </p:nvSpPr>
        <p:spPr>
          <a:xfrm>
            <a:off x="685800" y="1991812"/>
            <a:ext cx="7772400" cy="1159799"/>
          </a:xfrm>
          <a:prstGeom prst="rect">
            <a:avLst/>
          </a:prstGeom>
        </p:spPr>
        <p:txBody>
          <a:bodyPr lIns="91425" tIns="91425" rIns="91425" bIns="91425" anchor="ctr" anchorCtr="0">
            <a:noAutofit/>
          </a:bodyPr>
          <a:lstStyle/>
          <a:p>
            <a:r>
              <a:rPr lang="en-US" sz="3200" dirty="0" smtClean="0"/>
              <a:t/>
            </a:r>
            <a:br>
              <a:rPr lang="en-US" sz="3200" dirty="0" smtClean="0"/>
            </a:br>
            <a:r>
              <a:rPr lang="en-US" sz="3200" dirty="0" smtClean="0"/>
              <a:t>What makes a tweet viral? Observing patterns from the Canadian federal election</a:t>
            </a:r>
            <a:endParaRPr lang="en-CA" sz="3200" dirty="0"/>
          </a:p>
        </p:txBody>
      </p:sp>
      <p:grpSp>
        <p:nvGrpSpPr>
          <p:cNvPr id="38" name="Shape 38"/>
          <p:cNvGrpSpPr/>
          <p:nvPr/>
        </p:nvGrpSpPr>
        <p:grpSpPr>
          <a:xfrm rot="2194107">
            <a:off x="803001" y="3184731"/>
            <a:ext cx="1014484" cy="642683"/>
            <a:chOff x="238125" y="1918825"/>
            <a:chExt cx="1042450" cy="660400"/>
          </a:xfrm>
        </p:grpSpPr>
        <p:sp>
          <p:nvSpPr>
            <p:cNvPr id="39" name="Shape 39"/>
            <p:cNvSpPr/>
            <p:nvPr/>
          </p:nvSpPr>
          <p:spPr>
            <a:xfrm>
              <a:off x="238125" y="1918825"/>
              <a:ext cx="966975" cy="660400"/>
            </a:xfrm>
            <a:custGeom>
              <a:avLst/>
              <a:gdLst/>
              <a:ahLst/>
              <a:cxnLst/>
              <a:rect l="0" t="0" r="0" b="0"/>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40" name="Shape 40"/>
            <p:cNvSpPr/>
            <p:nvPr/>
          </p:nvSpPr>
          <p:spPr>
            <a:xfrm>
              <a:off x="1091875" y="1951850"/>
              <a:ext cx="188700" cy="136800"/>
            </a:xfrm>
            <a:custGeom>
              <a:avLst/>
              <a:gdLst/>
              <a:ahLst/>
              <a:cxnLst/>
              <a:rect l="0" t="0" r="0" b="0"/>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grpSp>
        <p:nvGrpSpPr>
          <p:cNvPr id="41" name="Shape 41"/>
          <p:cNvGrpSpPr/>
          <p:nvPr/>
        </p:nvGrpSpPr>
        <p:grpSpPr>
          <a:xfrm rot="-9269861">
            <a:off x="6165720" y="1346512"/>
            <a:ext cx="750219" cy="664172"/>
            <a:chOff x="1113100" y="2199475"/>
            <a:chExt cx="801900" cy="709925"/>
          </a:xfrm>
        </p:grpSpPr>
        <p:sp>
          <p:nvSpPr>
            <p:cNvPr id="42" name="Shape 42"/>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sp>
        <p:nvSpPr>
          <p:cNvPr id="44" name="Shape 44"/>
          <p:cNvSpPr/>
          <p:nvPr/>
        </p:nvSpPr>
        <p:spPr>
          <a:xfrm>
            <a:off x="4857752" y="2571750"/>
            <a:ext cx="1442480" cy="102977"/>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6357950" y="2428874"/>
            <a:ext cx="2058016" cy="1015967"/>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4045614" y="719847"/>
            <a:ext cx="1052761" cy="922444"/>
          </a:xfrm>
          <a:custGeom>
            <a:avLst/>
            <a:gdLst/>
            <a:ahLst/>
            <a:cxnLst/>
            <a:rect l="0" t="0" r="0" b="0"/>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0" y="357172"/>
            <a:ext cx="9156000" cy="857400"/>
          </a:xfrm>
        </p:spPr>
        <p:txBody>
          <a:bodyPr/>
          <a:lstStyle/>
          <a:p>
            <a:r>
              <a:rPr lang="en-CA" dirty="0" smtClean="0"/>
              <a:t>Transforming my problem into a classification problem</a:t>
            </a:r>
            <a:br>
              <a:rPr lang="en-CA" dirty="0" smtClean="0"/>
            </a:br>
            <a:r>
              <a:rPr lang="en-CA" dirty="0" smtClean="0"/>
              <a:t/>
            </a:r>
            <a:br>
              <a:rPr lang="en-CA" dirty="0" smtClean="0"/>
            </a:br>
            <a:endParaRPr lang="en-CA" dirty="0"/>
          </a:p>
        </p:txBody>
      </p:sp>
      <p:pic>
        <p:nvPicPr>
          <p:cNvPr id="4" name="Picture 3"/>
          <p:cNvPicPr/>
          <p:nvPr/>
        </p:nvPicPr>
        <p:blipFill>
          <a:blip r:embed="rId3"/>
          <a:srcRect/>
          <a:stretch>
            <a:fillRect/>
          </a:stretch>
        </p:blipFill>
        <p:spPr bwMode="auto">
          <a:xfrm>
            <a:off x="1428728" y="1142990"/>
            <a:ext cx="6429420" cy="3474018"/>
          </a:xfrm>
          <a:prstGeom prst="rect">
            <a:avLst/>
          </a:prstGeom>
          <a:noFill/>
          <a:ln w="9525">
            <a:noFill/>
            <a:miter lim="800000"/>
            <a:headEnd/>
            <a:tailEnd/>
          </a:ln>
        </p:spPr>
      </p:pic>
      <p:sp>
        <p:nvSpPr>
          <p:cNvPr id="6" name="TextBox 5"/>
          <p:cNvSpPr txBox="1"/>
          <p:nvPr/>
        </p:nvSpPr>
        <p:spPr>
          <a:xfrm>
            <a:off x="5357818" y="2214560"/>
            <a:ext cx="2143140" cy="307777"/>
          </a:xfrm>
          <a:prstGeom prst="rect">
            <a:avLst/>
          </a:prstGeom>
          <a:noFill/>
        </p:spPr>
        <p:txBody>
          <a:bodyPr wrap="square" rtlCol="0">
            <a:spAutoFit/>
          </a:bodyPr>
          <a:lstStyle/>
          <a:p>
            <a:r>
              <a:rPr lang="en-CA" dirty="0" smtClean="0"/>
              <a:t>Total 15648 tweets</a:t>
            </a:r>
            <a:endParaRPr lang="en-CA" dirty="0"/>
          </a:p>
        </p:txBody>
      </p:sp>
      <p:sp>
        <p:nvSpPr>
          <p:cNvPr id="7" name="TextBox 6"/>
          <p:cNvSpPr txBox="1"/>
          <p:nvPr/>
        </p:nvSpPr>
        <p:spPr>
          <a:xfrm>
            <a:off x="2571736" y="2071684"/>
            <a:ext cx="642942" cy="307777"/>
          </a:xfrm>
          <a:prstGeom prst="rect">
            <a:avLst/>
          </a:prstGeom>
          <a:noFill/>
        </p:spPr>
        <p:txBody>
          <a:bodyPr wrap="square" rtlCol="0">
            <a:spAutoFit/>
          </a:bodyPr>
          <a:lstStyle/>
          <a:p>
            <a:r>
              <a:rPr lang="en-CA" dirty="0" smtClean="0"/>
              <a:t>53%</a:t>
            </a:r>
            <a:endParaRPr lang="en-CA" dirty="0"/>
          </a:p>
        </p:txBody>
      </p:sp>
      <p:sp>
        <p:nvSpPr>
          <p:cNvPr id="8" name="TextBox 7"/>
          <p:cNvSpPr txBox="1"/>
          <p:nvPr/>
        </p:nvSpPr>
        <p:spPr>
          <a:xfrm>
            <a:off x="3857620" y="2500312"/>
            <a:ext cx="642942" cy="307777"/>
          </a:xfrm>
          <a:prstGeom prst="rect">
            <a:avLst/>
          </a:prstGeom>
          <a:noFill/>
        </p:spPr>
        <p:txBody>
          <a:bodyPr wrap="square" rtlCol="0">
            <a:spAutoFit/>
          </a:bodyPr>
          <a:lstStyle/>
          <a:p>
            <a:r>
              <a:rPr lang="en-CA" dirty="0" smtClean="0"/>
              <a:t>38%</a:t>
            </a:r>
            <a:endParaRPr lang="en-CA" dirty="0"/>
          </a:p>
        </p:txBody>
      </p:sp>
      <p:sp>
        <p:nvSpPr>
          <p:cNvPr id="9" name="TextBox 8"/>
          <p:cNvSpPr txBox="1"/>
          <p:nvPr/>
        </p:nvSpPr>
        <p:spPr>
          <a:xfrm>
            <a:off x="5143504" y="3786196"/>
            <a:ext cx="642942" cy="307777"/>
          </a:xfrm>
          <a:prstGeom prst="rect">
            <a:avLst/>
          </a:prstGeom>
          <a:noFill/>
        </p:spPr>
        <p:txBody>
          <a:bodyPr wrap="square" rtlCol="0">
            <a:spAutoFit/>
          </a:bodyPr>
          <a:lstStyle/>
          <a:p>
            <a:r>
              <a:rPr lang="en-CA" dirty="0" smtClean="0"/>
              <a:t>7%</a:t>
            </a:r>
            <a:endParaRPr lang="en-CA" dirty="0"/>
          </a:p>
        </p:txBody>
      </p:sp>
      <p:sp>
        <p:nvSpPr>
          <p:cNvPr id="10" name="TextBox 9"/>
          <p:cNvSpPr txBox="1"/>
          <p:nvPr/>
        </p:nvSpPr>
        <p:spPr>
          <a:xfrm>
            <a:off x="6500826" y="3786196"/>
            <a:ext cx="642942" cy="307777"/>
          </a:xfrm>
          <a:prstGeom prst="rect">
            <a:avLst/>
          </a:prstGeom>
          <a:noFill/>
        </p:spPr>
        <p:txBody>
          <a:bodyPr wrap="square" rtlCol="0">
            <a:spAutoFit/>
          </a:bodyPr>
          <a:lstStyle/>
          <a:p>
            <a:r>
              <a:rPr lang="en-CA" dirty="0" smtClean="0"/>
              <a:t>2%</a:t>
            </a:r>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685800" y="1964342"/>
            <a:ext cx="7772400" cy="1159799"/>
          </a:xfrm>
          <a:prstGeom prst="rect">
            <a:avLst/>
          </a:prstGeom>
        </p:spPr>
        <p:txBody>
          <a:bodyPr lIns="91425" tIns="91425" rIns="91425" bIns="91425" anchor="b" anchorCtr="0">
            <a:noAutofit/>
          </a:bodyPr>
          <a:lstStyle/>
          <a:p>
            <a:pPr rtl="0">
              <a:spcBef>
                <a:spcPts val="0"/>
              </a:spcBef>
              <a:buNone/>
            </a:pPr>
            <a:r>
              <a:rPr lang="en" sz="6000" dirty="0" smtClean="0"/>
              <a:t>3.</a:t>
            </a:r>
            <a:endParaRPr lang="en" sz="6000" dirty="0"/>
          </a:p>
          <a:p>
            <a:pPr rtl="0">
              <a:spcBef>
                <a:spcPts val="0"/>
              </a:spcBef>
              <a:buNone/>
            </a:pPr>
            <a:endParaRPr/>
          </a:p>
          <a:p>
            <a:pPr lvl="0" rtl="0">
              <a:spcBef>
                <a:spcPts val="0"/>
              </a:spcBef>
              <a:buNone/>
            </a:pPr>
            <a:r>
              <a:rPr lang="en" dirty="0" smtClean="0"/>
              <a:t>Methodology</a:t>
            </a:r>
            <a:endParaRPr lang="en" dirty="0"/>
          </a:p>
        </p:txBody>
      </p:sp>
      <p:sp>
        <p:nvSpPr>
          <p:cNvPr id="72" name="Shape 72"/>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8 steps</a:t>
            </a:r>
            <a:endParaRPr lang="en-CA" dirty="0"/>
          </a:p>
        </p:txBody>
      </p:sp>
      <p:sp>
        <p:nvSpPr>
          <p:cNvPr id="3" name="Text Placeholder 2"/>
          <p:cNvSpPr>
            <a:spLocks noGrp="1"/>
          </p:cNvSpPr>
          <p:nvPr>
            <p:ph type="body" idx="1"/>
          </p:nvPr>
        </p:nvSpPr>
        <p:spPr/>
        <p:txBody>
          <a:bodyPr/>
          <a:lstStyle/>
          <a:p>
            <a:pPr marL="457200" indent="-457200">
              <a:buFont typeface="+mj-lt"/>
              <a:buAutoNum type="arabicPeriod"/>
            </a:pPr>
            <a:r>
              <a:rPr lang="en-CA" dirty="0" smtClean="0"/>
              <a:t>Data Collection </a:t>
            </a:r>
          </a:p>
          <a:p>
            <a:pPr marL="457200" indent="-457200">
              <a:buFont typeface="+mj-lt"/>
              <a:buAutoNum type="arabicPeriod"/>
            </a:pPr>
            <a:r>
              <a:rPr lang="en-CA" dirty="0" smtClean="0"/>
              <a:t>NLP processing of data (</a:t>
            </a:r>
            <a:r>
              <a:rPr lang="en-CA" dirty="0" err="1" smtClean="0"/>
              <a:t>stopwords</a:t>
            </a:r>
            <a:r>
              <a:rPr lang="en-CA" dirty="0" smtClean="0"/>
              <a:t>, stemming, sparse words)</a:t>
            </a:r>
          </a:p>
          <a:p>
            <a:pPr marL="457200" indent="-457200">
              <a:buFont typeface="+mj-lt"/>
              <a:buAutoNum type="arabicPeriod"/>
            </a:pPr>
            <a:r>
              <a:rPr lang="en-CA" dirty="0" smtClean="0"/>
              <a:t>Create topic clusters</a:t>
            </a:r>
          </a:p>
          <a:p>
            <a:pPr marL="457200" indent="-457200">
              <a:buFont typeface="+mj-lt"/>
              <a:buAutoNum type="arabicPeriod"/>
            </a:pPr>
            <a:r>
              <a:rPr lang="en-CA" dirty="0" smtClean="0"/>
              <a:t>Conduct Term Frequency Inverse Document Frequency</a:t>
            </a:r>
          </a:p>
          <a:p>
            <a:pPr marL="457200" indent="-457200">
              <a:buFont typeface="+mj-lt"/>
              <a:buAutoNum type="arabicPeriod"/>
            </a:pPr>
            <a:r>
              <a:rPr lang="en-CA" dirty="0" smtClean="0"/>
              <a:t>Create 3 different datasets</a:t>
            </a:r>
          </a:p>
          <a:p>
            <a:pPr marL="457200" indent="-457200">
              <a:buFont typeface="+mj-lt"/>
              <a:buAutoNum type="arabicPeriod"/>
            </a:pPr>
            <a:r>
              <a:rPr lang="en-CA" dirty="0" smtClean="0"/>
              <a:t>Prediction using Naïve </a:t>
            </a:r>
            <a:r>
              <a:rPr lang="en-CA" dirty="0" err="1" smtClean="0"/>
              <a:t>Bayes</a:t>
            </a:r>
            <a:endParaRPr lang="en-CA" dirty="0" smtClean="0"/>
          </a:p>
          <a:p>
            <a:pPr marL="457200" indent="-457200">
              <a:buFont typeface="+mj-lt"/>
              <a:buAutoNum type="arabicPeriod"/>
            </a:pPr>
            <a:r>
              <a:rPr lang="en-CA" dirty="0" smtClean="0"/>
              <a:t>Prediction using Multinomial Regression</a:t>
            </a:r>
          </a:p>
          <a:p>
            <a:pPr marL="457200" indent="-457200">
              <a:buFont typeface="+mj-lt"/>
              <a:buAutoNum type="arabicPeriod"/>
            </a:pPr>
            <a:r>
              <a:rPr lang="en-CA" dirty="0" smtClean="0"/>
              <a:t>Evaluate results</a:t>
            </a:r>
          </a:p>
          <a:p>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Topic clustering using </a:t>
            </a:r>
            <a:r>
              <a:rPr lang="en-CA" dirty="0" err="1" smtClean="0"/>
              <a:t>Knn</a:t>
            </a:r>
            <a:endParaRPr lang="en-CA" dirty="0"/>
          </a:p>
        </p:txBody>
      </p:sp>
      <p:pic>
        <p:nvPicPr>
          <p:cNvPr id="4" name="Picture 3"/>
          <p:cNvPicPr/>
          <p:nvPr/>
        </p:nvPicPr>
        <p:blipFill>
          <a:blip r:embed="rId2"/>
          <a:stretch>
            <a:fillRect/>
          </a:stretch>
        </p:blipFill>
        <p:spPr>
          <a:xfrm>
            <a:off x="1571604" y="2000246"/>
            <a:ext cx="5643602" cy="14287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685800" y="1964342"/>
            <a:ext cx="7772400" cy="1159799"/>
          </a:xfrm>
          <a:prstGeom prst="rect">
            <a:avLst/>
          </a:prstGeom>
        </p:spPr>
        <p:txBody>
          <a:bodyPr lIns="91425" tIns="91425" rIns="91425" bIns="91425" anchor="b" anchorCtr="0">
            <a:noAutofit/>
          </a:bodyPr>
          <a:lstStyle/>
          <a:p>
            <a:pPr rtl="0">
              <a:spcBef>
                <a:spcPts val="0"/>
              </a:spcBef>
              <a:buNone/>
            </a:pPr>
            <a:r>
              <a:rPr lang="en" sz="6000" dirty="0" smtClean="0"/>
              <a:t>4.</a:t>
            </a:r>
            <a:endParaRPr lang="en" sz="6000" dirty="0"/>
          </a:p>
          <a:p>
            <a:pPr rtl="0">
              <a:spcBef>
                <a:spcPts val="0"/>
              </a:spcBef>
              <a:buNone/>
            </a:pPr>
            <a:endParaRPr/>
          </a:p>
          <a:p>
            <a:pPr lvl="0" rtl="0">
              <a:spcBef>
                <a:spcPts val="0"/>
              </a:spcBef>
              <a:buNone/>
            </a:pPr>
            <a:r>
              <a:rPr lang="en" dirty="0" smtClean="0"/>
              <a:t>Results</a:t>
            </a:r>
            <a:endParaRPr lang="en" dirty="0"/>
          </a:p>
        </p:txBody>
      </p:sp>
      <p:sp>
        <p:nvSpPr>
          <p:cNvPr id="72" name="Shape 72"/>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Accuracy</a:t>
            </a:r>
            <a:endParaRPr lang="en-CA" dirty="0"/>
          </a:p>
        </p:txBody>
      </p:sp>
      <p:graphicFrame>
        <p:nvGraphicFramePr>
          <p:cNvPr id="4" name="Table 3"/>
          <p:cNvGraphicFramePr>
            <a:graphicFrameLocks noGrp="1"/>
          </p:cNvGraphicFramePr>
          <p:nvPr/>
        </p:nvGraphicFramePr>
        <p:xfrm>
          <a:off x="785785" y="1714496"/>
          <a:ext cx="7715306" cy="2500327"/>
        </p:xfrm>
        <a:graphic>
          <a:graphicData uri="http://schemas.openxmlformats.org/drawingml/2006/table">
            <a:tbl>
              <a:tblPr/>
              <a:tblGrid>
                <a:gridCol w="1143009"/>
                <a:gridCol w="2508815"/>
                <a:gridCol w="1099696"/>
                <a:gridCol w="1662409"/>
                <a:gridCol w="1301377"/>
              </a:tblGrid>
              <a:tr h="908973">
                <a:tc>
                  <a:txBody>
                    <a:bodyPr/>
                    <a:lstStyle/>
                    <a:p>
                      <a:pPr marR="0" algn="ctr" rtl="0">
                        <a:lnSpc>
                          <a:spcPct val="115000"/>
                        </a:lnSpc>
                        <a:spcBef>
                          <a:spcPts val="0"/>
                        </a:spcBef>
                        <a:spcAft>
                          <a:spcPts val="0"/>
                        </a:spcAft>
                        <a:buNone/>
                      </a:pPr>
                      <a:r>
                        <a:rPr lang="en-CA" sz="1600" b="0" i="0" u="none" strike="noStrike" cap="none" baseline="0" dirty="0" smtClean="0">
                          <a:solidFill>
                            <a:schemeClr val="tx1"/>
                          </a:solidFill>
                          <a:latin typeface="Walter Turncoat"/>
                          <a:ea typeface="Walter Turncoat"/>
                          <a:cs typeface="Walter Turncoat"/>
                          <a:sym typeface="Walter Turncoat"/>
                        </a:rPr>
                        <a:t>Data set</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R="0" algn="ctr" rtl="0">
                        <a:lnSpc>
                          <a:spcPct val="115000"/>
                        </a:lnSpc>
                        <a:spcBef>
                          <a:spcPts val="0"/>
                        </a:spcBef>
                        <a:spcAft>
                          <a:spcPts val="0"/>
                        </a:spcAft>
                        <a:buNone/>
                      </a:pPr>
                      <a:r>
                        <a:rPr lang="en-US" sz="1600" b="0" i="0" u="none" strike="noStrike" cap="none" baseline="0" dirty="0" smtClean="0">
                          <a:solidFill>
                            <a:schemeClr val="tx1"/>
                          </a:solidFill>
                          <a:latin typeface="Walter Turncoat"/>
                          <a:ea typeface="Walter Turncoat"/>
                          <a:cs typeface="Walter Turncoat"/>
                          <a:sym typeface="Walter Turncoat"/>
                        </a:rPr>
                        <a:t>Description</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marR="0" algn="ctr" rtl="0">
                        <a:lnSpc>
                          <a:spcPct val="115000"/>
                        </a:lnSpc>
                        <a:spcBef>
                          <a:spcPts val="0"/>
                        </a:spcBef>
                        <a:spcAft>
                          <a:spcPts val="0"/>
                        </a:spcAft>
                        <a:buNone/>
                      </a:pPr>
                      <a:r>
                        <a:rPr lang="en-US" sz="1600" b="0" i="0" u="none" strike="noStrike" cap="none" baseline="0" dirty="0" smtClean="0">
                          <a:solidFill>
                            <a:schemeClr val="tx1"/>
                          </a:solidFill>
                          <a:latin typeface="Walter Turncoat"/>
                          <a:ea typeface="Walter Turncoat"/>
                          <a:cs typeface="Walter Turncoat"/>
                          <a:sym typeface="Walter Turncoat"/>
                        </a:rPr>
                        <a:t>Naïve </a:t>
                      </a:r>
                      <a:r>
                        <a:rPr lang="en-US" sz="1600" b="0" i="0" u="none" strike="noStrike" cap="none" baseline="0" dirty="0" err="1" smtClean="0">
                          <a:solidFill>
                            <a:schemeClr val="tx1"/>
                          </a:solidFill>
                          <a:latin typeface="Walter Turncoat"/>
                          <a:ea typeface="Walter Turncoat"/>
                          <a:cs typeface="Walter Turncoat"/>
                          <a:sym typeface="Walter Turncoat"/>
                        </a:rPr>
                        <a:t>Bayes</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lnSpc>
                          <a:spcPct val="115000"/>
                        </a:lnSpc>
                        <a:spcAft>
                          <a:spcPts val="0"/>
                        </a:spcAft>
                      </a:pPr>
                      <a:r>
                        <a:rPr lang="en-US" sz="1600" b="0" i="0" u="none" strike="noStrike" cap="none" baseline="0" dirty="0" smtClean="0">
                          <a:solidFill>
                            <a:schemeClr val="tx1"/>
                          </a:solidFill>
                          <a:latin typeface="Walter Turncoat"/>
                          <a:ea typeface="Walter Turncoat"/>
                          <a:cs typeface="Walter Turncoat"/>
                          <a:sym typeface="Walter Turncoat"/>
                        </a:rPr>
                        <a:t>Multinomial Regression</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c>
                  <a:txBody>
                    <a:bodyPr/>
                    <a:lstStyle/>
                    <a:p>
                      <a:pPr algn="ctr">
                        <a:lnSpc>
                          <a:spcPct val="115000"/>
                        </a:lnSpc>
                        <a:spcAft>
                          <a:spcPts val="0"/>
                        </a:spcAft>
                      </a:pPr>
                      <a:r>
                        <a:rPr lang="en-US" sz="1600" b="0" i="0" u="none" strike="noStrike" cap="none" baseline="0" dirty="0" smtClean="0">
                          <a:solidFill>
                            <a:schemeClr val="tx1"/>
                          </a:solidFill>
                          <a:latin typeface="Walter Turncoat"/>
                          <a:ea typeface="Walter Turncoat"/>
                          <a:cs typeface="Walter Turncoat"/>
                          <a:sym typeface="Walter Turncoat"/>
                        </a:rPr>
                        <a:t>Baseline</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solidFill>
                  </a:tcPr>
                </a:tc>
              </a:tr>
              <a:tr h="454485">
                <a:tc>
                  <a:txBody>
                    <a:bodyPr/>
                    <a:lstStyle/>
                    <a:p>
                      <a:pPr marR="0" algn="ctr" rtl="0">
                        <a:lnSpc>
                          <a:spcPct val="115000"/>
                        </a:lnSpc>
                        <a:spcBef>
                          <a:spcPts val="0"/>
                        </a:spcBef>
                        <a:spcAft>
                          <a:spcPts val="0"/>
                        </a:spcAft>
                        <a:buNone/>
                      </a:pPr>
                      <a:r>
                        <a:rPr lang="en-CA" sz="1600" b="0" i="0" u="none" strike="noStrike" cap="none" baseline="0" dirty="0" smtClean="0">
                          <a:solidFill>
                            <a:schemeClr val="tx1"/>
                          </a:solidFill>
                          <a:latin typeface="Walter Turncoat"/>
                          <a:ea typeface="Walter Turncoat"/>
                          <a:cs typeface="Walter Turncoat"/>
                          <a:sym typeface="Walter Turncoat"/>
                        </a:rPr>
                        <a:t>1</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0" algn="ctr" rtl="0">
                        <a:lnSpc>
                          <a:spcPct val="115000"/>
                        </a:lnSpc>
                        <a:spcBef>
                          <a:spcPts val="0"/>
                        </a:spcBef>
                        <a:spcAft>
                          <a:spcPts val="0"/>
                        </a:spcAft>
                        <a:buNone/>
                      </a:pPr>
                      <a:r>
                        <a:rPr lang="en-US" sz="1600" b="0" i="0" u="none" strike="noStrike" cap="none" baseline="0" dirty="0" smtClean="0">
                          <a:solidFill>
                            <a:schemeClr val="tx1"/>
                          </a:solidFill>
                          <a:latin typeface="Walter Turncoat"/>
                          <a:ea typeface="Walter Turncoat"/>
                          <a:cs typeface="Walter Turncoat"/>
                          <a:sym typeface="Walter Turncoat"/>
                        </a:rPr>
                        <a:t>7 (no text)</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0" algn="ctr" rtl="0">
                        <a:lnSpc>
                          <a:spcPct val="115000"/>
                        </a:lnSpc>
                        <a:spcBef>
                          <a:spcPts val="0"/>
                        </a:spcBef>
                        <a:spcAft>
                          <a:spcPts val="0"/>
                        </a:spcAft>
                        <a:buNone/>
                      </a:pPr>
                      <a:r>
                        <a:rPr lang="en-US" sz="1600" b="0" i="0" u="none" strike="noStrike" cap="none" baseline="0" dirty="0" smtClean="0">
                          <a:solidFill>
                            <a:schemeClr val="tx1"/>
                          </a:solidFill>
                          <a:latin typeface="Walter Turncoat"/>
                          <a:ea typeface="Walter Turncoat"/>
                          <a:cs typeface="Walter Turncoat"/>
                          <a:sym typeface="Walter Turncoat"/>
                        </a:rPr>
                        <a:t>0.78</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1600" b="0" i="0" u="none" strike="noStrike" cap="none" baseline="0" dirty="0" smtClean="0">
                          <a:solidFill>
                            <a:schemeClr val="tx1"/>
                          </a:solidFill>
                          <a:latin typeface="Walter Turncoat"/>
                          <a:ea typeface="Walter Turncoat"/>
                          <a:cs typeface="Walter Turncoat"/>
                          <a:sym typeface="Walter Turncoat"/>
                        </a:rPr>
                        <a:t>0.81</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1600" b="0" i="0" u="none" strike="noStrike" cap="none" baseline="0" dirty="0" smtClean="0">
                          <a:solidFill>
                            <a:schemeClr val="tx1"/>
                          </a:solidFill>
                          <a:latin typeface="Walter Turncoat"/>
                          <a:ea typeface="Walter Turncoat"/>
                          <a:cs typeface="Walter Turncoat"/>
                          <a:sym typeface="Walter Turncoat"/>
                        </a:rPr>
                        <a:t>0.53</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65318">
                <a:tc>
                  <a:txBody>
                    <a:bodyPr/>
                    <a:lstStyle/>
                    <a:p>
                      <a:pPr marR="0" algn="ctr" rtl="0">
                        <a:lnSpc>
                          <a:spcPct val="115000"/>
                        </a:lnSpc>
                        <a:spcBef>
                          <a:spcPts val="0"/>
                        </a:spcBef>
                        <a:spcAft>
                          <a:spcPts val="0"/>
                        </a:spcAft>
                        <a:buNone/>
                      </a:pPr>
                      <a:r>
                        <a:rPr lang="en-CA" sz="1600" b="0" i="0" u="none" strike="noStrike" cap="none" baseline="0" dirty="0" smtClean="0">
                          <a:solidFill>
                            <a:schemeClr val="tx1"/>
                          </a:solidFill>
                          <a:latin typeface="Walter Turncoat"/>
                          <a:ea typeface="Walter Turncoat"/>
                          <a:cs typeface="Walter Turncoat"/>
                          <a:sym typeface="Walter Turncoat"/>
                        </a:rPr>
                        <a:t>2</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0" algn="ctr" rtl="0">
                        <a:lnSpc>
                          <a:spcPct val="115000"/>
                        </a:lnSpc>
                        <a:spcBef>
                          <a:spcPts val="0"/>
                        </a:spcBef>
                        <a:spcAft>
                          <a:spcPts val="0"/>
                        </a:spcAft>
                        <a:buNone/>
                      </a:pPr>
                      <a:r>
                        <a:rPr lang="en-US" sz="1600" b="0" i="0" u="none" strike="noStrike" cap="none" baseline="0" dirty="0" smtClean="0">
                          <a:solidFill>
                            <a:schemeClr val="tx1"/>
                          </a:solidFill>
                          <a:latin typeface="Walter Turncoat"/>
                          <a:ea typeface="Walter Turncoat"/>
                          <a:cs typeface="Walter Turncoat"/>
                          <a:sym typeface="Walter Turncoat"/>
                        </a:rPr>
                        <a:t>7+1 (cluster data)</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0" algn="ctr" rtl="0">
                        <a:lnSpc>
                          <a:spcPct val="115000"/>
                        </a:lnSpc>
                        <a:spcBef>
                          <a:spcPts val="0"/>
                        </a:spcBef>
                        <a:spcAft>
                          <a:spcPts val="0"/>
                        </a:spcAft>
                        <a:buNone/>
                      </a:pPr>
                      <a:r>
                        <a:rPr lang="en-US" sz="1600" b="0" i="0" u="none" strike="noStrike" cap="none" baseline="0" dirty="0" smtClean="0">
                          <a:solidFill>
                            <a:schemeClr val="tx1"/>
                          </a:solidFill>
                          <a:latin typeface="Walter Turncoat"/>
                          <a:ea typeface="Walter Turncoat"/>
                          <a:cs typeface="Walter Turncoat"/>
                          <a:sym typeface="Walter Turncoat"/>
                        </a:rPr>
                        <a:t>0.53</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1600" b="0" i="0" u="none" strike="noStrike" cap="none" baseline="0" dirty="0" smtClean="0">
                          <a:solidFill>
                            <a:schemeClr val="tx1"/>
                          </a:solidFill>
                          <a:latin typeface="Walter Turncoat"/>
                          <a:ea typeface="Walter Turncoat"/>
                          <a:cs typeface="Walter Turncoat"/>
                          <a:sym typeface="Walter Turncoat"/>
                        </a:rPr>
                        <a:t>0.54</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1600" b="0" i="0" u="none" strike="noStrike" cap="none" baseline="0" dirty="0" smtClean="0">
                          <a:solidFill>
                            <a:schemeClr val="tx1"/>
                          </a:solidFill>
                          <a:latin typeface="Walter Turncoat"/>
                          <a:ea typeface="Walter Turncoat"/>
                          <a:cs typeface="Walter Turncoat"/>
                          <a:sym typeface="Walter Turncoat"/>
                        </a:rPr>
                        <a:t>0.53</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71551">
                <a:tc>
                  <a:txBody>
                    <a:bodyPr/>
                    <a:lstStyle/>
                    <a:p>
                      <a:pPr marR="0" algn="ctr" rtl="0">
                        <a:lnSpc>
                          <a:spcPct val="115000"/>
                        </a:lnSpc>
                        <a:spcBef>
                          <a:spcPts val="0"/>
                        </a:spcBef>
                        <a:spcAft>
                          <a:spcPts val="0"/>
                        </a:spcAft>
                        <a:buNone/>
                      </a:pPr>
                      <a:r>
                        <a:rPr lang="en-CA" sz="1600" b="0" i="0" u="none" strike="noStrike" cap="none" baseline="0" dirty="0" smtClean="0">
                          <a:solidFill>
                            <a:schemeClr val="tx1"/>
                          </a:solidFill>
                          <a:latin typeface="Walter Turncoat"/>
                          <a:ea typeface="Walter Turncoat"/>
                          <a:cs typeface="Walter Turncoat"/>
                          <a:sym typeface="Walter Turncoat"/>
                        </a:rPr>
                        <a:t>3</a:t>
                      </a: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0" algn="ctr" rtl="0">
                        <a:lnSpc>
                          <a:spcPct val="115000"/>
                        </a:lnSpc>
                        <a:spcBef>
                          <a:spcPts val="0"/>
                        </a:spcBef>
                        <a:spcAft>
                          <a:spcPts val="0"/>
                        </a:spcAft>
                        <a:buNone/>
                      </a:pPr>
                      <a:r>
                        <a:rPr lang="en-US" sz="1600" b="0" i="0" u="none" strike="noStrike" cap="none" baseline="0" dirty="0" smtClean="0">
                          <a:solidFill>
                            <a:schemeClr val="tx1"/>
                          </a:solidFill>
                          <a:latin typeface="Walter Turncoat"/>
                          <a:ea typeface="Walter Turncoat"/>
                          <a:cs typeface="Walter Turncoat"/>
                          <a:sym typeface="Walter Turncoat"/>
                        </a:rPr>
                        <a:t>118 (TFIDF data)</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R="0" algn="ctr" rtl="0">
                        <a:lnSpc>
                          <a:spcPct val="115000"/>
                        </a:lnSpc>
                        <a:spcBef>
                          <a:spcPts val="0"/>
                        </a:spcBef>
                        <a:spcAft>
                          <a:spcPts val="0"/>
                        </a:spcAft>
                        <a:buNone/>
                      </a:pPr>
                      <a:r>
                        <a:rPr lang="en-US" sz="1600" b="0" i="0" u="none" strike="noStrike" cap="none" baseline="0" dirty="0" smtClean="0">
                          <a:solidFill>
                            <a:schemeClr val="tx1"/>
                          </a:solidFill>
                          <a:latin typeface="Walter Turncoat"/>
                          <a:ea typeface="Walter Turncoat"/>
                          <a:cs typeface="Walter Turncoat"/>
                          <a:sym typeface="Walter Turncoat"/>
                        </a:rPr>
                        <a:t>0.09</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1600" b="0" i="0" u="none" strike="noStrike" cap="none" baseline="0" dirty="0" smtClean="0">
                          <a:solidFill>
                            <a:schemeClr val="tx1"/>
                          </a:solidFill>
                          <a:latin typeface="Walter Turncoat"/>
                          <a:ea typeface="Walter Turncoat"/>
                          <a:cs typeface="Walter Turncoat"/>
                          <a:sym typeface="Walter Turncoat"/>
                        </a:rPr>
                        <a:t>0.79</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1600" b="0" i="0" u="none" strike="noStrike" cap="none" baseline="0" dirty="0" smtClean="0">
                          <a:solidFill>
                            <a:schemeClr val="tx1"/>
                          </a:solidFill>
                          <a:latin typeface="Walter Turncoat"/>
                          <a:ea typeface="Walter Turncoat"/>
                          <a:cs typeface="Walter Turncoat"/>
                          <a:sym typeface="Walter Turncoat"/>
                        </a:rPr>
                        <a:t>0.53</a:t>
                      </a:r>
                      <a:endParaRPr lang="en-CA" sz="1600" b="0" i="0" u="none" strike="noStrike" cap="none" baseline="0" dirty="0" smtClean="0">
                        <a:solidFill>
                          <a:schemeClr val="tx1"/>
                        </a:solidFill>
                        <a:latin typeface="Walter Turncoat"/>
                        <a:ea typeface="Walter Turncoat"/>
                        <a:cs typeface="Walter Turncoat"/>
                        <a:sym typeface="Walter Turncoa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nvGraphicFramePr>
        <p:xfrm>
          <a:off x="1000100" y="428610"/>
          <a:ext cx="7000924" cy="41624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Conclusions</a:t>
            </a:r>
            <a:endParaRPr lang="en-CA" dirty="0"/>
          </a:p>
        </p:txBody>
      </p:sp>
      <p:sp>
        <p:nvSpPr>
          <p:cNvPr id="3" name="Text Placeholder 2"/>
          <p:cNvSpPr>
            <a:spLocks noGrp="1"/>
          </p:cNvSpPr>
          <p:nvPr>
            <p:ph type="body" idx="1"/>
          </p:nvPr>
        </p:nvSpPr>
        <p:spPr/>
        <p:txBody>
          <a:bodyPr/>
          <a:lstStyle/>
          <a:p>
            <a:r>
              <a:rPr lang="en-US" kern="1200" dirty="0" smtClean="0">
                <a:solidFill>
                  <a:schemeClr val="bg1"/>
                </a:solidFill>
              </a:rPr>
              <a:t>Multinomial regression outperforms naïve </a:t>
            </a:r>
            <a:r>
              <a:rPr lang="en-US" kern="1200" dirty="0" err="1" smtClean="0">
                <a:solidFill>
                  <a:schemeClr val="bg1"/>
                </a:solidFill>
              </a:rPr>
              <a:t>bayes</a:t>
            </a:r>
            <a:r>
              <a:rPr lang="en-US" kern="1200" dirty="0" smtClean="0">
                <a:solidFill>
                  <a:schemeClr val="bg1"/>
                </a:solidFill>
              </a:rPr>
              <a:t> regardless of dataset.  </a:t>
            </a:r>
          </a:p>
          <a:p>
            <a:r>
              <a:rPr lang="en-US" kern="1200" dirty="0" smtClean="0">
                <a:solidFill>
                  <a:schemeClr val="bg1"/>
                </a:solidFill>
              </a:rPr>
              <a:t>The most predictive model for </a:t>
            </a:r>
            <a:r>
              <a:rPr lang="en-US" kern="1200" dirty="0" err="1" smtClean="0">
                <a:solidFill>
                  <a:schemeClr val="bg1"/>
                </a:solidFill>
              </a:rPr>
              <a:t>retweets</a:t>
            </a:r>
            <a:r>
              <a:rPr lang="en-US" kern="1200" dirty="0" smtClean="0">
                <a:solidFill>
                  <a:schemeClr val="bg1"/>
                </a:solidFill>
              </a:rPr>
              <a:t> included the dataset with no text data and using the multinomial algorithm with 81% accuracy. </a:t>
            </a:r>
          </a:p>
          <a:p>
            <a:r>
              <a:rPr lang="en-US" kern="1200" dirty="0" smtClean="0">
                <a:solidFill>
                  <a:schemeClr val="bg1"/>
                </a:solidFill>
              </a:rPr>
              <a:t>When text data was included multinomial regression analysis resulted in an accuracy of 79% while Naïve </a:t>
            </a:r>
            <a:r>
              <a:rPr lang="en-US" kern="1200" dirty="0" err="1" smtClean="0">
                <a:solidFill>
                  <a:schemeClr val="bg1"/>
                </a:solidFill>
              </a:rPr>
              <a:t>Bayes</a:t>
            </a:r>
            <a:r>
              <a:rPr lang="en-US" kern="1200" dirty="0" smtClean="0">
                <a:solidFill>
                  <a:schemeClr val="bg1"/>
                </a:solidFill>
              </a:rPr>
              <a:t> significantly underperformed at 9%. </a:t>
            </a:r>
            <a:endParaRPr lang="en-CA" dirty="0" smtClean="0">
              <a:solidFill>
                <a:schemeClr val="bg1"/>
              </a:solidFill>
            </a:endParaRPr>
          </a:p>
          <a:p>
            <a:pPr>
              <a:buNone/>
            </a:pP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685800" y="1964342"/>
            <a:ext cx="7772400" cy="1159799"/>
          </a:xfrm>
          <a:prstGeom prst="rect">
            <a:avLst/>
          </a:prstGeom>
        </p:spPr>
        <p:txBody>
          <a:bodyPr lIns="91425" tIns="91425" rIns="91425" bIns="91425" anchor="b" anchorCtr="0">
            <a:noAutofit/>
          </a:bodyPr>
          <a:lstStyle/>
          <a:p>
            <a:pPr rtl="0">
              <a:spcBef>
                <a:spcPts val="0"/>
              </a:spcBef>
              <a:buNone/>
            </a:pPr>
            <a:r>
              <a:rPr lang="en" sz="6000" dirty="0" smtClean="0"/>
              <a:t>5.</a:t>
            </a:r>
            <a:endParaRPr lang="en" sz="6000" dirty="0"/>
          </a:p>
          <a:p>
            <a:pPr rtl="0">
              <a:spcBef>
                <a:spcPts val="0"/>
              </a:spcBef>
              <a:buNone/>
            </a:pPr>
            <a:endParaRPr/>
          </a:p>
          <a:p>
            <a:pPr lvl="0" rtl="0">
              <a:spcBef>
                <a:spcPts val="0"/>
              </a:spcBef>
              <a:buNone/>
            </a:pPr>
            <a:r>
              <a:rPr lang="en" sz="3600" dirty="0" smtClean="0"/>
              <a:t>Lessons learned</a:t>
            </a:r>
            <a:endParaRPr lang="en" sz="3600" dirty="0"/>
          </a:p>
        </p:txBody>
      </p:sp>
      <p:sp>
        <p:nvSpPr>
          <p:cNvPr id="72" name="Shape 72"/>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Experiment design is tricky…</a:t>
            </a:r>
            <a:endParaRPr lang="en-CA" dirty="0"/>
          </a:p>
        </p:txBody>
      </p:sp>
      <p:sp>
        <p:nvSpPr>
          <p:cNvPr id="3" name="Text Placeholder 2"/>
          <p:cNvSpPr>
            <a:spLocks noGrp="1"/>
          </p:cNvSpPr>
          <p:nvPr>
            <p:ph type="body" idx="1"/>
          </p:nvPr>
        </p:nvSpPr>
        <p:spPr>
          <a:xfrm>
            <a:off x="428596" y="1571618"/>
            <a:ext cx="8229600" cy="2503199"/>
          </a:xfrm>
        </p:spPr>
        <p:txBody>
          <a:bodyPr/>
          <a:lstStyle/>
          <a:p>
            <a:pPr lvl="1">
              <a:buFont typeface="Sniglet"/>
              <a:buChar char="✘"/>
            </a:pPr>
            <a:r>
              <a:rPr lang="en-CA" dirty="0" smtClean="0"/>
              <a:t>Your research question is limited by the dataset that you can compile.  Originally I planned to do a sentiment analysis to predict electoral outcomes at the riding level, and compare to major poll results…  </a:t>
            </a:r>
          </a:p>
          <a:p>
            <a:pPr>
              <a:buNone/>
            </a:pPr>
            <a:endParaRPr lang="en-CA" dirty="0"/>
          </a:p>
        </p:txBody>
      </p:sp>
      <p:sp>
        <p:nvSpPr>
          <p:cNvPr id="88066" name="AutoShape 2" descr="Image result for ipsos rei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88070" name="Picture 6" descr="http://southasiandaily.com/wp-content/uploads/2015/09/NanosLogoSQ-500x320.png"/>
          <p:cNvPicPr>
            <a:picLocks noChangeAspect="1" noChangeArrowheads="1"/>
          </p:cNvPicPr>
          <p:nvPr/>
        </p:nvPicPr>
        <p:blipFill>
          <a:blip r:embed="rId2"/>
          <a:srcRect/>
          <a:stretch>
            <a:fillRect/>
          </a:stretch>
        </p:blipFill>
        <p:spPr bwMode="auto">
          <a:xfrm>
            <a:off x="1071538" y="3286130"/>
            <a:ext cx="2643206" cy="1333489"/>
          </a:xfrm>
          <a:prstGeom prst="rect">
            <a:avLst/>
          </a:prstGeom>
          <a:noFill/>
        </p:spPr>
      </p:pic>
      <p:pic>
        <p:nvPicPr>
          <p:cNvPr id="88071" name="Picture 7"/>
          <p:cNvPicPr>
            <a:picLocks noChangeAspect="1" noChangeArrowheads="1"/>
          </p:cNvPicPr>
          <p:nvPr/>
        </p:nvPicPr>
        <p:blipFill>
          <a:blip r:embed="rId3"/>
          <a:srcRect/>
          <a:stretch>
            <a:fillRect/>
          </a:stretch>
        </p:blipFill>
        <p:spPr bwMode="auto">
          <a:xfrm>
            <a:off x="4643438" y="3571882"/>
            <a:ext cx="2771775" cy="819150"/>
          </a:xfrm>
          <a:prstGeom prst="rect">
            <a:avLst/>
          </a:prstGeom>
          <a:noFill/>
          <a:ln w="9525">
            <a:noFill/>
            <a:miter lim="800000"/>
            <a:headEnd/>
            <a:tailEnd/>
          </a:ln>
          <a:effectLst/>
        </p:spPr>
      </p:pic>
      <p:sp>
        <p:nvSpPr>
          <p:cNvPr id="88073" name="AutoShape 9" descr="Image result for twit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88075" name="AutoShape 11" descr="Image result for twit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pic>
        <p:nvPicPr>
          <p:cNvPr id="88077" name="Picture 13" descr="https://g.twimg.com/Twitter_logo_blue.png"/>
          <p:cNvPicPr>
            <a:picLocks noChangeAspect="1" noChangeArrowheads="1"/>
          </p:cNvPicPr>
          <p:nvPr/>
        </p:nvPicPr>
        <p:blipFill>
          <a:blip r:embed="rId4"/>
          <a:srcRect/>
          <a:stretch>
            <a:fillRect/>
          </a:stretch>
        </p:blipFill>
        <p:spPr bwMode="auto">
          <a:xfrm>
            <a:off x="6929454" y="428610"/>
            <a:ext cx="1405925" cy="114300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pic>
        <p:nvPicPr>
          <p:cNvPr id="37890" name="Picture 2" descr="http://d.ibtimes.co.uk/en/full/1464867/justin-trudeau-gestures.jpg?w=735"/>
          <p:cNvPicPr>
            <a:picLocks noChangeAspect="1" noChangeArrowheads="1"/>
          </p:cNvPicPr>
          <p:nvPr/>
        </p:nvPicPr>
        <p:blipFill>
          <a:blip r:embed="rId4"/>
          <a:srcRect/>
          <a:stretch>
            <a:fillRect/>
          </a:stretch>
        </p:blipFill>
        <p:spPr bwMode="auto">
          <a:xfrm>
            <a:off x="0" y="0"/>
            <a:ext cx="9144000" cy="5146540"/>
          </a:xfrm>
          <a:prstGeom prst="rect">
            <a:avLst/>
          </a:prstGeom>
          <a:noFill/>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rtl="0"/>
            <a:r>
              <a:rPr lang="en-CA" dirty="0" smtClean="0"/>
              <a:t>Extracting meaning from text data is a multi-step process</a:t>
            </a:r>
            <a:endParaRPr lang="en-CA" dirty="0"/>
          </a:p>
        </p:txBody>
      </p:sp>
      <p:sp>
        <p:nvSpPr>
          <p:cNvPr id="3" name="Text Placeholder 2"/>
          <p:cNvSpPr>
            <a:spLocks noGrp="1"/>
          </p:cNvSpPr>
          <p:nvPr>
            <p:ph type="body" idx="1"/>
          </p:nvPr>
        </p:nvSpPr>
        <p:spPr/>
        <p:txBody>
          <a:bodyPr/>
          <a:lstStyle/>
          <a:p>
            <a:r>
              <a:rPr lang="en-CA" dirty="0" err="1" smtClean="0"/>
              <a:t>Knn</a:t>
            </a:r>
            <a:r>
              <a:rPr lang="en-CA" dirty="0" smtClean="0"/>
              <a:t> clustering was not useful here</a:t>
            </a:r>
          </a:p>
          <a:p>
            <a:r>
              <a:rPr lang="en-CA" dirty="0" smtClean="0"/>
              <a:t>Next time a clustering after filtering party names and leader names could be attempted</a:t>
            </a:r>
          </a:p>
          <a:p>
            <a:r>
              <a:rPr lang="en-CA" dirty="0" smtClean="0"/>
              <a:t>TFIDF helped to maintain the nuance in the dataset</a:t>
            </a:r>
          </a:p>
          <a:p>
            <a:r>
              <a:rPr lang="en-CA" dirty="0" smtClean="0"/>
              <a:t>Next time PCA could be applied to this data frame to find the most meaningful word combinations</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Which algorithm was best?</a:t>
            </a:r>
            <a:endParaRPr lang="en-CA" dirty="0"/>
          </a:p>
        </p:txBody>
      </p:sp>
      <p:sp>
        <p:nvSpPr>
          <p:cNvPr id="3" name="Text Placeholder 2"/>
          <p:cNvSpPr>
            <a:spLocks noGrp="1"/>
          </p:cNvSpPr>
          <p:nvPr>
            <p:ph type="body" idx="1"/>
          </p:nvPr>
        </p:nvSpPr>
        <p:spPr>
          <a:xfrm>
            <a:off x="428596" y="2000246"/>
            <a:ext cx="8229600" cy="2503199"/>
          </a:xfrm>
        </p:spPr>
        <p:txBody>
          <a:bodyPr/>
          <a:lstStyle/>
          <a:p>
            <a:r>
              <a:rPr lang="en-US" dirty="0" smtClean="0"/>
              <a:t>This study showed that as a predictive algorithm, the Multinomial Logistic regression was superior to the Naive </a:t>
            </a:r>
            <a:r>
              <a:rPr lang="en-US" dirty="0" err="1" smtClean="0"/>
              <a:t>Bayes</a:t>
            </a:r>
            <a:r>
              <a:rPr lang="en-US" dirty="0" smtClean="0"/>
              <a:t> algorithm regardless of dataset. </a:t>
            </a:r>
          </a:p>
          <a:p>
            <a:r>
              <a:rPr lang="en-US" dirty="0" smtClean="0"/>
              <a:t>The reason why is to be explored.</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685800" y="1964342"/>
            <a:ext cx="7772400" cy="1159799"/>
          </a:xfrm>
          <a:prstGeom prst="rect">
            <a:avLst/>
          </a:prstGeom>
        </p:spPr>
        <p:txBody>
          <a:bodyPr lIns="91425" tIns="91425" rIns="91425" bIns="91425" anchor="b" anchorCtr="0">
            <a:noAutofit/>
          </a:bodyPr>
          <a:lstStyle/>
          <a:p>
            <a:pPr rtl="0">
              <a:spcBef>
                <a:spcPts val="0"/>
              </a:spcBef>
              <a:buNone/>
            </a:pPr>
            <a:r>
              <a:rPr lang="en" sz="6000" dirty="0"/>
              <a:t>1.</a:t>
            </a:r>
          </a:p>
          <a:p>
            <a:pPr rtl="0">
              <a:spcBef>
                <a:spcPts val="0"/>
              </a:spcBef>
              <a:buNone/>
            </a:pPr>
            <a:endParaRPr/>
          </a:p>
          <a:p>
            <a:pPr lvl="0" rtl="0">
              <a:spcBef>
                <a:spcPts val="0"/>
              </a:spcBef>
              <a:buNone/>
            </a:pPr>
            <a:r>
              <a:rPr lang="en" dirty="0" smtClean="0"/>
              <a:t>Research questions</a:t>
            </a:r>
            <a:endParaRPr lang="en" dirty="0"/>
          </a:p>
        </p:txBody>
      </p:sp>
      <p:sp>
        <p:nvSpPr>
          <p:cNvPr id="72" name="Shape 72"/>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28596" y="857238"/>
            <a:ext cx="8229600" cy="2503199"/>
          </a:xfrm>
        </p:spPr>
        <p:txBody>
          <a:bodyPr/>
          <a:lstStyle/>
          <a:p>
            <a:pPr lvl="3"/>
            <a:r>
              <a:rPr lang="en-CA" dirty="0" smtClean="0"/>
              <a:t> (</a:t>
            </a:r>
            <a:r>
              <a:rPr lang="en-CA" dirty="0" err="1" smtClean="0"/>
              <a:t>i</a:t>
            </a:r>
            <a:r>
              <a:rPr lang="en-CA" dirty="0" smtClean="0"/>
              <a:t>) Can twitter topic analysis be used in order to predict number of times a tweet will be ‘</a:t>
            </a:r>
            <a:r>
              <a:rPr lang="en-CA" dirty="0" err="1" smtClean="0"/>
              <a:t>retweeted</a:t>
            </a:r>
            <a:r>
              <a:rPr lang="en-CA" dirty="0" smtClean="0"/>
              <a:t>’? </a:t>
            </a:r>
          </a:p>
          <a:p>
            <a:pPr lvl="3"/>
            <a:endParaRPr lang="en-CA" dirty="0" smtClean="0"/>
          </a:p>
          <a:p>
            <a:pPr lvl="1"/>
            <a:r>
              <a:rPr lang="en-CA" dirty="0" smtClean="0"/>
              <a:t>(ii) Which topics were most heavily re-tweeted?</a:t>
            </a:r>
          </a:p>
          <a:p>
            <a:pPr lvl="1"/>
            <a:endParaRPr lang="en-CA" dirty="0" smtClean="0"/>
          </a:p>
          <a:p>
            <a:pPr lvl="1"/>
            <a:r>
              <a:rPr lang="en-CA" dirty="0" smtClean="0"/>
              <a:t>( iii) Which algorithms are most useful in classifying text data?  </a:t>
            </a:r>
          </a:p>
          <a:p>
            <a:pPr>
              <a:buNone/>
            </a:pPr>
            <a:endParaRPr lang="en-CA" dirty="0" smtClean="0"/>
          </a:p>
          <a:p>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685800" y="1964342"/>
            <a:ext cx="7772400" cy="1159799"/>
          </a:xfrm>
          <a:prstGeom prst="rect">
            <a:avLst/>
          </a:prstGeom>
        </p:spPr>
        <p:txBody>
          <a:bodyPr lIns="91425" tIns="91425" rIns="91425" bIns="91425" anchor="b" anchorCtr="0">
            <a:noAutofit/>
          </a:bodyPr>
          <a:lstStyle/>
          <a:p>
            <a:pPr rtl="0">
              <a:spcBef>
                <a:spcPts val="0"/>
              </a:spcBef>
              <a:buNone/>
            </a:pPr>
            <a:r>
              <a:rPr lang="en" sz="6000" dirty="0" smtClean="0"/>
              <a:t>2.</a:t>
            </a:r>
            <a:endParaRPr lang="en" sz="6000" dirty="0"/>
          </a:p>
          <a:p>
            <a:pPr rtl="0">
              <a:spcBef>
                <a:spcPts val="0"/>
              </a:spcBef>
              <a:buNone/>
            </a:pPr>
            <a:endParaRPr/>
          </a:p>
          <a:p>
            <a:pPr lvl="0" rtl="0">
              <a:spcBef>
                <a:spcPts val="0"/>
              </a:spcBef>
              <a:buNone/>
            </a:pPr>
            <a:r>
              <a:rPr lang="en" dirty="0" smtClean="0"/>
              <a:t>Dataset Description</a:t>
            </a:r>
            <a:endParaRPr lang="en" dirty="0"/>
          </a:p>
        </p:txBody>
      </p:sp>
      <p:sp>
        <p:nvSpPr>
          <p:cNvPr id="72" name="Shape 72"/>
          <p:cNvSpPr/>
          <p:nvPr/>
        </p:nvSpPr>
        <p:spPr>
          <a:xfrm>
            <a:off x="3617074" y="256025"/>
            <a:ext cx="1824692" cy="170227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Shape 83"/>
          <p:cNvSpPr txBox="1">
            <a:spLocks noGrp="1"/>
          </p:cNvSpPr>
          <p:nvPr>
            <p:ph type="body" idx="1"/>
          </p:nvPr>
        </p:nvSpPr>
        <p:spPr>
          <a:xfrm>
            <a:off x="457200" y="1563400"/>
            <a:ext cx="8229600" cy="2503199"/>
          </a:xfrm>
          <a:prstGeom prst="rect">
            <a:avLst/>
          </a:prstGeom>
        </p:spPr>
        <p:txBody>
          <a:bodyPr lIns="91425" tIns="91425" rIns="91425" bIns="91425" anchor="t" anchorCtr="0">
            <a:noAutofit/>
          </a:bodyPr>
          <a:lstStyle/>
          <a:p>
            <a:pPr marL="457200" lvl="0" indent="-228600"/>
            <a:r>
              <a:rPr lang="en-CA" dirty="0" smtClean="0"/>
              <a:t>The </a:t>
            </a:r>
            <a:r>
              <a:rPr lang="en-CA" dirty="0" err="1" smtClean="0"/>
              <a:t>TwitteR</a:t>
            </a:r>
            <a:r>
              <a:rPr lang="en-CA" dirty="0" smtClean="0"/>
              <a:t> package was used to search the API for 10,000 tweets containing the last name of each of the leaders of the political parties: Harper, </a:t>
            </a:r>
            <a:r>
              <a:rPr lang="en-CA" dirty="0" err="1" smtClean="0"/>
              <a:t>Mulcair</a:t>
            </a:r>
            <a:r>
              <a:rPr lang="en-CA" dirty="0" smtClean="0"/>
              <a:t> or Trudeau between the dates of Oct 1- 2015 to Oct 13- 2015. </a:t>
            </a:r>
          </a:p>
          <a:p>
            <a:pPr marL="457200" lvl="0" indent="-228600">
              <a:buNone/>
            </a:pPr>
            <a:endParaRPr lang="en" dirty="0" smtClean="0"/>
          </a:p>
          <a:p>
            <a:pPr marL="457200" indent="-228600"/>
            <a:r>
              <a:rPr lang="en-CA" dirty="0" smtClean="0"/>
              <a:t>Total of 30,000 tweets</a:t>
            </a:r>
          </a:p>
          <a:p>
            <a:pPr marL="457200" indent="-228600"/>
            <a:endParaRPr lang="en-CA" dirty="0" smtClean="0"/>
          </a:p>
          <a:p>
            <a:pPr marL="457200" lvl="0" indent="-228600">
              <a:buNone/>
            </a:pPr>
            <a:endParaRPr lang="en" dirty="0"/>
          </a:p>
        </p:txBody>
      </p:sp>
      <p:sp>
        <p:nvSpPr>
          <p:cNvPr id="84" name="Shape 84"/>
          <p:cNvSpPr/>
          <p:nvPr/>
        </p:nvSpPr>
        <p:spPr>
          <a:xfrm>
            <a:off x="4141750" y="281249"/>
            <a:ext cx="788694" cy="805192"/>
          </a:xfrm>
          <a:custGeom>
            <a:avLst/>
            <a:gdLst/>
            <a:ahLst/>
            <a:cxnLst/>
            <a:rect l="0" t="0" r="0" b="0"/>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85" name="Shape 85"/>
          <p:cNvSpPr/>
          <p:nvPr/>
        </p:nvSpPr>
        <p:spPr>
          <a:xfrm>
            <a:off x="4363251" y="476437"/>
            <a:ext cx="345680" cy="414829"/>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214414" y="714362"/>
            <a:ext cx="5943600" cy="2573812"/>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214414" y="3571882"/>
            <a:ext cx="5943600" cy="53086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Word Cloud</a:t>
            </a:r>
            <a:endParaRPr lang="en-CA" dirty="0"/>
          </a:p>
        </p:txBody>
      </p:sp>
      <p:pic>
        <p:nvPicPr>
          <p:cNvPr id="4" name="Picture 3" descr="E:\Ryerson Fast Track\Capstone\Files to load\Wordcloud.png"/>
          <p:cNvPicPr/>
          <p:nvPr/>
        </p:nvPicPr>
        <p:blipFill>
          <a:blip r:embed="rId2"/>
          <a:srcRect/>
          <a:stretch>
            <a:fillRect/>
          </a:stretch>
        </p:blipFill>
        <p:spPr bwMode="auto">
          <a:xfrm>
            <a:off x="1643042" y="1643056"/>
            <a:ext cx="5943600" cy="272860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457200" indent="-228600"/>
            <a:r>
              <a:rPr lang="en-CA" dirty="0" smtClean="0"/>
              <a:t>Added Hour and Minute variables</a:t>
            </a:r>
          </a:p>
          <a:p>
            <a:pPr marL="457200" indent="-228600"/>
            <a:r>
              <a:rPr lang="en-CA" dirty="0" smtClean="0"/>
              <a:t>Added 100 new variables using TFIDF</a:t>
            </a:r>
          </a:p>
          <a:p>
            <a:pPr marL="457200" indent="-228600"/>
            <a:r>
              <a:rPr lang="en-CA" dirty="0" smtClean="0"/>
              <a:t>Data on follower and friend counts not available due to rate limits</a:t>
            </a:r>
          </a:p>
          <a:p>
            <a:pPr marL="457200" indent="-228600"/>
            <a:r>
              <a:rPr lang="en-CA" dirty="0" smtClean="0"/>
              <a:t>Binning of re-tweet data</a:t>
            </a:r>
          </a:p>
          <a:p>
            <a:pPr marL="457200" indent="-228600">
              <a:buNone/>
            </a:pPr>
            <a:endParaRPr lang="en-CA" dirty="0" smtClean="0"/>
          </a:p>
          <a:p>
            <a:endParaRPr lang="en-CA" dirty="0"/>
          </a:p>
        </p:txBody>
      </p:sp>
    </p:spTree>
  </p:cSld>
  <p:clrMapOvr>
    <a:masterClrMapping/>
  </p:clrMapOvr>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847</Words>
  <Application>Microsoft Office PowerPoint</Application>
  <PresentationFormat>On-screen Show (16:9)</PresentationFormat>
  <Paragraphs>95</Paragraphs>
  <Slides>21</Slides>
  <Notes>14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Ursula template</vt:lpstr>
      <vt:lpstr> What makes a tweet viral? Observing patterns from the Canadian federal election</vt:lpstr>
      <vt:lpstr>PowerPoint Presentation</vt:lpstr>
      <vt:lpstr>1.  Research questions</vt:lpstr>
      <vt:lpstr>PowerPoint Presentation</vt:lpstr>
      <vt:lpstr>2.  Dataset Description</vt:lpstr>
      <vt:lpstr>PowerPoint Presentation</vt:lpstr>
      <vt:lpstr>PowerPoint Presentation</vt:lpstr>
      <vt:lpstr>Word Cloud</vt:lpstr>
      <vt:lpstr>PowerPoint Presentation</vt:lpstr>
      <vt:lpstr>Transforming my problem into a classification problem  </vt:lpstr>
      <vt:lpstr>3.  Methodology</vt:lpstr>
      <vt:lpstr>8 steps</vt:lpstr>
      <vt:lpstr>Topic clustering using Knn</vt:lpstr>
      <vt:lpstr>4.  Results</vt:lpstr>
      <vt:lpstr>Accuracy</vt:lpstr>
      <vt:lpstr>PowerPoint Presentation</vt:lpstr>
      <vt:lpstr>Conclusions</vt:lpstr>
      <vt:lpstr>5.  Lessons learned</vt:lpstr>
      <vt:lpstr>Experiment design is tricky…</vt:lpstr>
      <vt:lpstr>Extracting meaning from text data is a multi-step process</vt:lpstr>
      <vt:lpstr>Which algorithm was best?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tweet viral? Observing patterns from the Canadian federal election</dc:title>
  <dc:creator>Sunita Kosaraju</dc:creator>
  <cp:lastModifiedBy>Kosaraju, Sunita (TCU)</cp:lastModifiedBy>
  <cp:revision>16</cp:revision>
  <dcterms:modified xsi:type="dcterms:W3CDTF">2016-05-02T19:46:20Z</dcterms:modified>
</cp:coreProperties>
</file>