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76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3" r:id="rId21"/>
    <p:sldId id="28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06" r:id="rId42"/>
    <p:sldId id="308" r:id="rId43"/>
    <p:sldId id="309" r:id="rId44"/>
    <p:sldId id="313" r:id="rId45"/>
    <p:sldId id="314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37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  <p:sldId id="369" r:id="rId71"/>
    <p:sldId id="370" r:id="rId72"/>
    <p:sldId id="371" r:id="rId73"/>
    <p:sldId id="372" r:id="rId74"/>
    <p:sldId id="373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94660"/>
  </p:normalViewPr>
  <p:slideViewPr>
    <p:cSldViewPr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FC0CA-9EF8-4B0B-A15B-E26A19B58DF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4177-A736-4BE0-8E95-398B7FB0B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0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24177-A736-4BE0-8E95-398B7FB0B5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A305-DC73-4C65-9FB2-582944C1E333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2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55D6-F2C5-49E8-B6DE-84C28A00D605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775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55D6-F2C5-49E8-B6DE-84C28A00D605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02289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55D6-F2C5-49E8-B6DE-84C28A00D605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147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55D6-F2C5-49E8-B6DE-84C28A00D605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62992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55D6-F2C5-49E8-B6DE-84C28A00D605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359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5F8B-C8E1-4CF0-A438-9BC25E7FC2A3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2377-ACDA-435B-A998-86EC67ADB356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1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C270-C45A-4B20-A896-344F39163D75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9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EF72-B21F-4A9D-A9A1-5D02ACFB5EF8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C0A1-DF64-472D-BB26-56EB4C6039BD}" type="datetime1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7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3F43-E38D-4C25-BA56-DF1FCA159F3E}" type="datetime1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022E-1BED-446F-81B4-3C6A4E6036BA}" type="datetime1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5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55EE-19C4-4D5D-9455-C34359D7E011}" type="datetime1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6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A37E-F00C-4C07-A96A-04AAB3BC4A09}" type="datetime1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4997-323F-42B5-A7DF-09B3DCDA4D5B}" type="datetime1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3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F55D6-F2C5-49E8-B6DE-84C28A00D605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E887B2-79F0-44EF-94B4-820A4DC38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3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533400"/>
            <a:ext cx="7543800" cy="4114800"/>
          </a:xfrm>
        </p:spPr>
        <p:txBody>
          <a:bodyPr/>
          <a:lstStyle/>
          <a:p>
            <a:r>
              <a:rPr lang="en-US" sz="5400" dirty="0"/>
              <a:t>HTML-(Hyper Text Markup Language)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6918960" cy="914400"/>
          </a:xfrm>
        </p:spPr>
        <p:txBody>
          <a:bodyPr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83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969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28F041-4484-36E7-C73A-5240B2F2E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52600"/>
            <a:ext cx="7086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10B38"/>
                </a:solidFill>
                <a:latin typeface="Consolas" panose="020B0609020204030204" pitchFamily="49" charset="0"/>
              </a:rPr>
              <a:t>Underlined Text-&lt;u&gt;…….&lt;/u&gt;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10B38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10B38"/>
                </a:solidFill>
                <a:latin typeface="Consolas" panose="020B0609020204030204" pitchFamily="49" charset="0"/>
              </a:rPr>
              <a:t>Larger text-&lt;big&gt;……&lt;/big&gt;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10B38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10B38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10B38"/>
                </a:solidFill>
                <a:latin typeface="Consolas" panose="020B0609020204030204" pitchFamily="49" charset="0"/>
              </a:rPr>
              <a:t>Small text-&lt;small&gt;…&lt;/small&gt;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10B38"/>
              </a:solidFill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76216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HTML-LISTS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EDDCE5-9763-809B-8FB0-F4823B14A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828800"/>
            <a:ext cx="655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 List or Numbered List 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2.Unordered List or Bulleted List 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3.Description List or Definition List (dl)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69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Number (1, 2, 3)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 Roman Number (I II III)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 iii)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 Alphabet (A B C)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Alphabet (a b c)</a:t>
            </a:r>
          </a:p>
        </p:txBody>
      </p:sp>
    </p:spTree>
    <p:extLst>
      <p:ext uri="{BB962C8B-B14F-4D97-AF65-F5344CB8AC3E}">
        <p14:creationId xmlns:p14="http://schemas.microsoft.com/office/powerpoint/2010/main" val="245379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593E50-1E34-BDDD-BB67-834F1887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2551837"/>
            <a:ext cx="5943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&lt;ol </a:t>
            </a:r>
            <a:r>
              <a:rPr lang="en-US" sz="2400" dirty="0"/>
              <a:t>type=“1"</a:t>
            </a:r>
            <a:r>
              <a:rPr lang="it-IT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it-IT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it-IT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it-IT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it-IT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it-IT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it-IT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it-IT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&lt;/ol&gt;</a:t>
            </a:r>
            <a:r>
              <a:rPr 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it-IT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2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</a:p>
          <a:p>
            <a:pPr marL="1143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</a:p>
          <a:p>
            <a:pPr marL="1143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  <a:p>
            <a:pPr marL="1143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8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&lt;ul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type="circle"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11430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11430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11430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11430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114300" indent="0">
              <a:buNone/>
            </a:pP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&lt;/ul&gt;</a:t>
            </a:r>
            <a:r>
              <a:rPr lang="it-IT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02810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 tag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defines the description list.</a:t>
            </a:r>
          </a:p>
          <a:p>
            <a:pPr marL="1143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defines data term.</a:t>
            </a:r>
          </a:p>
          <a:p>
            <a:pPr marL="1143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defines data definition (description).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0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&lt;dl&gt;</a:t>
            </a:r>
            <a:r>
              <a:rPr lang="en-US" dirty="0"/>
              <a:t>  </a:t>
            </a:r>
          </a:p>
          <a:p>
            <a:pPr marL="114300" indent="0">
              <a:buNone/>
            </a:pPr>
            <a:r>
              <a:rPr lang="en-US" dirty="0"/>
              <a:t>  </a:t>
            </a:r>
            <a:r>
              <a:rPr lang="en-US" b="1" dirty="0"/>
              <a:t>&lt;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HTML</a:t>
            </a:r>
            <a:r>
              <a:rPr lang="en-US" b="1" dirty="0"/>
              <a:t>&lt;/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pPr marL="114300" indent="0">
              <a:buNone/>
            </a:pPr>
            <a:r>
              <a:rPr lang="en-US" dirty="0"/>
              <a:t> </a:t>
            </a:r>
            <a:r>
              <a:rPr lang="en-US" b="1" dirty="0"/>
              <a:t>&lt;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is a markup language</a:t>
            </a:r>
            <a:r>
              <a:rPr lang="en-US" b="1" dirty="0"/>
              <a:t>&lt;/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pPr marL="114300" indent="0">
              <a:buNone/>
            </a:pPr>
            <a:r>
              <a:rPr lang="en-US" dirty="0"/>
              <a:t>  </a:t>
            </a:r>
            <a:r>
              <a:rPr lang="en-US" b="1" dirty="0"/>
              <a:t>&lt;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Java</a:t>
            </a:r>
            <a:r>
              <a:rPr lang="en-US" b="1" dirty="0"/>
              <a:t>&lt;/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pPr marL="114300" indent="0">
              <a:buNone/>
            </a:pPr>
            <a:r>
              <a:rPr lang="en-US" dirty="0"/>
              <a:t>  </a:t>
            </a:r>
            <a:r>
              <a:rPr lang="en-US" b="1" dirty="0"/>
              <a:t>&lt;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is a programming language and platform</a:t>
            </a:r>
            <a:r>
              <a:rPr lang="en-US" b="1" dirty="0"/>
              <a:t>&lt;/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pPr marL="114300" indent="0">
              <a:buNone/>
            </a:pPr>
            <a:r>
              <a:rPr lang="en-US" dirty="0"/>
              <a:t> </a:t>
            </a:r>
            <a:r>
              <a:rPr lang="en-US" b="1" dirty="0"/>
              <a:t>&lt;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JavaScript</a:t>
            </a:r>
            <a:r>
              <a:rPr lang="en-US" b="1" dirty="0"/>
              <a:t>&lt;/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pPr marL="114300" indent="0">
              <a:buNone/>
            </a:pPr>
            <a:r>
              <a:rPr lang="en-US" dirty="0"/>
              <a:t> </a:t>
            </a:r>
            <a:r>
              <a:rPr lang="en-US" b="1" dirty="0"/>
              <a:t>&lt;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is a scripting language</a:t>
            </a:r>
            <a:r>
              <a:rPr lang="en-US" b="1" dirty="0"/>
              <a:t>&lt;/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pPr marL="114300" indent="0">
              <a:buNone/>
            </a:pPr>
            <a:r>
              <a:rPr lang="en-US" dirty="0"/>
              <a:t>  </a:t>
            </a:r>
            <a:r>
              <a:rPr lang="en-US" b="1" dirty="0"/>
              <a:t>&lt;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SQL</a:t>
            </a:r>
            <a:r>
              <a:rPr lang="en-US" b="1" dirty="0"/>
              <a:t>&lt;/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pPr marL="114300" indent="0">
              <a:buNone/>
            </a:pPr>
            <a:r>
              <a:rPr lang="en-US" dirty="0"/>
              <a:t>  </a:t>
            </a:r>
            <a:r>
              <a:rPr lang="en-US" b="1" dirty="0"/>
              <a:t>&lt;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is a query language</a:t>
            </a:r>
            <a:r>
              <a:rPr lang="en-US" b="1" dirty="0"/>
              <a:t>&lt;/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   </a:t>
            </a:r>
          </a:p>
          <a:p>
            <a:pPr marL="114300" indent="0">
              <a:buNone/>
            </a:pPr>
            <a:r>
              <a:rPr lang="en-US" b="1" dirty="0"/>
              <a:t>&lt;/dl&gt;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57403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-TABLES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&lt;table&gt;- display data in tabular form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&gt;-It defines a row in a table.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&gt;-</a:t>
            </a:r>
            <a:r>
              <a:rPr lang="en-US" sz="2400" dirty="0"/>
              <a:t> It defines a header cell in a table. </a:t>
            </a:r>
          </a:p>
          <a:p>
            <a:r>
              <a:rPr lang="en-US" sz="2400" dirty="0"/>
              <a:t>&lt;td&gt;- It defines a cell in a table.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&lt;caption&gt;-It defines the table caption.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&gt;-It is used to group the body content in a table.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&gt;- It is used to group the header content in a table.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tfooter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&gt;-It is used to group the footer content in a table.</a:t>
            </a:r>
          </a:p>
        </p:txBody>
      </p:sp>
    </p:spTree>
    <p:extLst>
      <p:ext uri="{BB962C8B-B14F-4D97-AF65-F5344CB8AC3E}">
        <p14:creationId xmlns:p14="http://schemas.microsoft.com/office/powerpoint/2010/main" val="2361861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border="1"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&gt;&lt;td&gt;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Sonoo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&lt;/td&gt;&lt;td&gt;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Jaiswal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&lt;/td&gt;&lt;td&gt;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&gt;&lt;td&gt;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&lt;/td&gt;&lt;td&gt;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William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&lt;/td&gt;&lt;td&gt;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&gt;&lt;td&gt;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Swati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&lt;/td&gt;&lt;td&gt;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Sironi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&lt;/td&gt;&lt;td&gt;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&gt;&lt;td&gt;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Chetna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&lt;/td&gt;&lt;td&gt;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&lt;/td&gt;&lt;td&gt;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3586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7670800" cy="4221163"/>
          </a:xfrm>
        </p:spPr>
        <p:txBody>
          <a:bodyPr>
            <a:normAutofit/>
          </a:bodyPr>
          <a:lstStyle/>
          <a:p>
            <a:pPr marL="857250" indent="-85725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stands for Hyper Text Markup Language</a:t>
            </a:r>
          </a:p>
          <a:p>
            <a:pPr marL="857250" indent="-857250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HTML is the standard markup  language for   </a:t>
            </a:r>
          </a:p>
          <a:p>
            <a:pPr marL="1143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creating Web pages.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describes the structure of a Web page</a:t>
            </a:r>
          </a:p>
          <a:p>
            <a:pPr marL="857250" indent="-8572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5339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&amp;Col span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18549"/>
              </p:ext>
            </p:extLst>
          </p:nvPr>
        </p:nvGraphicFramePr>
        <p:xfrm>
          <a:off x="457200" y="2438400"/>
          <a:ext cx="7620000" cy="2110740"/>
        </p:xfrm>
        <a:graphic>
          <a:graphicData uri="http://schemas.openxmlformats.org/drawingml/2006/table">
            <a:tbl>
              <a:tblPr/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35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Month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Savings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Savings for holiday!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58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January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$100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$50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58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February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$80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49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&lt;table&gt;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&gt;Month&lt;/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&gt;Savings&lt;/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&gt;Savings for holiday!&lt;/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&lt;td&gt;January&lt;/td&gt;</a:t>
            </a:r>
          </a:p>
          <a:p>
            <a:r>
              <a:rPr lang="en-US" dirty="0"/>
              <a:t>    &lt;td&gt;$100&lt;/td&gt;</a:t>
            </a:r>
          </a:p>
          <a:p>
            <a:r>
              <a:rPr lang="en-US" dirty="0"/>
              <a:t>    &lt;td </a:t>
            </a:r>
            <a:r>
              <a:rPr lang="en-US" dirty="0" err="1"/>
              <a:t>rowspan</a:t>
            </a:r>
            <a:r>
              <a:rPr lang="en-US" dirty="0"/>
              <a:t>="2"&gt;$50&lt;/td&gt;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&lt;td&gt;February&lt;/td&gt;</a:t>
            </a:r>
          </a:p>
          <a:p>
            <a:r>
              <a:rPr lang="en-US" dirty="0"/>
              <a:t>    &lt;td&gt;$80&lt;/td&gt;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760811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HTML-FORMS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collect </a:t>
            </a:r>
            <a:r>
              <a:rPr lang="en-US" dirty="0" err="1"/>
              <a:t>userdata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&lt;form</a:t>
            </a:r>
            <a:r>
              <a:rPr lang="en-US" dirty="0"/>
              <a:t> action="server </a:t>
            </a:r>
            <a:r>
              <a:rPr lang="en-US" dirty="0" err="1"/>
              <a:t>url</a:t>
            </a:r>
            <a:r>
              <a:rPr lang="en-US" dirty="0"/>
              <a:t>" method="get/post"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  //input controls e.g. </a:t>
            </a:r>
            <a:r>
              <a:rPr lang="en-US" dirty="0" err="1"/>
              <a:t>textfield</a:t>
            </a:r>
            <a:r>
              <a:rPr lang="en-US" dirty="0"/>
              <a:t>, </a:t>
            </a:r>
            <a:r>
              <a:rPr lang="en-US" dirty="0" err="1"/>
              <a:t>textarea</a:t>
            </a:r>
            <a:r>
              <a:rPr lang="en-US" dirty="0"/>
              <a:t>, </a:t>
            </a:r>
            <a:r>
              <a:rPr lang="en-US" dirty="0" err="1"/>
              <a:t>radiobutton</a:t>
            </a:r>
            <a:r>
              <a:rPr lang="en-US" dirty="0"/>
              <a:t>, button  </a:t>
            </a:r>
          </a:p>
          <a:p>
            <a:r>
              <a:rPr lang="en-US" b="1" dirty="0"/>
              <a:t>&lt;/form&gt;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22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&lt;form&gt;-It defines an HTML form to enter inputs by the used side.</a:t>
            </a:r>
          </a:p>
          <a:p>
            <a:r>
              <a:rPr lang="en-US" dirty="0"/>
              <a:t>&lt;input&gt;-It defines an input control.</a:t>
            </a:r>
          </a:p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&gt;-It defines a multi-line input control.</a:t>
            </a:r>
          </a:p>
          <a:p>
            <a:r>
              <a:rPr lang="en-US" dirty="0"/>
              <a:t>&lt;label&gt;-It defines a label for an input element.</a:t>
            </a:r>
          </a:p>
          <a:p>
            <a:r>
              <a:rPr lang="en-US" dirty="0"/>
              <a:t>&lt;select&gt;-It defines a drop-down list.</a:t>
            </a:r>
          </a:p>
          <a:p>
            <a:r>
              <a:rPr lang="en-US" dirty="0"/>
              <a:t>&lt;option&gt;-It defines an option in a drop-down list.</a:t>
            </a:r>
          </a:p>
          <a:p>
            <a:r>
              <a:rPr lang="en-US" dirty="0"/>
              <a:t>&lt;button&gt;-It defines a clickable button.</a:t>
            </a:r>
          </a:p>
        </p:txBody>
      </p:sp>
    </p:spTree>
    <p:extLst>
      <p:ext uri="{BB962C8B-B14F-4D97-AF65-F5344CB8AC3E}">
        <p14:creationId xmlns:p14="http://schemas.microsoft.com/office/powerpoint/2010/main" val="2466038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&lt;input&gt;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b="1" dirty="0"/>
              <a:t>&lt;input</a:t>
            </a:r>
            <a:r>
              <a:rPr lang="en-US" dirty="0"/>
              <a:t> type="text" name="username“ id=“username”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endParaRPr lang="en-US" dirty="0"/>
          </a:p>
          <a:p>
            <a:r>
              <a:rPr lang="en-US" dirty="0"/>
              <a:t>HTML &lt;</a:t>
            </a:r>
            <a:r>
              <a:rPr lang="en-US" dirty="0" err="1"/>
              <a:t>textarea</a:t>
            </a:r>
            <a:r>
              <a:rPr lang="en-US" dirty="0"/>
              <a:t>&gt; tag in form</a:t>
            </a:r>
          </a:p>
          <a:p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dirty="0"/>
              <a:t> rows="2" cols="20"</a:t>
            </a:r>
            <a:r>
              <a:rPr lang="en-US" b="1" dirty="0"/>
              <a:t>&gt;&lt;/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endParaRPr lang="en-US" dirty="0"/>
          </a:p>
          <a:p>
            <a:r>
              <a:rPr lang="en-US" dirty="0"/>
              <a:t>Label Tag in Form</a:t>
            </a:r>
          </a:p>
          <a:p>
            <a:r>
              <a:rPr lang="en-US" b="1" dirty="0"/>
              <a:t>&lt;label</a:t>
            </a:r>
            <a:r>
              <a:rPr lang="en-US" dirty="0"/>
              <a:t> for="</a:t>
            </a:r>
            <a:r>
              <a:rPr lang="en-US" dirty="0" err="1"/>
              <a:t>firstname</a:t>
            </a:r>
            <a:r>
              <a:rPr lang="en-US" dirty="0"/>
              <a:t>"</a:t>
            </a:r>
            <a:r>
              <a:rPr lang="en-US" b="1" dirty="0"/>
              <a:t>&gt;</a:t>
            </a:r>
            <a:r>
              <a:rPr lang="en-US" dirty="0"/>
              <a:t>First Name: </a:t>
            </a:r>
            <a:r>
              <a:rPr lang="en-US" b="1" dirty="0"/>
              <a:t>&lt;/label&gt;</a:t>
            </a:r>
            <a:r>
              <a:rPr lang="en-US" dirty="0"/>
              <a:t> 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en-US" dirty="0"/>
              <a:t>  </a:t>
            </a:r>
          </a:p>
          <a:p>
            <a:pPr marL="114300" indent="0">
              <a:buNone/>
            </a:pPr>
            <a:r>
              <a:rPr lang="en-US" dirty="0"/>
              <a:t> </a:t>
            </a:r>
            <a:r>
              <a:rPr lang="en-US" b="1" dirty="0"/>
              <a:t>&lt;input</a:t>
            </a:r>
            <a:r>
              <a:rPr lang="en-US" dirty="0"/>
              <a:t> type="text" id="</a:t>
            </a:r>
            <a:r>
              <a:rPr lang="en-US" dirty="0" err="1"/>
              <a:t>firstname</a:t>
            </a:r>
            <a:r>
              <a:rPr lang="en-US" dirty="0"/>
              <a:t>" name="</a:t>
            </a:r>
            <a:r>
              <a:rPr lang="en-US" dirty="0" err="1"/>
              <a:t>firstname</a:t>
            </a:r>
            <a:r>
              <a:rPr lang="en-US" dirty="0"/>
              <a:t>"</a:t>
            </a:r>
            <a:r>
              <a:rPr lang="en-US" b="1" dirty="0"/>
              <a:t>/&gt;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53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&lt;input</a:t>
            </a:r>
            <a:r>
              <a:rPr lang="en-US" dirty="0"/>
              <a:t> type="password" id="password" name="password"</a:t>
            </a:r>
            <a:r>
              <a:rPr lang="en-US" b="1" dirty="0"/>
              <a:t>/&gt;</a:t>
            </a:r>
            <a:r>
              <a:rPr lang="en-US" dirty="0"/>
              <a:t> 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b="1" dirty="0"/>
              <a:t>&lt;input</a:t>
            </a:r>
            <a:r>
              <a:rPr lang="en-US" dirty="0"/>
              <a:t> type="email" id="email" name="email"</a:t>
            </a:r>
            <a:r>
              <a:rPr lang="en-US" b="1" dirty="0"/>
              <a:t>/&gt;</a:t>
            </a: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&lt;input</a:t>
            </a:r>
            <a:r>
              <a:rPr lang="en-US" dirty="0"/>
              <a:t> type="radio" id="gender" name="gender" value="male"</a:t>
            </a:r>
            <a:r>
              <a:rPr lang="en-US" b="1" dirty="0"/>
              <a:t>/&gt;</a:t>
            </a:r>
            <a:r>
              <a:rPr lang="en-US" dirty="0"/>
              <a:t>Male  </a:t>
            </a:r>
          </a:p>
          <a:p>
            <a:r>
              <a:rPr lang="en-US" dirty="0"/>
              <a:t>              </a:t>
            </a:r>
            <a:r>
              <a:rPr lang="en-US" b="1" dirty="0"/>
              <a:t>&lt;input</a:t>
            </a:r>
            <a:r>
              <a:rPr lang="en-US" dirty="0"/>
              <a:t> type="radio" id="gender" name="gender" value="female"</a:t>
            </a:r>
            <a:r>
              <a:rPr lang="en-US" b="1" dirty="0"/>
              <a:t>/&gt;</a:t>
            </a:r>
            <a:r>
              <a:rPr lang="en-US" dirty="0"/>
              <a:t>Female 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55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&lt;input</a:t>
            </a:r>
            <a:r>
              <a:rPr lang="en-US" dirty="0"/>
              <a:t> type="checkbox" id="cricket" name="cricket" value="cricket"</a:t>
            </a:r>
            <a:r>
              <a:rPr lang="en-US" b="1" dirty="0"/>
              <a:t>/&gt;</a:t>
            </a:r>
            <a:r>
              <a:rPr lang="en-US" dirty="0"/>
              <a:t>  </a:t>
            </a:r>
          </a:p>
          <a:p>
            <a:r>
              <a:rPr lang="en-US" dirty="0"/>
              <a:t>                 </a:t>
            </a:r>
            <a:r>
              <a:rPr lang="en-US" b="1" dirty="0"/>
              <a:t>&lt;label</a:t>
            </a:r>
            <a:r>
              <a:rPr lang="en-US" dirty="0"/>
              <a:t> for="cricket"</a:t>
            </a:r>
            <a:r>
              <a:rPr lang="en-US" b="1" dirty="0"/>
              <a:t>&gt;</a:t>
            </a:r>
            <a:r>
              <a:rPr lang="en-US" dirty="0"/>
              <a:t>Cricket</a:t>
            </a:r>
            <a:r>
              <a:rPr lang="en-US" b="1" dirty="0"/>
              <a:t>&lt;/label&gt;</a:t>
            </a:r>
          </a:p>
          <a:p>
            <a:endParaRPr lang="en-US" b="1" dirty="0"/>
          </a:p>
          <a:p>
            <a:r>
              <a:rPr lang="en-US" b="1" dirty="0"/>
              <a:t>&lt;input</a:t>
            </a:r>
            <a:r>
              <a:rPr lang="en-US" dirty="0"/>
              <a:t> type="submit" value="submit"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18496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type="button"&gt;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type="checkbox"&gt;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type="color"&gt;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type="date"&gt;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-local"&gt;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type="email"&gt;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type="file"&gt;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type="hidden"&gt;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type="image"&gt;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type="month"&gt;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type="number"&gt;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type="password"&gt;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type="radio"&gt;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type="range"&gt;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type="reset"&gt;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type="search"&gt;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type="submit"&gt;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type="text"&gt;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type="time"&gt;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type="week"&gt;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562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value Attribute-specifies an initial value for an input field:</a:t>
            </a:r>
          </a:p>
          <a:p>
            <a:r>
              <a:rPr lang="en-US" dirty="0"/>
              <a:t>&lt;input type="text" id="</a:t>
            </a:r>
            <a:r>
              <a:rPr lang="en-US" dirty="0" err="1"/>
              <a:t>fname</a:t>
            </a:r>
            <a:r>
              <a:rPr lang="en-US" dirty="0"/>
              <a:t>" name="</a:t>
            </a:r>
            <a:r>
              <a:rPr lang="en-US" dirty="0" err="1"/>
              <a:t>fname</a:t>
            </a:r>
            <a:r>
              <a:rPr lang="en-US" dirty="0"/>
              <a:t>" value="John"&gt;</a:t>
            </a:r>
          </a:p>
          <a:p>
            <a:r>
              <a:rPr lang="en-US" dirty="0"/>
              <a:t>The </a:t>
            </a:r>
            <a:r>
              <a:rPr lang="en-US" dirty="0" err="1"/>
              <a:t>readonly</a:t>
            </a:r>
            <a:r>
              <a:rPr lang="en-US" dirty="0"/>
              <a:t> Attribute-specifies that an input field is read-only.</a:t>
            </a:r>
          </a:p>
          <a:p>
            <a:r>
              <a:rPr lang="en-US" dirty="0"/>
              <a:t> &lt;input type="text" id="</a:t>
            </a:r>
            <a:r>
              <a:rPr lang="en-US" dirty="0" err="1"/>
              <a:t>fname</a:t>
            </a:r>
            <a:r>
              <a:rPr lang="en-US" dirty="0"/>
              <a:t>" name="</a:t>
            </a:r>
            <a:r>
              <a:rPr lang="en-US" dirty="0" err="1"/>
              <a:t>fname</a:t>
            </a:r>
            <a:r>
              <a:rPr lang="en-US" dirty="0"/>
              <a:t>" value="John" </a:t>
            </a:r>
            <a:r>
              <a:rPr lang="en-US" dirty="0" err="1"/>
              <a:t>readonly</a:t>
            </a:r>
            <a:r>
              <a:rPr lang="en-US" dirty="0"/>
              <a:t>&gt;</a:t>
            </a:r>
          </a:p>
          <a:p>
            <a:r>
              <a:rPr lang="en-US" dirty="0"/>
              <a:t>The disabled Attribute-specifies that an input field should be disabled.</a:t>
            </a:r>
          </a:p>
          <a:p>
            <a:r>
              <a:rPr lang="en-US" dirty="0"/>
              <a:t> &lt;input type="text" id="</a:t>
            </a:r>
            <a:r>
              <a:rPr lang="en-US" dirty="0" err="1"/>
              <a:t>fname</a:t>
            </a:r>
            <a:r>
              <a:rPr lang="en-US" dirty="0"/>
              <a:t>" name="</a:t>
            </a:r>
            <a:r>
              <a:rPr lang="en-US" dirty="0" err="1"/>
              <a:t>fname</a:t>
            </a:r>
            <a:r>
              <a:rPr lang="en-US" dirty="0"/>
              <a:t>" value="John" disabled&gt;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69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placeholder Attribute-specifies short a hint that describes the expected value of an input field </a:t>
            </a:r>
          </a:p>
          <a:p>
            <a:endParaRPr lang="en-US" dirty="0"/>
          </a:p>
          <a:p>
            <a:r>
              <a:rPr lang="en-US" dirty="0"/>
              <a:t> &lt;input type="</a:t>
            </a:r>
            <a:r>
              <a:rPr lang="en-US" dirty="0" err="1"/>
              <a:t>tel</a:t>
            </a:r>
            <a:r>
              <a:rPr lang="en-US" dirty="0"/>
              <a:t>" id="phone" name="phone"</a:t>
            </a:r>
            <a:br>
              <a:rPr lang="en-US" dirty="0"/>
            </a:br>
            <a:r>
              <a:rPr lang="en-US" dirty="0"/>
              <a:t>  placeholder="123-45-678"</a:t>
            </a:r>
            <a:br>
              <a:rPr lang="en-US" dirty="0"/>
            </a:br>
            <a:r>
              <a:rPr lang="en-US" dirty="0"/>
              <a:t>  pattern="[0-9]{3}-[0-9]{2}-[0-9]{3}"&gt;</a:t>
            </a:r>
          </a:p>
        </p:txBody>
      </p:sp>
    </p:spTree>
    <p:extLst>
      <p:ext uri="{BB962C8B-B14F-4D97-AF65-F5344CB8AC3E}">
        <p14:creationId xmlns:p14="http://schemas.microsoft.com/office/powerpoint/2010/main" val="147273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7670800" cy="4221163"/>
          </a:xfrm>
        </p:spPr>
        <p:txBody>
          <a:bodyPr>
            <a:normAutofit fontScale="62500" lnSpcReduction="20000"/>
          </a:bodyPr>
          <a:lstStyle/>
          <a:p>
            <a:pPr marL="1154430" lvl="1" indent="-85725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consists of a series of elements</a:t>
            </a:r>
          </a:p>
          <a:p>
            <a:pPr marL="857250" indent="-857250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 tell the browser how to display the content</a:t>
            </a: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 are represented by tags</a:t>
            </a:r>
          </a:p>
          <a:p>
            <a:pPr marL="857250" indent="-857250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tags label pieces of content such as "heading", "paragraph", "table", and so on</a:t>
            </a:r>
          </a:p>
          <a:p>
            <a:pPr marL="857250" indent="-857250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Browsers do not display the HTML tags, but use them to render the content of the pa</a:t>
            </a:r>
            <a:r>
              <a:rPr lang="en-US" sz="2400" b="1" dirty="0"/>
              <a:t>ge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1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The class &amp; ID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Class-define equal styles for elements with the same class name.</a:t>
            </a:r>
          </a:p>
          <a:p>
            <a:r>
              <a:rPr lang="en-US" dirty="0"/>
              <a:t>ID-uniquely identify the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2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stands for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ascading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tyle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heets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describes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HTML elements are to be displayed on screen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a lot of work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can control the layout of multiple web pages all at once.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is used to define styles for your web pages, including the design, layout and variations in display for different devices and screen sizes.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62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CSS-SYNTAX</a:t>
            </a:r>
          </a:p>
        </p:txBody>
      </p:sp>
      <p:pic>
        <p:nvPicPr>
          <p:cNvPr id="2050" name="Picture 2" descr="CSS select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1905000"/>
            <a:ext cx="54197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97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CSS element Selector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 {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text-align: center;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color: red;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7817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 id="para1"&gt;Hello World!&lt;/p&gt;</a:t>
            </a:r>
          </a:p>
          <a:p>
            <a:r>
              <a:rPr lang="en-US" dirty="0"/>
              <a:t>&lt;p&gt;This paragraph is not affected by the style.&lt;/p&gt;</a:t>
            </a:r>
          </a:p>
          <a:p>
            <a:endParaRPr lang="en-US" dirty="0"/>
          </a:p>
          <a:p>
            <a:r>
              <a:rPr lang="es-ES" dirty="0"/>
              <a:t>#para1 {</a:t>
            </a:r>
          </a:p>
          <a:p>
            <a:r>
              <a:rPr lang="es-ES" dirty="0"/>
              <a:t>  </a:t>
            </a:r>
            <a:r>
              <a:rPr lang="es-ES" dirty="0" err="1"/>
              <a:t>text-align</a:t>
            </a:r>
            <a:r>
              <a:rPr lang="es-ES" dirty="0"/>
              <a:t>: center;</a:t>
            </a:r>
          </a:p>
          <a:p>
            <a:r>
              <a:rPr lang="es-ES" dirty="0"/>
              <a:t>  color: red;</a:t>
            </a:r>
          </a:p>
          <a:p>
            <a:r>
              <a:rPr lang="es-E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05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CSS class Selector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 class="center"&gt;Red and center-aligned heading&lt;/h1&gt;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class="center"&gt;Red and center-aligned paragraph.&lt;/p&gt;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.center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text-align: center;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color: red;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300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CSS Universal Selector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universal selector (*) selects all HTML elements on the page.</a:t>
            </a:r>
          </a:p>
          <a:p>
            <a:r>
              <a:rPr lang="en-US" dirty="0"/>
              <a:t>&lt;h1&gt;Hello world!&lt;/h1&gt;</a:t>
            </a:r>
          </a:p>
          <a:p>
            <a:endParaRPr lang="en-US" dirty="0"/>
          </a:p>
          <a:p>
            <a:r>
              <a:rPr lang="en-US" dirty="0"/>
              <a:t>&lt;p&gt;Every element on the page will be affected by the style.&lt;/p&gt;</a:t>
            </a:r>
          </a:p>
          <a:p>
            <a:r>
              <a:rPr lang="en-US" dirty="0"/>
              <a:t>&lt;p id="para1"&gt;Me too!&lt;/p&gt;</a:t>
            </a:r>
          </a:p>
          <a:p>
            <a:r>
              <a:rPr lang="en-US" dirty="0"/>
              <a:t>&lt;p&gt;And me!&lt;/p&gt;</a:t>
            </a:r>
          </a:p>
          <a:p>
            <a:r>
              <a:rPr lang="en-US" dirty="0"/>
              <a:t>* {</a:t>
            </a:r>
          </a:p>
          <a:p>
            <a:r>
              <a:rPr lang="en-US" dirty="0"/>
              <a:t>  text-align: center;</a:t>
            </a:r>
          </a:p>
          <a:p>
            <a:r>
              <a:rPr lang="en-US" dirty="0"/>
              <a:t>  color: blue;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23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Grouping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grouping selector selects all the HTML elements with the same style definitions.</a:t>
            </a:r>
          </a:p>
          <a:p>
            <a:endParaRPr lang="en-US" dirty="0"/>
          </a:p>
          <a:p>
            <a:r>
              <a:rPr lang="en-US" dirty="0"/>
              <a:t>&lt;h1&gt;Hello World!&lt;/h1&gt;</a:t>
            </a:r>
          </a:p>
          <a:p>
            <a:r>
              <a:rPr lang="en-US" dirty="0"/>
              <a:t>&lt;h2&gt;Smaller heading!&lt;/h2&gt;</a:t>
            </a:r>
          </a:p>
          <a:p>
            <a:r>
              <a:rPr lang="en-US" dirty="0"/>
              <a:t>&lt;p&gt;This is a paragraph.&lt;/p&gt;</a:t>
            </a:r>
          </a:p>
          <a:p>
            <a:endParaRPr lang="en-US" dirty="0"/>
          </a:p>
          <a:p>
            <a:r>
              <a:rPr lang="en-US" dirty="0"/>
              <a:t>h1, h2, p {</a:t>
            </a:r>
          </a:p>
          <a:p>
            <a:r>
              <a:rPr lang="en-US" dirty="0"/>
              <a:t>  text-align: center;</a:t>
            </a:r>
          </a:p>
          <a:p>
            <a:r>
              <a:rPr lang="en-US" dirty="0"/>
              <a:t>  color: red;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74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CSS</a:t>
            </a:r>
          </a:p>
          <a:p>
            <a:endParaRPr lang="en-US" dirty="0"/>
          </a:p>
          <a:p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&lt;link 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 type="text/</a:t>
            </a:r>
            <a:r>
              <a:rPr lang="en-US" dirty="0" err="1"/>
              <a:t>css</a:t>
            </a:r>
            <a:r>
              <a:rPr lang="en-US" dirty="0"/>
              <a:t>" </a:t>
            </a:r>
            <a:r>
              <a:rPr lang="en-US" dirty="0" err="1"/>
              <a:t>href</a:t>
            </a:r>
            <a:r>
              <a:rPr lang="en-US" dirty="0"/>
              <a:t>="mystyle.css"&gt;</a:t>
            </a:r>
            <a:br>
              <a:rPr lang="en-US" dirty="0"/>
            </a:b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366084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&lt;style&gt;</a:t>
            </a:r>
            <a:br>
              <a:rPr lang="en-US" dirty="0"/>
            </a:br>
            <a:r>
              <a:rPr lang="en-US" dirty="0"/>
              <a:t>body {</a:t>
            </a:r>
            <a:br>
              <a:rPr lang="en-US" dirty="0"/>
            </a:br>
            <a:r>
              <a:rPr lang="en-US" dirty="0"/>
              <a:t>  background-color: linen;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h1 {</a:t>
            </a:r>
            <a:br>
              <a:rPr lang="en-US" dirty="0"/>
            </a:br>
            <a:r>
              <a:rPr lang="en-US" dirty="0"/>
              <a:t>  color: maroon;</a:t>
            </a:r>
            <a:br>
              <a:rPr lang="en-US" dirty="0"/>
            </a:br>
            <a:r>
              <a:rPr lang="en-US" dirty="0"/>
              <a:t>  margin-left: 40px;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32356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20762"/>
          </a:xfrm>
        </p:spPr>
        <p:txBody>
          <a:bodyPr/>
          <a:lstStyle/>
          <a:p>
            <a:r>
              <a:rPr lang="en-US" dirty="0"/>
              <a:t>Basic structure of a HTML page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75FC11-9BD1-37E3-F83E-34BF81BB5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720840"/>
            <a:ext cx="6858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Page Title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paragraph.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8675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&lt;h1 style="</a:t>
            </a:r>
            <a:r>
              <a:rPr lang="en-US" dirty="0" err="1"/>
              <a:t>color:blue;text-align:center</a:t>
            </a:r>
            <a:r>
              <a:rPr lang="en-US" dirty="0"/>
              <a:t>;"&gt;This is a heading&lt;/h1&gt;</a:t>
            </a:r>
          </a:p>
          <a:p>
            <a:endParaRPr lang="en-US" dirty="0"/>
          </a:p>
          <a:p>
            <a:pPr marL="114300" indent="0">
              <a:buNone/>
            </a:pPr>
            <a:br>
              <a:rPr lang="en-US" dirty="0"/>
            </a:br>
            <a:r>
              <a:rPr lang="en-US" dirty="0"/>
              <a:t>&lt;p style="</a:t>
            </a:r>
            <a:r>
              <a:rPr lang="en-US" dirty="0" err="1"/>
              <a:t>color:red</a:t>
            </a:r>
            <a:r>
              <a:rPr lang="en-US" dirty="0"/>
              <a:t>;"&gt;This is a paragraph.&lt;/p&gt;</a:t>
            </a:r>
          </a:p>
        </p:txBody>
      </p:sp>
    </p:spTree>
    <p:extLst>
      <p:ext uri="{BB962C8B-B14F-4D97-AF65-F5344CB8AC3E}">
        <p14:creationId xmlns:p14="http://schemas.microsoft.com/office/powerpoint/2010/main" val="3083709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 Backgrounds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CSS background-</a:t>
            </a:r>
            <a:r>
              <a:rPr lang="en-IN" dirty="0" err="1"/>
              <a:t>color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Example</a:t>
            </a:r>
          </a:p>
          <a:p>
            <a:r>
              <a:rPr lang="en-US" dirty="0"/>
              <a:t>The background color of a page is set like this:</a:t>
            </a:r>
          </a:p>
          <a:p>
            <a:r>
              <a:rPr lang="en-US" dirty="0"/>
              <a:t>body {</a:t>
            </a:r>
            <a:br>
              <a:rPr lang="en-US" dirty="0"/>
            </a:br>
            <a:r>
              <a:rPr lang="en-US" dirty="0"/>
              <a:t>  background-color: </a:t>
            </a:r>
            <a:r>
              <a:rPr lang="en-US" dirty="0" err="1"/>
              <a:t>lightblue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95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AEAE-8054-4297-B2D2-785154A9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7C01-C34B-4C0D-90B7-11E583109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CSS, a color is most often specified by:</a:t>
            </a:r>
          </a:p>
          <a:p>
            <a:r>
              <a:rPr lang="en-US" dirty="0"/>
              <a:t>a valid color name - like "red"</a:t>
            </a:r>
          </a:p>
          <a:p>
            <a:r>
              <a:rPr lang="en-US" dirty="0"/>
              <a:t>a HEX value - like "#ff0000"</a:t>
            </a:r>
          </a:p>
          <a:p>
            <a:r>
              <a:rPr lang="en-US" dirty="0"/>
              <a:t>an RGB value - like "</a:t>
            </a:r>
            <a:r>
              <a:rPr lang="en-US" dirty="0" err="1"/>
              <a:t>rgb</a:t>
            </a:r>
            <a:r>
              <a:rPr lang="en-US" dirty="0"/>
              <a:t>(255,0,0)"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947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855C-097A-443D-AB3E-FFCF7F9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 Background Image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4A778-9953-40F2-9053-CC0D5122D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r>
              <a:rPr lang="en-US" dirty="0"/>
              <a:t>Set the background image for a page: </a:t>
            </a:r>
          </a:p>
          <a:p>
            <a:r>
              <a:rPr lang="en-US" dirty="0"/>
              <a:t>body {</a:t>
            </a:r>
            <a:br>
              <a:rPr lang="en-US" dirty="0"/>
            </a:br>
            <a:r>
              <a:rPr lang="en-US" dirty="0"/>
              <a:t>  background-image: </a:t>
            </a:r>
            <a:r>
              <a:rPr lang="en-US" dirty="0" err="1"/>
              <a:t>url</a:t>
            </a:r>
            <a:r>
              <a:rPr lang="en-US" dirty="0"/>
              <a:t>("paper.gif");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39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EBA5-E10D-4D9E-A5F1-815D94DA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 Borders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3354-EF53-4CF9-BED2-7A01D842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p{border-style: dotted;}</a:t>
            </a:r>
          </a:p>
          <a:p>
            <a:r>
              <a:rPr lang="en-IN" dirty="0"/>
              <a:t>p {border-style: dashed;}</a:t>
            </a:r>
          </a:p>
          <a:p>
            <a:r>
              <a:rPr lang="en-IN" dirty="0"/>
              <a:t>P{border-style: solid;}</a:t>
            </a:r>
          </a:p>
          <a:p>
            <a:r>
              <a:rPr lang="en-IN" dirty="0"/>
              <a:t>p {border-style: double;}</a:t>
            </a:r>
          </a:p>
          <a:p>
            <a:r>
              <a:rPr lang="en-IN" dirty="0"/>
              <a:t>p {border-style: groove;}</a:t>
            </a:r>
          </a:p>
          <a:p>
            <a:r>
              <a:rPr lang="en-IN" dirty="0"/>
              <a:t>p {border-style: ridge;}</a:t>
            </a:r>
          </a:p>
          <a:p>
            <a:r>
              <a:rPr lang="en-IN" dirty="0"/>
              <a:t>p {border-style: inset;}</a:t>
            </a:r>
          </a:p>
          <a:p>
            <a:r>
              <a:rPr lang="en-IN" dirty="0"/>
              <a:t>p{border-style: outset;}</a:t>
            </a:r>
          </a:p>
          <a:p>
            <a:r>
              <a:rPr lang="en-IN" dirty="0"/>
              <a:t>p {border-style: none;}</a:t>
            </a:r>
          </a:p>
          <a:p>
            <a:r>
              <a:rPr lang="en-IN" dirty="0"/>
              <a:t>p{border-style: hidden;}</a:t>
            </a:r>
          </a:p>
        </p:txBody>
      </p:sp>
    </p:spTree>
    <p:extLst>
      <p:ext uri="{BB962C8B-B14F-4D97-AF65-F5344CB8AC3E}">
        <p14:creationId xmlns:p14="http://schemas.microsoft.com/office/powerpoint/2010/main" val="411433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4405-52C3-4D93-B075-DB4506BF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 Border Width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5F1A-F35E-41B0-A33E-A756A8842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 {</a:t>
            </a:r>
            <a:br>
              <a:rPr lang="en-IN" dirty="0"/>
            </a:br>
            <a:r>
              <a:rPr lang="en-IN" dirty="0"/>
              <a:t>  border-style: solid;</a:t>
            </a:r>
            <a:br>
              <a:rPr lang="en-IN" dirty="0"/>
            </a:br>
            <a:r>
              <a:rPr lang="en-IN" dirty="0"/>
              <a:t>  border-width: 5px;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1470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B435-7897-4529-9D78-4F084773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 Margins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F0F7-066A-4342-98A8-33CC55C48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margin-top: 100px;</a:t>
            </a:r>
            <a:br>
              <a:rPr lang="en-US" dirty="0"/>
            </a:br>
            <a:r>
              <a:rPr lang="en-US" dirty="0"/>
              <a:t>  margin-bottom: 100px;</a:t>
            </a:r>
            <a:br>
              <a:rPr lang="en-US" dirty="0"/>
            </a:br>
            <a:r>
              <a:rPr lang="en-US" dirty="0"/>
              <a:t>  margin-right: 150px;</a:t>
            </a:r>
            <a:br>
              <a:rPr lang="en-US" dirty="0"/>
            </a:br>
            <a:r>
              <a:rPr lang="en-US" dirty="0"/>
              <a:t>  margin-left: 80px;</a:t>
            </a:r>
            <a:br>
              <a:rPr lang="en-US" dirty="0"/>
            </a:b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550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718B-28CA-405C-87C2-85CA204C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Margin - Shorthand Property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2326-F7F9-4E50-AE77-5961F7E9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margin: 25px 50px 75px 100px;</a:t>
            </a:r>
          </a:p>
          <a:p>
            <a:r>
              <a:rPr lang="en-US" dirty="0"/>
              <a:t>top margin is 25px</a:t>
            </a:r>
          </a:p>
          <a:p>
            <a:r>
              <a:rPr lang="en-US" dirty="0"/>
              <a:t>right margin is 50px</a:t>
            </a:r>
          </a:p>
          <a:p>
            <a:r>
              <a:rPr lang="en-US" dirty="0"/>
              <a:t>bottom margin is 75px</a:t>
            </a:r>
          </a:p>
          <a:p>
            <a:r>
              <a:rPr lang="en-US" dirty="0"/>
              <a:t>left margin is 100px</a:t>
            </a:r>
          </a:p>
          <a:p>
            <a:endParaRPr lang="en-IN" dirty="0"/>
          </a:p>
          <a:p>
            <a:endParaRPr lang="en-IN" dirty="0"/>
          </a:p>
          <a:p>
            <a:r>
              <a:rPr lang="en-US" b="1" dirty="0"/>
              <a:t>margin: 25px 50px 75px;</a:t>
            </a:r>
            <a:r>
              <a:rPr lang="en-US" dirty="0"/>
              <a:t>top margin is 25px</a:t>
            </a:r>
          </a:p>
          <a:p>
            <a:r>
              <a:rPr lang="en-US" dirty="0"/>
              <a:t>right and left margins are 50px</a:t>
            </a:r>
          </a:p>
          <a:p>
            <a:r>
              <a:rPr lang="en-US" dirty="0"/>
              <a:t>bottom margin is 75px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861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02FC-8AFC-4B56-9C48-86C14143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ED857-9BA0-4849-AE36-07294492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margin: 25px 50px;</a:t>
            </a:r>
            <a:r>
              <a:rPr lang="en-US" dirty="0"/>
              <a:t>top and bottom margins are 25px</a:t>
            </a:r>
          </a:p>
          <a:p>
            <a:r>
              <a:rPr lang="en-US" dirty="0"/>
              <a:t>right and left margins are 50px</a:t>
            </a:r>
          </a:p>
          <a:p>
            <a:endParaRPr lang="en-IN" dirty="0"/>
          </a:p>
          <a:p>
            <a:endParaRPr lang="en-IN" dirty="0"/>
          </a:p>
          <a:p>
            <a:r>
              <a:rPr lang="en-US" b="1" dirty="0"/>
              <a:t>margin: 25px;</a:t>
            </a:r>
            <a:r>
              <a:rPr lang="en-US" dirty="0"/>
              <a:t>all four margins are 25px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5068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7ADC-3ECE-48B5-B554-B0330977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 Padding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F49F-0223-4AD4-A95A-795934CE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 {</a:t>
            </a:r>
            <a:br>
              <a:rPr lang="en-US" dirty="0"/>
            </a:br>
            <a:r>
              <a:rPr lang="en-US" dirty="0"/>
              <a:t>  padding-top: 50px;</a:t>
            </a:r>
            <a:br>
              <a:rPr lang="en-US" dirty="0"/>
            </a:br>
            <a:r>
              <a:rPr lang="en-US" dirty="0"/>
              <a:t>  padding-right: 30px;</a:t>
            </a:r>
            <a:br>
              <a:rPr lang="en-US" dirty="0"/>
            </a:br>
            <a:r>
              <a:rPr lang="en-US" dirty="0"/>
              <a:t>  padding-bottom: 50px;</a:t>
            </a:r>
            <a:br>
              <a:rPr lang="en-US" dirty="0"/>
            </a:br>
            <a:r>
              <a:rPr lang="en-US" dirty="0"/>
              <a:t>  padding-left: 80px;</a:t>
            </a:r>
            <a:br>
              <a:rPr lang="en-US" dirty="0"/>
            </a:b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86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endParaRPr lang="en-US" dirty="0"/>
          </a:p>
          <a:p>
            <a:r>
              <a:rPr lang="en-US" sz="3600" b="1" dirty="0"/>
              <a:t>Heading TAGS</a:t>
            </a:r>
          </a:p>
          <a:p>
            <a:endParaRPr lang="en-US" dirty="0"/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 no. 1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 no. 2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&lt;h3&gt;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 no. 3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&lt;/h3&gt;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&lt;h4&gt;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 no. 4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&lt;/h4&gt;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&lt;h5&gt;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 no. 5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&lt;/h5&gt;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&lt;h6&gt;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 no. 6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&lt;/h6&gt;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89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308E-F84C-46C9-95C9-FB50389F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Padding - Shorthand Property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C74E7-98EB-4E9E-A5F7-682DF902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padding: 25px 50px 75px 100px;</a:t>
            </a:r>
          </a:p>
          <a:p>
            <a:r>
              <a:rPr lang="en-US" dirty="0"/>
              <a:t>top padding is 25px</a:t>
            </a:r>
          </a:p>
          <a:p>
            <a:r>
              <a:rPr lang="en-US" dirty="0"/>
              <a:t>right padding is 50px</a:t>
            </a:r>
          </a:p>
          <a:p>
            <a:r>
              <a:rPr lang="en-US" dirty="0"/>
              <a:t>bottom padding is 75px</a:t>
            </a:r>
          </a:p>
          <a:p>
            <a:r>
              <a:rPr lang="en-US" dirty="0"/>
              <a:t>left padding is 100px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padding: 25px 50px 75px;</a:t>
            </a:r>
            <a:r>
              <a:rPr lang="en-US" dirty="0"/>
              <a:t>top padding is 25px</a:t>
            </a:r>
          </a:p>
          <a:p>
            <a:r>
              <a:rPr lang="en-US" dirty="0"/>
              <a:t>right and left paddings are 50px</a:t>
            </a:r>
          </a:p>
          <a:p>
            <a:r>
              <a:rPr lang="en-US" dirty="0"/>
              <a:t>bottom padding is 75px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5773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0C4F-898F-421C-9E63-478D3605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C8D0-82E6-45F7-A128-CC73ECFE4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padding: 25px 50px;</a:t>
            </a:r>
            <a:r>
              <a:rPr lang="en-US" dirty="0"/>
              <a:t>top and bottom paddings are 25px</a:t>
            </a:r>
          </a:p>
          <a:p>
            <a:r>
              <a:rPr lang="en-US" dirty="0"/>
              <a:t>right and left paddings are 50px</a:t>
            </a:r>
          </a:p>
          <a:p>
            <a:endParaRPr lang="en-IN" dirty="0"/>
          </a:p>
          <a:p>
            <a:endParaRPr lang="en-IN" dirty="0"/>
          </a:p>
          <a:p>
            <a:r>
              <a:rPr lang="en-US" b="1" dirty="0"/>
              <a:t>padding: 25px;</a:t>
            </a:r>
            <a:r>
              <a:rPr lang="en-US" dirty="0"/>
              <a:t>all four paddings are 25px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9059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03AD-72D3-4D7B-A584-9C7AD674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 Height and Width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771FE-ECD3-4220-883B-99E07937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 {</a:t>
            </a:r>
            <a:br>
              <a:rPr lang="en-US" dirty="0"/>
            </a:br>
            <a:r>
              <a:rPr lang="en-US" dirty="0"/>
              <a:t>  height: 200px;</a:t>
            </a:r>
            <a:br>
              <a:rPr lang="en-US" dirty="0"/>
            </a:br>
            <a:r>
              <a:rPr lang="en-US" dirty="0"/>
              <a:t>  width: 50%;</a:t>
            </a:r>
            <a:br>
              <a:rPr lang="en-US" dirty="0"/>
            </a:br>
            <a:r>
              <a:rPr lang="en-US" dirty="0"/>
              <a:t>  background-color: </a:t>
            </a:r>
            <a:r>
              <a:rPr lang="en-US" dirty="0" err="1"/>
              <a:t>powderblue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3632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5AF5-C31D-4DB9-BA57-E6C3D364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 Text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266A-4278-4E42-AC50-FFAE2F49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h1 {</a:t>
            </a:r>
            <a:br>
              <a:rPr lang="en-US" dirty="0"/>
            </a:br>
            <a:r>
              <a:rPr lang="en-US" dirty="0"/>
              <a:t>  background-color: black;</a:t>
            </a:r>
            <a:br>
              <a:rPr lang="en-US" dirty="0"/>
            </a:br>
            <a:r>
              <a:rPr lang="en-US" dirty="0"/>
              <a:t>  color: white;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IN" dirty="0"/>
              <a:t>CSS Text Alignment</a:t>
            </a:r>
          </a:p>
          <a:p>
            <a:r>
              <a:rPr lang="en-IN" dirty="0"/>
              <a:t>h1 {</a:t>
            </a:r>
            <a:br>
              <a:rPr lang="en-IN" dirty="0"/>
            </a:br>
            <a:r>
              <a:rPr lang="en-IN" dirty="0"/>
              <a:t>  text-align: </a:t>
            </a:r>
            <a:r>
              <a:rPr lang="en-IN" dirty="0" err="1"/>
              <a:t>center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h2 {</a:t>
            </a:r>
            <a:br>
              <a:rPr lang="en-IN" dirty="0"/>
            </a:br>
            <a:r>
              <a:rPr lang="en-IN" dirty="0"/>
              <a:t>  text-align: left;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h3 {</a:t>
            </a:r>
            <a:br>
              <a:rPr lang="en-IN" dirty="0"/>
            </a:br>
            <a:r>
              <a:rPr lang="en-IN" dirty="0"/>
              <a:t>  text-align: right;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3906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3E80-715B-4A26-8A83-79030FBA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 Fonts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F64B-4B77-449E-B1F1-2418E9387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CSS font-family Property</a:t>
            </a:r>
          </a:p>
          <a:p>
            <a:r>
              <a:rPr lang="en-US" dirty="0"/>
              <a:t>.p1 {</a:t>
            </a:r>
            <a:br>
              <a:rPr lang="en-US" dirty="0"/>
            </a:br>
            <a:r>
              <a:rPr lang="en-US" dirty="0"/>
              <a:t>  font-family: Times,;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IN" dirty="0"/>
              <a:t>Font Style</a:t>
            </a:r>
          </a:p>
          <a:p>
            <a:r>
              <a:rPr lang="en-IN" dirty="0"/>
              <a:t>p{</a:t>
            </a:r>
            <a:br>
              <a:rPr lang="en-IN" dirty="0"/>
            </a:br>
            <a:r>
              <a:rPr lang="en-IN" dirty="0"/>
              <a:t>  font-style: italic;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3643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E63A-7904-4FAA-81DB-37E4858A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7999"/>
            <a:ext cx="7620000" cy="1143000"/>
          </a:xfrm>
        </p:spPr>
        <p:txBody>
          <a:bodyPr/>
          <a:lstStyle/>
          <a:p>
            <a:pPr algn="just"/>
            <a:r>
              <a:rPr lang="en-US" dirty="0"/>
              <a:t>            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EB7A-95C0-47B8-B972-A73E4B249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7931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2454-4E49-4576-BEB5-B3E5A215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8AF6-B687-49DD-9670-01E50332A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is </a:t>
            </a:r>
            <a:r>
              <a:rPr lang="en-US" i="1" dirty="0"/>
              <a:t>an object-based scripting language</a:t>
            </a:r>
            <a:r>
              <a:rPr lang="en-US" dirty="0"/>
              <a:t> which is lightweight and cross-platform.</a:t>
            </a:r>
          </a:p>
          <a:p>
            <a:r>
              <a:rPr lang="en-US" dirty="0"/>
              <a:t>All popular web browsers support JavaScript as they provide built-in execution environments.</a:t>
            </a:r>
          </a:p>
          <a:p>
            <a:r>
              <a:rPr lang="en-US" dirty="0"/>
              <a:t>JavaScript follows the syntax and structure of the C programming language. Thus, it is a structured programming language.</a:t>
            </a:r>
          </a:p>
          <a:p>
            <a:r>
              <a:rPr lang="en-US" dirty="0"/>
              <a:t>JavaScript is a weakly typed language, where certain types are implicitly cast (depending on the operation).</a:t>
            </a:r>
          </a:p>
          <a:p>
            <a:r>
              <a:rPr lang="en-US" dirty="0"/>
              <a:t>It is a light-weighted and interpreted language.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3829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7B1E-9B7C-4ED2-8A57-D34BFF66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8BF-5D75-4B42-8484-7B8C10DC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supportable in several operating systems including, Windows, macOS, etc.</a:t>
            </a:r>
          </a:p>
          <a:p>
            <a:r>
              <a:rPr lang="en-US" dirty="0"/>
              <a:t>It provides good control to the users over the web browsers.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1326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72E6-8503-4439-A9B4-52B1D4F8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EC16-0D70-43E7-AEBC-38F8DBACD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Application of JavaScript</a:t>
            </a:r>
          </a:p>
          <a:p>
            <a:r>
              <a:rPr lang="en-IN" dirty="0"/>
              <a:t>JavaScript is used to create interactive websites. It is mainly used for:</a:t>
            </a:r>
          </a:p>
          <a:p>
            <a:r>
              <a:rPr lang="en-IN" dirty="0"/>
              <a:t>Client-side validation,</a:t>
            </a:r>
          </a:p>
          <a:p>
            <a:r>
              <a:rPr lang="en-IN" dirty="0"/>
              <a:t>Dynamic drop-down menus,</a:t>
            </a:r>
          </a:p>
          <a:p>
            <a:r>
              <a:rPr lang="en-IN" dirty="0"/>
              <a:t>Displaying date and time,</a:t>
            </a:r>
          </a:p>
          <a:p>
            <a:r>
              <a:rPr lang="en-IN" dirty="0"/>
              <a:t>Displaying pop-up windows and dialog boxes (like an alert dialog box, confirm dialog box and prompt dialog box),</a:t>
            </a:r>
          </a:p>
          <a:p>
            <a:r>
              <a:rPr lang="en-IN" dirty="0"/>
              <a:t>Displaying clocks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5801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54D9-3041-4A47-B597-E1198E12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 Where To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F1A5-DE28-4C88-92CC-40891B4F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&lt;script&gt; Tag</a:t>
            </a:r>
          </a:p>
          <a:p>
            <a:r>
              <a:rPr lang="en-US" dirty="0"/>
              <a:t>In HTML, JavaScript code is inserted between &lt;script&gt;and&lt;/script&gt; Tags</a:t>
            </a:r>
          </a:p>
          <a:p>
            <a:r>
              <a:rPr lang="en-IN" dirty="0"/>
              <a:t>JavaScript Functions and Events</a:t>
            </a:r>
          </a:p>
          <a:p>
            <a:r>
              <a:rPr lang="en-IN" dirty="0"/>
              <a:t>A JavaScript function is a </a:t>
            </a:r>
            <a:r>
              <a:rPr lang="en-US" dirty="0"/>
              <a:t>block of JavaScript code, that can be executed when "called" for.</a:t>
            </a:r>
          </a:p>
          <a:p>
            <a:r>
              <a:rPr lang="en-US" dirty="0"/>
              <a:t>For example, a function can be called when an </a:t>
            </a:r>
            <a:r>
              <a:rPr lang="en-US" b="1" dirty="0"/>
              <a:t>event</a:t>
            </a:r>
            <a:r>
              <a:rPr lang="en-US" dirty="0"/>
              <a:t> occurs, like when the user clicks a button.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55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624AF6-2244-D42C-EB70-75B35853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057400"/>
            <a:ext cx="6019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 is first paragraph.</a:t>
            </a:r>
            <a:r>
              <a:rPr 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&gt;-For line breaks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&gt;-To provide horizontal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Attributes-Additional information about HTML documents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273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1B03-7F32-48A6-A5AC-2941C3CF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in &lt;head&gt; or &lt;body&gt;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F80C-CEB3-4315-8C20-5F83107F2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can be placed in the &lt;body&gt; or in the &lt;head&gt; section of an HTML page, or in both.</a:t>
            </a:r>
          </a:p>
          <a:p>
            <a:endParaRPr lang="en-US" dirty="0"/>
          </a:p>
          <a:p>
            <a:r>
              <a:rPr lang="en-US" dirty="0"/>
              <a:t>Internal Js &amp; external 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746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A9B0-E99D-448B-8863-5FEDF998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 Output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0036-C0BD-4084-83BB-64B8D112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into an HTML element, using </a:t>
            </a:r>
            <a:r>
              <a:rPr lang="en-US" dirty="0" err="1"/>
              <a:t>innerHTML</a:t>
            </a:r>
            <a:r>
              <a:rPr lang="en-US" dirty="0"/>
              <a:t>()</a:t>
            </a:r>
          </a:p>
          <a:p>
            <a:r>
              <a:rPr lang="en-US" dirty="0"/>
              <a:t>Writing into the HTML output using  </a:t>
            </a:r>
            <a:r>
              <a:rPr lang="en-US" dirty="0" err="1"/>
              <a:t>document.write</a:t>
            </a:r>
            <a:r>
              <a:rPr lang="en-US" dirty="0"/>
              <a:t>()</a:t>
            </a:r>
          </a:p>
          <a:p>
            <a:r>
              <a:rPr lang="en-US" dirty="0"/>
              <a:t>Writing into an alert box, using alert()</a:t>
            </a:r>
          </a:p>
          <a:p>
            <a:r>
              <a:rPr lang="en-US" dirty="0"/>
              <a:t>Writing into the browser console, using console.log()</a:t>
            </a:r>
          </a:p>
          <a:p>
            <a:endParaRPr lang="en-US" dirty="0"/>
          </a:p>
          <a:p>
            <a:r>
              <a:rPr lang="en-US" dirty="0"/>
              <a:t>Variables are declared by using the keyword var</a:t>
            </a:r>
          </a:p>
          <a:p>
            <a:r>
              <a:rPr lang="en-US" dirty="0" err="1"/>
              <a:t>Document.getElementById.value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2124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1CE5-07CC-4823-BE2B-F054C050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JavaScript Arithmetic Operators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4414CD-1299-4667-8F7A-609B00ECE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044022"/>
              </p:ext>
            </p:extLst>
          </p:nvPr>
        </p:nvGraphicFramePr>
        <p:xfrm>
          <a:off x="527304" y="2202180"/>
          <a:ext cx="5564061" cy="3596640"/>
        </p:xfrm>
        <a:graphic>
          <a:graphicData uri="http://schemas.openxmlformats.org/drawingml/2006/table">
            <a:tbl>
              <a:tblPr/>
              <a:tblGrid>
                <a:gridCol w="577533">
                  <a:extLst>
                    <a:ext uri="{9D8B030D-6E8A-4147-A177-3AD203B41FA5}">
                      <a16:colId xmlns:a16="http://schemas.microsoft.com/office/drawing/2014/main" val="3215052172"/>
                    </a:ext>
                  </a:extLst>
                </a:gridCol>
                <a:gridCol w="2493264">
                  <a:extLst>
                    <a:ext uri="{9D8B030D-6E8A-4147-A177-3AD203B41FA5}">
                      <a16:colId xmlns:a16="http://schemas.microsoft.com/office/drawing/2014/main" val="2397774731"/>
                    </a:ext>
                  </a:extLst>
                </a:gridCol>
                <a:gridCol w="2493264">
                  <a:extLst>
                    <a:ext uri="{9D8B030D-6E8A-4147-A177-3AD203B41FA5}">
                      <a16:colId xmlns:a16="http://schemas.microsoft.com/office/drawing/2014/main" val="42391370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Addition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10+20 = 30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7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Subtraction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20-10 = 10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9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*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Multiplication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10*20 = 200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666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/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Division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20/10 = 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5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Modulus (Remainder)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20%10 = 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5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++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Increment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 a=10; a++; Now a = 11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99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--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Decrement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 a=10; a--; Now a = 9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17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881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EB72-D7B3-4331-AF68-0F6E33C3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JavaScript Comparison Operators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3A951C1-CB3B-4B5D-A8DD-E393E667F8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7304" y="1775460"/>
          <a:ext cx="7479792" cy="4450080"/>
        </p:xfrm>
        <a:graphic>
          <a:graphicData uri="http://schemas.openxmlformats.org/drawingml/2006/table">
            <a:tbl>
              <a:tblPr/>
              <a:tblGrid>
                <a:gridCol w="2493264">
                  <a:extLst>
                    <a:ext uri="{9D8B030D-6E8A-4147-A177-3AD203B41FA5}">
                      <a16:colId xmlns:a16="http://schemas.microsoft.com/office/drawing/2014/main" val="1432320522"/>
                    </a:ext>
                  </a:extLst>
                </a:gridCol>
                <a:gridCol w="2493264">
                  <a:extLst>
                    <a:ext uri="{9D8B030D-6E8A-4147-A177-3AD203B41FA5}">
                      <a16:colId xmlns:a16="http://schemas.microsoft.com/office/drawing/2014/main" val="1953470725"/>
                    </a:ext>
                  </a:extLst>
                </a:gridCol>
                <a:gridCol w="2493264">
                  <a:extLst>
                    <a:ext uri="{9D8B030D-6E8A-4147-A177-3AD203B41FA5}">
                      <a16:colId xmlns:a16="http://schemas.microsoft.com/office/drawing/2014/main" val="38931169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E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E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E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E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E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E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E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E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E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02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equal to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10==20 = 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0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===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Identical (equal and of same type)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10==20 = 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07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Not equal to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10!=20 =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53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!==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Not Identical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20!==20 = 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887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Greater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20&gt;10 =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567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&gt;=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Greater than or equal to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20&gt;=10 =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433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Less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20&lt;10 = 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115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Less than or equal to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20&lt;=10 = 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131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922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3AE5-10B3-46D5-AD6D-1F81FB5F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JavaScript Logical Operators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28B958-1E29-4F33-8423-A48528577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458050"/>
              </p:ext>
            </p:extLst>
          </p:nvPr>
        </p:nvGraphicFramePr>
        <p:xfrm>
          <a:off x="527304" y="2903220"/>
          <a:ext cx="6039358" cy="2194560"/>
        </p:xfrm>
        <a:graphic>
          <a:graphicData uri="http://schemas.openxmlformats.org/drawingml/2006/table">
            <a:tbl>
              <a:tblPr/>
              <a:tblGrid>
                <a:gridCol w="1052830">
                  <a:extLst>
                    <a:ext uri="{9D8B030D-6E8A-4147-A177-3AD203B41FA5}">
                      <a16:colId xmlns:a16="http://schemas.microsoft.com/office/drawing/2014/main" val="1543310997"/>
                    </a:ext>
                  </a:extLst>
                </a:gridCol>
                <a:gridCol w="2493264">
                  <a:extLst>
                    <a:ext uri="{9D8B030D-6E8A-4147-A177-3AD203B41FA5}">
                      <a16:colId xmlns:a16="http://schemas.microsoft.com/office/drawing/2014/main" val="732529795"/>
                    </a:ext>
                  </a:extLst>
                </a:gridCol>
                <a:gridCol w="2493264">
                  <a:extLst>
                    <a:ext uri="{9D8B030D-6E8A-4147-A177-3AD203B41FA5}">
                      <a16:colId xmlns:a16="http://schemas.microsoft.com/office/drawing/2014/main" val="271817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A0B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B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B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A0B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B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B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A0B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B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B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05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&amp;&amp;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Logical AND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(10==20 &amp;&amp; 20==33) = 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67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||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Logical 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(10==20 || 20==33) = 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43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Logical Not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!(10==20) =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798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0480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99BC-DDA0-488D-BD72-E2B0CA01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JavaScript Assignment Operators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097166-95FE-416E-8AEE-1F20D07546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7304" y="1897380"/>
          <a:ext cx="7479792" cy="4206240"/>
        </p:xfrm>
        <a:graphic>
          <a:graphicData uri="http://schemas.openxmlformats.org/drawingml/2006/table">
            <a:tbl>
              <a:tblPr/>
              <a:tblGrid>
                <a:gridCol w="2493264">
                  <a:extLst>
                    <a:ext uri="{9D8B030D-6E8A-4147-A177-3AD203B41FA5}">
                      <a16:colId xmlns:a16="http://schemas.microsoft.com/office/drawing/2014/main" val="1437196618"/>
                    </a:ext>
                  </a:extLst>
                </a:gridCol>
                <a:gridCol w="2493264">
                  <a:extLst>
                    <a:ext uri="{9D8B030D-6E8A-4147-A177-3AD203B41FA5}">
                      <a16:colId xmlns:a16="http://schemas.microsoft.com/office/drawing/2014/main" val="552263803"/>
                    </a:ext>
                  </a:extLst>
                </a:gridCol>
                <a:gridCol w="2493264">
                  <a:extLst>
                    <a:ext uri="{9D8B030D-6E8A-4147-A177-3AD203B41FA5}">
                      <a16:colId xmlns:a16="http://schemas.microsoft.com/office/drawing/2014/main" val="1384794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C03C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3C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3C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C03C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3C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3C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C03C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3C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3C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501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Assign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10+10 = 20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46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Add and assign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 a=10; a+=20; Now a = 30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636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Subtract and assign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 a=20; a-=10; Now a = 10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678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*=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Multiply and assign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 a=10; a*=20; Now a = 200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887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/=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Divide and assign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 a=10; a/=2; Now a = 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02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Modulus and assign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 a=10; a%=2; Now a = 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195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0953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8105-44DF-41E4-881A-720B7FE3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 Special Operators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96680-3F65-4786-9720-54406103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+-character for concatenation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3859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1B9B-CF6C-40BE-A5B1-3CE9AC97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6986-2039-44EA-83D9-6282C9F7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  <a:p>
            <a:r>
              <a:rPr lang="en-US" dirty="0"/>
              <a:t>If else statement</a:t>
            </a:r>
          </a:p>
          <a:p>
            <a:r>
              <a:rPr lang="en-US" dirty="0"/>
              <a:t>if else if statement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5725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8379-AA09-473D-85EA-51E35ABB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A99D-71FE-47B1-9CEC-EC2AEC1F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if(expression)</a:t>
            </a:r>
          </a:p>
          <a:p>
            <a:r>
              <a:rPr lang="en-US" dirty="0"/>
              <a:t>{  </a:t>
            </a:r>
          </a:p>
          <a:p>
            <a:r>
              <a:rPr lang="en-US" dirty="0"/>
              <a:t>//content to be evaluated  </a:t>
            </a:r>
          </a:p>
          <a:p>
            <a:r>
              <a:rPr lang="en-US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7000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6B67-510B-46AC-8627-678E2C07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 If...else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591E-C368-4F3F-8BCE-9C8DAFF3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if(expression){  </a:t>
            </a:r>
          </a:p>
          <a:p>
            <a:r>
              <a:rPr lang="en-US" dirty="0"/>
              <a:t>//content to be evaluated if condition is true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else{  </a:t>
            </a:r>
          </a:p>
          <a:p>
            <a:r>
              <a:rPr lang="en-US" dirty="0"/>
              <a:t>//content to be evaluated if condition is false  </a:t>
            </a:r>
          </a:p>
          <a:p>
            <a:r>
              <a:rPr lang="en-US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5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hyperlink that links one page to another page</a:t>
            </a:r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=“………”     target=“_blank”&gt;text&lt;/a&gt;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–define the address of the file to be linked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Target=“_blank”-To open the link  in new tab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7610" tIns="31740" rIns="914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&lt;a href = "..........."&gt; Link Text &lt;/a&gt;</a:t>
            </a:r>
            <a: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0943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5775-FBB0-4BB9-87FA-D3EE8B06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If...else if statement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99F67-9F1E-4926-BD77-756BC7AE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if(expression1){  </a:t>
            </a:r>
          </a:p>
          <a:p>
            <a:r>
              <a:rPr lang="en-US" dirty="0"/>
              <a:t>//content to be evaluated if expression1 is true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else if(expression2){  </a:t>
            </a:r>
          </a:p>
          <a:p>
            <a:r>
              <a:rPr lang="en-US" dirty="0"/>
              <a:t>//content to be evaluated if expression2 is true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else if(expression3){  </a:t>
            </a:r>
          </a:p>
          <a:p>
            <a:r>
              <a:rPr lang="en-US" dirty="0"/>
              <a:t>//content to be evaluated if expression3 is true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else{  </a:t>
            </a:r>
          </a:p>
          <a:p>
            <a:r>
              <a:rPr lang="en-US" dirty="0"/>
              <a:t>//is true  </a:t>
            </a:r>
          </a:p>
          <a:p>
            <a:r>
              <a:rPr lang="en-US" dirty="0"/>
              <a:t>}  content to be evaluated if no expression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9284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AC6B-9F69-45D5-9046-A4F4137B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 For loop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1DEE-BB99-41BE-91BB-7465210C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 (initialization; condition; increment)  </a:t>
            </a:r>
          </a:p>
          <a:p>
            <a:r>
              <a:rPr lang="en-US" dirty="0"/>
              <a:t>{  </a:t>
            </a:r>
          </a:p>
          <a:p>
            <a:r>
              <a:rPr lang="en-US" dirty="0"/>
              <a:t>    code to be executed  </a:t>
            </a:r>
          </a:p>
          <a:p>
            <a:r>
              <a:rPr lang="en-US" dirty="0"/>
              <a:t>}  </a:t>
            </a:r>
          </a:p>
          <a:p>
            <a:endParaRPr lang="en-IN" dirty="0"/>
          </a:p>
          <a:p>
            <a:r>
              <a:rPr lang="en-IN" b="1" dirty="0"/>
              <a:t>&lt;script&gt;</a:t>
            </a:r>
            <a:r>
              <a:rPr lang="en-IN" dirty="0"/>
              <a:t>  </a:t>
            </a:r>
          </a:p>
          <a:p>
            <a:r>
              <a:rPr lang="en-IN" dirty="0"/>
              <a:t>for (</a:t>
            </a:r>
            <a:r>
              <a:rPr lang="en-IN" dirty="0" err="1"/>
              <a:t>i</a:t>
            </a:r>
            <a:r>
              <a:rPr lang="en-IN" dirty="0"/>
              <a:t>=1; </a:t>
            </a:r>
            <a:r>
              <a:rPr lang="en-IN" dirty="0" err="1"/>
              <a:t>i</a:t>
            </a:r>
            <a:r>
              <a:rPr lang="en-IN" b="1" dirty="0"/>
              <a:t>&lt;</a:t>
            </a:r>
            <a:r>
              <a:rPr lang="en-IN" dirty="0"/>
              <a:t>=5; </a:t>
            </a:r>
            <a:r>
              <a:rPr lang="en-IN" dirty="0" err="1"/>
              <a:t>i</a:t>
            </a:r>
            <a:r>
              <a:rPr lang="en-IN" dirty="0"/>
              <a:t>++)  </a:t>
            </a:r>
          </a:p>
          <a:p>
            <a:r>
              <a:rPr lang="en-IN" dirty="0"/>
              <a:t>{  </a:t>
            </a:r>
          </a:p>
          <a:p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 + "</a:t>
            </a:r>
            <a:r>
              <a:rPr lang="en-IN" b="1" dirty="0"/>
              <a:t>&lt;</a:t>
            </a:r>
            <a:r>
              <a:rPr lang="en-IN" b="1" dirty="0" err="1"/>
              <a:t>br</a:t>
            </a:r>
            <a:r>
              <a:rPr lang="en-IN" b="1" dirty="0"/>
              <a:t>/&gt;</a:t>
            </a:r>
            <a:r>
              <a:rPr lang="en-IN" dirty="0"/>
              <a:t>")  </a:t>
            </a:r>
          </a:p>
          <a:p>
            <a:r>
              <a:rPr lang="en-IN" dirty="0"/>
              <a:t>}  </a:t>
            </a:r>
          </a:p>
          <a:p>
            <a:r>
              <a:rPr lang="en-IN" b="1" dirty="0"/>
              <a:t>&lt;/script&gt;</a:t>
            </a:r>
            <a:r>
              <a:rPr lang="en-IN" dirty="0"/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2407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309A-9F5F-4C74-8B7E-47DF8CBB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 while loop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30708-F00A-4956-90DD-8B32F7ABD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while (condition)  </a:t>
            </a:r>
          </a:p>
          <a:p>
            <a:r>
              <a:rPr lang="en-US" dirty="0"/>
              <a:t>{  </a:t>
            </a:r>
          </a:p>
          <a:p>
            <a:r>
              <a:rPr lang="en-US" dirty="0"/>
              <a:t>    code to be executed  </a:t>
            </a:r>
          </a:p>
          <a:p>
            <a:r>
              <a:rPr lang="en-US" dirty="0"/>
              <a:t>}  </a:t>
            </a:r>
          </a:p>
          <a:p>
            <a:r>
              <a:rPr lang="en-IN" b="1" dirty="0"/>
              <a:t>&lt;script&gt;</a:t>
            </a:r>
            <a:r>
              <a:rPr lang="en-IN" dirty="0"/>
              <a:t>  </a:t>
            </a:r>
          </a:p>
          <a:p>
            <a:r>
              <a:rPr lang="en-IN" dirty="0"/>
              <a:t>var </a:t>
            </a:r>
            <a:r>
              <a:rPr lang="en-IN" dirty="0" err="1"/>
              <a:t>i</a:t>
            </a:r>
            <a:r>
              <a:rPr lang="en-IN" dirty="0"/>
              <a:t>=11;  </a:t>
            </a:r>
          </a:p>
          <a:p>
            <a:r>
              <a:rPr lang="en-IN" dirty="0"/>
              <a:t>while (</a:t>
            </a:r>
            <a:r>
              <a:rPr lang="en-IN" dirty="0" err="1"/>
              <a:t>i</a:t>
            </a:r>
            <a:r>
              <a:rPr lang="en-IN" b="1" dirty="0"/>
              <a:t>&lt;</a:t>
            </a:r>
            <a:r>
              <a:rPr lang="en-IN" dirty="0"/>
              <a:t>=15)  </a:t>
            </a:r>
          </a:p>
          <a:p>
            <a:r>
              <a:rPr lang="en-IN" dirty="0"/>
              <a:t>{  </a:t>
            </a:r>
          </a:p>
          <a:p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 + "</a:t>
            </a:r>
            <a:r>
              <a:rPr lang="en-IN" b="1" dirty="0"/>
              <a:t>&lt;</a:t>
            </a:r>
            <a:r>
              <a:rPr lang="en-IN" b="1" dirty="0" err="1"/>
              <a:t>br</a:t>
            </a:r>
            <a:r>
              <a:rPr lang="en-IN" b="1" dirty="0"/>
              <a:t>/&gt;</a:t>
            </a:r>
            <a:r>
              <a:rPr lang="en-IN" dirty="0"/>
              <a:t>");  </a:t>
            </a:r>
          </a:p>
          <a:p>
            <a:r>
              <a:rPr lang="en-IN" dirty="0" err="1"/>
              <a:t>i</a:t>
            </a:r>
            <a:r>
              <a:rPr lang="en-IN" dirty="0"/>
              <a:t>++;  </a:t>
            </a:r>
          </a:p>
          <a:p>
            <a:r>
              <a:rPr lang="en-IN" dirty="0"/>
              <a:t>}  </a:t>
            </a:r>
          </a:p>
          <a:p>
            <a:r>
              <a:rPr lang="en-IN" b="1" dirty="0"/>
              <a:t>&lt;/script&gt;</a:t>
            </a: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991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93F0-4783-43B3-8EF1-4EE46A6A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 do while loop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FD8FF-097A-40B8-8C44-2679F2464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do{  </a:t>
            </a:r>
          </a:p>
          <a:p>
            <a:r>
              <a:rPr lang="en-US" dirty="0"/>
              <a:t>    code to be executed  </a:t>
            </a:r>
          </a:p>
          <a:p>
            <a:r>
              <a:rPr lang="en-US" dirty="0"/>
              <a:t>}while (condition);  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The </a:t>
            </a:r>
            <a:r>
              <a:rPr lang="en-US" b="1" dirty="0"/>
              <a:t>JavaScript do while loop</a:t>
            </a:r>
            <a:r>
              <a:rPr lang="en-US" dirty="0"/>
              <a:t> </a:t>
            </a:r>
            <a:r>
              <a:rPr lang="en-US" i="1" dirty="0"/>
              <a:t>iterates the elements for the infinite number of times</a:t>
            </a:r>
            <a:r>
              <a:rPr lang="en-US" dirty="0"/>
              <a:t> like while loop. But, code is </a:t>
            </a:r>
            <a:r>
              <a:rPr lang="en-US" i="1" dirty="0"/>
              <a:t>executed at least</a:t>
            </a:r>
            <a:r>
              <a:rPr lang="en-US" dirty="0"/>
              <a:t> once whether condition is true or false.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8958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C323-250F-4E7C-AF65-9432F294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102E-D575-4CAD-A7AD-7B65EE9F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&lt;script&gt;</a:t>
            </a:r>
            <a:r>
              <a:rPr lang="en-IN" dirty="0"/>
              <a:t>  </a:t>
            </a:r>
          </a:p>
          <a:p>
            <a:r>
              <a:rPr lang="en-IN" dirty="0"/>
              <a:t>var </a:t>
            </a:r>
            <a:r>
              <a:rPr lang="en-IN" dirty="0" err="1"/>
              <a:t>i</a:t>
            </a:r>
            <a:r>
              <a:rPr lang="en-IN" dirty="0"/>
              <a:t>=21;  </a:t>
            </a:r>
          </a:p>
          <a:p>
            <a:r>
              <a:rPr lang="en-IN" dirty="0"/>
              <a:t>do{  </a:t>
            </a:r>
          </a:p>
          <a:p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 + "</a:t>
            </a:r>
            <a:r>
              <a:rPr lang="en-IN" b="1" dirty="0"/>
              <a:t>&lt;</a:t>
            </a:r>
            <a:r>
              <a:rPr lang="en-IN" b="1" dirty="0" err="1"/>
              <a:t>br</a:t>
            </a:r>
            <a:r>
              <a:rPr lang="en-IN" b="1" dirty="0"/>
              <a:t>/&gt;</a:t>
            </a:r>
            <a:r>
              <a:rPr lang="en-IN" dirty="0"/>
              <a:t>");  </a:t>
            </a:r>
          </a:p>
          <a:p>
            <a:r>
              <a:rPr lang="en-IN" dirty="0" err="1"/>
              <a:t>i</a:t>
            </a:r>
            <a:r>
              <a:rPr lang="en-IN" dirty="0"/>
              <a:t>++;  </a:t>
            </a:r>
          </a:p>
          <a:p>
            <a:r>
              <a:rPr lang="en-IN" dirty="0"/>
              <a:t>}while (</a:t>
            </a:r>
            <a:r>
              <a:rPr lang="en-IN" dirty="0" err="1"/>
              <a:t>i</a:t>
            </a:r>
            <a:r>
              <a:rPr lang="en-IN" b="1" dirty="0"/>
              <a:t>&lt;</a:t>
            </a:r>
            <a:r>
              <a:rPr lang="en-IN" dirty="0"/>
              <a:t>=25);  </a:t>
            </a:r>
          </a:p>
          <a:p>
            <a:r>
              <a:rPr lang="en-IN" b="1" dirty="0"/>
              <a:t>&lt;/script&gt;</a:t>
            </a:r>
            <a:r>
              <a:rPr lang="en-IN" dirty="0"/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9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Image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05" y="874273"/>
            <a:ext cx="7620000" cy="4800600"/>
          </a:xfrm>
        </p:spPr>
        <p:txBody>
          <a:bodyPr>
            <a:normAutofit fontScale="85000" lnSpcReduction="10000"/>
          </a:bodyPr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="good_morning.jpg" alt="Good Morning Friends"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-describes the source or path of the image.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Alt- attribute defines an alternate text for the image, if it can't be displayed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Width- specify the width to display the image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Height- specify the height to display the image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670" y="-220662"/>
            <a:ext cx="7620000" cy="1143000"/>
          </a:xfrm>
        </p:spPr>
        <p:txBody>
          <a:bodyPr/>
          <a:lstStyle/>
          <a:p>
            <a:r>
              <a:rPr lang="en-US" dirty="0"/>
              <a:t>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7919"/>
            <a:ext cx="7620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Formatting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process of formatting text for better look and feel</a:t>
            </a:r>
          </a:p>
          <a:p>
            <a:pPr marL="1143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Bold Text-&lt;b&gt;….&lt;/b&gt;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&lt;strong&gt;….&lt;/strong&gt;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Italic Text-&lt;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&gt;…..&lt;/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&gt;…&lt;/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Marked formatting-&lt;mark&gt;…..&lt;/mark&gt;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969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16285</TotalTime>
  <Words>3491</Words>
  <Application>Microsoft Office PowerPoint</Application>
  <PresentationFormat>On-screen Show (4:3)</PresentationFormat>
  <Paragraphs>584</Paragraphs>
  <Slides>74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6" baseType="lpstr">
      <vt:lpstr>Arial</vt:lpstr>
      <vt:lpstr>Arial Unicode MS</vt:lpstr>
      <vt:lpstr>Calibri</vt:lpstr>
      <vt:lpstr>Consolas</vt:lpstr>
      <vt:lpstr>erdana</vt:lpstr>
      <vt:lpstr>times new roman</vt:lpstr>
      <vt:lpstr>times new roman</vt:lpstr>
      <vt:lpstr>Trebuchet MS</vt:lpstr>
      <vt:lpstr>Verdana</vt:lpstr>
      <vt:lpstr>Verdana</vt:lpstr>
      <vt:lpstr>Wingdings 3</vt:lpstr>
      <vt:lpstr>Facet</vt:lpstr>
      <vt:lpstr>HTML-(Hyper Text Markup Language)</vt:lpstr>
      <vt:lpstr>HTML</vt:lpstr>
      <vt:lpstr>HTML</vt:lpstr>
      <vt:lpstr>Basic structure of a HTML page</vt:lpstr>
      <vt:lpstr>BASIC HTML TAGS</vt:lpstr>
      <vt:lpstr>PowerPoint Presentation</vt:lpstr>
      <vt:lpstr>Anchor Tag</vt:lpstr>
      <vt:lpstr>HTML Image </vt:lpstr>
      <vt:lpstr>Formatting Tags</vt:lpstr>
      <vt:lpstr>PowerPoint Presentation</vt:lpstr>
      <vt:lpstr>HTML-LISTS</vt:lpstr>
      <vt:lpstr>ORDERED LIST</vt:lpstr>
      <vt:lpstr>ORDERED LISTS</vt:lpstr>
      <vt:lpstr>UNORDERED LISTS</vt:lpstr>
      <vt:lpstr>UNORDERED LISTS</vt:lpstr>
      <vt:lpstr>DESCRIPTION LISTS</vt:lpstr>
      <vt:lpstr>DESCRIPTION LISTS</vt:lpstr>
      <vt:lpstr>HTML -TABLES</vt:lpstr>
      <vt:lpstr>PowerPoint Presentation</vt:lpstr>
      <vt:lpstr>Row &amp;Col span</vt:lpstr>
      <vt:lpstr>PowerPoint Presentation</vt:lpstr>
      <vt:lpstr>HTML-FORMS</vt:lpstr>
      <vt:lpstr>HTML Form Tags</vt:lpstr>
      <vt:lpstr>HTML &lt;input&gt; element</vt:lpstr>
      <vt:lpstr>PowerPoint Presentation</vt:lpstr>
      <vt:lpstr>PowerPoint Presentation</vt:lpstr>
      <vt:lpstr>INPUT types</vt:lpstr>
      <vt:lpstr>Input Attributes</vt:lpstr>
      <vt:lpstr>PowerPoint Presentation</vt:lpstr>
      <vt:lpstr>HTML The class &amp; ID Attribute</vt:lpstr>
      <vt:lpstr>CSS</vt:lpstr>
      <vt:lpstr>CSS-SYNTAX</vt:lpstr>
      <vt:lpstr>The CSS element Selector </vt:lpstr>
      <vt:lpstr>The CSS id Selector</vt:lpstr>
      <vt:lpstr>The CSS class Selector </vt:lpstr>
      <vt:lpstr>The CSS Universal Selector </vt:lpstr>
      <vt:lpstr>The CSS Grouping Selector</vt:lpstr>
      <vt:lpstr>How To Add CSS</vt:lpstr>
      <vt:lpstr>Internal CSS</vt:lpstr>
      <vt:lpstr>Inline CSS</vt:lpstr>
      <vt:lpstr>CSS Backgrounds </vt:lpstr>
      <vt:lpstr>PowerPoint Presentation</vt:lpstr>
      <vt:lpstr>CSS Background Image </vt:lpstr>
      <vt:lpstr>CSS Borders </vt:lpstr>
      <vt:lpstr>CSS Border Width </vt:lpstr>
      <vt:lpstr>CSS Margins </vt:lpstr>
      <vt:lpstr>Margin - Shorthand Property </vt:lpstr>
      <vt:lpstr>PowerPoint Presentation</vt:lpstr>
      <vt:lpstr>CSS Padding </vt:lpstr>
      <vt:lpstr>Padding - Shorthand Property </vt:lpstr>
      <vt:lpstr>PowerPoint Presentation</vt:lpstr>
      <vt:lpstr>CSS Height and Width </vt:lpstr>
      <vt:lpstr>CSS Text </vt:lpstr>
      <vt:lpstr>CSS Fonts </vt:lpstr>
      <vt:lpstr>            JAVASCRIPT</vt:lpstr>
      <vt:lpstr>PowerPoint Presentation</vt:lpstr>
      <vt:lpstr>PowerPoint Presentation</vt:lpstr>
      <vt:lpstr>PowerPoint Presentation</vt:lpstr>
      <vt:lpstr>JavaScript Where To </vt:lpstr>
      <vt:lpstr>JavaScript in &lt;head&gt; or &lt;body&gt; </vt:lpstr>
      <vt:lpstr>JavaScript Output </vt:lpstr>
      <vt:lpstr>JavaScript Arithmetic Operators </vt:lpstr>
      <vt:lpstr>JavaScript Comparison Operators </vt:lpstr>
      <vt:lpstr>JavaScript Logical Operators  </vt:lpstr>
      <vt:lpstr>JavaScript Assignment Operators </vt:lpstr>
      <vt:lpstr>JavaScript Special Operators </vt:lpstr>
      <vt:lpstr>PowerPoint Presentation</vt:lpstr>
      <vt:lpstr>If statement</vt:lpstr>
      <vt:lpstr>JavaScript If...else Statement </vt:lpstr>
      <vt:lpstr>JavaScript If...else if statement </vt:lpstr>
      <vt:lpstr>JavaScript For loop </vt:lpstr>
      <vt:lpstr>JavaScript while loop </vt:lpstr>
      <vt:lpstr>JavaScript do while loop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V</dc:creator>
  <cp:lastModifiedBy>ACER</cp:lastModifiedBy>
  <cp:revision>66</cp:revision>
  <dcterms:created xsi:type="dcterms:W3CDTF">2020-05-22T10:57:25Z</dcterms:created>
  <dcterms:modified xsi:type="dcterms:W3CDTF">2023-10-04T16:45:06Z</dcterms:modified>
</cp:coreProperties>
</file>