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6949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ADEBB-04B2-41DE-9728-AC38AAAB8C58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0F454-AC3C-49E2-9C78-FF0035FBA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78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696B5C-12A0-4042-B4D0-BD3B9A4F58C6}" type="slidenum"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601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2308F8EE-3048-4193-B2A2-0970237D5F3F}"/>
              </a:ext>
            </a:extLst>
          </p:cNvPr>
          <p:cNvSpPr/>
          <p:nvPr userDrawn="1"/>
        </p:nvSpPr>
        <p:spPr>
          <a:xfrm>
            <a:off x="8947355" y="68826"/>
            <a:ext cx="3244645" cy="71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err="1"/>
          </a:p>
        </p:txBody>
      </p:sp>
      <p:grpSp>
        <p:nvGrpSpPr>
          <p:cNvPr id="6" name="Group 37">
            <a:extLst>
              <a:ext uri="{FF2B5EF4-FFF2-40B4-BE49-F238E27FC236}">
                <a16:creationId xmlns:a16="http://schemas.microsoft.com/office/drawing/2014/main" id="{46B74CDC-0AE4-402E-B396-5ECF09EDE0FB}"/>
              </a:ext>
            </a:extLst>
          </p:cNvPr>
          <p:cNvGrpSpPr/>
          <p:nvPr userDrawn="1"/>
        </p:nvGrpSpPr>
        <p:grpSpPr>
          <a:xfrm>
            <a:off x="11562864" y="207688"/>
            <a:ext cx="418487" cy="387209"/>
            <a:chOff x="5481638" y="2859088"/>
            <a:chExt cx="1231900" cy="1139825"/>
          </a:xfrm>
          <a:solidFill>
            <a:schemeClr val="accent3"/>
          </a:solidFill>
        </p:grpSpPr>
        <p:sp>
          <p:nvSpPr>
            <p:cNvPr id="7" name="Freeform 320">
              <a:extLst>
                <a:ext uri="{FF2B5EF4-FFF2-40B4-BE49-F238E27FC236}">
                  <a16:creationId xmlns:a16="http://schemas.microsoft.com/office/drawing/2014/main" id="{12CF70BE-8414-4C1E-8B8A-C31CDC30E0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81638" y="2859088"/>
              <a:ext cx="1203325" cy="1041400"/>
            </a:xfrm>
            <a:custGeom>
              <a:avLst/>
              <a:gdLst>
                <a:gd name="T0" fmla="*/ 229 w 281"/>
                <a:gd name="T1" fmla="*/ 105 h 243"/>
                <a:gd name="T2" fmla="*/ 186 w 281"/>
                <a:gd name="T3" fmla="*/ 141 h 243"/>
                <a:gd name="T4" fmla="*/ 154 w 281"/>
                <a:gd name="T5" fmla="*/ 194 h 243"/>
                <a:gd name="T6" fmla="*/ 112 w 281"/>
                <a:gd name="T7" fmla="*/ 233 h 243"/>
                <a:gd name="T8" fmla="*/ 53 w 281"/>
                <a:gd name="T9" fmla="*/ 236 h 243"/>
                <a:gd name="T10" fmla="*/ 0 w 281"/>
                <a:gd name="T11" fmla="*/ 159 h 243"/>
                <a:gd name="T12" fmla="*/ 153 w 281"/>
                <a:gd name="T13" fmla="*/ 0 h 243"/>
                <a:gd name="T14" fmla="*/ 153 w 281"/>
                <a:gd name="T15" fmla="*/ 0 h 243"/>
                <a:gd name="T16" fmla="*/ 160 w 281"/>
                <a:gd name="T17" fmla="*/ 3 h 243"/>
                <a:gd name="T18" fmla="*/ 237 w 281"/>
                <a:gd name="T19" fmla="*/ 51 h 243"/>
                <a:gd name="T20" fmla="*/ 281 w 281"/>
                <a:gd name="T21" fmla="*/ 118 h 243"/>
                <a:gd name="T22" fmla="*/ 229 w 281"/>
                <a:gd name="T23" fmla="*/ 10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43">
                  <a:moveTo>
                    <a:pt x="229" y="105"/>
                  </a:moveTo>
                  <a:cubicBezTo>
                    <a:pt x="210" y="109"/>
                    <a:pt x="196" y="125"/>
                    <a:pt x="186" y="141"/>
                  </a:cubicBezTo>
                  <a:cubicBezTo>
                    <a:pt x="175" y="159"/>
                    <a:pt x="166" y="177"/>
                    <a:pt x="154" y="194"/>
                  </a:cubicBezTo>
                  <a:cubicBezTo>
                    <a:pt x="143" y="211"/>
                    <a:pt x="130" y="225"/>
                    <a:pt x="112" y="233"/>
                  </a:cubicBezTo>
                  <a:cubicBezTo>
                    <a:pt x="93" y="242"/>
                    <a:pt x="72" y="243"/>
                    <a:pt x="53" y="236"/>
                  </a:cubicBezTo>
                  <a:cubicBezTo>
                    <a:pt x="21" y="224"/>
                    <a:pt x="0" y="192"/>
                    <a:pt x="0" y="159"/>
                  </a:cubicBezTo>
                  <a:cubicBezTo>
                    <a:pt x="0" y="72"/>
                    <a:pt x="119" y="42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5" y="1"/>
                    <a:pt x="158" y="2"/>
                    <a:pt x="160" y="3"/>
                  </a:cubicBezTo>
                  <a:cubicBezTo>
                    <a:pt x="188" y="15"/>
                    <a:pt x="214" y="30"/>
                    <a:pt x="237" y="51"/>
                  </a:cubicBezTo>
                  <a:cubicBezTo>
                    <a:pt x="258" y="70"/>
                    <a:pt x="273" y="92"/>
                    <a:pt x="281" y="118"/>
                  </a:cubicBezTo>
                  <a:cubicBezTo>
                    <a:pt x="268" y="105"/>
                    <a:pt x="247" y="100"/>
                    <a:pt x="229" y="10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321">
              <a:extLst>
                <a:ext uri="{FF2B5EF4-FFF2-40B4-BE49-F238E27FC236}">
                  <a16:creationId xmlns:a16="http://schemas.microsoft.com/office/drawing/2014/main" id="{B6CCA118-F220-4EA5-B52C-81FBC9112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10263" y="3343275"/>
              <a:ext cx="803275" cy="655638"/>
            </a:xfrm>
            <a:custGeom>
              <a:avLst/>
              <a:gdLst>
                <a:gd name="T0" fmla="*/ 183 w 188"/>
                <a:gd name="T1" fmla="*/ 61 h 153"/>
                <a:gd name="T2" fmla="*/ 140 w 188"/>
                <a:gd name="T3" fmla="*/ 103 h 153"/>
                <a:gd name="T4" fmla="*/ 79 w 188"/>
                <a:gd name="T5" fmla="*/ 84 h 153"/>
                <a:gd name="T6" fmla="*/ 123 w 188"/>
                <a:gd name="T7" fmla="*/ 124 h 153"/>
                <a:gd name="T8" fmla="*/ 65 w 188"/>
                <a:gd name="T9" fmla="*/ 149 h 153"/>
                <a:gd name="T10" fmla="*/ 31 w 188"/>
                <a:gd name="T11" fmla="*/ 152 h 153"/>
                <a:gd name="T12" fmla="*/ 0 w 188"/>
                <a:gd name="T13" fmla="*/ 144 h 153"/>
                <a:gd name="T14" fmla="*/ 48 w 188"/>
                <a:gd name="T15" fmla="*/ 114 h 153"/>
                <a:gd name="T16" fmla="*/ 77 w 188"/>
                <a:gd name="T17" fmla="*/ 72 h 153"/>
                <a:gd name="T18" fmla="*/ 103 w 188"/>
                <a:gd name="T19" fmla="*/ 25 h 153"/>
                <a:gd name="T20" fmla="*/ 140 w 188"/>
                <a:gd name="T21" fmla="*/ 1 h 153"/>
                <a:gd name="T22" fmla="*/ 182 w 188"/>
                <a:gd name="T23" fmla="*/ 22 h 153"/>
                <a:gd name="T24" fmla="*/ 183 w 188"/>
                <a:gd name="T25" fmla="*/ 6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53">
                  <a:moveTo>
                    <a:pt x="183" y="61"/>
                  </a:moveTo>
                  <a:cubicBezTo>
                    <a:pt x="177" y="81"/>
                    <a:pt x="160" y="97"/>
                    <a:pt x="140" y="103"/>
                  </a:cubicBezTo>
                  <a:cubicBezTo>
                    <a:pt x="117" y="109"/>
                    <a:pt x="94" y="102"/>
                    <a:pt x="79" y="84"/>
                  </a:cubicBezTo>
                  <a:cubicBezTo>
                    <a:pt x="80" y="108"/>
                    <a:pt x="99" y="124"/>
                    <a:pt x="123" y="124"/>
                  </a:cubicBezTo>
                  <a:cubicBezTo>
                    <a:pt x="108" y="139"/>
                    <a:pt x="86" y="146"/>
                    <a:pt x="65" y="149"/>
                  </a:cubicBezTo>
                  <a:cubicBezTo>
                    <a:pt x="54" y="151"/>
                    <a:pt x="42" y="153"/>
                    <a:pt x="31" y="152"/>
                  </a:cubicBezTo>
                  <a:cubicBezTo>
                    <a:pt x="21" y="152"/>
                    <a:pt x="9" y="150"/>
                    <a:pt x="0" y="144"/>
                  </a:cubicBezTo>
                  <a:cubicBezTo>
                    <a:pt x="19" y="139"/>
                    <a:pt x="35" y="128"/>
                    <a:pt x="48" y="114"/>
                  </a:cubicBezTo>
                  <a:cubicBezTo>
                    <a:pt x="60" y="101"/>
                    <a:pt x="69" y="87"/>
                    <a:pt x="77" y="72"/>
                  </a:cubicBezTo>
                  <a:cubicBezTo>
                    <a:pt x="85" y="56"/>
                    <a:pt x="92" y="39"/>
                    <a:pt x="103" y="25"/>
                  </a:cubicBezTo>
                  <a:cubicBezTo>
                    <a:pt x="112" y="12"/>
                    <a:pt x="124" y="2"/>
                    <a:pt x="140" y="1"/>
                  </a:cubicBezTo>
                  <a:cubicBezTo>
                    <a:pt x="157" y="0"/>
                    <a:pt x="174" y="7"/>
                    <a:pt x="182" y="22"/>
                  </a:cubicBezTo>
                  <a:cubicBezTo>
                    <a:pt x="188" y="35"/>
                    <a:pt x="187" y="48"/>
                    <a:pt x="183" y="6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114C708-5EA7-4240-95AF-D9AACDC0E53D}"/>
              </a:ext>
            </a:extLst>
          </p:cNvPr>
          <p:cNvSpPr/>
          <p:nvPr userDrawn="1"/>
        </p:nvSpPr>
        <p:spPr>
          <a:xfrm>
            <a:off x="0" y="0"/>
            <a:ext cx="3457575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04813" y="388188"/>
            <a:ext cx="9718246" cy="7167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CLICK TO INSERT TITLE</a:t>
            </a:r>
            <a:endParaRPr lang="en-US"/>
          </a:p>
        </p:txBody>
      </p:sp>
      <p:sp>
        <p:nvSpPr>
          <p:cNvPr id="4" name="Text Placeholder 1"/>
          <p:cNvSpPr>
            <a:spLocks noGrp="1"/>
          </p:cNvSpPr>
          <p:nvPr>
            <p:ph type="body" idx="1"/>
          </p:nvPr>
        </p:nvSpPr>
        <p:spPr>
          <a:xfrm>
            <a:off x="404813" y="1327150"/>
            <a:ext cx="11376880" cy="5135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98" name="Rectangle 27">
            <a:extLst>
              <a:ext uri="{FF2B5EF4-FFF2-40B4-BE49-F238E27FC236}">
                <a16:creationId xmlns:a16="http://schemas.microsoft.com/office/drawing/2014/main" id="{B1133F59-1301-4D8F-A396-71B6A669F37A}"/>
              </a:ext>
            </a:extLst>
          </p:cNvPr>
          <p:cNvSpPr/>
          <p:nvPr/>
        </p:nvSpPr>
        <p:spPr>
          <a:xfrm>
            <a:off x="404813" y="6517871"/>
            <a:ext cx="341084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Partnering to Comcast Billing &amp; Payment Services |  June 2022</a:t>
            </a:r>
            <a:endParaRPr lang="en-US" sz="700" kern="0">
              <a:solidFill>
                <a:srgbClr val="A6A6A6"/>
              </a:solidFill>
              <a:latin typeface="Ubuntu" panose="020B050403060203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27">
            <a:extLst>
              <a:ext uri="{FF2B5EF4-FFF2-40B4-BE49-F238E27FC236}">
                <a16:creationId xmlns:a16="http://schemas.microsoft.com/office/drawing/2014/main" id="{777F4691-2D56-47C4-B2B1-73BE348DB06D}"/>
              </a:ext>
            </a:extLst>
          </p:cNvPr>
          <p:cNvSpPr/>
          <p:nvPr/>
        </p:nvSpPr>
        <p:spPr>
          <a:xfrm>
            <a:off x="7227070" y="6517871"/>
            <a:ext cx="4532162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The information contained in this document is proprietary. Copyright © 2022 Capgemini. All rights reserved. </a:t>
            </a:r>
            <a:r>
              <a:rPr lang="en-GB" sz="70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99" name="Rectangle 43">
            <a:extLst>
              <a:ext uri="{FF2B5EF4-FFF2-40B4-BE49-F238E27FC236}">
                <a16:creationId xmlns:a16="http://schemas.microsoft.com/office/drawing/2014/main" id="{1302EB1D-4F45-4228-A725-9CA0AEFCE017}"/>
              </a:ext>
            </a:extLst>
          </p:cNvPr>
          <p:cNvSpPr/>
          <p:nvPr/>
        </p:nvSpPr>
        <p:spPr>
          <a:xfrm>
            <a:off x="11744128" y="6517658"/>
            <a:ext cx="229263" cy="21544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srgbClr val="A6A6A6"/>
              </a:solidFill>
              <a:latin typeface="Ubuntu" panose="020B050403060203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27E9A5-FD3B-4CEB-8F3F-9A846A59CE1D}"/>
              </a:ext>
            </a:extLst>
          </p:cNvPr>
          <p:cNvGrpSpPr/>
          <p:nvPr userDrawn="1"/>
        </p:nvGrpSpPr>
        <p:grpSpPr>
          <a:xfrm>
            <a:off x="10518890" y="304341"/>
            <a:ext cx="1454502" cy="324134"/>
            <a:chOff x="10518890" y="304341"/>
            <a:chExt cx="1454502" cy="32413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EE7BD5C-63DD-4653-B1D4-10B19B525C69}"/>
                </a:ext>
              </a:extLst>
            </p:cNvPr>
            <p:cNvSpPr/>
            <p:nvPr/>
          </p:nvSpPr>
          <p:spPr>
            <a:xfrm>
              <a:off x="11805422" y="401676"/>
              <a:ext cx="167970" cy="136916"/>
            </a:xfrm>
            <a:custGeom>
              <a:avLst/>
              <a:gdLst>
                <a:gd name="connsiteX0" fmla="*/ 228628 w 345582"/>
                <a:gd name="connsiteY0" fmla="*/ 195891 h 281692"/>
                <a:gd name="connsiteX1" fmla="*/ 345583 w 345582"/>
                <a:gd name="connsiteY1" fmla="*/ 78937 h 281692"/>
                <a:gd name="connsiteX2" fmla="*/ 259517 w 345582"/>
                <a:gd name="connsiteY2" fmla="*/ 0 h 281692"/>
                <a:gd name="connsiteX3" fmla="*/ 90818 w 345582"/>
                <a:gd name="connsiteY3" fmla="*/ 180579 h 281692"/>
                <a:gd name="connsiteX4" fmla="*/ 0 w 345582"/>
                <a:gd name="connsiteY4" fmla="*/ 262948 h 281692"/>
                <a:gd name="connsiteX5" fmla="*/ 68641 w 345582"/>
                <a:gd name="connsiteY5" fmla="*/ 281692 h 281692"/>
                <a:gd name="connsiteX6" fmla="*/ 229684 w 345582"/>
                <a:gd name="connsiteY6" fmla="*/ 229155 h 281692"/>
                <a:gd name="connsiteX7" fmla="*/ 148107 w 345582"/>
                <a:gd name="connsiteY7" fmla="*/ 156290 h 281692"/>
                <a:gd name="connsiteX8" fmla="*/ 228628 w 345582"/>
                <a:gd name="connsiteY8" fmla="*/ 195891 h 28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5582" h="281692">
                  <a:moveTo>
                    <a:pt x="228628" y="195891"/>
                  </a:moveTo>
                  <a:cubicBezTo>
                    <a:pt x="294102" y="195891"/>
                    <a:pt x="344791" y="142562"/>
                    <a:pt x="345583" y="78937"/>
                  </a:cubicBezTo>
                  <a:cubicBezTo>
                    <a:pt x="341095" y="51217"/>
                    <a:pt x="331326" y="0"/>
                    <a:pt x="259517" y="0"/>
                  </a:cubicBezTo>
                  <a:cubicBezTo>
                    <a:pt x="181107" y="0"/>
                    <a:pt x="154971" y="109826"/>
                    <a:pt x="90818" y="180579"/>
                  </a:cubicBezTo>
                  <a:cubicBezTo>
                    <a:pt x="85538" y="220971"/>
                    <a:pt x="47521" y="256876"/>
                    <a:pt x="0" y="262948"/>
                  </a:cubicBezTo>
                  <a:cubicBezTo>
                    <a:pt x="11616" y="275092"/>
                    <a:pt x="37489" y="281692"/>
                    <a:pt x="68641" y="281692"/>
                  </a:cubicBezTo>
                  <a:cubicBezTo>
                    <a:pt x="125138" y="281692"/>
                    <a:pt x="193780" y="264532"/>
                    <a:pt x="229684" y="229155"/>
                  </a:cubicBezTo>
                  <a:cubicBezTo>
                    <a:pt x="181900" y="229683"/>
                    <a:pt x="151011" y="199059"/>
                    <a:pt x="148107" y="156290"/>
                  </a:cubicBezTo>
                  <a:cubicBezTo>
                    <a:pt x="171339" y="184803"/>
                    <a:pt x="197740" y="195891"/>
                    <a:pt x="228628" y="195891"/>
                  </a:cubicBezTo>
                  <a:close/>
                </a:path>
              </a:pathLst>
            </a:custGeom>
            <a:solidFill>
              <a:srgbClr val="00B0E3"/>
            </a:solidFill>
            <a:ln w="2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aphic 9">
              <a:extLst>
                <a:ext uri="{FF2B5EF4-FFF2-40B4-BE49-F238E27FC236}">
                  <a16:creationId xmlns:a16="http://schemas.microsoft.com/office/drawing/2014/main" id="{15E668CE-D289-4F7D-AF2E-F49CEA73E89B}"/>
                </a:ext>
              </a:extLst>
            </p:cNvPr>
            <p:cNvGrpSpPr/>
            <p:nvPr/>
          </p:nvGrpSpPr>
          <p:grpSpPr>
            <a:xfrm>
              <a:off x="10518890" y="304341"/>
              <a:ext cx="1454502" cy="324134"/>
              <a:chOff x="420863" y="5948708"/>
              <a:chExt cx="2992497" cy="666874"/>
            </a:xfrm>
            <a:solidFill>
              <a:srgbClr val="0075B3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9AD0807-FF3C-4D3A-A3F5-AD8DDFE9EA05}"/>
                  </a:ext>
                </a:extLst>
              </p:cNvPr>
              <p:cNvSpPr/>
              <p:nvPr/>
            </p:nvSpPr>
            <p:spPr>
              <a:xfrm>
                <a:off x="420863" y="5957155"/>
                <a:ext cx="2432279" cy="658426"/>
              </a:xfrm>
              <a:custGeom>
                <a:avLst/>
                <a:gdLst>
                  <a:gd name="connsiteX0" fmla="*/ 2371558 w 2432279"/>
                  <a:gd name="connsiteY0" fmla="*/ 216220 h 658426"/>
                  <a:gd name="connsiteX1" fmla="*/ 2346742 w 2432279"/>
                  <a:gd name="connsiteY1" fmla="*/ 158139 h 658426"/>
                  <a:gd name="connsiteX2" fmla="*/ 2322189 w 2432279"/>
                  <a:gd name="connsiteY2" fmla="*/ 163155 h 658426"/>
                  <a:gd name="connsiteX3" fmla="*/ 2271236 w 2432279"/>
                  <a:gd name="connsiteY3" fmla="*/ 384918 h 658426"/>
                  <a:gd name="connsiteX4" fmla="*/ 2159562 w 2432279"/>
                  <a:gd name="connsiteY4" fmla="*/ 132266 h 658426"/>
                  <a:gd name="connsiteX5" fmla="*/ 2055016 w 2432279"/>
                  <a:gd name="connsiteY5" fmla="*/ 333966 h 658426"/>
                  <a:gd name="connsiteX6" fmla="*/ 2047888 w 2432279"/>
                  <a:gd name="connsiteY6" fmla="*/ 240772 h 658426"/>
                  <a:gd name="connsiteX7" fmla="*/ 2053168 w 2432279"/>
                  <a:gd name="connsiteY7" fmla="*/ 190875 h 658426"/>
                  <a:gd name="connsiteX8" fmla="*/ 2003007 w 2432279"/>
                  <a:gd name="connsiteY8" fmla="*/ 155763 h 658426"/>
                  <a:gd name="connsiteX9" fmla="*/ 1943078 w 2432279"/>
                  <a:gd name="connsiteY9" fmla="*/ 387030 h 658426"/>
                  <a:gd name="connsiteX10" fmla="*/ 1894765 w 2432279"/>
                  <a:gd name="connsiteY10" fmla="*/ 220180 h 658426"/>
                  <a:gd name="connsiteX11" fmla="*/ 1845132 w 2432279"/>
                  <a:gd name="connsiteY11" fmla="*/ 154707 h 658426"/>
                  <a:gd name="connsiteX12" fmla="*/ 1783619 w 2432279"/>
                  <a:gd name="connsiteY12" fmla="*/ 375414 h 658426"/>
                  <a:gd name="connsiteX13" fmla="*/ 1691745 w 2432279"/>
                  <a:gd name="connsiteY13" fmla="*/ 158139 h 658426"/>
                  <a:gd name="connsiteX14" fmla="*/ 1600399 w 2432279"/>
                  <a:gd name="connsiteY14" fmla="*/ 364062 h 658426"/>
                  <a:gd name="connsiteX15" fmla="*/ 1520406 w 2432279"/>
                  <a:gd name="connsiteY15" fmla="*/ 132266 h 658426"/>
                  <a:gd name="connsiteX16" fmla="*/ 1438828 w 2432279"/>
                  <a:gd name="connsiteY16" fmla="*/ 296213 h 658426"/>
                  <a:gd name="connsiteX17" fmla="*/ 1431172 w 2432279"/>
                  <a:gd name="connsiteY17" fmla="*/ 294629 h 658426"/>
                  <a:gd name="connsiteX18" fmla="*/ 1430644 w 2432279"/>
                  <a:gd name="connsiteY18" fmla="*/ 246052 h 658426"/>
                  <a:gd name="connsiteX19" fmla="*/ 1385499 w 2432279"/>
                  <a:gd name="connsiteY19" fmla="*/ 149955 h 658426"/>
                  <a:gd name="connsiteX20" fmla="*/ 1268281 w 2432279"/>
                  <a:gd name="connsiteY20" fmla="*/ 389142 h 658426"/>
                  <a:gd name="connsiteX21" fmla="*/ 1219704 w 2432279"/>
                  <a:gd name="connsiteY21" fmla="*/ 366702 h 658426"/>
                  <a:gd name="connsiteX22" fmla="*/ 1317650 w 2432279"/>
                  <a:gd name="connsiteY22" fmla="*/ 230740 h 658426"/>
                  <a:gd name="connsiteX23" fmla="*/ 1240296 w 2432279"/>
                  <a:gd name="connsiteY23" fmla="*/ 151011 h 658426"/>
                  <a:gd name="connsiteX24" fmla="*/ 1135486 w 2432279"/>
                  <a:gd name="connsiteY24" fmla="*/ 279317 h 658426"/>
                  <a:gd name="connsiteX25" fmla="*/ 1151062 w 2432279"/>
                  <a:gd name="connsiteY25" fmla="*/ 360102 h 658426"/>
                  <a:gd name="connsiteX26" fmla="*/ 1085853 w 2432279"/>
                  <a:gd name="connsiteY26" fmla="*/ 389934 h 658426"/>
                  <a:gd name="connsiteX27" fmla="*/ 1072125 w 2432279"/>
                  <a:gd name="connsiteY27" fmla="*/ 206980 h 658426"/>
                  <a:gd name="connsiteX28" fmla="*/ 1023020 w 2432279"/>
                  <a:gd name="connsiteY28" fmla="*/ 246316 h 658426"/>
                  <a:gd name="connsiteX29" fmla="*/ 965995 w 2432279"/>
                  <a:gd name="connsiteY29" fmla="*/ 364326 h 658426"/>
                  <a:gd name="connsiteX30" fmla="*/ 935898 w 2432279"/>
                  <a:gd name="connsiteY30" fmla="*/ 319181 h 658426"/>
                  <a:gd name="connsiteX31" fmla="*/ 1073445 w 2432279"/>
                  <a:gd name="connsiteY31" fmla="*/ 186915 h 658426"/>
                  <a:gd name="connsiteX32" fmla="*/ 1027772 w 2432279"/>
                  <a:gd name="connsiteY32" fmla="*/ 142827 h 658426"/>
                  <a:gd name="connsiteX33" fmla="*/ 903426 w 2432279"/>
                  <a:gd name="connsiteY33" fmla="*/ 218068 h 658426"/>
                  <a:gd name="connsiteX34" fmla="*/ 830296 w 2432279"/>
                  <a:gd name="connsiteY34" fmla="*/ 290405 h 658426"/>
                  <a:gd name="connsiteX35" fmla="*/ 831352 w 2432279"/>
                  <a:gd name="connsiteY35" fmla="*/ 269549 h 658426"/>
                  <a:gd name="connsiteX36" fmla="*/ 744230 w 2432279"/>
                  <a:gd name="connsiteY36" fmla="*/ 151275 h 658426"/>
                  <a:gd name="connsiteX37" fmla="*/ 674005 w 2432279"/>
                  <a:gd name="connsiteY37" fmla="*/ 204868 h 658426"/>
                  <a:gd name="connsiteX38" fmla="*/ 645493 w 2432279"/>
                  <a:gd name="connsiteY38" fmla="*/ 158403 h 658426"/>
                  <a:gd name="connsiteX39" fmla="*/ 614076 w 2432279"/>
                  <a:gd name="connsiteY39" fmla="*/ 166587 h 658426"/>
                  <a:gd name="connsiteX40" fmla="*/ 621732 w 2432279"/>
                  <a:gd name="connsiteY40" fmla="*/ 251332 h 658426"/>
                  <a:gd name="connsiteX41" fmla="*/ 566027 w 2432279"/>
                  <a:gd name="connsiteY41" fmla="*/ 394422 h 658426"/>
                  <a:gd name="connsiteX42" fmla="*/ 527218 w 2432279"/>
                  <a:gd name="connsiteY42" fmla="*/ 231532 h 658426"/>
                  <a:gd name="connsiteX43" fmla="*/ 511906 w 2432279"/>
                  <a:gd name="connsiteY43" fmla="*/ 228628 h 658426"/>
                  <a:gd name="connsiteX44" fmla="*/ 473097 w 2432279"/>
                  <a:gd name="connsiteY44" fmla="*/ 301229 h 658426"/>
                  <a:gd name="connsiteX45" fmla="*/ 410264 w 2432279"/>
                  <a:gd name="connsiteY45" fmla="*/ 388350 h 658426"/>
                  <a:gd name="connsiteX46" fmla="*/ 376471 w 2432279"/>
                  <a:gd name="connsiteY46" fmla="*/ 334758 h 658426"/>
                  <a:gd name="connsiteX47" fmla="*/ 522466 w 2432279"/>
                  <a:gd name="connsiteY47" fmla="*/ 207772 h 658426"/>
                  <a:gd name="connsiteX48" fmla="*/ 477849 w 2432279"/>
                  <a:gd name="connsiteY48" fmla="*/ 158667 h 658426"/>
                  <a:gd name="connsiteX49" fmla="*/ 332382 w 2432279"/>
                  <a:gd name="connsiteY49" fmla="*/ 267437 h 658426"/>
                  <a:gd name="connsiteX50" fmla="*/ 178731 w 2432279"/>
                  <a:gd name="connsiteY50" fmla="*/ 400759 h 658426"/>
                  <a:gd name="connsiteX51" fmla="*/ 70753 w 2432279"/>
                  <a:gd name="connsiteY51" fmla="*/ 235228 h 658426"/>
                  <a:gd name="connsiteX52" fmla="*/ 196684 w 2432279"/>
                  <a:gd name="connsiteY52" fmla="*/ 46993 h 658426"/>
                  <a:gd name="connsiteX53" fmla="*/ 248693 w 2432279"/>
                  <a:gd name="connsiteY53" fmla="*/ 133587 h 658426"/>
                  <a:gd name="connsiteX54" fmla="*/ 310734 w 2432279"/>
                  <a:gd name="connsiteY54" fmla="*/ 87650 h 658426"/>
                  <a:gd name="connsiteX55" fmla="*/ 199060 w 2432279"/>
                  <a:gd name="connsiteY55" fmla="*/ 0 h 658426"/>
                  <a:gd name="connsiteX56" fmla="*/ 0 w 2432279"/>
                  <a:gd name="connsiteY56" fmla="*/ 243412 h 658426"/>
                  <a:gd name="connsiteX57" fmla="*/ 164211 w 2432279"/>
                  <a:gd name="connsiteY57" fmla="*/ 456463 h 658426"/>
                  <a:gd name="connsiteX58" fmla="*/ 321822 w 2432279"/>
                  <a:gd name="connsiteY58" fmla="*/ 357990 h 658426"/>
                  <a:gd name="connsiteX59" fmla="*/ 398384 w 2432279"/>
                  <a:gd name="connsiteY59" fmla="*/ 437455 h 658426"/>
                  <a:gd name="connsiteX60" fmla="*/ 491314 w 2432279"/>
                  <a:gd name="connsiteY60" fmla="*/ 366966 h 658426"/>
                  <a:gd name="connsiteX61" fmla="*/ 559427 w 2432279"/>
                  <a:gd name="connsiteY61" fmla="*/ 437719 h 658426"/>
                  <a:gd name="connsiteX62" fmla="*/ 619620 w 2432279"/>
                  <a:gd name="connsiteY62" fmla="*/ 404191 h 658426"/>
                  <a:gd name="connsiteX63" fmla="*/ 689581 w 2432279"/>
                  <a:gd name="connsiteY63" fmla="*/ 617506 h 658426"/>
                  <a:gd name="connsiteX64" fmla="*/ 672685 w 2432279"/>
                  <a:gd name="connsiteY64" fmla="*/ 438775 h 658426"/>
                  <a:gd name="connsiteX65" fmla="*/ 739478 w 2432279"/>
                  <a:gd name="connsiteY65" fmla="*/ 200115 h 658426"/>
                  <a:gd name="connsiteX66" fmla="*/ 775119 w 2432279"/>
                  <a:gd name="connsiteY66" fmla="*/ 270869 h 658426"/>
                  <a:gd name="connsiteX67" fmla="*/ 768255 w 2432279"/>
                  <a:gd name="connsiteY67" fmla="*/ 333173 h 658426"/>
                  <a:gd name="connsiteX68" fmla="*/ 686149 w 2432279"/>
                  <a:gd name="connsiteY68" fmla="*/ 413431 h 658426"/>
                  <a:gd name="connsiteX69" fmla="*/ 717830 w 2432279"/>
                  <a:gd name="connsiteY69" fmla="*/ 438247 h 658426"/>
                  <a:gd name="connsiteX70" fmla="*/ 818416 w 2432279"/>
                  <a:gd name="connsiteY70" fmla="*/ 338982 h 658426"/>
                  <a:gd name="connsiteX71" fmla="*/ 878873 w 2432279"/>
                  <a:gd name="connsiteY71" fmla="*/ 293309 h 658426"/>
                  <a:gd name="connsiteX72" fmla="*/ 877817 w 2432279"/>
                  <a:gd name="connsiteY72" fmla="*/ 313373 h 658426"/>
                  <a:gd name="connsiteX73" fmla="*/ 950946 w 2432279"/>
                  <a:gd name="connsiteY73" fmla="*/ 416599 h 658426"/>
                  <a:gd name="connsiteX74" fmla="*/ 1031204 w 2432279"/>
                  <a:gd name="connsiteY74" fmla="*/ 354294 h 658426"/>
                  <a:gd name="connsiteX75" fmla="*/ 1033316 w 2432279"/>
                  <a:gd name="connsiteY75" fmla="*/ 413959 h 658426"/>
                  <a:gd name="connsiteX76" fmla="*/ 882833 w 2432279"/>
                  <a:gd name="connsiteY76" fmla="*/ 573945 h 658426"/>
                  <a:gd name="connsiteX77" fmla="*/ 963091 w 2432279"/>
                  <a:gd name="connsiteY77" fmla="*/ 658426 h 658426"/>
                  <a:gd name="connsiteX78" fmla="*/ 1086381 w 2432279"/>
                  <a:gd name="connsiteY78" fmla="*/ 431119 h 658426"/>
                  <a:gd name="connsiteX79" fmla="*/ 1170863 w 2432279"/>
                  <a:gd name="connsiteY79" fmla="*/ 392310 h 658426"/>
                  <a:gd name="connsiteX80" fmla="*/ 1256664 w 2432279"/>
                  <a:gd name="connsiteY80" fmla="*/ 437191 h 658426"/>
                  <a:gd name="connsiteX81" fmla="*/ 1388931 w 2432279"/>
                  <a:gd name="connsiteY81" fmla="*/ 346902 h 658426"/>
                  <a:gd name="connsiteX82" fmla="*/ 1431172 w 2432279"/>
                  <a:gd name="connsiteY82" fmla="*/ 437191 h 658426"/>
                  <a:gd name="connsiteX83" fmla="*/ 1517766 w 2432279"/>
                  <a:gd name="connsiteY83" fmla="*/ 204340 h 658426"/>
                  <a:gd name="connsiteX84" fmla="*/ 1589311 w 2432279"/>
                  <a:gd name="connsiteY84" fmla="*/ 456463 h 658426"/>
                  <a:gd name="connsiteX85" fmla="*/ 1685409 w 2432279"/>
                  <a:gd name="connsiteY85" fmla="*/ 234700 h 658426"/>
                  <a:gd name="connsiteX86" fmla="*/ 1769098 w 2432279"/>
                  <a:gd name="connsiteY86" fmla="*/ 437455 h 658426"/>
                  <a:gd name="connsiteX87" fmla="*/ 1849884 w 2432279"/>
                  <a:gd name="connsiteY87" fmla="*/ 323141 h 658426"/>
                  <a:gd name="connsiteX88" fmla="*/ 1934366 w 2432279"/>
                  <a:gd name="connsiteY88" fmla="*/ 437455 h 658426"/>
                  <a:gd name="connsiteX89" fmla="*/ 2009079 w 2432279"/>
                  <a:gd name="connsiteY89" fmla="*/ 367758 h 658426"/>
                  <a:gd name="connsiteX90" fmla="*/ 2048416 w 2432279"/>
                  <a:gd name="connsiteY90" fmla="*/ 437455 h 658426"/>
                  <a:gd name="connsiteX91" fmla="*/ 2151114 w 2432279"/>
                  <a:gd name="connsiteY91" fmla="*/ 205132 h 658426"/>
                  <a:gd name="connsiteX92" fmla="*/ 2261732 w 2432279"/>
                  <a:gd name="connsiteY92" fmla="*/ 437455 h 658426"/>
                  <a:gd name="connsiteX93" fmla="*/ 2333541 w 2432279"/>
                  <a:gd name="connsiteY93" fmla="*/ 359046 h 658426"/>
                  <a:gd name="connsiteX94" fmla="*/ 2395847 w 2432279"/>
                  <a:gd name="connsiteY94" fmla="*/ 437455 h 658426"/>
                  <a:gd name="connsiteX95" fmla="*/ 2432279 w 2432279"/>
                  <a:gd name="connsiteY95" fmla="*/ 417127 h 658426"/>
                  <a:gd name="connsiteX96" fmla="*/ 2371558 w 2432279"/>
                  <a:gd name="connsiteY96" fmla="*/ 216220 h 658426"/>
                  <a:gd name="connsiteX97" fmla="*/ 967051 w 2432279"/>
                  <a:gd name="connsiteY97" fmla="*/ 615394 h 658426"/>
                  <a:gd name="connsiteX98" fmla="*/ 935634 w 2432279"/>
                  <a:gd name="connsiteY98" fmla="*/ 573681 h 658426"/>
                  <a:gd name="connsiteX99" fmla="*/ 1033316 w 2432279"/>
                  <a:gd name="connsiteY99" fmla="*/ 455143 h 658426"/>
                  <a:gd name="connsiteX100" fmla="*/ 967051 w 2432279"/>
                  <a:gd name="connsiteY100" fmla="*/ 615394 h 658426"/>
                  <a:gd name="connsiteX101" fmla="*/ 1235016 w 2432279"/>
                  <a:gd name="connsiteY101" fmla="*/ 192987 h 658426"/>
                  <a:gd name="connsiteX102" fmla="*/ 1264585 w 2432279"/>
                  <a:gd name="connsiteY102" fmla="*/ 237868 h 658426"/>
                  <a:gd name="connsiteX103" fmla="*/ 1200167 w 2432279"/>
                  <a:gd name="connsiteY103" fmla="*/ 332645 h 658426"/>
                  <a:gd name="connsiteX104" fmla="*/ 1235016 w 2432279"/>
                  <a:gd name="connsiteY104" fmla="*/ 192987 h 658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</a:cxnLst>
                <a:rect l="l" t="t" r="r" b="b"/>
                <a:pathLst>
                  <a:path w="2432279" h="658426">
                    <a:moveTo>
                      <a:pt x="2371558" y="216220"/>
                    </a:moveTo>
                    <a:cubicBezTo>
                      <a:pt x="2371558" y="181371"/>
                      <a:pt x="2369446" y="158139"/>
                      <a:pt x="2346742" y="158139"/>
                    </a:cubicBezTo>
                    <a:cubicBezTo>
                      <a:pt x="2336445" y="158139"/>
                      <a:pt x="2331165" y="160251"/>
                      <a:pt x="2322189" y="163155"/>
                    </a:cubicBezTo>
                    <a:cubicBezTo>
                      <a:pt x="2330373" y="281165"/>
                      <a:pt x="2303709" y="384918"/>
                      <a:pt x="2271236" y="384918"/>
                    </a:cubicBezTo>
                    <a:cubicBezTo>
                      <a:pt x="2228731" y="384918"/>
                      <a:pt x="2249852" y="132266"/>
                      <a:pt x="2159562" y="132266"/>
                    </a:cubicBezTo>
                    <a:cubicBezTo>
                      <a:pt x="2076400" y="132266"/>
                      <a:pt x="2064256" y="333966"/>
                      <a:pt x="2055016" y="333966"/>
                    </a:cubicBezTo>
                    <a:cubicBezTo>
                      <a:pt x="2048416" y="333966"/>
                      <a:pt x="2047624" y="280901"/>
                      <a:pt x="2047888" y="240772"/>
                    </a:cubicBezTo>
                    <a:cubicBezTo>
                      <a:pt x="2051320" y="221500"/>
                      <a:pt x="2053168" y="204076"/>
                      <a:pt x="2053168" y="190875"/>
                    </a:cubicBezTo>
                    <a:cubicBezTo>
                      <a:pt x="2053168" y="172131"/>
                      <a:pt x="2045512" y="139659"/>
                      <a:pt x="2003007" y="155763"/>
                    </a:cubicBezTo>
                    <a:cubicBezTo>
                      <a:pt x="2004591" y="299909"/>
                      <a:pt x="1975550" y="387030"/>
                      <a:pt x="1943078" y="387030"/>
                    </a:cubicBezTo>
                    <a:cubicBezTo>
                      <a:pt x="1895293" y="387030"/>
                      <a:pt x="1894765" y="256348"/>
                      <a:pt x="1894765" y="220180"/>
                    </a:cubicBezTo>
                    <a:cubicBezTo>
                      <a:pt x="1894765" y="185067"/>
                      <a:pt x="1897405" y="138075"/>
                      <a:pt x="1845132" y="154707"/>
                    </a:cubicBezTo>
                    <a:cubicBezTo>
                      <a:pt x="1837212" y="280637"/>
                      <a:pt x="1804475" y="375414"/>
                      <a:pt x="1783619" y="375414"/>
                    </a:cubicBezTo>
                    <a:cubicBezTo>
                      <a:pt x="1752730" y="375414"/>
                      <a:pt x="1758802" y="158139"/>
                      <a:pt x="1691745" y="158139"/>
                    </a:cubicBezTo>
                    <a:cubicBezTo>
                      <a:pt x="1631552" y="158139"/>
                      <a:pt x="1612807" y="364062"/>
                      <a:pt x="1600399" y="364062"/>
                    </a:cubicBezTo>
                    <a:cubicBezTo>
                      <a:pt x="1577959" y="364062"/>
                      <a:pt x="1607527" y="132266"/>
                      <a:pt x="1520406" y="132266"/>
                    </a:cubicBezTo>
                    <a:cubicBezTo>
                      <a:pt x="1474733" y="132266"/>
                      <a:pt x="1456516" y="209620"/>
                      <a:pt x="1438828" y="296213"/>
                    </a:cubicBezTo>
                    <a:cubicBezTo>
                      <a:pt x="1435396" y="313109"/>
                      <a:pt x="1431700" y="313373"/>
                      <a:pt x="1431172" y="294629"/>
                    </a:cubicBezTo>
                    <a:cubicBezTo>
                      <a:pt x="1430644" y="279053"/>
                      <a:pt x="1430644" y="261892"/>
                      <a:pt x="1430644" y="246052"/>
                    </a:cubicBezTo>
                    <a:cubicBezTo>
                      <a:pt x="1452556" y="158931"/>
                      <a:pt x="1425892" y="126986"/>
                      <a:pt x="1385499" y="149955"/>
                    </a:cubicBezTo>
                    <a:cubicBezTo>
                      <a:pt x="1398435" y="310469"/>
                      <a:pt x="1324778" y="389142"/>
                      <a:pt x="1268281" y="389142"/>
                    </a:cubicBezTo>
                    <a:cubicBezTo>
                      <a:pt x="1247952" y="389142"/>
                      <a:pt x="1231848" y="380430"/>
                      <a:pt x="1219704" y="366702"/>
                    </a:cubicBezTo>
                    <a:cubicBezTo>
                      <a:pt x="1287553" y="325253"/>
                      <a:pt x="1317650" y="277469"/>
                      <a:pt x="1317650" y="230740"/>
                    </a:cubicBezTo>
                    <a:cubicBezTo>
                      <a:pt x="1317650" y="180051"/>
                      <a:pt x="1288609" y="151011"/>
                      <a:pt x="1240296" y="151011"/>
                    </a:cubicBezTo>
                    <a:cubicBezTo>
                      <a:pt x="1172975" y="151011"/>
                      <a:pt x="1135486" y="220444"/>
                      <a:pt x="1135486" y="279317"/>
                    </a:cubicBezTo>
                    <a:cubicBezTo>
                      <a:pt x="1135486" y="310997"/>
                      <a:pt x="1141294" y="337926"/>
                      <a:pt x="1151062" y="360102"/>
                    </a:cubicBezTo>
                    <a:cubicBezTo>
                      <a:pt x="1127830" y="371190"/>
                      <a:pt x="1106181" y="380694"/>
                      <a:pt x="1085853" y="389934"/>
                    </a:cubicBezTo>
                    <a:cubicBezTo>
                      <a:pt x="1084005" y="329213"/>
                      <a:pt x="1077141" y="265588"/>
                      <a:pt x="1072125" y="206980"/>
                    </a:cubicBezTo>
                    <a:cubicBezTo>
                      <a:pt x="1036220" y="197211"/>
                      <a:pt x="1025924" y="214372"/>
                      <a:pt x="1023020" y="246316"/>
                    </a:cubicBezTo>
                    <a:cubicBezTo>
                      <a:pt x="1016684" y="318917"/>
                      <a:pt x="989755" y="364326"/>
                      <a:pt x="965995" y="364326"/>
                    </a:cubicBezTo>
                    <a:cubicBezTo>
                      <a:pt x="948042" y="364326"/>
                      <a:pt x="937218" y="342414"/>
                      <a:pt x="935898" y="319181"/>
                    </a:cubicBezTo>
                    <a:cubicBezTo>
                      <a:pt x="929298" y="202492"/>
                      <a:pt x="1023812" y="170283"/>
                      <a:pt x="1073445" y="186915"/>
                    </a:cubicBezTo>
                    <a:cubicBezTo>
                      <a:pt x="1083741" y="161307"/>
                      <a:pt x="1072389" y="142827"/>
                      <a:pt x="1027772" y="142827"/>
                    </a:cubicBezTo>
                    <a:cubicBezTo>
                      <a:pt x="973651" y="142827"/>
                      <a:pt x="932994" y="175827"/>
                      <a:pt x="903426" y="218068"/>
                    </a:cubicBezTo>
                    <a:cubicBezTo>
                      <a:pt x="883625" y="246316"/>
                      <a:pt x="860657" y="266116"/>
                      <a:pt x="830296" y="290405"/>
                    </a:cubicBezTo>
                    <a:cubicBezTo>
                      <a:pt x="831088" y="283541"/>
                      <a:pt x="831352" y="276413"/>
                      <a:pt x="831352" y="269549"/>
                    </a:cubicBezTo>
                    <a:cubicBezTo>
                      <a:pt x="831352" y="187179"/>
                      <a:pt x="786735" y="151275"/>
                      <a:pt x="744230" y="151275"/>
                    </a:cubicBezTo>
                    <a:cubicBezTo>
                      <a:pt x="709118" y="151275"/>
                      <a:pt x="686941" y="172395"/>
                      <a:pt x="674005" y="204868"/>
                    </a:cubicBezTo>
                    <a:cubicBezTo>
                      <a:pt x="670837" y="172395"/>
                      <a:pt x="664501" y="158403"/>
                      <a:pt x="645493" y="158403"/>
                    </a:cubicBezTo>
                    <a:cubicBezTo>
                      <a:pt x="637308" y="158403"/>
                      <a:pt x="626220" y="160779"/>
                      <a:pt x="614076" y="166587"/>
                    </a:cubicBezTo>
                    <a:cubicBezTo>
                      <a:pt x="619620" y="184803"/>
                      <a:pt x="621732" y="224932"/>
                      <a:pt x="621732" y="251332"/>
                    </a:cubicBezTo>
                    <a:cubicBezTo>
                      <a:pt x="621732" y="350334"/>
                      <a:pt x="593484" y="394422"/>
                      <a:pt x="566027" y="394422"/>
                    </a:cubicBezTo>
                    <a:cubicBezTo>
                      <a:pt x="534874" y="394422"/>
                      <a:pt x="529858" y="277205"/>
                      <a:pt x="527218" y="231532"/>
                    </a:cubicBezTo>
                    <a:cubicBezTo>
                      <a:pt x="523258" y="230212"/>
                      <a:pt x="518770" y="228628"/>
                      <a:pt x="511906" y="228628"/>
                    </a:cubicBezTo>
                    <a:cubicBezTo>
                      <a:pt x="483657" y="228628"/>
                      <a:pt x="479961" y="266380"/>
                      <a:pt x="473097" y="301229"/>
                    </a:cubicBezTo>
                    <a:cubicBezTo>
                      <a:pt x="465441" y="339774"/>
                      <a:pt x="443265" y="388350"/>
                      <a:pt x="410264" y="388350"/>
                    </a:cubicBezTo>
                    <a:cubicBezTo>
                      <a:pt x="390464" y="388350"/>
                      <a:pt x="378055" y="369078"/>
                      <a:pt x="376471" y="334758"/>
                    </a:cubicBezTo>
                    <a:cubicBezTo>
                      <a:pt x="373303" y="264796"/>
                      <a:pt x="431384" y="181899"/>
                      <a:pt x="522466" y="207772"/>
                    </a:cubicBezTo>
                    <a:cubicBezTo>
                      <a:pt x="534346" y="180051"/>
                      <a:pt x="515602" y="158667"/>
                      <a:pt x="477849" y="158667"/>
                    </a:cubicBezTo>
                    <a:cubicBezTo>
                      <a:pt x="411320" y="158667"/>
                      <a:pt x="356407" y="208564"/>
                      <a:pt x="332382" y="267437"/>
                    </a:cubicBezTo>
                    <a:cubicBezTo>
                      <a:pt x="308094" y="321557"/>
                      <a:pt x="265325" y="400759"/>
                      <a:pt x="178731" y="400759"/>
                    </a:cubicBezTo>
                    <a:cubicBezTo>
                      <a:pt x="117482" y="400759"/>
                      <a:pt x="70753" y="347430"/>
                      <a:pt x="70753" y="235228"/>
                    </a:cubicBezTo>
                    <a:cubicBezTo>
                      <a:pt x="70753" y="138603"/>
                      <a:pt x="131739" y="46993"/>
                      <a:pt x="196684" y="46993"/>
                    </a:cubicBezTo>
                    <a:cubicBezTo>
                      <a:pt x="242093" y="46993"/>
                      <a:pt x="252653" y="91610"/>
                      <a:pt x="248693" y="133587"/>
                    </a:cubicBezTo>
                    <a:cubicBezTo>
                      <a:pt x="272189" y="152595"/>
                      <a:pt x="310734" y="134907"/>
                      <a:pt x="310734" y="87650"/>
                    </a:cubicBezTo>
                    <a:cubicBezTo>
                      <a:pt x="310734" y="55177"/>
                      <a:pt x="284334" y="0"/>
                      <a:pt x="199060" y="0"/>
                    </a:cubicBezTo>
                    <a:cubicBezTo>
                      <a:pt x="93194" y="-264"/>
                      <a:pt x="0" y="105074"/>
                      <a:pt x="0" y="243412"/>
                    </a:cubicBezTo>
                    <a:cubicBezTo>
                      <a:pt x="0" y="377262"/>
                      <a:pt x="68113" y="456463"/>
                      <a:pt x="164211" y="456463"/>
                    </a:cubicBezTo>
                    <a:cubicBezTo>
                      <a:pt x="224932" y="456463"/>
                      <a:pt x="282221" y="421879"/>
                      <a:pt x="321822" y="357990"/>
                    </a:cubicBezTo>
                    <a:cubicBezTo>
                      <a:pt x="331854" y="413959"/>
                      <a:pt x="369871" y="437455"/>
                      <a:pt x="398384" y="437455"/>
                    </a:cubicBezTo>
                    <a:cubicBezTo>
                      <a:pt x="444585" y="437455"/>
                      <a:pt x="474945" y="407623"/>
                      <a:pt x="491314" y="366966"/>
                    </a:cubicBezTo>
                    <a:cubicBezTo>
                      <a:pt x="501610" y="407623"/>
                      <a:pt x="523258" y="437719"/>
                      <a:pt x="559427" y="437719"/>
                    </a:cubicBezTo>
                    <a:cubicBezTo>
                      <a:pt x="584771" y="437719"/>
                      <a:pt x="604572" y="424783"/>
                      <a:pt x="619620" y="404191"/>
                    </a:cubicBezTo>
                    <a:cubicBezTo>
                      <a:pt x="613812" y="545433"/>
                      <a:pt x="606156" y="635458"/>
                      <a:pt x="689581" y="617506"/>
                    </a:cubicBezTo>
                    <a:cubicBezTo>
                      <a:pt x="676645" y="577377"/>
                      <a:pt x="672685" y="504248"/>
                      <a:pt x="672685" y="438775"/>
                    </a:cubicBezTo>
                    <a:cubicBezTo>
                      <a:pt x="672685" y="259252"/>
                      <a:pt x="702254" y="200115"/>
                      <a:pt x="739478" y="200115"/>
                    </a:cubicBezTo>
                    <a:cubicBezTo>
                      <a:pt x="766407" y="200115"/>
                      <a:pt x="775119" y="234436"/>
                      <a:pt x="775119" y="270869"/>
                    </a:cubicBezTo>
                    <a:cubicBezTo>
                      <a:pt x="775119" y="290405"/>
                      <a:pt x="773271" y="312845"/>
                      <a:pt x="768255" y="333173"/>
                    </a:cubicBezTo>
                    <a:cubicBezTo>
                      <a:pt x="722582" y="361950"/>
                      <a:pt x="686149" y="384654"/>
                      <a:pt x="686149" y="413431"/>
                    </a:cubicBezTo>
                    <a:cubicBezTo>
                      <a:pt x="686149" y="436135"/>
                      <a:pt x="703046" y="438247"/>
                      <a:pt x="717830" y="438247"/>
                    </a:cubicBezTo>
                    <a:cubicBezTo>
                      <a:pt x="752943" y="438247"/>
                      <a:pt x="794919" y="403927"/>
                      <a:pt x="818416" y="338982"/>
                    </a:cubicBezTo>
                    <a:cubicBezTo>
                      <a:pt x="838744" y="326573"/>
                      <a:pt x="859073" y="312581"/>
                      <a:pt x="878873" y="293309"/>
                    </a:cubicBezTo>
                    <a:cubicBezTo>
                      <a:pt x="878081" y="299909"/>
                      <a:pt x="877817" y="306509"/>
                      <a:pt x="877817" y="313373"/>
                    </a:cubicBezTo>
                    <a:cubicBezTo>
                      <a:pt x="877817" y="377790"/>
                      <a:pt x="906066" y="416599"/>
                      <a:pt x="950946" y="416599"/>
                    </a:cubicBezTo>
                    <a:cubicBezTo>
                      <a:pt x="986059" y="416599"/>
                      <a:pt x="1012724" y="391518"/>
                      <a:pt x="1031204" y="354294"/>
                    </a:cubicBezTo>
                    <a:cubicBezTo>
                      <a:pt x="1032260" y="375942"/>
                      <a:pt x="1033052" y="395742"/>
                      <a:pt x="1033316" y="413959"/>
                    </a:cubicBezTo>
                    <a:cubicBezTo>
                      <a:pt x="961771" y="446959"/>
                      <a:pt x="882833" y="480488"/>
                      <a:pt x="882833" y="573945"/>
                    </a:cubicBezTo>
                    <a:cubicBezTo>
                      <a:pt x="882833" y="622258"/>
                      <a:pt x="917682" y="658426"/>
                      <a:pt x="963091" y="658426"/>
                    </a:cubicBezTo>
                    <a:cubicBezTo>
                      <a:pt x="1062621" y="658426"/>
                      <a:pt x="1085325" y="553353"/>
                      <a:pt x="1086381" y="431119"/>
                    </a:cubicBezTo>
                    <a:cubicBezTo>
                      <a:pt x="1118854" y="417127"/>
                      <a:pt x="1142878" y="406303"/>
                      <a:pt x="1170863" y="392310"/>
                    </a:cubicBezTo>
                    <a:cubicBezTo>
                      <a:pt x="1194623" y="422143"/>
                      <a:pt x="1227096" y="437191"/>
                      <a:pt x="1256664" y="437191"/>
                    </a:cubicBezTo>
                    <a:cubicBezTo>
                      <a:pt x="1312897" y="437191"/>
                      <a:pt x="1355138" y="407359"/>
                      <a:pt x="1388931" y="346902"/>
                    </a:cubicBezTo>
                    <a:cubicBezTo>
                      <a:pt x="1395003" y="392838"/>
                      <a:pt x="1406883" y="437191"/>
                      <a:pt x="1431172" y="437191"/>
                    </a:cubicBezTo>
                    <a:cubicBezTo>
                      <a:pt x="1475789" y="437191"/>
                      <a:pt x="1484765" y="204340"/>
                      <a:pt x="1517766" y="204340"/>
                    </a:cubicBezTo>
                    <a:cubicBezTo>
                      <a:pt x="1543110" y="204340"/>
                      <a:pt x="1522253" y="456463"/>
                      <a:pt x="1589311" y="456463"/>
                    </a:cubicBezTo>
                    <a:cubicBezTo>
                      <a:pt x="1646600" y="456463"/>
                      <a:pt x="1657424" y="234700"/>
                      <a:pt x="1685409" y="234700"/>
                    </a:cubicBezTo>
                    <a:cubicBezTo>
                      <a:pt x="1705209" y="234700"/>
                      <a:pt x="1706793" y="437455"/>
                      <a:pt x="1769098" y="437455"/>
                    </a:cubicBezTo>
                    <a:cubicBezTo>
                      <a:pt x="1799723" y="437455"/>
                      <a:pt x="1833252" y="400494"/>
                      <a:pt x="1849884" y="323141"/>
                    </a:cubicBezTo>
                    <a:cubicBezTo>
                      <a:pt x="1857804" y="374622"/>
                      <a:pt x="1883677" y="437455"/>
                      <a:pt x="1934366" y="437455"/>
                    </a:cubicBezTo>
                    <a:cubicBezTo>
                      <a:pt x="1963934" y="437455"/>
                      <a:pt x="1989543" y="407623"/>
                      <a:pt x="2009079" y="367758"/>
                    </a:cubicBezTo>
                    <a:cubicBezTo>
                      <a:pt x="2014623" y="408679"/>
                      <a:pt x="2026239" y="437455"/>
                      <a:pt x="2048416" y="437455"/>
                    </a:cubicBezTo>
                    <a:cubicBezTo>
                      <a:pt x="2106761" y="437455"/>
                      <a:pt x="2104913" y="205132"/>
                      <a:pt x="2151114" y="205132"/>
                    </a:cubicBezTo>
                    <a:cubicBezTo>
                      <a:pt x="2187282" y="205132"/>
                      <a:pt x="2175930" y="437455"/>
                      <a:pt x="2261732" y="437455"/>
                    </a:cubicBezTo>
                    <a:cubicBezTo>
                      <a:pt x="2302653" y="437455"/>
                      <a:pt x="2321925" y="402607"/>
                      <a:pt x="2333541" y="359046"/>
                    </a:cubicBezTo>
                    <a:cubicBezTo>
                      <a:pt x="2349382" y="423199"/>
                      <a:pt x="2374726" y="437455"/>
                      <a:pt x="2395847" y="437455"/>
                    </a:cubicBezTo>
                    <a:cubicBezTo>
                      <a:pt x="2409047" y="437455"/>
                      <a:pt x="2419079" y="432703"/>
                      <a:pt x="2432279" y="417127"/>
                    </a:cubicBezTo>
                    <a:cubicBezTo>
                      <a:pt x="2366014" y="388614"/>
                      <a:pt x="2371558" y="283805"/>
                      <a:pt x="2371558" y="216220"/>
                    </a:cubicBezTo>
                    <a:close/>
                    <a:moveTo>
                      <a:pt x="967051" y="615394"/>
                    </a:moveTo>
                    <a:cubicBezTo>
                      <a:pt x="946458" y="615394"/>
                      <a:pt x="935634" y="595857"/>
                      <a:pt x="935634" y="573681"/>
                    </a:cubicBezTo>
                    <a:cubicBezTo>
                      <a:pt x="935634" y="514016"/>
                      <a:pt x="979459" y="482336"/>
                      <a:pt x="1033316" y="455143"/>
                    </a:cubicBezTo>
                    <a:cubicBezTo>
                      <a:pt x="1030676" y="585561"/>
                      <a:pt x="1000579" y="615394"/>
                      <a:pt x="967051" y="615394"/>
                    </a:cubicBezTo>
                    <a:close/>
                    <a:moveTo>
                      <a:pt x="1235016" y="192987"/>
                    </a:moveTo>
                    <a:cubicBezTo>
                      <a:pt x="1255080" y="192987"/>
                      <a:pt x="1266433" y="211468"/>
                      <a:pt x="1264585" y="237868"/>
                    </a:cubicBezTo>
                    <a:cubicBezTo>
                      <a:pt x="1262209" y="269021"/>
                      <a:pt x="1239504" y="304661"/>
                      <a:pt x="1200167" y="332645"/>
                    </a:cubicBezTo>
                    <a:cubicBezTo>
                      <a:pt x="1179575" y="274037"/>
                      <a:pt x="1194887" y="192987"/>
                      <a:pt x="1235016" y="192987"/>
                    </a:cubicBezTo>
                    <a:close/>
                  </a:path>
                </a:pathLst>
              </a:custGeom>
              <a:solidFill>
                <a:srgbClr val="0075B3"/>
              </a:solidFill>
              <a:ln w="26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CF31D5E-990B-45FD-828D-716D886F5705}"/>
                  </a:ext>
                </a:extLst>
              </p:cNvPr>
              <p:cNvSpPr/>
              <p:nvPr/>
            </p:nvSpPr>
            <p:spPr>
              <a:xfrm>
                <a:off x="2256754" y="5990935"/>
                <a:ext cx="67057" cy="71059"/>
              </a:xfrm>
              <a:custGeom>
                <a:avLst/>
                <a:gdLst>
                  <a:gd name="connsiteX0" fmla="*/ 34585 w 67057"/>
                  <a:gd name="connsiteY0" fmla="*/ 71030 h 71059"/>
                  <a:gd name="connsiteX1" fmla="*/ 67057 w 67057"/>
                  <a:gd name="connsiteY1" fmla="*/ 34334 h 71059"/>
                  <a:gd name="connsiteX2" fmla="*/ 34849 w 67057"/>
                  <a:gd name="connsiteY2" fmla="*/ 13 h 71059"/>
                  <a:gd name="connsiteX3" fmla="*/ 0 w 67057"/>
                  <a:gd name="connsiteY3" fmla="*/ 36710 h 71059"/>
                  <a:gd name="connsiteX4" fmla="*/ 34585 w 67057"/>
                  <a:gd name="connsiteY4" fmla="*/ 71030 h 71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057" h="71059">
                    <a:moveTo>
                      <a:pt x="34585" y="71030"/>
                    </a:moveTo>
                    <a:cubicBezTo>
                      <a:pt x="53593" y="70502"/>
                      <a:pt x="67057" y="53870"/>
                      <a:pt x="67057" y="34334"/>
                    </a:cubicBezTo>
                    <a:cubicBezTo>
                      <a:pt x="67057" y="14797"/>
                      <a:pt x="53857" y="-515"/>
                      <a:pt x="34849" y="13"/>
                    </a:cubicBezTo>
                    <a:cubicBezTo>
                      <a:pt x="15840" y="541"/>
                      <a:pt x="0" y="17174"/>
                      <a:pt x="0" y="36710"/>
                    </a:cubicBezTo>
                    <a:cubicBezTo>
                      <a:pt x="0" y="56510"/>
                      <a:pt x="15576" y="71822"/>
                      <a:pt x="34585" y="71030"/>
                    </a:cubicBezTo>
                    <a:close/>
                  </a:path>
                </a:pathLst>
              </a:custGeom>
              <a:solidFill>
                <a:srgbClr val="0075B3"/>
              </a:solidFill>
              <a:ln w="26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5B2B4B35-F2C2-4E3F-9599-5F7605616CD5}"/>
                  </a:ext>
                </a:extLst>
              </p:cNvPr>
              <p:cNvSpPr/>
              <p:nvPr/>
            </p:nvSpPr>
            <p:spPr>
              <a:xfrm>
                <a:off x="2735395" y="6004645"/>
                <a:ext cx="63097" cy="67365"/>
              </a:xfrm>
              <a:custGeom>
                <a:avLst/>
                <a:gdLst>
                  <a:gd name="connsiteX0" fmla="*/ 31417 w 63097"/>
                  <a:gd name="connsiteY0" fmla="*/ 67352 h 67365"/>
                  <a:gd name="connsiteX1" fmla="*/ 63097 w 63097"/>
                  <a:gd name="connsiteY1" fmla="*/ 32503 h 67365"/>
                  <a:gd name="connsiteX2" fmla="*/ 31681 w 63097"/>
                  <a:gd name="connsiteY2" fmla="*/ 31 h 67365"/>
                  <a:gd name="connsiteX3" fmla="*/ 0 w 63097"/>
                  <a:gd name="connsiteY3" fmla="*/ 34879 h 67365"/>
                  <a:gd name="connsiteX4" fmla="*/ 31417 w 63097"/>
                  <a:gd name="connsiteY4" fmla="*/ 67352 h 67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097" h="67365">
                    <a:moveTo>
                      <a:pt x="31417" y="67352"/>
                    </a:moveTo>
                    <a:cubicBezTo>
                      <a:pt x="48841" y="66824"/>
                      <a:pt x="63097" y="50984"/>
                      <a:pt x="63097" y="32503"/>
                    </a:cubicBezTo>
                    <a:cubicBezTo>
                      <a:pt x="63097" y="13759"/>
                      <a:pt x="49105" y="-761"/>
                      <a:pt x="31681" y="31"/>
                    </a:cubicBezTo>
                    <a:cubicBezTo>
                      <a:pt x="14256" y="559"/>
                      <a:pt x="0" y="16399"/>
                      <a:pt x="0" y="34879"/>
                    </a:cubicBezTo>
                    <a:cubicBezTo>
                      <a:pt x="0" y="53360"/>
                      <a:pt x="13992" y="67880"/>
                      <a:pt x="31417" y="67352"/>
                    </a:cubicBezTo>
                    <a:close/>
                  </a:path>
                </a:pathLst>
              </a:custGeom>
              <a:solidFill>
                <a:srgbClr val="0075B3"/>
              </a:solidFill>
              <a:ln w="26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634A323-8908-4312-8F5D-ABB2E70918CC}"/>
                  </a:ext>
                </a:extLst>
              </p:cNvPr>
              <p:cNvSpPr/>
              <p:nvPr/>
            </p:nvSpPr>
            <p:spPr>
              <a:xfrm>
                <a:off x="2888254" y="5948708"/>
                <a:ext cx="525106" cy="442432"/>
              </a:xfrm>
              <a:custGeom>
                <a:avLst/>
                <a:gdLst>
                  <a:gd name="connsiteX0" fmla="*/ 524842 w 525106"/>
                  <a:gd name="connsiteY0" fmla="*/ 277732 h 442432"/>
                  <a:gd name="connsiteX1" fmla="*/ 434288 w 525106"/>
                  <a:gd name="connsiteY1" fmla="*/ 92401 h 442432"/>
                  <a:gd name="connsiteX2" fmla="*/ 293310 w 525106"/>
                  <a:gd name="connsiteY2" fmla="*/ 5016 h 442432"/>
                  <a:gd name="connsiteX3" fmla="*/ 280902 w 525106"/>
                  <a:gd name="connsiteY3" fmla="*/ 0 h 442432"/>
                  <a:gd name="connsiteX4" fmla="*/ 280902 w 525106"/>
                  <a:gd name="connsiteY4" fmla="*/ 0 h 442432"/>
                  <a:gd name="connsiteX5" fmla="*/ 280902 w 525106"/>
                  <a:gd name="connsiteY5" fmla="*/ 0 h 442432"/>
                  <a:gd name="connsiteX6" fmla="*/ 0 w 525106"/>
                  <a:gd name="connsiteY6" fmla="*/ 289612 h 442432"/>
                  <a:gd name="connsiteX7" fmla="*/ 96362 w 525106"/>
                  <a:gd name="connsiteY7" fmla="*/ 432438 h 442432"/>
                  <a:gd name="connsiteX8" fmla="*/ 196156 w 525106"/>
                  <a:gd name="connsiteY8" fmla="*/ 434551 h 442432"/>
                  <a:gd name="connsiteX9" fmla="*/ 270341 w 525106"/>
                  <a:gd name="connsiteY9" fmla="*/ 384126 h 442432"/>
                  <a:gd name="connsiteX10" fmla="*/ 439041 w 525106"/>
                  <a:gd name="connsiteY10" fmla="*/ 203547 h 442432"/>
                  <a:gd name="connsiteX11" fmla="*/ 525106 w 525106"/>
                  <a:gd name="connsiteY11" fmla="*/ 282484 h 442432"/>
                  <a:gd name="connsiteX12" fmla="*/ 524842 w 525106"/>
                  <a:gd name="connsiteY12" fmla="*/ 277732 h 44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25106" h="442432">
                    <a:moveTo>
                      <a:pt x="524842" y="277732"/>
                    </a:moveTo>
                    <a:cubicBezTo>
                      <a:pt x="523522" y="204075"/>
                      <a:pt x="488409" y="141770"/>
                      <a:pt x="434288" y="92401"/>
                    </a:cubicBezTo>
                    <a:cubicBezTo>
                      <a:pt x="393368" y="54913"/>
                      <a:pt x="344527" y="26400"/>
                      <a:pt x="293310" y="5016"/>
                    </a:cubicBezTo>
                    <a:cubicBezTo>
                      <a:pt x="289086" y="3168"/>
                      <a:pt x="285126" y="1584"/>
                      <a:pt x="280902" y="0"/>
                    </a:cubicBezTo>
                    <a:lnTo>
                      <a:pt x="280902" y="0"/>
                    </a:lnTo>
                    <a:cubicBezTo>
                      <a:pt x="280902" y="0"/>
                      <a:pt x="280902" y="0"/>
                      <a:pt x="280902" y="0"/>
                    </a:cubicBezTo>
                    <a:cubicBezTo>
                      <a:pt x="218068" y="75505"/>
                      <a:pt x="0" y="131738"/>
                      <a:pt x="0" y="289612"/>
                    </a:cubicBezTo>
                    <a:cubicBezTo>
                      <a:pt x="0" y="351389"/>
                      <a:pt x="39073" y="409206"/>
                      <a:pt x="96362" y="432438"/>
                    </a:cubicBezTo>
                    <a:cubicBezTo>
                      <a:pt x="129627" y="445111"/>
                      <a:pt x="162891" y="445639"/>
                      <a:pt x="196156" y="434551"/>
                    </a:cubicBezTo>
                    <a:cubicBezTo>
                      <a:pt x="225724" y="424782"/>
                      <a:pt x="250013" y="406566"/>
                      <a:pt x="270341" y="384126"/>
                    </a:cubicBezTo>
                    <a:cubicBezTo>
                      <a:pt x="334230" y="313373"/>
                      <a:pt x="360367" y="203547"/>
                      <a:pt x="439041" y="203547"/>
                    </a:cubicBezTo>
                    <a:cubicBezTo>
                      <a:pt x="510850" y="203547"/>
                      <a:pt x="520618" y="254764"/>
                      <a:pt x="525106" y="282484"/>
                    </a:cubicBezTo>
                    <a:cubicBezTo>
                      <a:pt x="525106" y="282484"/>
                      <a:pt x="524842" y="280636"/>
                      <a:pt x="524842" y="277732"/>
                    </a:cubicBezTo>
                    <a:close/>
                  </a:path>
                </a:pathLst>
              </a:custGeom>
              <a:solidFill>
                <a:srgbClr val="0075B3"/>
              </a:solidFill>
              <a:ln w="26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A2769F-778B-46D8-B9C3-F898E7451E8D}"/>
              </a:ext>
            </a:extLst>
          </p:cNvPr>
          <p:cNvCxnSpPr>
            <a:cxnSpLocks/>
          </p:cNvCxnSpPr>
          <p:nvPr userDrawn="1"/>
        </p:nvCxnSpPr>
        <p:spPr>
          <a:xfrm>
            <a:off x="10388893" y="297379"/>
            <a:ext cx="0" cy="267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Logo, icon&#10;&#10;Description automatically generated">
            <a:extLst>
              <a:ext uri="{FF2B5EF4-FFF2-40B4-BE49-F238E27FC236}">
                <a16:creationId xmlns:a16="http://schemas.microsoft.com/office/drawing/2014/main" id="{BE7D4A37-ED8C-4D8B-A180-5167E25994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852" y="246879"/>
            <a:ext cx="874848" cy="30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8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600" b="0" i="0" u="none" strike="noStrike" kern="1200" cap="all" spc="0" normalizeH="0" baseline="0" noProof="0" dirty="0">
          <a:ln>
            <a:noFill/>
          </a:ln>
          <a:solidFill>
            <a:schemeClr val="accent4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Ubuntu" panose="020B050403060203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1755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18" pos="7423">
          <p15:clr>
            <a:srgbClr val="F26B43"/>
          </p15:clr>
        </p15:guide>
        <p15:guide id="19" orient="horz" pos="4071">
          <p15:clr>
            <a:srgbClr val="F26B43"/>
          </p15:clr>
        </p15:guide>
        <p15:guide id="20" pos="255">
          <p15:clr>
            <a:srgbClr val="F26B43"/>
          </p15:clr>
        </p15:guide>
        <p15:guide id="21" orient="horz" pos="836">
          <p15:clr>
            <a:srgbClr val="F26B43"/>
          </p15:clr>
        </p15:guide>
        <p15:guide id="22" orient="horz" pos="245">
          <p15:clr>
            <a:srgbClr val="F26B43"/>
          </p15:clr>
        </p15:guide>
        <p15:guide id="23" pos="3840">
          <p15:clr>
            <a:srgbClr val="F26B43"/>
          </p15:clr>
        </p15:guide>
        <p15:guide id="24" pos="3899">
          <p15:clr>
            <a:srgbClr val="F26B43"/>
          </p15:clr>
        </p15:guide>
        <p15:guide id="25" pos="37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4B134E9-D75A-48EE-A8D3-54EB4FD29D99}"/>
              </a:ext>
            </a:extLst>
          </p:cNvPr>
          <p:cNvSpPr/>
          <p:nvPr/>
        </p:nvSpPr>
        <p:spPr>
          <a:xfrm>
            <a:off x="0" y="-3810"/>
            <a:ext cx="3457575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02F0475-6579-474F-9331-7B6CCD78B5F9}"/>
              </a:ext>
            </a:extLst>
          </p:cNvPr>
          <p:cNvSpPr txBox="1">
            <a:spLocks/>
          </p:cNvSpPr>
          <p:nvPr/>
        </p:nvSpPr>
        <p:spPr>
          <a:xfrm>
            <a:off x="399730" y="2302541"/>
            <a:ext cx="2806470" cy="783040"/>
          </a:xfrm>
          <a:prstGeom prst="rect">
            <a:avLst/>
          </a:prstGeom>
        </p:spPr>
        <p:txBody>
          <a:bodyPr wrap="none" lIns="0" tIns="0" rIns="0" bIns="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Sandeep Ubhaykar​​​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Telecom BSS/OSS Architect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CC6DE1C7-BD72-42F3-ABF7-0BDB7C2A9C10}"/>
              </a:ext>
            </a:extLst>
          </p:cNvPr>
          <p:cNvSpPr txBox="1">
            <a:spLocks/>
          </p:cNvSpPr>
          <p:nvPr/>
        </p:nvSpPr>
        <p:spPr>
          <a:xfrm>
            <a:off x="404351" y="3630825"/>
            <a:ext cx="2810337" cy="500137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srgbClr val="12ABDB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LOCATION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>
                <a:ln>
                  <a:noFill/>
                </a:ln>
                <a:solidFill>
                  <a:srgbClr val="EDEDED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India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EDEDED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B952CA31-9985-4707-BB39-38B3F08D1742}"/>
              </a:ext>
            </a:extLst>
          </p:cNvPr>
          <p:cNvSpPr txBox="1">
            <a:spLocks/>
          </p:cNvSpPr>
          <p:nvPr/>
        </p:nvSpPr>
        <p:spPr>
          <a:xfrm>
            <a:off x="404351" y="4676206"/>
            <a:ext cx="2810337" cy="500137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srgbClr val="12ABDB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LANGUAGES</a:t>
            </a:r>
            <a:endParaRPr kumimoji="0" lang="en-GB" sz="1600" b="1" i="0" u="none" strike="noStrike" kern="1200" cap="none" spc="0" normalizeH="0" baseline="0" noProof="0">
              <a:ln>
                <a:noFill/>
              </a:ln>
              <a:solidFill>
                <a:srgbClr val="12ABDB"/>
              </a:solidFill>
              <a:effectLst/>
              <a:uLnTx/>
              <a:uFillTx/>
              <a:latin typeface="Ubuntu" panose="020B0504030602030204" pitchFamily="34" charset="0"/>
              <a:ea typeface="Verdan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EDEDED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English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3B613F55-A01D-4889-8CA9-9091DF66ED30}"/>
              </a:ext>
            </a:extLst>
          </p:cNvPr>
          <p:cNvSpPr txBox="1">
            <a:spLocks/>
          </p:cNvSpPr>
          <p:nvPr/>
        </p:nvSpPr>
        <p:spPr>
          <a:xfrm>
            <a:off x="404351" y="5721588"/>
            <a:ext cx="2810337" cy="500137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srgbClr val="12ABDB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EXPERIENCE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EDEDED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17 years</a:t>
            </a:r>
          </a:p>
        </p:txBody>
      </p:sp>
      <p:pic>
        <p:nvPicPr>
          <p:cNvPr id="14" name="Picture Placeholder 4" descr="A person with a mustache&#10;&#10;Description automatically generated with low confidence">
            <a:extLst>
              <a:ext uri="{FF2B5EF4-FFF2-40B4-BE49-F238E27FC236}">
                <a16:creationId xmlns:a16="http://schemas.microsoft.com/office/drawing/2014/main" id="{BDB0DFC1-C2BD-47E0-90A2-50C707BCF32B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8" t="9881" r="12912" b="20949"/>
          <a:stretch/>
        </p:blipFill>
        <p:spPr>
          <a:xfrm>
            <a:off x="480846" y="210896"/>
            <a:ext cx="1906754" cy="1906754"/>
          </a:xfrm>
          <a:prstGeom prst="flowChartConnector">
            <a:avLst/>
          </a:prstGeom>
          <a:ln>
            <a:noFill/>
          </a:ln>
        </p:spPr>
      </p:pic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B697B81-F73A-416D-B043-D92F1C7B1174}"/>
              </a:ext>
            </a:extLst>
          </p:cNvPr>
          <p:cNvSpPr txBox="1">
            <a:spLocks/>
          </p:cNvSpPr>
          <p:nvPr/>
        </p:nvSpPr>
        <p:spPr>
          <a:xfrm>
            <a:off x="3676909" y="626984"/>
            <a:ext cx="4114800" cy="246221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070AD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PROFILE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01F878D-761B-4D51-AA25-00CB3DA44360}"/>
              </a:ext>
            </a:extLst>
          </p:cNvPr>
          <p:cNvSpPr txBox="1">
            <a:spLocks/>
          </p:cNvSpPr>
          <p:nvPr/>
        </p:nvSpPr>
        <p:spPr>
          <a:xfrm>
            <a:off x="3676909" y="948011"/>
            <a:ext cx="4114800" cy="223864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defPPr>
              <a:defRPr lang="en-US"/>
            </a:defPPr>
            <a:lvl1pPr marL="171450" indent="-171450">
              <a:lnSpc>
                <a:spcPts val="1260"/>
              </a:lnSpc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900">
                <a:latin typeface="Verdana"/>
              </a:defRPr>
            </a:lvl1pPr>
            <a:lvl2pPr marL="266700" indent="-1778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2pPr>
            <a:lvl3pPr marL="444500" indent="-1778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latin typeface="+mj-lt"/>
              </a:defRPr>
            </a:lvl3pPr>
            <a:lvl4pPr marL="622300" indent="-17780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>
                <a:latin typeface="+mj-lt"/>
              </a:defRPr>
            </a:lvl4pPr>
            <a:lvl5pPr marL="812800" indent="-190500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>
                <a:latin typeface="+mj-lt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IN" sz="10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Arial" panose="020B0604020202020204" pitchFamily="34" charset="0"/>
              </a:rPr>
              <a:t>Telecom OSS/BSS Architect having led several B2B and B2C Telecom transformation and Consulting projects in Wireless, Wireline, Cable and Broadband for North America, UK and Indian CSP’s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Arial" panose="020B0604020202020204" pitchFamily="34" charset="0"/>
              </a:rPr>
              <a:t>17 years of experience in Order 2 Cash, Order 2 Activate, Trouble 2 Resolve Telecom and Service Assurance business process and implementations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Arial" panose="020B0604020202020204" pitchFamily="34" charset="0"/>
              </a:rPr>
              <a:t>Worked on Architecture Assessment, Business Process Reengineering, Consulting and Digital Transformation assignments as a Telecom OSS/BSS SME leveraging TM Forum’s eTOM, TAM, SID and ODA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Arial" panose="020B0604020202020204" pitchFamily="34" charset="0"/>
              </a:rPr>
              <a:t>Have led several Telecom implementations for Wireless, Wireline, Cable, Broadband and Content Billing for North America, UK and Indian CSP’s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Arial" panose="020B0604020202020204" pitchFamily="34" charset="0"/>
              </a:rPr>
              <a:t>Experience in many phases of software development methodology including consulting, product strategy, requirements specification, design, implementation, and delivery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Arial" panose="020B0604020202020204" pitchFamily="34" charset="0"/>
              </a:rPr>
              <a:t>Have delivered Telecom solutions through several SaaS and COTS products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2F176CF-2DD1-4F0C-974B-ADA16131FA17}"/>
              </a:ext>
            </a:extLst>
          </p:cNvPr>
          <p:cNvCxnSpPr/>
          <p:nvPr/>
        </p:nvCxnSpPr>
        <p:spPr>
          <a:xfrm>
            <a:off x="3676909" y="910608"/>
            <a:ext cx="4114800" cy="0"/>
          </a:xfrm>
          <a:prstGeom prst="line">
            <a:avLst/>
          </a:prstGeom>
          <a:ln>
            <a:solidFill>
              <a:schemeClr val="accent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03D2980-3BC3-4E76-AAD2-3BBFF4A09EBC}"/>
              </a:ext>
            </a:extLst>
          </p:cNvPr>
          <p:cNvSpPr txBox="1">
            <a:spLocks/>
          </p:cNvSpPr>
          <p:nvPr/>
        </p:nvSpPr>
        <p:spPr>
          <a:xfrm>
            <a:off x="8011043" y="626984"/>
            <a:ext cx="3776144" cy="246221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070AD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WORK EXPERIENCE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9C82CF-D5D2-4D9C-A74E-AC2CA57C7E36}"/>
              </a:ext>
            </a:extLst>
          </p:cNvPr>
          <p:cNvCxnSpPr>
            <a:cxnSpLocks/>
          </p:cNvCxnSpPr>
          <p:nvPr/>
        </p:nvCxnSpPr>
        <p:spPr>
          <a:xfrm>
            <a:off x="8011043" y="910608"/>
            <a:ext cx="3776144" cy="0"/>
          </a:xfrm>
          <a:prstGeom prst="line">
            <a:avLst/>
          </a:prstGeom>
          <a:ln>
            <a:solidFill>
              <a:schemeClr val="accent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7D17B947-5130-4C71-B35A-E2BC40F80EEA}"/>
              </a:ext>
            </a:extLst>
          </p:cNvPr>
          <p:cNvSpPr txBox="1">
            <a:spLocks/>
          </p:cNvSpPr>
          <p:nvPr/>
        </p:nvSpPr>
        <p:spPr>
          <a:xfrm>
            <a:off x="3702309" y="3768377"/>
            <a:ext cx="4114800" cy="246221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70AD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SKILLS AND COMPETENCIES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EB1183-B443-426A-B59E-8C42F9BAB9C2}"/>
              </a:ext>
            </a:extLst>
          </p:cNvPr>
          <p:cNvCxnSpPr/>
          <p:nvPr/>
        </p:nvCxnSpPr>
        <p:spPr>
          <a:xfrm>
            <a:off x="3676909" y="3764500"/>
            <a:ext cx="8064000" cy="0"/>
          </a:xfrm>
          <a:prstGeom prst="line">
            <a:avLst/>
          </a:prstGeom>
          <a:ln>
            <a:solidFill>
              <a:schemeClr val="accent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86EC080-0748-4899-AE89-D647F5347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062915"/>
              </p:ext>
            </p:extLst>
          </p:nvPr>
        </p:nvGraphicFramePr>
        <p:xfrm>
          <a:off x="3702308" y="4086347"/>
          <a:ext cx="8064000" cy="2392680"/>
        </p:xfrm>
        <a:graphic>
          <a:graphicData uri="http://schemas.openxmlformats.org/drawingml/2006/table">
            <a:tbl>
              <a:tblPr/>
              <a:tblGrid>
                <a:gridCol w="1684318">
                  <a:extLst>
                    <a:ext uri="{9D8B030D-6E8A-4147-A177-3AD203B41FA5}">
                      <a16:colId xmlns:a16="http://schemas.microsoft.com/office/drawing/2014/main" val="2145848910"/>
                    </a:ext>
                  </a:extLst>
                </a:gridCol>
                <a:gridCol w="6379682">
                  <a:extLst>
                    <a:ext uri="{9D8B030D-6E8A-4147-A177-3AD203B41FA5}">
                      <a16:colId xmlns:a16="http://schemas.microsoft.com/office/drawing/2014/main" val="3965727858"/>
                    </a:ext>
                  </a:extLst>
                </a:gridCol>
              </a:tblGrid>
              <a:tr h="12931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>
                          <a:effectLst/>
                          <a:latin typeface="Ubuntu" panose="020B0504030602030204" pitchFamily="34" charset="0"/>
                          <a:ea typeface="Times New Roman" panose="02020603050405020304" pitchFamily="18" charset="0"/>
                        </a:rPr>
                        <a:t>QUALIFICATIONS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defTabSz="1088239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IN" sz="900" kern="1200" dirty="0">
                          <a:solidFill>
                            <a:schemeClr val="tx1"/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Bachelor of Science (IT), Diploma in Chemical Engineering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483177"/>
                  </a:ext>
                </a:extLst>
              </a:tr>
              <a:tr h="14608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dirty="0">
                          <a:effectLst/>
                          <a:latin typeface="Ubuntu" panose="020B0504030602030204" pitchFamily="34" charset="0"/>
                          <a:ea typeface="Times New Roman" panose="02020603050405020304" pitchFamily="18" charset="0"/>
                        </a:rPr>
                        <a:t>FUNCTIONAL ROLES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0882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altLang="en-US" sz="900" b="0" kern="1200" dirty="0">
                          <a:solidFill>
                            <a:schemeClr val="tx1"/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Telecom OSS/BSS SME, Enterprise Architect, Project Manager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020799"/>
                  </a:ext>
                </a:extLst>
              </a:tr>
              <a:tr h="55765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dirty="0">
                          <a:effectLst/>
                          <a:latin typeface="Ubuntu" panose="020B0504030602030204" pitchFamily="34" charset="0"/>
                          <a:ea typeface="Times New Roman" panose="02020603050405020304" pitchFamily="18" charset="0"/>
                        </a:rPr>
                        <a:t>TELECOM BSS/OSS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10882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900" b="1" kern="1200" dirty="0">
                          <a:solidFill>
                            <a:schemeClr val="tx1"/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COTS/SaaS Products:</a:t>
                      </a:r>
                      <a:r>
                        <a:rPr lang="en-IN" altLang="en-US" sz="900" b="0" kern="1200" dirty="0">
                          <a:solidFill>
                            <a:schemeClr val="tx1"/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 Salesforce Vlocity, </a:t>
                      </a:r>
                      <a:r>
                        <a:rPr lang="en-IN" altLang="en-US" sz="900" b="0" kern="1200" dirty="0" err="1">
                          <a:solidFill>
                            <a:schemeClr val="tx1"/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ServiceNow,Oracle</a:t>
                      </a:r>
                      <a:r>
                        <a:rPr lang="en-IN" altLang="en-US" sz="900" b="0" kern="1200" dirty="0">
                          <a:solidFill>
                            <a:schemeClr val="tx1"/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 RODOD (Siebel, BRM, AIA, OSM, UIM), Amdocs Kenan</a:t>
                      </a:r>
                    </a:p>
                    <a:p>
                      <a:pPr marL="171450" indent="-171450" algn="l" defTabSz="10882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900" b="1" kern="1200" dirty="0">
                          <a:solidFill>
                            <a:schemeClr val="tx1"/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CPQ:</a:t>
                      </a:r>
                      <a:r>
                        <a:rPr lang="en-IN" altLang="en-US" sz="900" b="0" kern="1200" dirty="0">
                          <a:solidFill>
                            <a:schemeClr val="tx1"/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 Vlocity CPQ, CloudSense CPQ</a:t>
                      </a:r>
                    </a:p>
                    <a:p>
                      <a:pPr marL="171450" indent="-171450" algn="l" defTabSz="10882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900" b="1" kern="1200" dirty="0">
                          <a:solidFill>
                            <a:schemeClr val="tx1"/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Billing: </a:t>
                      </a:r>
                      <a:r>
                        <a:rPr lang="en-IN" altLang="en-US" sz="900" b="0" kern="1200" dirty="0">
                          <a:solidFill>
                            <a:schemeClr val="tx1"/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Oracle BRM, Amdocs Kenan, </a:t>
                      </a:r>
                      <a:r>
                        <a:rPr lang="en-IN" altLang="en-US" sz="900" b="0" kern="1200" dirty="0" err="1">
                          <a:solidFill>
                            <a:schemeClr val="tx1"/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Jbilling</a:t>
                      </a:r>
                      <a:r>
                        <a:rPr lang="en-IN" altLang="en-US" sz="900" b="0" kern="1200" dirty="0">
                          <a:solidFill>
                            <a:schemeClr val="tx1"/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, ARIA</a:t>
                      </a:r>
                    </a:p>
                    <a:p>
                      <a:pPr marL="171450" indent="-171450" algn="l" defTabSz="10882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IN" altLang="en-US" sz="900" b="1" kern="1200" dirty="0">
                          <a:solidFill>
                            <a:schemeClr val="tx1"/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Mediation &amp; Rating: </a:t>
                      </a:r>
                      <a:r>
                        <a:rPr lang="en-IN" altLang="en-US" sz="900" b="0" kern="1200" dirty="0">
                          <a:solidFill>
                            <a:schemeClr val="tx1"/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Oracle Mediation, Kenan Data Mediation, Volubill Differential Billing Platform, Comptel Online Link</a:t>
                      </a:r>
                    </a:p>
                    <a:p>
                      <a:pPr marL="171450" marR="0" lvl="0" indent="-171450" algn="l" defTabSz="10882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altLang="en-US" sz="900" b="1" kern="1200" dirty="0">
                          <a:solidFill>
                            <a:schemeClr val="tx1"/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OSS Products:</a:t>
                      </a:r>
                      <a:r>
                        <a:rPr lang="en-IN" altLang="en-US" sz="900" b="0" kern="1200" dirty="0">
                          <a:solidFill>
                            <a:schemeClr val="tx1"/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 Sitetracker, Ciena Blue Planet Inventory, Ciena Blue Planet UAA, GE Smallworld Geospatial OSP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933345"/>
                  </a:ext>
                </a:extLst>
              </a:tr>
              <a:tr h="26670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dirty="0">
                          <a:effectLst/>
                          <a:latin typeface="Ubuntu" panose="020B0504030602030204" pitchFamily="34" charset="0"/>
                          <a:ea typeface="Times New Roman" panose="02020603050405020304" pitchFamily="18" charset="0"/>
                        </a:rPr>
                        <a:t>TECHNOLOGY PLATFORMS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10882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IN" altLang="en-US" sz="900" b="0" kern="1200" dirty="0">
                          <a:solidFill>
                            <a:schemeClr val="tx1"/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Cloud Native Technologies, Dev Ops, AWS, Azure, Java/J2EE, Weblogic Tuxedo, Tibco Spotfire, Informatica, C, Pro C, Oracle PL/SQL, UNIX Shell Scripts, VB/ASP, XML, .NET, Visual Source Safe, and Testing tools, Micro Focus Enterprise Analyzer, Evolve ware, Microsoft Project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811770"/>
                  </a:ext>
                </a:extLst>
              </a:tr>
              <a:tr h="12931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dirty="0">
                          <a:effectLst/>
                          <a:latin typeface="Ubuntu" panose="020B0504030602030204" pitchFamily="34" charset="0"/>
                          <a:ea typeface="Times New Roman" panose="02020603050405020304" pitchFamily="18" charset="0"/>
                        </a:rPr>
                        <a:t>EA TOOLS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10882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IN" altLang="en-US" sz="900" b="0" kern="1200" dirty="0">
                          <a:solidFill>
                            <a:schemeClr val="tx1"/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SPARX Enterprise Architect, Orbus iServer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008828"/>
                  </a:ext>
                </a:extLst>
              </a:tr>
              <a:tr h="12931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dirty="0">
                          <a:effectLst/>
                          <a:latin typeface="Ubuntu" panose="020B0504030602030204" pitchFamily="34" charset="0"/>
                          <a:ea typeface="Times New Roman" panose="02020603050405020304" pitchFamily="18" charset="0"/>
                        </a:rPr>
                        <a:t>APP MONITORING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108823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IN" altLang="en-US" sz="900" b="0" kern="1200" dirty="0">
                          <a:solidFill>
                            <a:schemeClr val="tx1"/>
                          </a:solidFill>
                          <a:latin typeface="Ubuntu" panose="020B0504030602030204" pitchFamily="34" charset="0"/>
                          <a:ea typeface="+mn-ea"/>
                          <a:cs typeface="+mn-cs"/>
                        </a:rPr>
                        <a:t>Science Logic, App Dynamics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520510"/>
                  </a:ext>
                </a:extLst>
              </a:tr>
            </a:tbl>
          </a:graphicData>
        </a:graphic>
      </p:graphicFrame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1F2CE675-C398-4B70-AF4A-FC32699363B2}"/>
              </a:ext>
            </a:extLst>
          </p:cNvPr>
          <p:cNvSpPr txBox="1">
            <a:spLocks/>
          </p:cNvSpPr>
          <p:nvPr/>
        </p:nvSpPr>
        <p:spPr>
          <a:xfrm>
            <a:off x="8011043" y="948011"/>
            <a:ext cx="3949200" cy="301757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defPPr>
              <a:defRPr lang="pt-PT"/>
            </a:defPPr>
            <a:lvl1pPr marL="182880" indent="-182880" defTabSz="1088239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buFont typeface="Wingdings" panose="05000000000000000000" pitchFamily="2" charset="2"/>
              <a:buChar char="§"/>
              <a:defRPr sz="1000"/>
            </a:lvl1pPr>
            <a:lvl2pPr marL="266700" indent="-1778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2pPr>
            <a:lvl3pPr marL="444500" indent="-1778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latin typeface="+mj-lt"/>
              </a:defRPr>
            </a:lvl3pPr>
            <a:lvl4pPr marL="622300" indent="-17780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>
                <a:latin typeface="+mj-lt"/>
              </a:defRPr>
            </a:lvl4pPr>
            <a:lvl5pPr marL="812800" indent="-190500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>
                <a:latin typeface="+mj-lt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l" defTabSz="1088239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IN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Arial" panose="020B0604020202020204" pitchFamily="34" charset="0"/>
              </a:rPr>
              <a:t>Expertise in Telecom OSS/BSS Business Process, Enterprise Architecture and Project Delivery of Transformation Projects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Arial" panose="020B0604020202020204" pitchFamily="34" charset="0"/>
              </a:rPr>
              <a:t>Telecom BSS - Order 2 Cash (CRM, Billing, Mediation)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Arial" panose="020B0604020202020204" pitchFamily="34" charset="0"/>
              </a:rPr>
              <a:t>Telecom OSS - Order 2 Activate (Order Management, Network Inventory, Geospatial OSP), Trouble 2 Resolve (Troubleticketing, Alarms Management, AI/ML for Predictive Network Alarms)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Arial" panose="020B0604020202020204" pitchFamily="34" charset="0"/>
              </a:rPr>
              <a:t>TM Forum (eTOM, TAM, SID and ODA), TOGAF, BPMN</a:t>
            </a:r>
          </a:p>
          <a:p>
            <a:pPr marL="0" marR="0" lvl="0" indent="0" algn="l" defTabSz="1088239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IN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Arial" panose="020B0604020202020204" pitchFamily="34" charset="0"/>
              </a:rPr>
              <a:t>Key Solutions engineered and delivered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Arial" panose="020B0604020202020204" pitchFamily="34" charset="0"/>
              </a:rPr>
              <a:t>Implemented Salesforce Vlocity CPQ Integrations for a North American Tier 1 client for their B2B line of business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Arial" panose="020B0604020202020204" pitchFamily="34" charset="0"/>
              </a:rPr>
              <a:t>Implemented Transformation Projects in Telecom B2B, B2C area involving Product Catalog, CRM, Billing and Mediation for North American Tier 2 and a Canadian CSP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Arial" panose="020B0604020202020204" pitchFamily="34" charset="0"/>
              </a:rPr>
              <a:t>Implemented Service Assurance involving ServiceNow for Tier 2 Quad Play NA CSP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Arial" panose="020B0604020202020204" pitchFamily="34" charset="0"/>
              </a:rPr>
              <a:t>Defined Future State roadmap for a Quad Play NA CSP in core OSS area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9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Arial" panose="020B0604020202020204" pitchFamily="34" charset="0"/>
              </a:rPr>
              <a:t>Reverse Engineering / Legacy Modernization for a Tier 1 CSP in North America from their existing legacy mainframe system</a:t>
            </a:r>
          </a:p>
          <a:p>
            <a:pPr marL="176213" marR="0" lvl="0" indent="-176213" algn="l" defTabSz="1088239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900" b="1" i="0" u="none" strike="noStrike" kern="1200" cap="none" spc="1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Arial" panose="020B0604020202020204" pitchFamily="34" charset="0"/>
            </a:endParaRPr>
          </a:p>
          <a:p>
            <a:pPr marL="176213" marR="0" lvl="0" indent="-176213" algn="l" defTabSz="1088239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70A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IN" sz="900" b="1" i="0" u="none" strike="noStrike" kern="1200" cap="none" spc="1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5413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2022">
  <a:themeElements>
    <a:clrScheme name="Custom 2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Green A">
      <a:srgbClr val="57CF80"/>
    </a:custClr>
    <a:custClr name="Green B">
      <a:srgbClr val="33B569"/>
    </a:custClr>
    <a:custClr name="Green C">
      <a:srgbClr val="2EA657"/>
    </a:custClr>
    <a:custClr name="Green D">
      <a:srgbClr val="178C3D"/>
    </a:custClr>
    <a:custClr name="Green E">
      <a:srgbClr val="176036"/>
    </a:custClr>
    <a:custClr name="Teal A">
      <a:srgbClr val="00E6E3"/>
    </a:custClr>
    <a:custClr name="Teal B">
      <a:srgbClr val="00D5D0"/>
    </a:custClr>
    <a:custClr name="Teal C">
      <a:srgbClr val="00BFBF"/>
    </a:custClr>
    <a:custClr name="Teal D">
      <a:srgbClr val="00929B"/>
    </a:custClr>
    <a:custClr name="Teal E">
      <a:srgbClr val="007D74"/>
    </a:custClr>
    <a:custClr name="Peacock A">
      <a:srgbClr val="00E0CB"/>
    </a:custClr>
    <a:custClr name="Peacock B">
      <a:srgbClr val="00B2A2"/>
    </a:custClr>
    <a:custClr name="Peacock C">
      <a:srgbClr val="0F878A"/>
    </a:custClr>
    <a:custClr name="Peacock D">
      <a:srgbClr val="0F6A73"/>
    </a:custClr>
    <a:custClr name="Peacock E">
      <a:srgbClr val="0F434A"/>
    </a:custClr>
    <a:custClr name="Sapphire A">
      <a:srgbClr val="338091"/>
    </a:custClr>
    <a:custClr name="Sapphire B">
      <a:srgbClr val="336B7D"/>
    </a:custClr>
    <a:custClr name="Sapphire C">
      <a:srgbClr val="14596B"/>
    </a:custClr>
    <a:custClr name="Sapphire D">
      <a:srgbClr val="214554"/>
    </a:custClr>
    <a:custClr name="Sapphire E">
      <a:srgbClr val="173340"/>
    </a:custClr>
    <a:custClr name="Violet A">
      <a:srgbClr val="E557AD"/>
    </a:custClr>
    <a:custClr name="Violet B">
      <a:srgbClr val="D13A8C"/>
    </a:custClr>
    <a:custClr name="Violet C">
      <a:srgbClr val="BA2980"/>
    </a:custClr>
    <a:custClr name="Violet D">
      <a:srgbClr val="A12980"/>
    </a:custClr>
    <a:custClr name="Violet E">
      <a:srgbClr val="811B6F"/>
    </a:custClr>
    <a:custClr name="Yellow A">
      <a:srgbClr val="FFDA80"/>
    </a:custClr>
    <a:custClr name="Yellow B">
      <a:srgbClr val="FFD068"/>
    </a:custClr>
    <a:custClr name="Yellow C">
      <a:srgbClr val="FFB24A"/>
    </a:custClr>
    <a:custClr name="Yellow D">
      <a:srgbClr val="FF9C29"/>
    </a:custClr>
    <a:custClr name="Yellow E">
      <a:srgbClr val="FF8E12"/>
    </a:custClr>
    <a:custClr name="Velvet A">
      <a:srgbClr val="9E4780"/>
    </a:custClr>
    <a:custClr name="Velvet B">
      <a:srgbClr val="802B73"/>
    </a:custClr>
    <a:custClr name="Velvet C">
      <a:srgbClr val="750D5C"/>
    </a:custClr>
    <a:custClr name="Velvet D">
      <a:srgbClr val="590A42"/>
    </a:custClr>
    <a:custClr name="Velvet E">
      <a:srgbClr val="42142E"/>
    </a:custClr>
    <a:custClr name="Red A">
      <a:srgbClr val="FF5770"/>
    </a:custClr>
    <a:custClr name="Red B">
      <a:srgbClr val="FF455E"/>
    </a:custClr>
    <a:custClr name="Red C">
      <a:srgbClr val="FF304D"/>
    </a:custClr>
    <a:custClr name="Red D">
      <a:srgbClr val="E30021"/>
    </a:custClr>
    <a:custClr name="Red E">
      <a:srgbClr val="A6001A"/>
    </a:custClr>
  </a:custClrLst>
  <a:extLst>
    <a:ext uri="{05A4C25C-085E-4340-85A3-A5531E510DB2}">
      <thm15:themeFamily xmlns:thm15="http://schemas.microsoft.com/office/thememl/2012/main" name="2022_PPT Base template for VI.potx  -  Read-Only" id="{2EC4D17B-00B1-42E9-9AC3-728A2706166E}" vid="{7FCA0F24-5C4C-4A3F-BA48-2FC89C071F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528</Words>
  <Application>Microsoft Office PowerPoint</Application>
  <PresentationFormat>Widescreen</PresentationFormat>
  <Paragraphs>44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Ubuntu</vt:lpstr>
      <vt:lpstr>Ubuntu Medium</vt:lpstr>
      <vt:lpstr>Wingdings</vt:lpstr>
      <vt:lpstr>Capgemini 2022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Ubhaykar, Sandeep R</dc:creator>
  <cp:lastModifiedBy>Ubhaykar, Sandeep R</cp:lastModifiedBy>
  <cp:revision>7</cp:revision>
  <dcterms:created xsi:type="dcterms:W3CDTF">2022-06-10T17:16:23Z</dcterms:created>
  <dcterms:modified xsi:type="dcterms:W3CDTF">2023-02-01T16:13:23Z</dcterms:modified>
</cp:coreProperties>
</file>