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70" r:id="rId4"/>
    <p:sldId id="258" r:id="rId5"/>
    <p:sldId id="259" r:id="rId6"/>
    <p:sldId id="273" r:id="rId7"/>
    <p:sldId id="282" r:id="rId8"/>
    <p:sldId id="284" r:id="rId9"/>
    <p:sldId id="267" r:id="rId10"/>
    <p:sldId id="274" r:id="rId11"/>
    <p:sldId id="276" r:id="rId12"/>
    <p:sldId id="275" r:id="rId13"/>
    <p:sldId id="277" r:id="rId14"/>
    <p:sldId id="278" r:id="rId15"/>
    <p:sldId id="271" r:id="rId16"/>
    <p:sldId id="279" r:id="rId17"/>
    <p:sldId id="285" r:id="rId18"/>
    <p:sldId id="286" r:id="rId19"/>
    <p:sldId id="262" r:id="rId20"/>
    <p:sldId id="269" r:id="rId21"/>
    <p:sldId id="281" r:id="rId22"/>
    <p:sldId id="287"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0" autoAdjust="0"/>
    <p:restoredTop sz="90305" autoAdjust="0"/>
  </p:normalViewPr>
  <p:slideViewPr>
    <p:cSldViewPr snapToGrid="0">
      <p:cViewPr varScale="1">
        <p:scale>
          <a:sx n="67" d="100"/>
          <a:sy n="67" d="100"/>
        </p:scale>
        <p:origin x="858"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12-07-2019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12-07-2019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12-07-2019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12-07-2019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12-07-2019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12-07-2019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12-07-2019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12-07-2019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12-07-2019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12-07-2019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12-07-2019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12-07-2019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6"/>
            <a:ext cx="9144000" cy="4201686"/>
          </a:xfrm>
        </p:spPr>
        <p:txBody>
          <a:bodyPr>
            <a:normAutofit/>
          </a:bodyPr>
          <a:lstStyle/>
          <a:p>
            <a:r>
              <a:rPr lang="en-IN" sz="6600" dirty="0" smtClean="0"/>
              <a:t>Housing Price prediction</a:t>
            </a:r>
            <a:br>
              <a:rPr lang="en-IN" sz="6600" dirty="0" smtClean="0"/>
            </a:br>
            <a:r>
              <a:rPr lang="en-IN" sz="6600" dirty="0" smtClean="0"/>
              <a:t>Assignment</a:t>
            </a:r>
            <a:r>
              <a:rPr lang="en-IN" sz="2800" dirty="0" smtClean="0"/>
              <a:t/>
            </a:r>
            <a:br>
              <a:rPr lang="en-IN" sz="2800" dirty="0" smtClean="0"/>
            </a:br>
            <a:endParaRPr lang="en-IN" sz="2800" dirty="0"/>
          </a:p>
        </p:txBody>
      </p:sp>
      <p:sp>
        <p:nvSpPr>
          <p:cNvPr id="3" name="Subtitle 2"/>
          <p:cNvSpPr>
            <a:spLocks noGrp="1"/>
          </p:cNvSpPr>
          <p:nvPr>
            <p:ph type="subTitle" idx="1"/>
          </p:nvPr>
        </p:nvSpPr>
        <p:spPr>
          <a:xfrm>
            <a:off x="7109138" y="5280338"/>
            <a:ext cx="3683358" cy="682580"/>
          </a:xfrm>
        </p:spPr>
        <p:txBody>
          <a:bodyPr>
            <a:normAutofit/>
          </a:bodyPr>
          <a:lstStyle/>
          <a:p>
            <a:pPr algn="l"/>
            <a:r>
              <a:rPr lang="en-IN" sz="2000" dirty="0"/>
              <a:t> </a:t>
            </a:r>
            <a:r>
              <a:rPr lang="en-IN" sz="3200" dirty="0" err="1" smtClean="0"/>
              <a:t>Bandla</a:t>
            </a:r>
            <a:r>
              <a:rPr lang="en-IN" sz="3200" dirty="0" smtClean="0"/>
              <a:t> </a:t>
            </a:r>
            <a:r>
              <a:rPr lang="en-IN" sz="3200" dirty="0" err="1" smtClean="0"/>
              <a:t>Sunitha</a:t>
            </a:r>
            <a:endParaRPr lang="en-IN" sz="3200" dirty="0" smtClean="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smtClean="0"/>
              <a:t>Basement Metrics and its observations</a:t>
            </a:r>
            <a:endParaRPr lang="en-IN" sz="2800" dirty="0"/>
          </a:p>
        </p:txBody>
      </p:sp>
      <p:sp>
        <p:nvSpPr>
          <p:cNvPr id="3" name="Content Placeholder 2"/>
          <p:cNvSpPr>
            <a:spLocks noGrp="1"/>
          </p:cNvSpPr>
          <p:nvPr>
            <p:ph idx="1"/>
          </p:nvPr>
        </p:nvSpPr>
        <p:spPr>
          <a:xfrm>
            <a:off x="907226" y="1687501"/>
            <a:ext cx="6249604" cy="4107992"/>
          </a:xfrm>
        </p:spPr>
        <p:txBody>
          <a:bodyPr>
            <a:noAutofit/>
          </a:bodyPr>
          <a:lstStyle/>
          <a:p>
            <a:pPr marL="0" indent="0">
              <a:buNone/>
            </a:pPr>
            <a:r>
              <a:rPr lang="en-US" sz="1600" dirty="0"/>
              <a:t>Here we can notice that Basement Quality and Basement condition are excellent and good </a:t>
            </a:r>
            <a:r>
              <a:rPr lang="en-US" sz="1600" dirty="0" smtClean="0"/>
              <a:t>respectively</a:t>
            </a:r>
            <a:endParaRPr lang="en-US" sz="1600" dirty="0"/>
          </a:p>
          <a:p>
            <a:r>
              <a:rPr lang="en-US" sz="1600" dirty="0"/>
              <a:t>1. High sales taking place when Basement Quality either excellent or good and Basement condition is good.</a:t>
            </a:r>
          </a:p>
          <a:p>
            <a:r>
              <a:rPr lang="en-US" sz="1600" dirty="0"/>
              <a:t>2. In BsmtFinType1: Rating of basement finished area </a:t>
            </a:r>
            <a:r>
              <a:rPr lang="en-US" sz="1600" dirty="0" err="1"/>
              <a:t>i.e</a:t>
            </a:r>
            <a:r>
              <a:rPr lang="en-US" sz="1600" dirty="0"/>
              <a:t> GLQ (Good Living Quarters) are giving high sales</a:t>
            </a:r>
          </a:p>
          <a:p>
            <a:r>
              <a:rPr lang="en-US" sz="1600" dirty="0"/>
              <a:t>3. In BsmtFinType2: Rating of basement finished area (if multiple types) </a:t>
            </a:r>
            <a:r>
              <a:rPr lang="en-US" sz="1600" dirty="0" err="1"/>
              <a:t>i.e</a:t>
            </a:r>
            <a:r>
              <a:rPr lang="en-US" sz="1600" dirty="0"/>
              <a:t> ALQ (Average Living Quarters) are giving high sales</a:t>
            </a:r>
          </a:p>
          <a:p>
            <a:r>
              <a:rPr lang="en-US" sz="1600" dirty="0"/>
              <a:t>4. In </a:t>
            </a:r>
            <a:r>
              <a:rPr lang="en-US" sz="1600" dirty="0" err="1"/>
              <a:t>BsmtFullBath</a:t>
            </a:r>
            <a:r>
              <a:rPr lang="en-US" sz="1600" dirty="0"/>
              <a:t>: Basement full bathrooms, high sales are getting if </a:t>
            </a:r>
            <a:r>
              <a:rPr lang="en-US" sz="1600" dirty="0" err="1"/>
              <a:t>atleast</a:t>
            </a:r>
            <a:r>
              <a:rPr lang="en-US" sz="1600" dirty="0"/>
              <a:t> one full bathroom available</a:t>
            </a:r>
          </a:p>
          <a:p>
            <a:r>
              <a:rPr lang="en-US" sz="1600" dirty="0"/>
              <a:t>5. In </a:t>
            </a:r>
            <a:r>
              <a:rPr lang="en-US" sz="1600" dirty="0" err="1"/>
              <a:t>BsmtHalfBath</a:t>
            </a:r>
            <a:r>
              <a:rPr lang="en-US" sz="1600" dirty="0"/>
              <a:t>: Basement half bathrooms, sales are so attracting in this area.</a:t>
            </a:r>
          </a:p>
          <a:p>
            <a:r>
              <a:rPr lang="en-US" sz="1600" dirty="0"/>
              <a:t>6. In </a:t>
            </a:r>
            <a:r>
              <a:rPr lang="en-US" sz="1600" dirty="0" err="1"/>
              <a:t>BsmtExposure</a:t>
            </a:r>
            <a:r>
              <a:rPr lang="en-US" sz="1600" dirty="0"/>
              <a:t>: Refers to walkout or garden level walls, Sales are high where </a:t>
            </a:r>
            <a:r>
              <a:rPr lang="en-US" sz="1600" dirty="0" err="1"/>
              <a:t>Bsmtexposure</a:t>
            </a:r>
            <a:r>
              <a:rPr lang="en-US" sz="1600" dirty="0"/>
              <a:t> is good exposure or average</a:t>
            </a:r>
          </a:p>
        </p:txBody>
      </p:sp>
      <p:pic>
        <p:nvPicPr>
          <p:cNvPr id="6" name="Picture 5"/>
          <p:cNvPicPr>
            <a:picLocks noChangeAspect="1"/>
          </p:cNvPicPr>
          <p:nvPr/>
        </p:nvPicPr>
        <p:blipFill>
          <a:blip r:embed="rId2"/>
          <a:stretch>
            <a:fillRect/>
          </a:stretch>
        </p:blipFill>
        <p:spPr>
          <a:xfrm>
            <a:off x="7156830" y="1996594"/>
            <a:ext cx="4356883" cy="2987529"/>
          </a:xfrm>
          <a:prstGeom prst="rect">
            <a:avLst/>
          </a:prstGeom>
        </p:spPr>
      </p:pic>
    </p:spTree>
    <p:extLst>
      <p:ext uri="{BB962C8B-B14F-4D97-AF65-F5344CB8AC3E}">
        <p14:creationId xmlns:p14="http://schemas.microsoft.com/office/powerpoint/2010/main" val="2775894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640080"/>
            <a:ext cx="9313817" cy="519019"/>
          </a:xfrm>
        </p:spPr>
        <p:txBody>
          <a:bodyPr>
            <a:noAutofit/>
          </a:bodyPr>
          <a:lstStyle/>
          <a:p>
            <a:r>
              <a:rPr lang="en-IN" sz="3200" dirty="0" smtClean="0"/>
              <a:t>EDA</a:t>
            </a:r>
            <a:r>
              <a:rPr lang="en-IN" sz="3200" dirty="0"/>
              <a:t>: </a:t>
            </a:r>
            <a:r>
              <a:rPr lang="en-IN" sz="3200" dirty="0" smtClean="0"/>
              <a:t>Garage’s metrics and its observations</a:t>
            </a:r>
            <a:endParaRPr lang="en-IN" sz="3200" dirty="0"/>
          </a:p>
        </p:txBody>
      </p:sp>
      <p:sp>
        <p:nvSpPr>
          <p:cNvPr id="3" name="Content Placeholder 2"/>
          <p:cNvSpPr>
            <a:spLocks noGrp="1"/>
          </p:cNvSpPr>
          <p:nvPr>
            <p:ph idx="1"/>
          </p:nvPr>
        </p:nvSpPr>
        <p:spPr>
          <a:xfrm>
            <a:off x="1712889" y="1854927"/>
            <a:ext cx="8500057" cy="2820104"/>
          </a:xfrm>
        </p:spPr>
        <p:txBody>
          <a:bodyPr/>
          <a:lstStyle/>
          <a:p>
            <a:endParaRPr lang="en-US" dirty="0"/>
          </a:p>
        </p:txBody>
      </p:sp>
      <p:sp>
        <p:nvSpPr>
          <p:cNvPr id="6" name="Rectangle 5"/>
          <p:cNvSpPr/>
          <p:nvPr/>
        </p:nvSpPr>
        <p:spPr>
          <a:xfrm>
            <a:off x="734095" y="5164429"/>
            <a:ext cx="10947042" cy="1600438"/>
          </a:xfrm>
          <a:prstGeom prst="rect">
            <a:avLst/>
          </a:prstGeom>
        </p:spPr>
        <p:txBody>
          <a:bodyPr wrap="square">
            <a:spAutoFit/>
          </a:bodyPr>
          <a:lstStyle/>
          <a:p>
            <a:r>
              <a:rPr lang="en-US" sz="1400" dirty="0">
                <a:solidFill>
                  <a:srgbClr val="000000"/>
                </a:solidFill>
                <a:latin typeface="Helvetica Neue"/>
              </a:rPr>
              <a:t>Observations:</a:t>
            </a:r>
          </a:p>
          <a:p>
            <a:endParaRPr lang="en-US" sz="1400" dirty="0">
              <a:solidFill>
                <a:srgbClr val="000000"/>
              </a:solidFill>
              <a:latin typeface="Helvetica Neue"/>
            </a:endParaRPr>
          </a:p>
          <a:p>
            <a:r>
              <a:rPr lang="en-US" sz="1400" dirty="0">
                <a:solidFill>
                  <a:srgbClr val="000000"/>
                </a:solidFill>
                <a:latin typeface="Helvetica Neue"/>
              </a:rPr>
              <a:t>1. In </a:t>
            </a:r>
            <a:r>
              <a:rPr lang="en-US" sz="1400" dirty="0" err="1">
                <a:solidFill>
                  <a:srgbClr val="000000"/>
                </a:solidFill>
                <a:latin typeface="Helvetica Neue"/>
              </a:rPr>
              <a:t>Garatype</a:t>
            </a:r>
            <a:r>
              <a:rPr lang="en-US" sz="1400" dirty="0">
                <a:solidFill>
                  <a:srgbClr val="000000"/>
                </a:solidFill>
                <a:latin typeface="Helvetica Neue"/>
              </a:rPr>
              <a:t> </a:t>
            </a:r>
            <a:r>
              <a:rPr lang="en-US" sz="1400" dirty="0" err="1">
                <a:solidFill>
                  <a:srgbClr val="000000"/>
                </a:solidFill>
                <a:latin typeface="Helvetica Neue"/>
              </a:rPr>
              <a:t>BuiltIn</a:t>
            </a:r>
            <a:r>
              <a:rPr lang="en-US" sz="1400" dirty="0">
                <a:solidFill>
                  <a:srgbClr val="000000"/>
                </a:solidFill>
                <a:latin typeface="Helvetica Neue"/>
              </a:rPr>
              <a:t>	Built-In (Garage part of house - typically has room above garage) has more attractive sales and next comes to option of Attached to home </a:t>
            </a:r>
          </a:p>
          <a:p>
            <a:r>
              <a:rPr lang="en-US" sz="1400" dirty="0">
                <a:solidFill>
                  <a:srgbClr val="000000"/>
                </a:solidFill>
                <a:latin typeface="Helvetica Neue"/>
              </a:rPr>
              <a:t>2. High sales took place if Garage car place has more than 2</a:t>
            </a:r>
          </a:p>
          <a:p>
            <a:r>
              <a:rPr lang="en-US" sz="1400" dirty="0">
                <a:solidFill>
                  <a:srgbClr val="000000"/>
                </a:solidFill>
                <a:latin typeface="Helvetica Neue"/>
              </a:rPr>
              <a:t>3. High sales took place if Garage quality either excellent or good</a:t>
            </a:r>
          </a:p>
          <a:p>
            <a:r>
              <a:rPr lang="en-US" sz="1400" dirty="0">
                <a:solidFill>
                  <a:srgbClr val="000000"/>
                </a:solidFill>
                <a:latin typeface="Helvetica Neue"/>
              </a:rPr>
              <a:t>4. High sales took place if Garage condition is fair and also excellent and good</a:t>
            </a:r>
            <a:endParaRPr lang="en-US" sz="1400" b="0" i="0" dirty="0">
              <a:solidFill>
                <a:srgbClr val="000000"/>
              </a:solidFill>
              <a:effectLst/>
              <a:latin typeface="Helvetica Neue"/>
            </a:endParaRPr>
          </a:p>
        </p:txBody>
      </p:sp>
      <p:pic>
        <p:nvPicPr>
          <p:cNvPr id="4" name="Picture 3"/>
          <p:cNvPicPr>
            <a:picLocks noChangeAspect="1"/>
          </p:cNvPicPr>
          <p:nvPr/>
        </p:nvPicPr>
        <p:blipFill>
          <a:blip r:embed="rId2"/>
          <a:stretch>
            <a:fillRect/>
          </a:stretch>
        </p:blipFill>
        <p:spPr>
          <a:xfrm>
            <a:off x="404948" y="1300163"/>
            <a:ext cx="11276189" cy="3864266"/>
          </a:xfrm>
          <a:prstGeom prst="rect">
            <a:avLst/>
          </a:prstGeom>
        </p:spPr>
      </p:pic>
    </p:spTree>
    <p:extLst>
      <p:ext uri="{BB962C8B-B14F-4D97-AF65-F5344CB8AC3E}">
        <p14:creationId xmlns:p14="http://schemas.microsoft.com/office/powerpoint/2010/main" val="40596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smtClean="0"/>
              <a:t>EDA: </a:t>
            </a:r>
            <a:r>
              <a:rPr lang="en-IN" sz="2800" dirty="0" smtClean="0"/>
              <a:t>Kitchen Metric’s and its observations</a:t>
            </a:r>
            <a:endParaRPr lang="en-IN" sz="2800" dirty="0"/>
          </a:p>
        </p:txBody>
      </p:sp>
      <p:sp>
        <p:nvSpPr>
          <p:cNvPr id="9" name="Rectangle 8"/>
          <p:cNvSpPr/>
          <p:nvPr/>
        </p:nvSpPr>
        <p:spPr>
          <a:xfrm>
            <a:off x="1136469" y="5955237"/>
            <a:ext cx="10209818" cy="584775"/>
          </a:xfrm>
          <a:prstGeom prst="rect">
            <a:avLst/>
          </a:prstGeom>
        </p:spPr>
        <p:txBody>
          <a:bodyPr wrap="square">
            <a:spAutoFit/>
          </a:bodyPr>
          <a:lstStyle/>
          <a:p>
            <a:r>
              <a:rPr lang="en-US" sz="1600" dirty="0">
                <a:solidFill>
                  <a:srgbClr val="000000"/>
                </a:solidFill>
                <a:latin typeface="Helvetica Neue"/>
              </a:rPr>
              <a:t>Sales are more attractive, if Kitchen quality are excellent and good and if kitchen above grade of 1 also attracting more sales</a:t>
            </a:r>
          </a:p>
        </p:txBody>
      </p:sp>
      <p:sp>
        <p:nvSpPr>
          <p:cNvPr id="4" name="Content Placeholder 3"/>
          <p:cNvSpPr>
            <a:spLocks noGrp="1"/>
          </p:cNvSpPr>
          <p:nvPr>
            <p:ph idx="1"/>
          </p:nvPr>
        </p:nvSpPr>
        <p:spPr>
          <a:xfrm>
            <a:off x="1957589" y="2369713"/>
            <a:ext cx="4932608" cy="2305318"/>
          </a:xfrm>
        </p:spPr>
        <p:txBody>
          <a:bodyPr/>
          <a:lstStyle/>
          <a:p>
            <a:endParaRPr lang="en-US" dirty="0"/>
          </a:p>
        </p:txBody>
      </p:sp>
      <p:pic>
        <p:nvPicPr>
          <p:cNvPr id="6" name="Picture 5"/>
          <p:cNvPicPr>
            <a:picLocks noChangeAspect="1"/>
          </p:cNvPicPr>
          <p:nvPr/>
        </p:nvPicPr>
        <p:blipFill>
          <a:blip r:embed="rId2"/>
          <a:stretch>
            <a:fillRect/>
          </a:stretch>
        </p:blipFill>
        <p:spPr>
          <a:xfrm>
            <a:off x="1136468" y="1661375"/>
            <a:ext cx="9694663" cy="3760632"/>
          </a:xfrm>
          <a:prstGeom prst="rect">
            <a:avLst/>
          </a:prstGeom>
        </p:spPr>
      </p:pic>
    </p:spTree>
    <p:extLst>
      <p:ext uri="{BB962C8B-B14F-4D97-AF65-F5344CB8AC3E}">
        <p14:creationId xmlns:p14="http://schemas.microsoft.com/office/powerpoint/2010/main" val="29667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640080"/>
            <a:ext cx="9313817" cy="544776"/>
          </a:xfrm>
        </p:spPr>
        <p:txBody>
          <a:bodyPr>
            <a:noAutofit/>
          </a:bodyPr>
          <a:lstStyle/>
          <a:p>
            <a:r>
              <a:rPr lang="en-IN" sz="3200" dirty="0" smtClean="0"/>
              <a:t>EDA: </a:t>
            </a:r>
            <a:r>
              <a:rPr lang="en-IN" sz="3200" dirty="0" smtClean="0"/>
              <a:t>Street, Land, condition metrics</a:t>
            </a:r>
            <a:endParaRPr lang="en-IN" sz="3200" dirty="0"/>
          </a:p>
        </p:txBody>
      </p:sp>
      <p:sp>
        <p:nvSpPr>
          <p:cNvPr id="7" name="Rectangle 6"/>
          <p:cNvSpPr/>
          <p:nvPr/>
        </p:nvSpPr>
        <p:spPr>
          <a:xfrm>
            <a:off x="759855" y="5283790"/>
            <a:ext cx="11243256" cy="1757402"/>
          </a:xfrm>
          <a:prstGeom prst="rect">
            <a:avLst/>
          </a:prstGeom>
        </p:spPr>
        <p:txBody>
          <a:bodyPr wrap="square">
            <a:spAutoFit/>
          </a:bodyPr>
          <a:lstStyle/>
          <a:p>
            <a:r>
              <a:rPr lang="en-US" sz="1600" b="1" dirty="0" smtClean="0">
                <a:solidFill>
                  <a:srgbClr val="000000"/>
                </a:solidFill>
                <a:latin typeface="Helvetica Neue"/>
              </a:rPr>
              <a:t>Inference:</a:t>
            </a:r>
            <a:endParaRPr lang="en-US" sz="1600" b="1" dirty="0">
              <a:solidFill>
                <a:srgbClr val="000000"/>
              </a:solidFill>
              <a:latin typeface="Helvetica Neue"/>
            </a:endParaRPr>
          </a:p>
          <a:p>
            <a:r>
              <a:rPr lang="en-US" sz="1400" dirty="0">
                <a:solidFill>
                  <a:srgbClr val="000000"/>
                </a:solidFill>
                <a:latin typeface="Helvetica Neue"/>
              </a:rPr>
              <a:t>1. In Street of 'Paved' have more attractive for sales rather than Gravel</a:t>
            </a:r>
          </a:p>
          <a:p>
            <a:r>
              <a:rPr lang="en-US" sz="1400" dirty="0">
                <a:solidFill>
                  <a:srgbClr val="000000"/>
                </a:solidFill>
                <a:latin typeface="Helvetica Neue"/>
              </a:rPr>
              <a:t>2. In Land slope, </a:t>
            </a:r>
            <a:r>
              <a:rPr lang="en-US" sz="1400" dirty="0" err="1">
                <a:solidFill>
                  <a:srgbClr val="000000"/>
                </a:solidFill>
                <a:latin typeface="Helvetica Neue"/>
              </a:rPr>
              <a:t>Modearte</a:t>
            </a:r>
            <a:r>
              <a:rPr lang="en-US" sz="1400" dirty="0">
                <a:solidFill>
                  <a:srgbClr val="000000"/>
                </a:solidFill>
                <a:latin typeface="Helvetica Neue"/>
              </a:rPr>
              <a:t> slope and Gentle slope occupies more sales rather than severe slope</a:t>
            </a:r>
          </a:p>
          <a:p>
            <a:r>
              <a:rPr lang="en-US" sz="1400" dirty="0">
                <a:solidFill>
                  <a:srgbClr val="000000"/>
                </a:solidFill>
                <a:latin typeface="Helvetica Neue"/>
              </a:rPr>
              <a:t>3. In Condition1 and Condition2--&gt;  Proximity to various conditions occupies more sales on </a:t>
            </a:r>
            <a:r>
              <a:rPr lang="en-US" sz="1400" dirty="0" err="1">
                <a:solidFill>
                  <a:srgbClr val="000000"/>
                </a:solidFill>
                <a:latin typeface="Helvetica Neue"/>
              </a:rPr>
              <a:t>PosA</a:t>
            </a:r>
            <a:r>
              <a:rPr lang="en-US" sz="1400" dirty="0">
                <a:solidFill>
                  <a:srgbClr val="000000"/>
                </a:solidFill>
                <a:latin typeface="Helvetica Neue"/>
              </a:rPr>
              <a:t> </a:t>
            </a:r>
            <a:r>
              <a:rPr lang="en-US" sz="1400" dirty="0" err="1">
                <a:solidFill>
                  <a:srgbClr val="000000"/>
                </a:solidFill>
                <a:latin typeface="Helvetica Neue"/>
              </a:rPr>
              <a:t>i.e</a:t>
            </a:r>
            <a:r>
              <a:rPr lang="en-US" sz="1400" dirty="0">
                <a:solidFill>
                  <a:srgbClr val="000000"/>
                </a:solidFill>
                <a:latin typeface="Helvetica Neue"/>
              </a:rPr>
              <a:t> Adjacent to </a:t>
            </a:r>
            <a:r>
              <a:rPr lang="en-US" sz="1400" dirty="0" err="1">
                <a:solidFill>
                  <a:srgbClr val="000000"/>
                </a:solidFill>
                <a:latin typeface="Helvetica Neue"/>
              </a:rPr>
              <a:t>postive</a:t>
            </a:r>
            <a:r>
              <a:rPr lang="en-US" sz="1400" dirty="0">
                <a:solidFill>
                  <a:srgbClr val="000000"/>
                </a:solidFill>
                <a:latin typeface="Helvetica Neue"/>
              </a:rPr>
              <a:t> off-site feature and </a:t>
            </a:r>
            <a:r>
              <a:rPr lang="en-US" sz="1400" dirty="0" err="1">
                <a:solidFill>
                  <a:srgbClr val="000000"/>
                </a:solidFill>
                <a:latin typeface="Helvetica Neue"/>
              </a:rPr>
              <a:t>PosN</a:t>
            </a:r>
            <a:r>
              <a:rPr lang="en-US" sz="1400" dirty="0">
                <a:solidFill>
                  <a:srgbClr val="000000"/>
                </a:solidFill>
                <a:latin typeface="Helvetica Neue"/>
              </a:rPr>
              <a:t> </a:t>
            </a:r>
            <a:r>
              <a:rPr lang="en-US" sz="1400" dirty="0" err="1">
                <a:solidFill>
                  <a:srgbClr val="000000"/>
                </a:solidFill>
                <a:latin typeface="Helvetica Neue"/>
              </a:rPr>
              <a:t>i.e</a:t>
            </a:r>
            <a:r>
              <a:rPr lang="en-US" sz="1400" dirty="0">
                <a:solidFill>
                  <a:srgbClr val="000000"/>
                </a:solidFill>
                <a:latin typeface="Helvetica Neue"/>
              </a:rPr>
              <a:t> Near positive off-site feature--park</a:t>
            </a:r>
            <a:endParaRPr lang="en-US" sz="1400" dirty="0">
              <a:solidFill>
                <a:srgbClr val="000000"/>
              </a:solidFill>
              <a:latin typeface="Helvetica Neue"/>
            </a:endParaRPr>
          </a:p>
        </p:txBody>
      </p:sp>
      <p:sp>
        <p:nvSpPr>
          <p:cNvPr id="3" name="Content Placeholder 2"/>
          <p:cNvSpPr>
            <a:spLocks noGrp="1"/>
          </p:cNvSpPr>
          <p:nvPr>
            <p:ph idx="1"/>
          </p:nvPr>
        </p:nvSpPr>
        <p:spPr>
          <a:xfrm>
            <a:off x="2112135" y="2987899"/>
            <a:ext cx="3902299" cy="811370"/>
          </a:xfrm>
        </p:spPr>
        <p:txBody>
          <a:bodyPr/>
          <a:lstStyle/>
          <a:p>
            <a:endParaRPr lang="en-US" dirty="0"/>
          </a:p>
        </p:txBody>
      </p:sp>
      <p:pic>
        <p:nvPicPr>
          <p:cNvPr id="5" name="Picture 4"/>
          <p:cNvPicPr>
            <a:picLocks noChangeAspect="1"/>
          </p:cNvPicPr>
          <p:nvPr/>
        </p:nvPicPr>
        <p:blipFill>
          <a:blip r:embed="rId2"/>
          <a:stretch>
            <a:fillRect/>
          </a:stretch>
        </p:blipFill>
        <p:spPr>
          <a:xfrm>
            <a:off x="508514" y="1352282"/>
            <a:ext cx="10271103" cy="3915177"/>
          </a:xfrm>
          <a:prstGeom prst="rect">
            <a:avLst/>
          </a:prstGeom>
        </p:spPr>
      </p:pic>
    </p:spTree>
    <p:extLst>
      <p:ext uri="{BB962C8B-B14F-4D97-AF65-F5344CB8AC3E}">
        <p14:creationId xmlns:p14="http://schemas.microsoft.com/office/powerpoint/2010/main" val="2948326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smtClean="0"/>
              <a:t>EDA</a:t>
            </a:r>
            <a:r>
              <a:rPr lang="en-IN" sz="2400" dirty="0"/>
              <a:t>: </a:t>
            </a:r>
            <a:r>
              <a:rPr lang="en-IN" sz="2400" dirty="0" smtClean="0"/>
              <a:t>‘</a:t>
            </a:r>
            <a:r>
              <a:rPr lang="en-IN" sz="2400" dirty="0" err="1" smtClean="0"/>
              <a:t>What_matter_choosing_course</a:t>
            </a:r>
            <a:r>
              <a:rPr lang="en-IN" sz="2400" dirty="0" smtClean="0"/>
              <a:t>’ Metric</a:t>
            </a:r>
            <a:endParaRPr lang="en-IN" sz="2400" dirty="0"/>
          </a:p>
        </p:txBody>
      </p:sp>
      <p:sp>
        <p:nvSpPr>
          <p:cNvPr id="6" name="Rectangle 5"/>
          <p:cNvSpPr/>
          <p:nvPr/>
        </p:nvSpPr>
        <p:spPr>
          <a:xfrm>
            <a:off x="888642" y="5846160"/>
            <a:ext cx="10174310" cy="553998"/>
          </a:xfrm>
          <a:prstGeom prst="rect">
            <a:avLst/>
          </a:prstGeom>
        </p:spPr>
        <p:txBody>
          <a:bodyPr wrap="square">
            <a:spAutoFit/>
          </a:bodyPr>
          <a:lstStyle/>
          <a:p>
            <a:r>
              <a:rPr lang="en-US" sz="1600" b="1" dirty="0">
                <a:solidFill>
                  <a:srgbClr val="000000"/>
                </a:solidFill>
                <a:latin typeface="Helvetica Neue"/>
              </a:rPr>
              <a:t>Inference</a:t>
            </a:r>
            <a:r>
              <a:rPr lang="en-US" sz="1600" b="1" dirty="0" smtClean="0">
                <a:solidFill>
                  <a:srgbClr val="000000"/>
                </a:solidFill>
                <a:latin typeface="Helvetica Neue"/>
              </a:rPr>
              <a:t>: </a:t>
            </a:r>
            <a:r>
              <a:rPr lang="en-US" sz="1400" dirty="0" smtClean="0">
                <a:solidFill>
                  <a:srgbClr val="000000"/>
                </a:solidFill>
                <a:latin typeface="Helvetica Neue"/>
              </a:rPr>
              <a:t>We </a:t>
            </a:r>
            <a:r>
              <a:rPr lang="en-US" sz="1400" dirty="0">
                <a:solidFill>
                  <a:srgbClr val="000000"/>
                </a:solidFill>
                <a:latin typeface="Helvetica Neue"/>
              </a:rPr>
              <a:t>will see the if Neighborhood have </a:t>
            </a:r>
            <a:r>
              <a:rPr lang="en-US" sz="1400" dirty="0" err="1">
                <a:solidFill>
                  <a:srgbClr val="000000"/>
                </a:solidFill>
                <a:latin typeface="Helvetica Neue"/>
              </a:rPr>
              <a:t>NoRidge</a:t>
            </a:r>
            <a:r>
              <a:rPr lang="en-US" sz="1400" dirty="0">
                <a:solidFill>
                  <a:srgbClr val="000000"/>
                </a:solidFill>
                <a:latin typeface="Helvetica Neue"/>
              </a:rPr>
              <a:t> </a:t>
            </a:r>
            <a:r>
              <a:rPr lang="en-US" sz="1400" dirty="0" err="1">
                <a:solidFill>
                  <a:srgbClr val="000000"/>
                </a:solidFill>
                <a:latin typeface="Helvetica Neue"/>
              </a:rPr>
              <a:t>i.e</a:t>
            </a:r>
            <a:r>
              <a:rPr lang="en-US" sz="1400" dirty="0">
                <a:solidFill>
                  <a:srgbClr val="000000"/>
                </a:solidFill>
                <a:latin typeface="Helvetica Neue"/>
              </a:rPr>
              <a:t> Northridge,  </a:t>
            </a:r>
            <a:r>
              <a:rPr lang="en-US" sz="1400" dirty="0" err="1">
                <a:solidFill>
                  <a:srgbClr val="000000"/>
                </a:solidFill>
                <a:latin typeface="Helvetica Neue"/>
              </a:rPr>
              <a:t>NridgHt</a:t>
            </a:r>
            <a:r>
              <a:rPr lang="en-US" sz="1400" dirty="0">
                <a:solidFill>
                  <a:srgbClr val="000000"/>
                </a:solidFill>
                <a:latin typeface="Helvetica Neue"/>
              </a:rPr>
              <a:t>	Northridge Height, </a:t>
            </a:r>
            <a:r>
              <a:rPr lang="en-US" sz="1400" dirty="0" err="1">
                <a:solidFill>
                  <a:srgbClr val="000000"/>
                </a:solidFill>
                <a:latin typeface="Helvetica Neue"/>
              </a:rPr>
              <a:t>StoneBr</a:t>
            </a:r>
            <a:r>
              <a:rPr lang="en-US" sz="1400" dirty="0">
                <a:solidFill>
                  <a:srgbClr val="000000"/>
                </a:solidFill>
                <a:latin typeface="Helvetica Neue"/>
              </a:rPr>
              <a:t>	Stone Brook have high sales</a:t>
            </a:r>
            <a:endParaRPr lang="en-US" sz="1600" b="0" i="0" dirty="0">
              <a:solidFill>
                <a:srgbClr val="000000"/>
              </a:solidFill>
              <a:effectLst/>
              <a:latin typeface="Helvetica Neue"/>
            </a:endParaRPr>
          </a:p>
        </p:txBody>
      </p:sp>
      <p:sp>
        <p:nvSpPr>
          <p:cNvPr id="3" name="Content Placeholder 2"/>
          <p:cNvSpPr>
            <a:spLocks noGrp="1"/>
          </p:cNvSpPr>
          <p:nvPr>
            <p:ph idx="1"/>
          </p:nvPr>
        </p:nvSpPr>
        <p:spPr>
          <a:xfrm>
            <a:off x="3155323" y="2086377"/>
            <a:ext cx="5460643" cy="1880316"/>
          </a:xfrm>
        </p:spPr>
        <p:txBody>
          <a:bodyPr/>
          <a:lstStyle/>
          <a:p>
            <a:endParaRPr lang="en-US"/>
          </a:p>
        </p:txBody>
      </p:sp>
      <p:pic>
        <p:nvPicPr>
          <p:cNvPr id="4" name="Picture 3"/>
          <p:cNvPicPr>
            <a:picLocks noChangeAspect="1"/>
          </p:cNvPicPr>
          <p:nvPr/>
        </p:nvPicPr>
        <p:blipFill>
          <a:blip r:embed="rId2"/>
          <a:stretch>
            <a:fillRect/>
          </a:stretch>
        </p:blipFill>
        <p:spPr>
          <a:xfrm>
            <a:off x="888642" y="1609859"/>
            <a:ext cx="10573555" cy="4043966"/>
          </a:xfrm>
          <a:prstGeom prst="rect">
            <a:avLst/>
          </a:prstGeom>
        </p:spPr>
      </p:pic>
    </p:spTree>
    <p:extLst>
      <p:ext uri="{BB962C8B-B14F-4D97-AF65-F5344CB8AC3E}">
        <p14:creationId xmlns:p14="http://schemas.microsoft.com/office/powerpoint/2010/main" val="1222252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386366"/>
            <a:ext cx="9313817" cy="592429"/>
          </a:xfrm>
        </p:spPr>
        <p:txBody>
          <a:bodyPr>
            <a:noAutofit/>
          </a:bodyPr>
          <a:lstStyle/>
          <a:p>
            <a:r>
              <a:rPr lang="en-US" sz="2000" b="1" dirty="0" err="1" smtClean="0"/>
              <a:t>EDA:Land</a:t>
            </a:r>
            <a:r>
              <a:rPr lang="en-US" sz="2000" b="1" dirty="0" smtClean="0"/>
              <a:t> contour, Exterior quality and condition, building type Metric’s</a:t>
            </a:r>
            <a:endParaRPr lang="en-IN" sz="1600" b="1" dirty="0"/>
          </a:p>
        </p:txBody>
      </p:sp>
      <p:sp>
        <p:nvSpPr>
          <p:cNvPr id="3" name="Content Placeholder 2"/>
          <p:cNvSpPr>
            <a:spLocks noGrp="1"/>
          </p:cNvSpPr>
          <p:nvPr>
            <p:ph idx="1"/>
          </p:nvPr>
        </p:nvSpPr>
        <p:spPr>
          <a:xfrm>
            <a:off x="404949" y="4842457"/>
            <a:ext cx="11168742" cy="1777285"/>
          </a:xfrm>
        </p:spPr>
        <p:txBody>
          <a:bodyPr>
            <a:normAutofit fontScale="47500" lnSpcReduction="20000"/>
          </a:bodyPr>
          <a:lstStyle/>
          <a:p>
            <a:r>
              <a:rPr lang="en-US" dirty="0"/>
              <a:t>If HLS Hillside - Significant slope from side to side and Low </a:t>
            </a:r>
            <a:r>
              <a:rPr lang="en-US" dirty="0" err="1"/>
              <a:t>Depressio</a:t>
            </a:r>
            <a:r>
              <a:rPr lang="en-US" dirty="0"/>
              <a:t> as </a:t>
            </a:r>
            <a:r>
              <a:rPr lang="en-US" dirty="0" err="1"/>
              <a:t>LandContour</a:t>
            </a:r>
            <a:r>
              <a:rPr lang="en-US" dirty="0"/>
              <a:t> sales are attracting more</a:t>
            </a:r>
          </a:p>
          <a:p>
            <a:r>
              <a:rPr lang="en-US" dirty="0"/>
              <a:t>In Exterior1st: Exterior covering on house all specification are playing an vital role expect Brick common and Asphalt Shingle</a:t>
            </a:r>
          </a:p>
          <a:p>
            <a:r>
              <a:rPr lang="en-US" dirty="0"/>
              <a:t>In Exterior2nd: Exterior covering on house (if more than one material) all specification are playing an vital role expect Brick common, Cinder Block and Asphalt Shingle</a:t>
            </a:r>
          </a:p>
          <a:p>
            <a:r>
              <a:rPr lang="en-US" dirty="0"/>
              <a:t>Sales are high if Evaluates the quality of the material on the exterior are excellent and good</a:t>
            </a:r>
          </a:p>
          <a:p>
            <a:r>
              <a:rPr lang="en-US" dirty="0"/>
              <a:t>Sales are high if Exterior condition are excellent and good</a:t>
            </a:r>
          </a:p>
          <a:p>
            <a:r>
              <a:rPr lang="en-US" dirty="0"/>
              <a:t>Sales are high only if building type must be 1Fam Single-family Detached and Townhouse End Unit</a:t>
            </a:r>
          </a:p>
          <a:p>
            <a:pPr marL="0" indent="0">
              <a:buNone/>
            </a:pPr>
            <a:endParaRPr lang="en-US" dirty="0"/>
          </a:p>
        </p:txBody>
      </p:sp>
      <p:pic>
        <p:nvPicPr>
          <p:cNvPr id="5" name="Picture 4"/>
          <p:cNvPicPr>
            <a:picLocks noChangeAspect="1"/>
          </p:cNvPicPr>
          <p:nvPr/>
        </p:nvPicPr>
        <p:blipFill>
          <a:blip r:embed="rId2"/>
          <a:stretch>
            <a:fillRect/>
          </a:stretch>
        </p:blipFill>
        <p:spPr>
          <a:xfrm>
            <a:off x="404949" y="1107584"/>
            <a:ext cx="11301947" cy="3734873"/>
          </a:xfrm>
          <a:prstGeom prst="rect">
            <a:avLst/>
          </a:prstGeom>
        </p:spPr>
      </p:pic>
    </p:spTree>
    <p:extLst>
      <p:ext uri="{BB962C8B-B14F-4D97-AF65-F5344CB8AC3E}">
        <p14:creationId xmlns:p14="http://schemas.microsoft.com/office/powerpoint/2010/main" val="1517317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386366"/>
            <a:ext cx="9313817" cy="504687"/>
          </a:xfrm>
        </p:spPr>
        <p:txBody>
          <a:bodyPr>
            <a:noAutofit/>
          </a:bodyPr>
          <a:lstStyle/>
          <a:p>
            <a:r>
              <a:rPr lang="en-US" sz="2800" b="1" dirty="0" err="1" smtClean="0"/>
              <a:t>EDA:Sale</a:t>
            </a:r>
            <a:r>
              <a:rPr lang="en-US" sz="2800" b="1" dirty="0" smtClean="0"/>
              <a:t> type and condition </a:t>
            </a:r>
            <a:r>
              <a:rPr lang="en-US" sz="2800" b="1" dirty="0" smtClean="0"/>
              <a:t>Metric</a:t>
            </a:r>
            <a:br>
              <a:rPr lang="en-US" sz="2800" b="1" dirty="0" smtClean="0"/>
            </a:br>
            <a:endParaRPr lang="en-IN" sz="2000" b="1" dirty="0"/>
          </a:p>
        </p:txBody>
      </p:sp>
      <p:pic>
        <p:nvPicPr>
          <p:cNvPr id="7" name="Content Placeholder 6"/>
          <p:cNvPicPr>
            <a:picLocks noGrp="1" noChangeAspect="1"/>
          </p:cNvPicPr>
          <p:nvPr>
            <p:ph idx="1"/>
          </p:nvPr>
        </p:nvPicPr>
        <p:blipFill>
          <a:blip r:embed="rId2"/>
          <a:stretch>
            <a:fillRect/>
          </a:stretch>
        </p:blipFill>
        <p:spPr>
          <a:xfrm>
            <a:off x="721217" y="1365162"/>
            <a:ext cx="10818253" cy="3835488"/>
          </a:xfrm>
          <a:prstGeom prst="rect">
            <a:avLst/>
          </a:prstGeom>
        </p:spPr>
      </p:pic>
      <p:sp>
        <p:nvSpPr>
          <p:cNvPr id="6" name="Rectangle 5"/>
          <p:cNvSpPr/>
          <p:nvPr/>
        </p:nvSpPr>
        <p:spPr>
          <a:xfrm>
            <a:off x="618186" y="5567427"/>
            <a:ext cx="10586434" cy="923330"/>
          </a:xfrm>
          <a:prstGeom prst="rect">
            <a:avLst/>
          </a:prstGeom>
        </p:spPr>
        <p:txBody>
          <a:bodyPr wrap="square">
            <a:spAutoFit/>
          </a:bodyPr>
          <a:lstStyle/>
          <a:p>
            <a:r>
              <a:rPr lang="en-US" b="1" dirty="0" err="1" smtClean="0">
                <a:solidFill>
                  <a:srgbClr val="000000"/>
                </a:solidFill>
                <a:latin typeface="Helvetica Neue"/>
              </a:rPr>
              <a:t>Inference:</a:t>
            </a:r>
            <a:r>
              <a:rPr lang="en-US" dirty="0" err="1"/>
              <a:t>Sales</a:t>
            </a:r>
            <a:r>
              <a:rPr lang="en-US" dirty="0"/>
              <a:t> are high if house has Contract 15% Down payment regular term and if it is New Home just constructed and sold and also if we see sale condition it has Partial Home was not completed when last assessed (associated with New Homes) and - two linked properties with separate deed</a:t>
            </a:r>
            <a:endParaRPr lang="en-US" b="0" i="0" dirty="0">
              <a:solidFill>
                <a:srgbClr val="000000"/>
              </a:solidFill>
              <a:effectLst/>
              <a:latin typeface="Helvetica Neue"/>
            </a:endParaRPr>
          </a:p>
        </p:txBody>
      </p:sp>
    </p:spTree>
    <p:extLst>
      <p:ext uri="{BB962C8B-B14F-4D97-AF65-F5344CB8AC3E}">
        <p14:creationId xmlns:p14="http://schemas.microsoft.com/office/powerpoint/2010/main" val="1072398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err="1" smtClean="0"/>
              <a:t>MasVnrArea</a:t>
            </a:r>
            <a:r>
              <a:rPr lang="en-IN" sz="2800" dirty="0" smtClean="0"/>
              <a:t> before and after treating outliers</a:t>
            </a:r>
            <a:endParaRPr lang="en-IN" sz="2800" dirty="0"/>
          </a:p>
        </p:txBody>
      </p:sp>
      <p:sp>
        <p:nvSpPr>
          <p:cNvPr id="3" name="Content Placeholder 2"/>
          <p:cNvSpPr>
            <a:spLocks noGrp="1"/>
          </p:cNvSpPr>
          <p:nvPr>
            <p:ph idx="1"/>
          </p:nvPr>
        </p:nvSpPr>
        <p:spPr>
          <a:xfrm>
            <a:off x="594746" y="1687501"/>
            <a:ext cx="6874564" cy="4107992"/>
          </a:xfrm>
        </p:spPr>
        <p:txBody>
          <a:bodyPr>
            <a:noAutofit/>
          </a:bodyPr>
          <a:lstStyle/>
          <a:p>
            <a:pPr marL="0" indent="0">
              <a:buNone/>
            </a:pPr>
            <a:r>
              <a:rPr lang="en-US" sz="1600" dirty="0" smtClean="0"/>
              <a:t>	</a:t>
            </a:r>
            <a:endParaRPr lang="en-US" sz="1600" dirty="0"/>
          </a:p>
        </p:txBody>
      </p:sp>
      <p:pic>
        <p:nvPicPr>
          <p:cNvPr id="4" name="Picture 3"/>
          <p:cNvPicPr>
            <a:picLocks noChangeAspect="1"/>
          </p:cNvPicPr>
          <p:nvPr/>
        </p:nvPicPr>
        <p:blipFill>
          <a:blip r:embed="rId2"/>
          <a:stretch>
            <a:fillRect/>
          </a:stretch>
        </p:blipFill>
        <p:spPr>
          <a:xfrm>
            <a:off x="836390" y="1900367"/>
            <a:ext cx="6391275" cy="3586817"/>
          </a:xfrm>
          <a:prstGeom prst="rect">
            <a:avLst/>
          </a:prstGeom>
        </p:spPr>
      </p:pic>
      <p:sp>
        <p:nvSpPr>
          <p:cNvPr id="8" name="Rectangle 7"/>
          <p:cNvSpPr/>
          <p:nvPr/>
        </p:nvSpPr>
        <p:spPr>
          <a:xfrm>
            <a:off x="7469309" y="1900367"/>
            <a:ext cx="3735310" cy="1200329"/>
          </a:xfrm>
          <a:prstGeom prst="rect">
            <a:avLst/>
          </a:prstGeom>
        </p:spPr>
        <p:txBody>
          <a:bodyPr wrap="square">
            <a:spAutoFit/>
          </a:bodyPr>
          <a:lstStyle/>
          <a:p>
            <a:r>
              <a:rPr lang="en-US" b="1" dirty="0" err="1" smtClean="0">
                <a:solidFill>
                  <a:srgbClr val="000000"/>
                </a:solidFill>
                <a:latin typeface="Helvetica Neue"/>
              </a:rPr>
              <a:t>Inference:</a:t>
            </a:r>
            <a:r>
              <a:rPr lang="en-US" dirty="0" err="1"/>
              <a:t>Here</a:t>
            </a:r>
            <a:r>
              <a:rPr lang="en-US" dirty="0"/>
              <a:t> sales are attracting when </a:t>
            </a:r>
            <a:r>
              <a:rPr lang="en-US" dirty="0" err="1"/>
              <a:t>MasVnrArea</a:t>
            </a:r>
            <a:r>
              <a:rPr lang="en-US" dirty="0"/>
              <a:t> is very low, if its value is increasing sales also not so good</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199330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386366"/>
            <a:ext cx="9313817" cy="504687"/>
          </a:xfrm>
        </p:spPr>
        <p:txBody>
          <a:bodyPr>
            <a:noAutofit/>
          </a:bodyPr>
          <a:lstStyle/>
          <a:p>
            <a:r>
              <a:rPr lang="en-US" sz="2800" b="1" dirty="0" smtClean="0"/>
              <a:t>EDA: </a:t>
            </a:r>
            <a:r>
              <a:rPr lang="en-US" sz="2800" b="1" dirty="0" err="1" smtClean="0"/>
              <a:t>MoSold</a:t>
            </a:r>
            <a:r>
              <a:rPr lang="en-US" sz="2800" b="1" dirty="0" smtClean="0"/>
              <a:t> </a:t>
            </a:r>
            <a:r>
              <a:rPr lang="en-US" sz="2800" b="1" dirty="0" smtClean="0"/>
              <a:t>Metric</a:t>
            </a:r>
            <a:br>
              <a:rPr lang="en-US" sz="2800" b="1" dirty="0" smtClean="0"/>
            </a:br>
            <a:endParaRPr lang="en-IN" sz="2000" b="1" dirty="0"/>
          </a:p>
        </p:txBody>
      </p:sp>
      <p:sp>
        <p:nvSpPr>
          <p:cNvPr id="6" name="Rectangle 5"/>
          <p:cNvSpPr/>
          <p:nvPr/>
        </p:nvSpPr>
        <p:spPr>
          <a:xfrm>
            <a:off x="618186" y="5567427"/>
            <a:ext cx="10586434" cy="400110"/>
          </a:xfrm>
          <a:prstGeom prst="rect">
            <a:avLst/>
          </a:prstGeom>
        </p:spPr>
        <p:txBody>
          <a:bodyPr wrap="square">
            <a:spAutoFit/>
          </a:bodyPr>
          <a:lstStyle/>
          <a:p>
            <a:r>
              <a:rPr lang="en-US" sz="2000" b="1" dirty="0" smtClean="0">
                <a:solidFill>
                  <a:srgbClr val="000000"/>
                </a:solidFill>
                <a:latin typeface="Helvetica Neue"/>
              </a:rPr>
              <a:t>Inference: </a:t>
            </a:r>
            <a:r>
              <a:rPr lang="en-US" sz="2000" dirty="0" smtClean="0"/>
              <a:t>In </a:t>
            </a:r>
            <a:r>
              <a:rPr lang="en-US" sz="2000" dirty="0"/>
              <a:t>Month of </a:t>
            </a:r>
            <a:r>
              <a:rPr lang="en-US" sz="2000" dirty="0" err="1"/>
              <a:t>Sep,Nov</a:t>
            </a:r>
            <a:r>
              <a:rPr lang="en-US" sz="2000" dirty="0"/>
              <a:t> and </a:t>
            </a:r>
            <a:r>
              <a:rPr lang="en-US" sz="2000" dirty="0" err="1"/>
              <a:t>dec</a:t>
            </a:r>
            <a:r>
              <a:rPr lang="en-US" sz="2000" dirty="0"/>
              <a:t> sales are more high</a:t>
            </a:r>
            <a:endParaRPr lang="en-US" sz="2000" b="0" i="0" dirty="0">
              <a:solidFill>
                <a:srgbClr val="000000"/>
              </a:solidFill>
              <a:effectLst/>
              <a:latin typeface="Helvetica Neue"/>
            </a:endParaRPr>
          </a:p>
        </p:txBody>
      </p:sp>
      <p:sp>
        <p:nvSpPr>
          <p:cNvPr id="3" name="Content Placeholder 2"/>
          <p:cNvSpPr>
            <a:spLocks noGrp="1"/>
          </p:cNvSpPr>
          <p:nvPr>
            <p:ph idx="1"/>
          </p:nvPr>
        </p:nvSpPr>
        <p:spPr>
          <a:xfrm>
            <a:off x="404949" y="1695980"/>
            <a:ext cx="11567976" cy="3066521"/>
          </a:xfrm>
        </p:spPr>
        <p:txBody>
          <a:bodyPr/>
          <a:lstStyle/>
          <a:p>
            <a:endParaRPr lang="en-US" dirty="0"/>
          </a:p>
        </p:txBody>
      </p:sp>
      <p:pic>
        <p:nvPicPr>
          <p:cNvPr id="4" name="Picture 3"/>
          <p:cNvPicPr>
            <a:picLocks noChangeAspect="1"/>
          </p:cNvPicPr>
          <p:nvPr/>
        </p:nvPicPr>
        <p:blipFill>
          <a:blip r:embed="rId2"/>
          <a:stretch>
            <a:fillRect/>
          </a:stretch>
        </p:blipFill>
        <p:spPr>
          <a:xfrm>
            <a:off x="404949" y="1000125"/>
            <a:ext cx="11567976" cy="4143375"/>
          </a:xfrm>
          <a:prstGeom prst="rect">
            <a:avLst/>
          </a:prstGeom>
        </p:spPr>
      </p:pic>
    </p:spTree>
    <p:extLst>
      <p:ext uri="{BB962C8B-B14F-4D97-AF65-F5344CB8AC3E}">
        <p14:creationId xmlns:p14="http://schemas.microsoft.com/office/powerpoint/2010/main" val="2219914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519019"/>
          </a:xfrm>
        </p:spPr>
        <p:txBody>
          <a:bodyPr>
            <a:normAutofit fontScale="90000"/>
          </a:bodyPr>
          <a:lstStyle/>
          <a:p>
            <a:r>
              <a:rPr lang="en-US" dirty="0" smtClean="0"/>
              <a:t>Scale</a:t>
            </a:r>
            <a:endParaRPr lang="en-IN" sz="2800" dirty="0"/>
          </a:p>
        </p:txBody>
      </p:sp>
      <p:sp>
        <p:nvSpPr>
          <p:cNvPr id="7" name="Content Placeholder 2"/>
          <p:cNvSpPr txBox="1">
            <a:spLocks/>
          </p:cNvSpPr>
          <p:nvPr/>
        </p:nvSpPr>
        <p:spPr>
          <a:xfrm>
            <a:off x="507226" y="1829168"/>
            <a:ext cx="4862510" cy="4344261"/>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smtClean="0"/>
          </a:p>
          <a:p>
            <a:pPr marL="0" indent="0">
              <a:buFont typeface="Arial" panose="020B0604020202020204" pitchFamily="34" charset="0"/>
              <a:buNone/>
            </a:pPr>
            <a:endParaRPr lang="en-US" sz="1800" dirty="0"/>
          </a:p>
        </p:txBody>
      </p:sp>
      <p:pic>
        <p:nvPicPr>
          <p:cNvPr id="3" name="Content Placeholder 2"/>
          <p:cNvPicPr>
            <a:picLocks noGrp="1" noChangeAspect="1"/>
          </p:cNvPicPr>
          <p:nvPr>
            <p:ph idx="1"/>
          </p:nvPr>
        </p:nvPicPr>
        <p:blipFill>
          <a:blip r:embed="rId2"/>
          <a:stretch>
            <a:fillRect/>
          </a:stretch>
        </p:blipFill>
        <p:spPr>
          <a:xfrm>
            <a:off x="828675" y="1671638"/>
            <a:ext cx="10587038" cy="4286250"/>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8642" y="1829169"/>
            <a:ext cx="10573555" cy="4211024"/>
          </a:xfrm>
        </p:spPr>
        <p:txBody>
          <a:bodyPr>
            <a:noAutofit/>
          </a:bodyPr>
          <a:lstStyle/>
          <a:p>
            <a:pPr marL="0" indent="0" algn="just">
              <a:buNone/>
            </a:pPr>
            <a:r>
              <a:rPr lang="en-US" sz="3200" i="1"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endParaRPr lang="en-IN" sz="3200" i="1" dirty="0"/>
          </a:p>
        </p:txBody>
      </p:sp>
      <p:sp>
        <p:nvSpPr>
          <p:cNvPr id="5" name="Title 1"/>
          <p:cNvSpPr>
            <a:spLocks noGrp="1"/>
          </p:cNvSpPr>
          <p:nvPr>
            <p:ph type="title"/>
          </p:nvPr>
        </p:nvSpPr>
        <p:spPr>
          <a:xfrm>
            <a:off x="1136469" y="640080"/>
            <a:ext cx="9313817" cy="856138"/>
          </a:xfrm>
        </p:spPr>
        <p:txBody>
          <a:bodyPr>
            <a:normAutofit/>
          </a:bodyPr>
          <a:lstStyle/>
          <a:p>
            <a:r>
              <a:rPr lang="en-IN" b="1" dirty="0" smtClean="0"/>
              <a:t>Abstract:</a:t>
            </a:r>
            <a:endParaRPr lang="en-IN" b="1" dirty="0"/>
          </a:p>
        </p:txBody>
      </p:sp>
    </p:spTree>
    <p:extLst>
      <p:ext uri="{BB962C8B-B14F-4D97-AF65-F5344CB8AC3E}">
        <p14:creationId xmlns:p14="http://schemas.microsoft.com/office/powerpoint/2010/main" val="386975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596292"/>
          </a:xfrm>
        </p:spPr>
        <p:txBody>
          <a:bodyPr>
            <a:normAutofit/>
          </a:bodyPr>
          <a:lstStyle/>
          <a:p>
            <a:r>
              <a:rPr lang="en-US" sz="2800" dirty="0" smtClean="0"/>
              <a:t>Ridge and Lasso Regression</a:t>
            </a:r>
            <a:endParaRPr lang="en-IN" sz="1800" dirty="0"/>
          </a:p>
        </p:txBody>
      </p:sp>
      <p:pic>
        <p:nvPicPr>
          <p:cNvPr id="4" name="Content Placeholder 3"/>
          <p:cNvPicPr>
            <a:picLocks noGrp="1" noChangeAspect="1"/>
          </p:cNvPicPr>
          <p:nvPr>
            <p:ph idx="1"/>
          </p:nvPr>
        </p:nvPicPr>
        <p:blipFill>
          <a:blip r:embed="rId2"/>
          <a:stretch>
            <a:fillRect/>
          </a:stretch>
        </p:blipFill>
        <p:spPr>
          <a:xfrm>
            <a:off x="6229350" y="1657350"/>
            <a:ext cx="4686300" cy="4043363"/>
          </a:xfrm>
          <a:prstGeom prst="rect">
            <a:avLst/>
          </a:prstGeom>
        </p:spPr>
      </p:pic>
      <p:pic>
        <p:nvPicPr>
          <p:cNvPr id="3" name="Picture 2"/>
          <p:cNvPicPr>
            <a:picLocks noChangeAspect="1"/>
          </p:cNvPicPr>
          <p:nvPr/>
        </p:nvPicPr>
        <p:blipFill>
          <a:blip r:embed="rId3"/>
          <a:stretch>
            <a:fillRect/>
          </a:stretch>
        </p:blipFill>
        <p:spPr>
          <a:xfrm>
            <a:off x="871538" y="1657350"/>
            <a:ext cx="4729162" cy="4171950"/>
          </a:xfrm>
          <a:prstGeom prst="rect">
            <a:avLst/>
          </a:prstGeom>
        </p:spPr>
      </p:pic>
    </p:spTree>
    <p:extLst>
      <p:ext uri="{BB962C8B-B14F-4D97-AF65-F5344CB8AC3E}">
        <p14:creationId xmlns:p14="http://schemas.microsoft.com/office/powerpoint/2010/main" val="1057818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596292"/>
          </a:xfrm>
        </p:spPr>
        <p:txBody>
          <a:bodyPr>
            <a:normAutofit/>
          </a:bodyPr>
          <a:lstStyle/>
          <a:p>
            <a:r>
              <a:rPr lang="en-IN" sz="2400" dirty="0" smtClean="0"/>
              <a:t>Correlatio</a:t>
            </a:r>
            <a:r>
              <a:rPr lang="en-IN" sz="2400" dirty="0" smtClean="0"/>
              <a:t>n matrix with selecting 15 features thru RFE</a:t>
            </a:r>
            <a:endParaRPr lang="en-IN" sz="2400" dirty="0"/>
          </a:p>
        </p:txBody>
      </p:sp>
      <p:sp>
        <p:nvSpPr>
          <p:cNvPr id="2" name="Content Placeholder 1"/>
          <p:cNvSpPr>
            <a:spLocks noGrp="1"/>
          </p:cNvSpPr>
          <p:nvPr>
            <p:ph idx="1"/>
          </p:nvPr>
        </p:nvSpPr>
        <p:spPr>
          <a:xfrm>
            <a:off x="2176530" y="5821251"/>
            <a:ext cx="8615966" cy="309098"/>
          </a:xfrm>
        </p:spPr>
        <p:txBody>
          <a:bodyPr>
            <a:normAutofit fontScale="92500" lnSpcReduction="10000"/>
          </a:bodyPr>
          <a:lstStyle/>
          <a:p>
            <a:pPr marL="0" indent="0">
              <a:buNone/>
            </a:pPr>
            <a:r>
              <a:rPr lang="en-US" sz="1800" dirty="0" smtClean="0"/>
              <a:t>As per VIF, </a:t>
            </a:r>
            <a:r>
              <a:rPr lang="en-US" sz="1800" dirty="0" err="1" smtClean="0"/>
              <a:t>choosen</a:t>
            </a:r>
            <a:r>
              <a:rPr lang="en-US" sz="1800" dirty="0" smtClean="0"/>
              <a:t> metrics falls below 5 where it satisfies VIF rule.</a:t>
            </a:r>
            <a:endParaRPr lang="en-US" sz="1800" dirty="0"/>
          </a:p>
        </p:txBody>
      </p:sp>
      <p:pic>
        <p:nvPicPr>
          <p:cNvPr id="3" name="Picture 2"/>
          <p:cNvPicPr>
            <a:picLocks noChangeAspect="1"/>
          </p:cNvPicPr>
          <p:nvPr/>
        </p:nvPicPr>
        <p:blipFill>
          <a:blip r:embed="rId2"/>
          <a:stretch>
            <a:fillRect/>
          </a:stretch>
        </p:blipFill>
        <p:spPr>
          <a:xfrm>
            <a:off x="671512" y="1400175"/>
            <a:ext cx="10829925" cy="4943475"/>
          </a:xfrm>
          <a:prstGeom prst="rect">
            <a:avLst/>
          </a:prstGeom>
        </p:spPr>
      </p:pic>
    </p:spTree>
    <p:extLst>
      <p:ext uri="{BB962C8B-B14F-4D97-AF65-F5344CB8AC3E}">
        <p14:creationId xmlns:p14="http://schemas.microsoft.com/office/powerpoint/2010/main" val="2614600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596292"/>
          </a:xfrm>
        </p:spPr>
        <p:txBody>
          <a:bodyPr>
            <a:normAutofit/>
          </a:bodyPr>
          <a:lstStyle/>
          <a:p>
            <a:r>
              <a:rPr lang="en-IN" sz="2400" dirty="0" smtClean="0"/>
              <a:t>Building the model</a:t>
            </a:r>
            <a:endParaRPr lang="en-IN" sz="2400" dirty="0"/>
          </a:p>
        </p:txBody>
      </p:sp>
      <p:sp>
        <p:nvSpPr>
          <p:cNvPr id="4" name="Content Placeholder 3"/>
          <p:cNvSpPr>
            <a:spLocks noGrp="1"/>
          </p:cNvSpPr>
          <p:nvPr>
            <p:ph idx="1"/>
          </p:nvPr>
        </p:nvSpPr>
        <p:spPr>
          <a:xfrm>
            <a:off x="2528888" y="1854926"/>
            <a:ext cx="5614988" cy="3766701"/>
          </a:xfrm>
        </p:spPr>
        <p:txBody>
          <a:bodyPr/>
          <a:lstStyle/>
          <a:p>
            <a:endParaRPr lang="en-US" dirty="0"/>
          </a:p>
        </p:txBody>
      </p:sp>
      <p:pic>
        <p:nvPicPr>
          <p:cNvPr id="5" name="Picture 4"/>
          <p:cNvPicPr>
            <a:picLocks noChangeAspect="1"/>
          </p:cNvPicPr>
          <p:nvPr/>
        </p:nvPicPr>
        <p:blipFill>
          <a:blip r:embed="rId2"/>
          <a:stretch>
            <a:fillRect/>
          </a:stretch>
        </p:blipFill>
        <p:spPr>
          <a:xfrm>
            <a:off x="1243014" y="1338262"/>
            <a:ext cx="9372600" cy="4891088"/>
          </a:xfrm>
          <a:prstGeom prst="rect">
            <a:avLst/>
          </a:prstGeom>
        </p:spPr>
      </p:pic>
    </p:spTree>
    <p:extLst>
      <p:ext uri="{BB962C8B-B14F-4D97-AF65-F5344CB8AC3E}">
        <p14:creationId xmlns:p14="http://schemas.microsoft.com/office/powerpoint/2010/main" val="2778971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596292"/>
          </a:xfrm>
        </p:spPr>
        <p:txBody>
          <a:bodyPr>
            <a:normAutofit/>
          </a:bodyPr>
          <a:lstStyle/>
          <a:p>
            <a:r>
              <a:rPr lang="en-US" sz="2800" dirty="0" smtClean="0"/>
              <a:t>Conclusions </a:t>
            </a:r>
            <a:r>
              <a:rPr lang="en-US" sz="2800" smtClean="0"/>
              <a:t>&amp; Recommendations</a:t>
            </a:r>
            <a:endParaRPr lang="en-IN" sz="1800" dirty="0"/>
          </a:p>
        </p:txBody>
      </p:sp>
      <p:sp>
        <p:nvSpPr>
          <p:cNvPr id="3" name="Content Placeholder 2"/>
          <p:cNvSpPr>
            <a:spLocks noGrp="1"/>
          </p:cNvSpPr>
          <p:nvPr>
            <p:ph idx="1"/>
          </p:nvPr>
        </p:nvSpPr>
        <p:spPr>
          <a:xfrm>
            <a:off x="404949" y="1429556"/>
            <a:ext cx="11168742" cy="4769632"/>
          </a:xfrm>
        </p:spPr>
        <p:txBody>
          <a:bodyPr/>
          <a:lstStyle/>
          <a:p>
            <a:pPr marL="514350" indent="-514350">
              <a:buAutoNum type="arabicPeriod"/>
            </a:pPr>
            <a:r>
              <a:rPr lang="en-US" dirty="0" smtClean="0"/>
              <a:t>Here we can say the most of the sales are depending on zone of the area where house exists, MS-Zoning with FV, RH, RL and RM occupies more sales.</a:t>
            </a:r>
          </a:p>
          <a:p>
            <a:pPr marL="514350" indent="-514350">
              <a:buAutoNum type="arabicPeriod"/>
            </a:pPr>
            <a:r>
              <a:rPr lang="en-US" dirty="0" smtClean="0"/>
              <a:t>Next sales attracting where Neighborhood is type of ‘No Ridge’</a:t>
            </a:r>
          </a:p>
          <a:p>
            <a:pPr marL="514350" indent="-514350">
              <a:buAutoNum type="arabicPeriod"/>
            </a:pPr>
            <a:r>
              <a:rPr lang="en-US" dirty="0" smtClean="0"/>
              <a:t>Sales are also completely depending the style of House </a:t>
            </a:r>
            <a:r>
              <a:rPr lang="en-US" dirty="0" err="1" smtClean="0"/>
              <a:t>i.e</a:t>
            </a:r>
            <a:r>
              <a:rPr lang="en-US" dirty="0" smtClean="0"/>
              <a:t> 2.5Unf</a:t>
            </a:r>
          </a:p>
          <a:p>
            <a:pPr marL="514350" indent="-514350">
              <a:buAutoNum type="arabicPeriod"/>
            </a:pPr>
            <a:r>
              <a:rPr lang="en-US" dirty="0" smtClean="0"/>
              <a:t>Sales are also attracting more if </a:t>
            </a:r>
            <a:r>
              <a:rPr lang="en-US" dirty="0" err="1" smtClean="0"/>
              <a:t>RoofMat</a:t>
            </a:r>
            <a:r>
              <a:rPr lang="en-US" dirty="0" smtClean="0"/>
              <a:t> is </a:t>
            </a:r>
            <a:r>
              <a:rPr lang="en-US" dirty="0" err="1" smtClean="0"/>
              <a:t>woodshalang</a:t>
            </a:r>
            <a:endParaRPr lang="en-US" dirty="0" smtClean="0"/>
          </a:p>
          <a:p>
            <a:pPr marL="514350" indent="-514350">
              <a:buAutoNum type="arabicPeriod"/>
            </a:pPr>
            <a:r>
              <a:rPr lang="en-US" dirty="0" smtClean="0"/>
              <a:t>Sales are also more attractive if Garage attached and Garage built-in with the house.</a:t>
            </a:r>
          </a:p>
          <a:p>
            <a:pPr marL="514350" indent="-514350">
              <a:buAutoNum type="arabicPeriod"/>
            </a:pPr>
            <a:r>
              <a:rPr lang="en-US" dirty="0" smtClean="0"/>
              <a:t>Sales will attract more if we concentrate the </a:t>
            </a:r>
            <a:r>
              <a:rPr lang="en-US" smtClean="0"/>
              <a:t>above specification.</a:t>
            </a:r>
            <a:endParaRPr lang="en-US" dirty="0"/>
          </a:p>
        </p:txBody>
      </p:sp>
    </p:spTree>
    <p:extLst>
      <p:ext uri="{BB962C8B-B14F-4D97-AF65-F5344CB8AC3E}">
        <p14:creationId xmlns:p14="http://schemas.microsoft.com/office/powerpoint/2010/main" val="274250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3200" b="1" dirty="0"/>
              <a:t>Goal of the company</a:t>
            </a:r>
            <a:r>
              <a:rPr lang="en-US" sz="3200" b="1" dirty="0" smtClean="0"/>
              <a:t>:</a:t>
            </a:r>
          </a:p>
          <a:p>
            <a:pPr marL="514350" indent="-514350">
              <a:buAutoNum type="arabicPeriod"/>
            </a:pPr>
            <a:r>
              <a:rPr lang="en-US" sz="3200" dirty="0" smtClean="0"/>
              <a:t>Which </a:t>
            </a:r>
            <a:r>
              <a:rPr lang="en-US" sz="3200" dirty="0"/>
              <a:t>variables are significant in predicting the price of a </a:t>
            </a:r>
            <a:r>
              <a:rPr lang="en-US" sz="3200" dirty="0" smtClean="0"/>
              <a:t>house</a:t>
            </a:r>
          </a:p>
          <a:p>
            <a:pPr marL="514350" indent="-514350">
              <a:buAutoNum type="arabicPeriod"/>
            </a:pPr>
            <a:r>
              <a:rPr lang="en-US" sz="3200" dirty="0"/>
              <a:t>How well those variables describe the price of a house.</a:t>
            </a:r>
            <a:endParaRPr lang="en-US" sz="3200" dirty="0"/>
          </a:p>
        </p:txBody>
      </p:sp>
      <p:sp>
        <p:nvSpPr>
          <p:cNvPr id="5" name="Title 1"/>
          <p:cNvSpPr>
            <a:spLocks noGrp="1"/>
          </p:cNvSpPr>
          <p:nvPr>
            <p:ph type="title"/>
          </p:nvPr>
        </p:nvSpPr>
        <p:spPr>
          <a:xfrm>
            <a:off x="1136469" y="640080"/>
            <a:ext cx="9313817" cy="856138"/>
          </a:xfrm>
        </p:spPr>
        <p:txBody>
          <a:bodyPr>
            <a:normAutofit/>
          </a:bodyPr>
          <a:lstStyle/>
          <a:p>
            <a:r>
              <a:rPr lang="en-IN" sz="3200" dirty="0" smtClean="0"/>
              <a:t>Objectives of Business:</a:t>
            </a:r>
            <a:endParaRPr lang="en-IN" sz="3200" dirty="0"/>
          </a:p>
        </p:txBody>
      </p:sp>
    </p:spTree>
    <p:extLst>
      <p:ext uri="{BB962C8B-B14F-4D97-AF65-F5344CB8AC3E}">
        <p14:creationId xmlns:p14="http://schemas.microsoft.com/office/powerpoint/2010/main" val="373534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dirty="0"/>
              <a:t>Step 1: Importing Data Set and Understanding data as per the Business  point of view</a:t>
            </a:r>
          </a:p>
          <a:p>
            <a:r>
              <a:rPr lang="en-US" dirty="0" smtClean="0"/>
              <a:t>Step </a:t>
            </a:r>
            <a:r>
              <a:rPr lang="en-US" dirty="0"/>
              <a:t>2: Data Cleaning, missing value treatment and outliers treatment</a:t>
            </a:r>
          </a:p>
          <a:p>
            <a:r>
              <a:rPr lang="en-US" dirty="0" smtClean="0"/>
              <a:t>Step </a:t>
            </a:r>
            <a:r>
              <a:rPr lang="en-US" dirty="0"/>
              <a:t>3: Exploratory Data Analysis (EDA</a:t>
            </a:r>
            <a:r>
              <a:rPr lang="en-US" dirty="0" smtClean="0"/>
              <a:t>), </a:t>
            </a:r>
            <a:r>
              <a:rPr lang="en-US" dirty="0" err="1" smtClean="0"/>
              <a:t>univariate</a:t>
            </a:r>
            <a:r>
              <a:rPr lang="en-US" dirty="0" smtClean="0"/>
              <a:t> analysis</a:t>
            </a:r>
            <a:endParaRPr lang="en-US" dirty="0"/>
          </a:p>
          <a:p>
            <a:r>
              <a:rPr lang="en-US" dirty="0" smtClean="0"/>
              <a:t>Step </a:t>
            </a:r>
            <a:r>
              <a:rPr lang="en-US" dirty="0"/>
              <a:t>4: </a:t>
            </a:r>
            <a:r>
              <a:rPr lang="en-US" dirty="0" smtClean="0"/>
              <a:t>Applying </a:t>
            </a:r>
            <a:r>
              <a:rPr lang="en-US" dirty="0" smtClean="0"/>
              <a:t>Linear regression </a:t>
            </a:r>
            <a:r>
              <a:rPr lang="en-US" dirty="0" smtClean="0"/>
              <a:t>and build a model</a:t>
            </a:r>
          </a:p>
          <a:p>
            <a:r>
              <a:rPr lang="en-US" dirty="0" smtClean="0"/>
              <a:t>Step 5: </a:t>
            </a:r>
            <a:r>
              <a:rPr lang="en-US" dirty="0" smtClean="0"/>
              <a:t>Applying Ridge and lasso to find the optimal value of lambda</a:t>
            </a:r>
            <a:endParaRPr lang="en-US" dirty="0" smtClean="0"/>
          </a:p>
          <a:p>
            <a:r>
              <a:rPr lang="en-US" dirty="0" smtClean="0"/>
              <a:t>Step </a:t>
            </a:r>
            <a:r>
              <a:rPr lang="en-US" dirty="0" smtClean="0"/>
              <a:t>6: </a:t>
            </a:r>
            <a:r>
              <a:rPr lang="en-US" dirty="0"/>
              <a:t>Using RFE choose the metrics</a:t>
            </a:r>
          </a:p>
          <a:p>
            <a:r>
              <a:rPr lang="en-US" dirty="0" smtClean="0"/>
              <a:t>Step </a:t>
            </a:r>
            <a:r>
              <a:rPr lang="en-US" dirty="0" smtClean="0"/>
              <a:t>7: </a:t>
            </a:r>
            <a:r>
              <a:rPr lang="en-US" dirty="0"/>
              <a:t>Model evaluation</a:t>
            </a:r>
          </a:p>
          <a:p>
            <a:pPr marL="0" indent="0">
              <a:buNone/>
            </a:pPr>
            <a:endParaRPr lang="en-US" dirty="0"/>
          </a:p>
        </p:txBody>
      </p:sp>
      <p:sp>
        <p:nvSpPr>
          <p:cNvPr id="5" name="Title 1"/>
          <p:cNvSpPr>
            <a:spLocks noGrp="1"/>
          </p:cNvSpPr>
          <p:nvPr>
            <p:ph type="title"/>
          </p:nvPr>
        </p:nvSpPr>
        <p:spPr>
          <a:xfrm>
            <a:off x="1136469" y="640080"/>
            <a:ext cx="9313817" cy="856138"/>
          </a:xfrm>
        </p:spPr>
        <p:txBody>
          <a:bodyPr>
            <a:normAutofit/>
          </a:bodyPr>
          <a:lstStyle/>
          <a:p>
            <a:r>
              <a:rPr lang="en-IN" sz="3200" dirty="0" smtClean="0"/>
              <a:t>Problem </a:t>
            </a:r>
            <a:r>
              <a:rPr lang="en-IN" sz="3200" dirty="0"/>
              <a:t>solving </a:t>
            </a:r>
            <a:r>
              <a:rPr lang="en-IN" sz="3200" dirty="0" smtClean="0"/>
              <a:t>methodology:</a:t>
            </a:r>
            <a:endParaRPr lang="en-IN" sz="3200" dirty="0"/>
          </a:p>
        </p:txBody>
      </p:sp>
    </p:spTree>
    <p:extLst>
      <p:ext uri="{BB962C8B-B14F-4D97-AF65-F5344CB8AC3E}">
        <p14:creationId xmlns:p14="http://schemas.microsoft.com/office/powerpoint/2010/main" val="211859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Data Cleansing:</a:t>
            </a:r>
            <a:endParaRPr lang="en-IN" sz="3200" dirty="0"/>
          </a:p>
        </p:txBody>
      </p:sp>
      <p:sp>
        <p:nvSpPr>
          <p:cNvPr id="3" name="Content Placeholder 2"/>
          <p:cNvSpPr>
            <a:spLocks noGrp="1"/>
          </p:cNvSpPr>
          <p:nvPr>
            <p:ph idx="1"/>
          </p:nvPr>
        </p:nvSpPr>
        <p:spPr>
          <a:xfrm>
            <a:off x="404949" y="1496218"/>
            <a:ext cx="11168742" cy="4702969"/>
          </a:xfrm>
        </p:spPr>
        <p:txBody>
          <a:bodyPr>
            <a:normAutofit/>
          </a:bodyPr>
          <a:lstStyle/>
          <a:p>
            <a:r>
              <a:rPr lang="en-US" sz="3200" dirty="0" smtClean="0"/>
              <a:t>Dropped </a:t>
            </a:r>
            <a:r>
              <a:rPr lang="en-US" sz="3200" dirty="0" smtClean="0"/>
              <a:t>the columns where 70% null’s exists in dataset and handled other less % null column independently. </a:t>
            </a:r>
          </a:p>
          <a:p>
            <a:r>
              <a:rPr lang="en-US" sz="3200" dirty="0" smtClean="0"/>
              <a:t>Imputing the values where null values exist below &lt; 50% and checked whether imputing values giving valid information or not</a:t>
            </a:r>
          </a:p>
          <a:p>
            <a:r>
              <a:rPr lang="en-US" sz="3200" dirty="0" smtClean="0"/>
              <a:t>Change the </a:t>
            </a:r>
            <a:r>
              <a:rPr lang="en-US" sz="3200" dirty="0" err="1" smtClean="0"/>
              <a:t>datatype</a:t>
            </a:r>
            <a:r>
              <a:rPr lang="en-US" sz="3200" dirty="0" smtClean="0"/>
              <a:t> for </a:t>
            </a:r>
            <a:r>
              <a:rPr lang="en-US" sz="3200" dirty="0" err="1" smtClean="0"/>
              <a:t>Garageyrblt</a:t>
            </a:r>
            <a:r>
              <a:rPr lang="en-US" sz="3200" dirty="0" smtClean="0"/>
              <a:t>.</a:t>
            </a:r>
          </a:p>
          <a:p>
            <a:r>
              <a:rPr lang="en-US" sz="3200" dirty="0" smtClean="0"/>
              <a:t>Change the street values 1 and 0</a:t>
            </a:r>
          </a:p>
          <a:p>
            <a:r>
              <a:rPr lang="en-US" sz="3200" dirty="0" smtClean="0"/>
              <a:t>Change the few columns </a:t>
            </a:r>
            <a:r>
              <a:rPr lang="en-US" sz="3200" dirty="0" err="1" smtClean="0"/>
              <a:t>datatype</a:t>
            </a:r>
            <a:r>
              <a:rPr lang="en-US" sz="3200" dirty="0" smtClean="0"/>
              <a:t> from float to </a:t>
            </a:r>
            <a:r>
              <a:rPr lang="en-US" sz="3200" dirty="0" err="1" smtClean="0"/>
              <a:t>int</a:t>
            </a:r>
            <a:endParaRPr lang="en-US" sz="3200" dirty="0" smtClean="0"/>
          </a:p>
          <a:p>
            <a:r>
              <a:rPr lang="en-US" sz="3200" dirty="0" smtClean="0"/>
              <a:t>Change excellent -5, good -4, Ta-3, Fa-2, </a:t>
            </a:r>
            <a:r>
              <a:rPr lang="en-US" sz="3200" dirty="0" err="1" smtClean="0"/>
              <a:t>po</a:t>
            </a:r>
            <a:r>
              <a:rPr lang="en-US" sz="3200" dirty="0" smtClean="0"/>
              <a:t> -1</a:t>
            </a:r>
          </a:p>
          <a:p>
            <a:pPr marL="0" indent="0">
              <a:buNone/>
            </a:pPr>
            <a:endParaRPr lang="en-US" sz="3200" dirty="0"/>
          </a:p>
          <a:p>
            <a:endParaRPr lang="en-US" sz="3200" dirty="0"/>
          </a:p>
        </p:txBody>
      </p:sp>
    </p:spTree>
    <p:extLst>
      <p:ext uri="{BB962C8B-B14F-4D97-AF65-F5344CB8AC3E}">
        <p14:creationId xmlns:p14="http://schemas.microsoft.com/office/powerpoint/2010/main" val="3095347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1926" y="2202286"/>
            <a:ext cx="3625725" cy="2962141"/>
          </a:xfrm>
        </p:spPr>
        <p:txBody>
          <a:bodyPr numCol="1">
            <a:normAutofit/>
          </a:bodyPr>
          <a:lstStyle/>
          <a:p>
            <a:pPr marL="0" indent="0">
              <a:buNone/>
            </a:pPr>
            <a:r>
              <a:rPr lang="en-US" sz="1800" b="1" dirty="0" smtClean="0"/>
              <a:t>Inference:</a:t>
            </a:r>
          </a:p>
          <a:p>
            <a:pPr marL="342900" indent="-342900">
              <a:buFont typeface="+mj-lt"/>
              <a:buAutoNum type="arabicPeriod"/>
            </a:pPr>
            <a:r>
              <a:rPr lang="en-US" sz="1800" dirty="0"/>
              <a:t>Sales price is right skewed. So, we perform log transformation so that the </a:t>
            </a:r>
            <a:r>
              <a:rPr lang="en-US" sz="1800" dirty="0" err="1"/>
              <a:t>skewness</a:t>
            </a:r>
            <a:r>
              <a:rPr lang="en-US" sz="1800" dirty="0"/>
              <a:t> is nearly zero</a:t>
            </a:r>
            <a:endParaRPr lang="en-US" sz="1800" dirty="0"/>
          </a:p>
        </p:txBody>
      </p:sp>
      <p:sp>
        <p:nvSpPr>
          <p:cNvPr id="6" name="Title 1"/>
          <p:cNvSpPr>
            <a:spLocks noGrp="1"/>
          </p:cNvSpPr>
          <p:nvPr>
            <p:ph type="title"/>
          </p:nvPr>
        </p:nvSpPr>
        <p:spPr>
          <a:xfrm>
            <a:off x="1136469" y="640080"/>
            <a:ext cx="9313817" cy="647807"/>
          </a:xfrm>
        </p:spPr>
        <p:txBody>
          <a:bodyPr>
            <a:normAutofit fontScale="90000"/>
          </a:bodyPr>
          <a:lstStyle/>
          <a:p>
            <a:r>
              <a:rPr lang="en-US" dirty="0" smtClean="0"/>
              <a:t>EDA: </a:t>
            </a:r>
            <a:r>
              <a:rPr lang="en-US" dirty="0" err="1" smtClean="0"/>
              <a:t>Univariate</a:t>
            </a:r>
            <a:r>
              <a:rPr lang="en-US" dirty="0" smtClean="0"/>
              <a:t> Analysis</a:t>
            </a:r>
            <a:br>
              <a:rPr lang="en-US" dirty="0" smtClean="0"/>
            </a:br>
            <a:endParaRPr lang="en-IN" sz="2800" dirty="0"/>
          </a:p>
        </p:txBody>
      </p:sp>
      <p:sp>
        <p:nvSpPr>
          <p:cNvPr id="7" name="Content Placeholder 2"/>
          <p:cNvSpPr txBox="1">
            <a:spLocks/>
          </p:cNvSpPr>
          <p:nvPr/>
        </p:nvSpPr>
        <p:spPr>
          <a:xfrm>
            <a:off x="507226" y="1287888"/>
            <a:ext cx="4862510" cy="4885542"/>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t>Target column : Sale Price</a:t>
            </a:r>
            <a:endParaRPr lang="en-US" sz="1800" dirty="0" smtClean="0"/>
          </a:p>
          <a:p>
            <a:pPr marL="0" indent="0">
              <a:buFont typeface="Arial" panose="020B0604020202020204" pitchFamily="34" charset="0"/>
              <a:buNone/>
            </a:pPr>
            <a:endParaRPr lang="en-US" sz="1800" dirty="0" smtClean="0"/>
          </a:p>
          <a:p>
            <a:pPr marL="0" indent="0">
              <a:buFont typeface="Arial" panose="020B0604020202020204" pitchFamily="34" charset="0"/>
              <a:buNone/>
            </a:pPr>
            <a:endParaRPr lang="en-US" sz="1800" dirty="0"/>
          </a:p>
        </p:txBody>
      </p:sp>
      <p:pic>
        <p:nvPicPr>
          <p:cNvPr id="4" name="Picture 3"/>
          <p:cNvPicPr>
            <a:picLocks noChangeAspect="1"/>
          </p:cNvPicPr>
          <p:nvPr/>
        </p:nvPicPr>
        <p:blipFill>
          <a:blip r:embed="rId2"/>
          <a:stretch>
            <a:fillRect/>
          </a:stretch>
        </p:blipFill>
        <p:spPr>
          <a:xfrm>
            <a:off x="642132" y="2092280"/>
            <a:ext cx="6904888" cy="3368362"/>
          </a:xfrm>
          <a:prstGeom prst="rect">
            <a:avLst/>
          </a:prstGeom>
        </p:spPr>
      </p:pic>
    </p:spTree>
    <p:extLst>
      <p:ext uri="{BB962C8B-B14F-4D97-AF65-F5344CB8AC3E}">
        <p14:creationId xmlns:p14="http://schemas.microsoft.com/office/powerpoint/2010/main" val="2715830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226" y="1287888"/>
            <a:ext cx="2532189" cy="432952"/>
          </a:xfrm>
        </p:spPr>
        <p:txBody>
          <a:bodyPr numCol="1">
            <a:normAutofit/>
          </a:bodyPr>
          <a:lstStyle/>
          <a:p>
            <a:pPr marL="0" indent="0">
              <a:buNone/>
            </a:pPr>
            <a:r>
              <a:rPr lang="en-US" sz="2000" dirty="0" err="1" smtClean="0"/>
              <a:t>MSSubClass</a:t>
            </a:r>
            <a:r>
              <a:rPr lang="en-US" sz="2000" dirty="0" smtClean="0"/>
              <a:t> Metric</a:t>
            </a:r>
          </a:p>
          <a:p>
            <a:pPr marL="0" indent="0">
              <a:buNone/>
            </a:pPr>
            <a:endParaRPr lang="en-US" sz="2000" dirty="0"/>
          </a:p>
        </p:txBody>
      </p:sp>
      <p:sp>
        <p:nvSpPr>
          <p:cNvPr id="6" name="Title 1"/>
          <p:cNvSpPr>
            <a:spLocks noGrp="1"/>
          </p:cNvSpPr>
          <p:nvPr>
            <p:ph type="title"/>
          </p:nvPr>
        </p:nvSpPr>
        <p:spPr>
          <a:xfrm>
            <a:off x="1136469" y="640080"/>
            <a:ext cx="9313817" cy="647807"/>
          </a:xfrm>
        </p:spPr>
        <p:txBody>
          <a:bodyPr>
            <a:normAutofit fontScale="90000"/>
          </a:bodyPr>
          <a:lstStyle/>
          <a:p>
            <a:r>
              <a:rPr lang="en-US" dirty="0" smtClean="0"/>
              <a:t>EDA: </a:t>
            </a:r>
            <a:r>
              <a:rPr lang="en-US" dirty="0" err="1" smtClean="0"/>
              <a:t>Univariate</a:t>
            </a:r>
            <a:r>
              <a:rPr lang="en-US" dirty="0" smtClean="0"/>
              <a:t> Analysis</a:t>
            </a:r>
            <a:br>
              <a:rPr lang="en-US" dirty="0" smtClean="0"/>
            </a:br>
            <a:endParaRPr lang="en-IN" sz="2800" dirty="0"/>
          </a:p>
        </p:txBody>
      </p:sp>
      <p:sp>
        <p:nvSpPr>
          <p:cNvPr id="7" name="Content Placeholder 2"/>
          <p:cNvSpPr txBox="1">
            <a:spLocks/>
          </p:cNvSpPr>
          <p:nvPr/>
        </p:nvSpPr>
        <p:spPr>
          <a:xfrm>
            <a:off x="507226" y="1609859"/>
            <a:ext cx="4862510" cy="1280532"/>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4" name="Rectangle 3"/>
          <p:cNvSpPr/>
          <p:nvPr/>
        </p:nvSpPr>
        <p:spPr>
          <a:xfrm>
            <a:off x="605307" y="1720840"/>
            <a:ext cx="10431887" cy="954107"/>
          </a:xfrm>
          <a:prstGeom prst="rect">
            <a:avLst/>
          </a:prstGeom>
        </p:spPr>
        <p:txBody>
          <a:bodyPr wrap="square">
            <a:spAutoFit/>
          </a:bodyPr>
          <a:lstStyle/>
          <a:p>
            <a:r>
              <a:rPr lang="en-US" sz="1400" dirty="0" smtClean="0">
                <a:solidFill>
                  <a:srgbClr val="000000"/>
                </a:solidFill>
                <a:latin typeface="Helvetica Neue"/>
              </a:rPr>
              <a:t>Inference: </a:t>
            </a:r>
          </a:p>
          <a:p>
            <a:endParaRPr lang="en-US" sz="1400" dirty="0">
              <a:solidFill>
                <a:srgbClr val="000000"/>
              </a:solidFill>
              <a:latin typeface="Helvetica Neue"/>
            </a:endParaRPr>
          </a:p>
          <a:p>
            <a:pPr>
              <a:buFont typeface="+mj-lt"/>
              <a:buAutoNum type="arabicPeriod"/>
            </a:pPr>
            <a:r>
              <a:rPr lang="en-US" sz="1400" dirty="0">
                <a:solidFill>
                  <a:srgbClr val="000000"/>
                </a:solidFill>
                <a:latin typeface="Helvetica Neue"/>
              </a:rPr>
              <a:t>Here </a:t>
            </a:r>
            <a:r>
              <a:rPr lang="en-US" sz="1400" dirty="0" err="1">
                <a:solidFill>
                  <a:srgbClr val="000000"/>
                </a:solidFill>
                <a:latin typeface="Helvetica Neue"/>
              </a:rPr>
              <a:t>MSSubClass</a:t>
            </a:r>
            <a:r>
              <a:rPr lang="en-US" sz="1400" dirty="0">
                <a:solidFill>
                  <a:srgbClr val="000000"/>
                </a:solidFill>
                <a:latin typeface="Helvetica Neue"/>
              </a:rPr>
              <a:t>=20 is most highest sale next stands on </a:t>
            </a:r>
            <a:r>
              <a:rPr lang="en-US" sz="1400" dirty="0" err="1">
                <a:solidFill>
                  <a:srgbClr val="000000"/>
                </a:solidFill>
                <a:latin typeface="Helvetica Neue"/>
              </a:rPr>
              <a:t>MSSubClass</a:t>
            </a:r>
            <a:r>
              <a:rPr lang="en-US" sz="1400" dirty="0">
                <a:solidFill>
                  <a:srgbClr val="000000"/>
                </a:solidFill>
                <a:latin typeface="Helvetica Neue"/>
              </a:rPr>
              <a:t>=60, </a:t>
            </a:r>
            <a:r>
              <a:rPr lang="en-US" sz="1400" dirty="0" err="1">
                <a:solidFill>
                  <a:srgbClr val="000000"/>
                </a:solidFill>
                <a:latin typeface="Helvetica Neue"/>
              </a:rPr>
              <a:t>i.e</a:t>
            </a:r>
            <a:r>
              <a:rPr lang="en-US" sz="1400" dirty="0">
                <a:solidFill>
                  <a:srgbClr val="000000"/>
                </a:solidFill>
                <a:latin typeface="Helvetica Neue"/>
              </a:rPr>
              <a:t> 201 story occupies high sales and next comes to 602 </a:t>
            </a:r>
            <a:endParaRPr lang="en-US" sz="1400" b="0" i="0" dirty="0">
              <a:solidFill>
                <a:srgbClr val="000000"/>
              </a:solidFill>
              <a:effectLst/>
              <a:latin typeface="Helvetica Neue"/>
            </a:endParaRPr>
          </a:p>
        </p:txBody>
      </p:sp>
      <p:pic>
        <p:nvPicPr>
          <p:cNvPr id="2" name="Picture 1"/>
          <p:cNvPicPr>
            <a:picLocks noChangeAspect="1"/>
          </p:cNvPicPr>
          <p:nvPr/>
        </p:nvPicPr>
        <p:blipFill>
          <a:blip r:embed="rId2"/>
          <a:stretch>
            <a:fillRect/>
          </a:stretch>
        </p:blipFill>
        <p:spPr>
          <a:xfrm>
            <a:off x="734096" y="3212362"/>
            <a:ext cx="11062951" cy="3175559"/>
          </a:xfrm>
          <a:prstGeom prst="rect">
            <a:avLst/>
          </a:prstGeom>
        </p:spPr>
      </p:pic>
    </p:spTree>
    <p:extLst>
      <p:ext uri="{BB962C8B-B14F-4D97-AF65-F5344CB8AC3E}">
        <p14:creationId xmlns:p14="http://schemas.microsoft.com/office/powerpoint/2010/main" val="165269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226" y="1287888"/>
            <a:ext cx="3407951" cy="432952"/>
          </a:xfrm>
        </p:spPr>
        <p:txBody>
          <a:bodyPr numCol="1">
            <a:normAutofit fontScale="92500"/>
          </a:bodyPr>
          <a:lstStyle/>
          <a:p>
            <a:pPr marL="0" indent="0">
              <a:buNone/>
            </a:pPr>
            <a:r>
              <a:rPr lang="en-US" sz="2000" dirty="0" smtClean="0"/>
              <a:t>Lot shape and </a:t>
            </a:r>
            <a:r>
              <a:rPr lang="en-US" sz="2000" dirty="0" err="1" smtClean="0"/>
              <a:t>Lotconfig</a:t>
            </a:r>
            <a:r>
              <a:rPr lang="en-US" sz="2000" dirty="0" smtClean="0"/>
              <a:t> Metric</a:t>
            </a:r>
          </a:p>
          <a:p>
            <a:pPr marL="0" indent="0">
              <a:buNone/>
            </a:pPr>
            <a:endParaRPr lang="en-US" sz="2000" dirty="0"/>
          </a:p>
        </p:txBody>
      </p:sp>
      <p:sp>
        <p:nvSpPr>
          <p:cNvPr id="6" name="Title 1"/>
          <p:cNvSpPr>
            <a:spLocks noGrp="1"/>
          </p:cNvSpPr>
          <p:nvPr>
            <p:ph type="title"/>
          </p:nvPr>
        </p:nvSpPr>
        <p:spPr>
          <a:xfrm>
            <a:off x="1136469" y="640080"/>
            <a:ext cx="9313817" cy="647807"/>
          </a:xfrm>
        </p:spPr>
        <p:txBody>
          <a:bodyPr>
            <a:normAutofit fontScale="90000"/>
          </a:bodyPr>
          <a:lstStyle/>
          <a:p>
            <a:r>
              <a:rPr lang="en-US" dirty="0" smtClean="0"/>
              <a:t>EDA: </a:t>
            </a:r>
            <a:r>
              <a:rPr lang="en-US" dirty="0" err="1" smtClean="0"/>
              <a:t>Univariate</a:t>
            </a:r>
            <a:r>
              <a:rPr lang="en-US" dirty="0" smtClean="0"/>
              <a:t> Analysis</a:t>
            </a:r>
            <a:br>
              <a:rPr lang="en-US" dirty="0" smtClean="0"/>
            </a:br>
            <a:endParaRPr lang="en-IN" sz="2800" dirty="0"/>
          </a:p>
        </p:txBody>
      </p:sp>
      <p:sp>
        <p:nvSpPr>
          <p:cNvPr id="7" name="Content Placeholder 2"/>
          <p:cNvSpPr txBox="1">
            <a:spLocks/>
          </p:cNvSpPr>
          <p:nvPr/>
        </p:nvSpPr>
        <p:spPr>
          <a:xfrm>
            <a:off x="507226" y="1609859"/>
            <a:ext cx="4862510" cy="1280532"/>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4" name="Rectangle 3"/>
          <p:cNvSpPr/>
          <p:nvPr/>
        </p:nvSpPr>
        <p:spPr>
          <a:xfrm>
            <a:off x="605307" y="1769621"/>
            <a:ext cx="10740980" cy="210215"/>
          </a:xfrm>
          <a:prstGeom prst="rect">
            <a:avLst/>
          </a:prstGeom>
        </p:spPr>
        <p:txBody>
          <a:bodyPr wrap="square">
            <a:spAutoFit/>
          </a:bodyPr>
          <a:lstStyle/>
          <a:p>
            <a:r>
              <a:rPr lang="en-US" sz="1400" dirty="0">
                <a:solidFill>
                  <a:srgbClr val="000000"/>
                </a:solidFill>
                <a:latin typeface="Helvetica Neue"/>
              </a:rPr>
              <a:t>Here in </a:t>
            </a:r>
            <a:r>
              <a:rPr lang="en-US" sz="1400" dirty="0" err="1">
                <a:solidFill>
                  <a:srgbClr val="000000"/>
                </a:solidFill>
                <a:latin typeface="Helvetica Neue"/>
              </a:rPr>
              <a:t>lotshape</a:t>
            </a:r>
            <a:r>
              <a:rPr lang="en-US" sz="1400" dirty="0">
                <a:solidFill>
                  <a:srgbClr val="000000"/>
                </a:solidFill>
                <a:latin typeface="Helvetica Neue"/>
              </a:rPr>
              <a:t> IR3 </a:t>
            </a:r>
            <a:r>
              <a:rPr lang="en-US" sz="1400" dirty="0" err="1">
                <a:solidFill>
                  <a:srgbClr val="000000"/>
                </a:solidFill>
                <a:latin typeface="Helvetica Neue"/>
              </a:rPr>
              <a:t>i.e</a:t>
            </a:r>
            <a:r>
              <a:rPr lang="en-US" sz="1400" dirty="0">
                <a:solidFill>
                  <a:srgbClr val="000000"/>
                </a:solidFill>
                <a:latin typeface="Helvetica Neue"/>
              </a:rPr>
              <a:t> Irregular is in high sales, in </a:t>
            </a:r>
            <a:r>
              <a:rPr lang="en-US" sz="1400" dirty="0" err="1">
                <a:solidFill>
                  <a:srgbClr val="000000"/>
                </a:solidFill>
                <a:latin typeface="Helvetica Neue"/>
              </a:rPr>
              <a:t>lotconfig</a:t>
            </a:r>
            <a:r>
              <a:rPr lang="en-US" sz="1400" dirty="0">
                <a:solidFill>
                  <a:srgbClr val="000000"/>
                </a:solidFill>
                <a:latin typeface="Helvetica Neue"/>
              </a:rPr>
              <a:t> '</a:t>
            </a:r>
            <a:r>
              <a:rPr lang="en-US" sz="1400" dirty="0" err="1">
                <a:solidFill>
                  <a:srgbClr val="000000"/>
                </a:solidFill>
                <a:latin typeface="Helvetica Neue"/>
              </a:rPr>
              <a:t>Culdsac</a:t>
            </a:r>
            <a:r>
              <a:rPr lang="en-US" sz="1400" dirty="0">
                <a:solidFill>
                  <a:srgbClr val="000000"/>
                </a:solidFill>
                <a:latin typeface="Helvetica Neue"/>
              </a:rPr>
              <a:t>' is in high sales</a:t>
            </a:r>
            <a:endParaRPr lang="en-US" sz="1400" b="0" i="0" dirty="0">
              <a:solidFill>
                <a:srgbClr val="000000"/>
              </a:solidFill>
              <a:effectLst/>
              <a:latin typeface="Helvetica Neue"/>
            </a:endParaRPr>
          </a:p>
        </p:txBody>
      </p:sp>
      <p:pic>
        <p:nvPicPr>
          <p:cNvPr id="5" name="Picture 4"/>
          <p:cNvPicPr>
            <a:picLocks noChangeAspect="1"/>
          </p:cNvPicPr>
          <p:nvPr/>
        </p:nvPicPr>
        <p:blipFill>
          <a:blip r:embed="rId2"/>
          <a:stretch>
            <a:fillRect/>
          </a:stretch>
        </p:blipFill>
        <p:spPr>
          <a:xfrm>
            <a:off x="965915" y="2601532"/>
            <a:ext cx="9929611" cy="3211155"/>
          </a:xfrm>
          <a:prstGeom prst="rect">
            <a:avLst/>
          </a:prstGeom>
        </p:spPr>
      </p:pic>
    </p:spTree>
    <p:extLst>
      <p:ext uri="{BB962C8B-B14F-4D97-AF65-F5344CB8AC3E}">
        <p14:creationId xmlns:p14="http://schemas.microsoft.com/office/powerpoint/2010/main" val="483996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err="1" smtClean="0"/>
              <a:t>Bsmt</a:t>
            </a:r>
            <a:r>
              <a:rPr lang="en-IN" sz="2400" dirty="0" err="1" smtClean="0"/>
              <a:t>Qual</a:t>
            </a:r>
            <a:r>
              <a:rPr lang="en-IN" sz="2400" dirty="0" smtClean="0"/>
              <a:t>, </a:t>
            </a:r>
            <a:r>
              <a:rPr lang="en-IN" sz="2400" dirty="0" err="1" smtClean="0"/>
              <a:t>Bsmt</a:t>
            </a:r>
            <a:r>
              <a:rPr lang="en-IN" sz="2400" dirty="0" smtClean="0"/>
              <a:t> Cond, BsmtFinTYpe1, BsmtFintpe2, </a:t>
            </a:r>
            <a:r>
              <a:rPr lang="en-IN" sz="2400" dirty="0" err="1" smtClean="0"/>
              <a:t>BsmtFullBath</a:t>
            </a:r>
            <a:r>
              <a:rPr lang="en-IN" sz="2400" dirty="0" smtClean="0"/>
              <a:t> and </a:t>
            </a:r>
            <a:r>
              <a:rPr lang="en-IN" sz="2400" dirty="0" err="1" smtClean="0"/>
              <a:t>BsmtHalfBath</a:t>
            </a:r>
            <a:r>
              <a:rPr lang="en-IN" sz="2400" dirty="0" smtClean="0"/>
              <a:t> Metrics</a:t>
            </a:r>
            <a:endParaRPr lang="en-IN" sz="2400" dirty="0"/>
          </a:p>
        </p:txBody>
      </p:sp>
      <p:sp>
        <p:nvSpPr>
          <p:cNvPr id="3" name="Content Placeholder 2"/>
          <p:cNvSpPr>
            <a:spLocks noGrp="1"/>
          </p:cNvSpPr>
          <p:nvPr>
            <p:ph idx="1"/>
          </p:nvPr>
        </p:nvSpPr>
        <p:spPr>
          <a:xfrm>
            <a:off x="1957589" y="1854927"/>
            <a:ext cx="6722772" cy="3489806"/>
          </a:xfrm>
        </p:spPr>
        <p:txBody>
          <a:bodyPr/>
          <a:lstStyle/>
          <a:p>
            <a:endParaRPr lang="en-US" dirty="0"/>
          </a:p>
        </p:txBody>
      </p:sp>
      <p:pic>
        <p:nvPicPr>
          <p:cNvPr id="5" name="Picture 4"/>
          <p:cNvPicPr>
            <a:picLocks noChangeAspect="1"/>
          </p:cNvPicPr>
          <p:nvPr/>
        </p:nvPicPr>
        <p:blipFill>
          <a:blip r:embed="rId2"/>
          <a:stretch>
            <a:fillRect/>
          </a:stretch>
        </p:blipFill>
        <p:spPr>
          <a:xfrm>
            <a:off x="404949" y="1609858"/>
            <a:ext cx="11276189" cy="4589327"/>
          </a:xfrm>
          <a:prstGeom prst="rect">
            <a:avLst/>
          </a:prstGeom>
        </p:spPr>
      </p:pic>
    </p:spTree>
    <p:extLst>
      <p:ext uri="{BB962C8B-B14F-4D97-AF65-F5344CB8AC3E}">
        <p14:creationId xmlns:p14="http://schemas.microsoft.com/office/powerpoint/2010/main" val="5675115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399</TotalTime>
  <Words>991</Words>
  <Application>Microsoft Office PowerPoint</Application>
  <PresentationFormat>Widescreen</PresentationFormat>
  <Paragraphs>86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Helvetica Neue</vt:lpstr>
      <vt:lpstr>Times New Roman</vt:lpstr>
      <vt:lpstr>Office Theme</vt:lpstr>
      <vt:lpstr>Housing Price prediction Assignment </vt:lpstr>
      <vt:lpstr>Abstract:</vt:lpstr>
      <vt:lpstr>Objectives of Business:</vt:lpstr>
      <vt:lpstr>Problem solving methodology:</vt:lpstr>
      <vt:lpstr>Data Cleansing:</vt:lpstr>
      <vt:lpstr>EDA: Univariate Analysis </vt:lpstr>
      <vt:lpstr>EDA: Univariate Analysis </vt:lpstr>
      <vt:lpstr>EDA: Univariate Analysis </vt:lpstr>
      <vt:lpstr>BsmtQual, Bsmt Cond, BsmtFinTYpe1, BsmtFintpe2, BsmtFullBath and BsmtHalfBath Metrics</vt:lpstr>
      <vt:lpstr>Basement Metrics and its observations</vt:lpstr>
      <vt:lpstr>EDA: Garage’s metrics and its observations</vt:lpstr>
      <vt:lpstr>EDA: Kitchen Metric’s and its observations</vt:lpstr>
      <vt:lpstr>EDA: Street, Land, condition metrics</vt:lpstr>
      <vt:lpstr>EDA: ‘What_matter_choosing_course’ Metric</vt:lpstr>
      <vt:lpstr>EDA:Land contour, Exterior quality and condition, building type Metric’s</vt:lpstr>
      <vt:lpstr>EDA:Sale type and condition Metric </vt:lpstr>
      <vt:lpstr>MasVnrArea before and after treating outliers</vt:lpstr>
      <vt:lpstr>EDA: MoSold Metric </vt:lpstr>
      <vt:lpstr>Scale</vt:lpstr>
      <vt:lpstr>Ridge and Lasso Regression</vt:lpstr>
      <vt:lpstr>Correlation matrix with selecting 15 features thru RFE</vt:lpstr>
      <vt:lpstr>Building the model</vt:lpstr>
      <vt:lpstr>Conclusions &amp; Recommendations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admin</cp:lastModifiedBy>
  <cp:revision>90</cp:revision>
  <dcterms:created xsi:type="dcterms:W3CDTF">2016-06-09T08:16:28Z</dcterms:created>
  <dcterms:modified xsi:type="dcterms:W3CDTF">2019-07-12T18:32:03Z</dcterms:modified>
</cp:coreProperties>
</file>