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0" r:id="rId4"/>
    <p:sldId id="258" r:id="rId5"/>
    <p:sldId id="259" r:id="rId6"/>
    <p:sldId id="260" r:id="rId7"/>
    <p:sldId id="267" r:id="rId8"/>
    <p:sldId id="271" r:id="rId9"/>
    <p:sldId id="262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04-06-2019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04-06-2019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6"/>
            <a:ext cx="9144000" cy="4201686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5">
                    <a:lumMod val="50000"/>
                  </a:schemeClr>
                </a:solidFill>
              </a:rPr>
              <a:t>Clustering of Countries </a:t>
            </a:r>
            <a:r>
              <a:rPr lang="en-IN" sz="6600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IN" sz="6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IN" sz="6600" dirty="0" smtClean="0"/>
              <a:t>Assignment</a:t>
            </a:r>
            <a:br>
              <a:rPr lang="en-IN" sz="6600" dirty="0" smtClean="0"/>
            </a:br>
            <a:r>
              <a:rPr lang="en-IN" sz="2800" dirty="0" smtClean="0"/>
              <a:t/>
            </a:r>
            <a:br>
              <a:rPr lang="en-IN" sz="2800" dirty="0" smtClean="0"/>
            </a:br>
            <a:endParaRPr lang="en-IN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9138" y="5280338"/>
            <a:ext cx="3683358" cy="682580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 </a:t>
            </a:r>
            <a:r>
              <a:rPr lang="en-IN" sz="3600" dirty="0" err="1" smtClean="0"/>
              <a:t>Bandla</a:t>
            </a:r>
            <a:r>
              <a:rPr lang="en-IN" sz="3600" dirty="0" smtClean="0"/>
              <a:t> </a:t>
            </a:r>
            <a:r>
              <a:rPr lang="en-IN" sz="3600" dirty="0" err="1" smtClean="0"/>
              <a:t>Sunitha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127" y="1854926"/>
            <a:ext cx="5215942" cy="3966325"/>
          </a:xfrm>
        </p:spPr>
        <p:txBody>
          <a:bodyPr>
            <a:noAutofit/>
          </a:bodyPr>
          <a:lstStyle/>
          <a:p>
            <a:r>
              <a:rPr lang="en-US" sz="1800" dirty="0"/>
              <a:t>After observing Bar plots of principle components and original features the following observations/conclusions obtained.</a:t>
            </a:r>
          </a:p>
          <a:p>
            <a:r>
              <a:rPr lang="en-US" sz="1800" dirty="0"/>
              <a:t>principle component- 1  mean is very low for cluster_id-1 which means that Cluster-1 has low- income</a:t>
            </a:r>
            <a:r>
              <a:rPr lang="en-US" sz="1800" dirty="0" smtClean="0"/>
              <a:t>, low-</a:t>
            </a:r>
            <a:r>
              <a:rPr lang="en-US" sz="1800" dirty="0" err="1" smtClean="0"/>
              <a:t>gdpp</a:t>
            </a:r>
            <a:r>
              <a:rPr lang="en-US" sz="1800" dirty="0"/>
              <a:t>, </a:t>
            </a:r>
          </a:p>
          <a:p>
            <a:r>
              <a:rPr lang="en-US" sz="1800" dirty="0"/>
              <a:t>high-</a:t>
            </a:r>
            <a:r>
              <a:rPr lang="en-US" sz="1800" dirty="0" err="1"/>
              <a:t>child_mort</a:t>
            </a:r>
            <a:r>
              <a:rPr lang="en-US" sz="1800" dirty="0"/>
              <a:t> and high-</a:t>
            </a:r>
            <a:r>
              <a:rPr lang="en-US" sz="1800" dirty="0" err="1"/>
              <a:t>fert_rate</a:t>
            </a:r>
            <a:r>
              <a:rPr lang="en-US" sz="1800" dirty="0"/>
              <a:t>.</a:t>
            </a:r>
          </a:p>
          <a:p>
            <a:r>
              <a:rPr lang="en-US" sz="1800" dirty="0"/>
              <a:t>principle component - 3's mean is little high for cluster_id-1 compared to cluster-2 which means that cluster-1 </a:t>
            </a:r>
            <a:r>
              <a:rPr lang="en-US" sz="1800" dirty="0" err="1"/>
              <a:t>ia</a:t>
            </a:r>
            <a:r>
              <a:rPr lang="en-US" sz="1800" dirty="0"/>
              <a:t> having high-inflation &amp; low-health</a:t>
            </a:r>
          </a:p>
          <a:p>
            <a:r>
              <a:rPr lang="en-US" sz="1800" dirty="0"/>
              <a:t>So cluster_id-1 here needs more aid from the foundation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US" dirty="0"/>
              <a:t>Cluster’s of features</a:t>
            </a:r>
            <a:r>
              <a:rPr lang="en-US" dirty="0" smtClean="0"/>
              <a:t>:</a:t>
            </a:r>
            <a:endParaRPr lang="en-IN" sz="2800" dirty="0"/>
          </a:p>
        </p:txBody>
      </p:sp>
      <p:pic>
        <p:nvPicPr>
          <p:cNvPr id="4" name="Picture 3" descr="download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557" y="1854926"/>
            <a:ext cx="4649273" cy="411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US" dirty="0"/>
              <a:t>Hierarchical Clustering with PCA:</a:t>
            </a:r>
            <a:endParaRPr lang="en-IN" sz="2800" dirty="0"/>
          </a:p>
        </p:txBody>
      </p:sp>
      <p:pic>
        <p:nvPicPr>
          <p:cNvPr id="4" name="Content Placeholder 3" descr="download (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75" y="1635617"/>
            <a:ext cx="10419007" cy="471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data is clustered to 4 data points.</a:t>
            </a:r>
          </a:p>
          <a:p>
            <a:r>
              <a:rPr lang="en-US" sz="3200" dirty="0"/>
              <a:t>NGO’s decision can be driven basing on Life Expectancy, Child Mortality, GDP and imports\Exports from the </a:t>
            </a:r>
            <a:r>
              <a:rPr lang="en-US" sz="3200" dirty="0" err="1"/>
              <a:t>clusterId</a:t>
            </a:r>
            <a:r>
              <a:rPr lang="en-US" sz="3200" dirty="0"/>
              <a:t> ‘0’ and ‘1’</a:t>
            </a:r>
          </a:p>
          <a:p>
            <a:pPr>
              <a:buNone/>
            </a:pPr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sz="2800" b="1" dirty="0" smtClean="0"/>
              <a:t>Conclusions: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642" y="1829169"/>
            <a:ext cx="10573555" cy="42110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HELP International is an international </a:t>
            </a:r>
            <a:r>
              <a:rPr lang="en-US" sz="3200" dirty="0" smtClean="0"/>
              <a:t>humanitarian, </a:t>
            </a:r>
            <a:r>
              <a:rPr lang="en-US" sz="3200" dirty="0"/>
              <a:t>NGO that is committed to fighting poverty and providing the people of backward countries with basic amenities and relief during the time of disasters and natural calamities, In </a:t>
            </a:r>
            <a:r>
              <a:rPr lang="en-IN" sz="3200" dirty="0"/>
              <a:t>this </a:t>
            </a:r>
            <a:r>
              <a:rPr lang="en-IN" sz="3200" dirty="0" smtClean="0"/>
              <a:t>assignment </a:t>
            </a:r>
            <a:r>
              <a:rPr lang="en-IN" sz="3200" dirty="0"/>
              <a:t>identifying </a:t>
            </a:r>
            <a:r>
              <a:rPr lang="en-IN" sz="3200" dirty="0" smtClean="0"/>
              <a:t>the direct </a:t>
            </a:r>
            <a:r>
              <a:rPr lang="en-IN" sz="3200" dirty="0"/>
              <a:t>countries based on </a:t>
            </a:r>
            <a:r>
              <a:rPr lang="en-US" sz="3200" dirty="0"/>
              <a:t>categorize of the countries using some socio-economic and health factors that determine the overall development of the country</a:t>
            </a:r>
            <a:r>
              <a:rPr lang="en-IN" sz="3200" dirty="0"/>
              <a:t> with the help of unsupervised machine learning technique using K-means and Principle Component </a:t>
            </a:r>
            <a:r>
              <a:rPr lang="en-IN" sz="3200" dirty="0" smtClean="0"/>
              <a:t>Analysis.</a:t>
            </a:r>
            <a:endParaRPr lang="en-IN" sz="3200" dirty="0"/>
          </a:p>
          <a:p>
            <a:pPr marL="0" indent="0" algn="just">
              <a:buNone/>
            </a:pPr>
            <a:endParaRPr lang="en-IN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b="1" dirty="0" smtClean="0"/>
              <a:t>Abstract: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3200" dirty="0" smtClean="0"/>
              <a:t>Identifying </a:t>
            </a:r>
            <a:r>
              <a:rPr lang="en-IN" sz="3200" dirty="0"/>
              <a:t>the </a:t>
            </a:r>
            <a:r>
              <a:rPr lang="en-IN" sz="3200" dirty="0" smtClean="0"/>
              <a:t>direct </a:t>
            </a:r>
            <a:r>
              <a:rPr lang="en-IN" sz="3200" dirty="0"/>
              <a:t>countries </a:t>
            </a:r>
            <a:r>
              <a:rPr lang="en-US" sz="3200" dirty="0"/>
              <a:t>using some socio-economic and health factors using the </a:t>
            </a:r>
            <a:r>
              <a:rPr lang="en-IN" sz="3200" dirty="0"/>
              <a:t>unsupervised learning technique on the data set using various Machine learning models</a:t>
            </a:r>
          </a:p>
          <a:p>
            <a:pPr algn="just"/>
            <a:r>
              <a:rPr lang="en-IN" sz="3200" dirty="0"/>
              <a:t>To understand the driving factors (or driver variables) that help in forming clusters.</a:t>
            </a:r>
          </a:p>
          <a:p>
            <a:pPr algn="just"/>
            <a:r>
              <a:rPr lang="en-IN" sz="3200" dirty="0" smtClean="0"/>
              <a:t>To </a:t>
            </a:r>
            <a:r>
              <a:rPr lang="en-IN" sz="3200" dirty="0"/>
              <a:t>implement and utilise this knowledge in helping NGO decide </a:t>
            </a:r>
            <a:r>
              <a:rPr lang="en-US" sz="3200" dirty="0"/>
              <a:t>to use the money strategically and effectively.</a:t>
            </a:r>
            <a:endParaRPr lang="en-IN" sz="3200" dirty="0"/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IN" sz="32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Objectives of Business: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3534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Step 1: Importing Data Set and Understanding data as per the Business  point of view</a:t>
            </a:r>
          </a:p>
          <a:p>
            <a:r>
              <a:rPr lang="en-US" dirty="0" smtClean="0"/>
              <a:t>Step </a:t>
            </a:r>
            <a:r>
              <a:rPr lang="en-US" dirty="0"/>
              <a:t>2: Data Cleaning, missing value treatment and outliers treatment</a:t>
            </a:r>
          </a:p>
          <a:p>
            <a:r>
              <a:rPr lang="en-US" dirty="0" smtClean="0"/>
              <a:t>Step </a:t>
            </a:r>
            <a:r>
              <a:rPr lang="en-US" dirty="0"/>
              <a:t>3: Exploratory Data Analysis (EDA)</a:t>
            </a:r>
          </a:p>
          <a:p>
            <a:r>
              <a:rPr lang="en-US" dirty="0" smtClean="0"/>
              <a:t>Step </a:t>
            </a:r>
            <a:r>
              <a:rPr lang="en-US" dirty="0"/>
              <a:t>4: Applying Principle Component Analysis (PCA) for dimension reduction and also avoid </a:t>
            </a:r>
            <a:r>
              <a:rPr lang="en-US" dirty="0" err="1"/>
              <a:t>multicolinearity</a:t>
            </a:r>
            <a:r>
              <a:rPr lang="en-US" dirty="0"/>
              <a:t> </a:t>
            </a:r>
          </a:p>
          <a:p>
            <a:r>
              <a:rPr lang="en-US" dirty="0" smtClean="0"/>
              <a:t>Step </a:t>
            </a:r>
            <a:r>
              <a:rPr lang="en-US" dirty="0"/>
              <a:t>5: Applying K-Means Clustering to make countries as a clusters based on socio-economic and health factors ,</a:t>
            </a:r>
            <a:r>
              <a:rPr lang="en-US" dirty="0" err="1" smtClean="0"/>
              <a:t>etc</a:t>
            </a:r>
            <a:r>
              <a:rPr lang="en-US" dirty="0" smtClean="0"/>
              <a:t> (</a:t>
            </a:r>
            <a:r>
              <a:rPr lang="en-US" dirty="0"/>
              <a:t>features)</a:t>
            </a:r>
          </a:p>
          <a:p>
            <a:r>
              <a:rPr lang="en-US" dirty="0"/>
              <a:t>To make funding decisions.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3200" dirty="0" smtClean="0"/>
              <a:t>Problem </a:t>
            </a:r>
            <a:r>
              <a:rPr lang="en-IN" sz="3200" dirty="0"/>
              <a:t>solving </a:t>
            </a:r>
            <a:r>
              <a:rPr lang="en-IN" sz="3200" dirty="0" smtClean="0"/>
              <a:t>methodology: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/>
              <a:t>Analysis: </a:t>
            </a:r>
            <a:r>
              <a:rPr lang="en-US" sz="2800" dirty="0"/>
              <a:t>GDP VS Health Factor’s: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470" y="1622738"/>
            <a:ext cx="9121214" cy="45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480382"/>
          </a:xfrm>
        </p:spPr>
        <p:txBody>
          <a:bodyPr>
            <a:normAutofit fontScale="90000"/>
          </a:bodyPr>
          <a:lstStyle/>
          <a:p>
            <a:r>
              <a:rPr lang="en-IN" sz="2800" dirty="0" smtClean="0"/>
              <a:t>Analysis: </a:t>
            </a:r>
            <a:r>
              <a:rPr lang="en-US" sz="2800" dirty="0"/>
              <a:t>Correlations between the </a:t>
            </a:r>
            <a:r>
              <a:rPr lang="en-US" sz="2800" dirty="0" smtClean="0"/>
              <a:t>features</a:t>
            </a:r>
            <a:br>
              <a:rPr lang="en-US" sz="2800" dirty="0" smtClean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496219"/>
            <a:ext cx="11168742" cy="4797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Visualization on how various </a:t>
            </a:r>
            <a:r>
              <a:rPr lang="en-US" sz="2400" dirty="0" smtClean="0"/>
              <a:t>factors </a:t>
            </a:r>
            <a:r>
              <a:rPr lang="en-US" sz="2400" dirty="0"/>
              <a:t>like Countries’ health, wealth and socio-economic factors depend on each </a:t>
            </a:r>
            <a:r>
              <a:rPr lang="en-US" sz="2400" dirty="0" smtClean="0"/>
              <a:t>other</a:t>
            </a:r>
            <a:r>
              <a:rPr lang="en-US" sz="2400" dirty="0"/>
              <a:t>:</a:t>
            </a: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6" y="2292438"/>
            <a:ext cx="7637171" cy="400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/>
              <a:t>PCA: </a:t>
            </a:r>
            <a:r>
              <a:rPr lang="en-IN" sz="1600" dirty="0" smtClean="0"/>
              <a:t>B</a:t>
            </a:r>
            <a:r>
              <a:rPr lang="en-US" sz="1800" dirty="0" smtClean="0"/>
              <a:t>y </a:t>
            </a:r>
            <a:r>
              <a:rPr lang="en-US" sz="1800" dirty="0"/>
              <a:t>the observation principal component 1 had more weight on life </a:t>
            </a:r>
            <a:r>
              <a:rPr lang="en-US" sz="1800" dirty="0" err="1"/>
              <a:t>expec</a:t>
            </a:r>
            <a:r>
              <a:rPr lang="en-US" sz="1800" dirty="0"/>
              <a:t> and health</a:t>
            </a:r>
            <a:br>
              <a:rPr lang="en-US" sz="1800" dirty="0"/>
            </a:br>
            <a:r>
              <a:rPr lang="en-US" sz="1800" dirty="0"/>
              <a:t> </a:t>
            </a:r>
            <a:r>
              <a:rPr lang="en-US" sz="1800" dirty="0" smtClean="0"/>
              <a:t>and principle </a:t>
            </a:r>
            <a:r>
              <a:rPr lang="en-US" sz="1800" dirty="0"/>
              <a:t>component 2 has more weight on imports and exports</a:t>
            </a:r>
            <a:endParaRPr lang="en-IN" sz="1800" dirty="0"/>
          </a:p>
        </p:txBody>
      </p:sp>
      <p:pic>
        <p:nvPicPr>
          <p:cNvPr id="4" name="Content Placeholder 3" descr="download (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42" y="1687132"/>
            <a:ext cx="9337183" cy="455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 smtClean="0"/>
              <a:t>PCA</a:t>
            </a:r>
            <a:r>
              <a:rPr lang="en-US" sz="2800" b="1" dirty="0"/>
              <a:t> Correlation’s:</a:t>
            </a:r>
            <a:endParaRPr lang="en-IN" sz="2000" b="1" dirty="0"/>
          </a:p>
        </p:txBody>
      </p:sp>
      <p:pic>
        <p:nvPicPr>
          <p:cNvPr id="5" name="Content Placeholder 4" descr="download (3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311" y="1496217"/>
            <a:ext cx="8824040" cy="477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1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3377" y="1829168"/>
            <a:ext cx="4862510" cy="434426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1800" dirty="0"/>
              <a:t>elbow curve saying to pick k=3 for </a:t>
            </a:r>
            <a:r>
              <a:rPr lang="en-US" sz="1800" dirty="0" smtClean="0"/>
              <a:t>clustering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 fontScale="90000"/>
          </a:bodyPr>
          <a:lstStyle/>
          <a:p>
            <a:r>
              <a:rPr lang="en-US" dirty="0"/>
              <a:t>Choosing Number of Cluster’s 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IN" sz="2800" dirty="0"/>
          </a:p>
        </p:txBody>
      </p:sp>
      <p:pic>
        <p:nvPicPr>
          <p:cNvPr id="4" name="Picture 3" descr="download (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731" y="2609045"/>
            <a:ext cx="3962400" cy="3201129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07226" y="1829168"/>
            <a:ext cx="4862510" cy="4344261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/>
              <a:t>To choose number of clusters (k) for the given data we used  silhouette analysis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8" name="Picture 7" descr="download (7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088" y="2609045"/>
            <a:ext cx="4153447" cy="32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429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Clustering of Countries  Assignment  </vt:lpstr>
      <vt:lpstr>Abstract:</vt:lpstr>
      <vt:lpstr>Objectives of Business:</vt:lpstr>
      <vt:lpstr>Problem solving methodology:</vt:lpstr>
      <vt:lpstr>Analysis: GDP VS Health Factor’s:</vt:lpstr>
      <vt:lpstr>Analysis: Correlations between the features </vt:lpstr>
      <vt:lpstr>PCA: By the observation principal component 1 had more weight on life expec and health  and principle component 2 has more weight on imports and exports</vt:lpstr>
      <vt:lpstr>PCA Correlation’s:</vt:lpstr>
      <vt:lpstr>Choosing Number of Cluster’s : </vt:lpstr>
      <vt:lpstr>Cluster’s of features:</vt:lpstr>
      <vt:lpstr>Hierarchical Clustering with PCA:</vt:lpstr>
      <vt:lpstr>Conclusions: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admin</cp:lastModifiedBy>
  <cp:revision>33</cp:revision>
  <dcterms:created xsi:type="dcterms:W3CDTF">2016-06-09T08:16:28Z</dcterms:created>
  <dcterms:modified xsi:type="dcterms:W3CDTF">2019-06-03T17:05:12Z</dcterms:modified>
</cp:coreProperties>
</file>