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6" r:id="rId10"/>
    <p:sldId id="304" r:id="rId11"/>
    <p:sldId id="290" r:id="rId12"/>
    <p:sldId id="269" r:id="rId13"/>
    <p:sldId id="270" r:id="rId14"/>
    <p:sldId id="271" r:id="rId15"/>
    <p:sldId id="302" r:id="rId16"/>
    <p:sldId id="283" r:id="rId17"/>
    <p:sldId id="286" r:id="rId18"/>
    <p:sldId id="285" r:id="rId19"/>
    <p:sldId id="309" r:id="rId20"/>
    <p:sldId id="306" r:id="rId21"/>
    <p:sldId id="275" r:id="rId22"/>
    <p:sldId id="273" r:id="rId23"/>
    <p:sldId id="274" r:id="rId24"/>
    <p:sldId id="307" r:id="rId25"/>
    <p:sldId id="277" r:id="rId26"/>
    <p:sldId id="280" r:id="rId27"/>
    <p:sldId id="287" r:id="rId28"/>
    <p:sldId id="292" r:id="rId29"/>
    <p:sldId id="288" r:id="rId30"/>
    <p:sldId id="294" r:id="rId31"/>
    <p:sldId id="295" r:id="rId32"/>
    <p:sldId id="314" r:id="rId33"/>
    <p:sldId id="312" r:id="rId34"/>
    <p:sldId id="313" r:id="rId35"/>
    <p:sldId id="296" r:id="rId36"/>
    <p:sldId id="297" r:id="rId37"/>
    <p:sldId id="299" r:id="rId38"/>
    <p:sldId id="300" r:id="rId39"/>
    <p:sldId id="310" r:id="rId40"/>
    <p:sldId id="315" r:id="rId41"/>
    <p:sldId id="311" r:id="rId42"/>
    <p:sldId id="301" r:id="rId43"/>
    <p:sldId id="30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4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598FA-5205-D14A-B532-25BA36B34C5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DE42-D858-2F4F-9C6C-D453E4469EF7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B092DDB2-CF3F-DA4A-A4F7-38BA85F3646D}" type="parTrans" cxnId="{8AED2CCE-BA8E-2F44-A82D-ED14EF2FA23A}">
      <dgm:prSet/>
      <dgm:spPr/>
      <dgm:t>
        <a:bodyPr/>
        <a:lstStyle/>
        <a:p>
          <a:endParaRPr lang="en-US"/>
        </a:p>
      </dgm:t>
    </dgm:pt>
    <dgm:pt modelId="{F00568C0-8BFA-534A-A85B-22D61D5B664C}" type="sibTrans" cxnId="{8AED2CCE-BA8E-2F44-A82D-ED14EF2FA23A}">
      <dgm:prSet/>
      <dgm:spPr/>
      <dgm:t>
        <a:bodyPr/>
        <a:lstStyle/>
        <a:p>
          <a:endParaRPr lang="en-US"/>
        </a:p>
      </dgm:t>
    </dgm:pt>
    <dgm:pt modelId="{6495CB43-756F-9B43-BF49-94846C6A94A5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1C7DB26-1DA9-C54D-818A-810D244DF6D7}" type="parTrans" cxnId="{FE41E598-61E2-7442-B46C-37FE6F56B270}">
      <dgm:prSet/>
      <dgm:spPr/>
      <dgm:t>
        <a:bodyPr/>
        <a:lstStyle/>
        <a:p>
          <a:endParaRPr lang="en-US"/>
        </a:p>
      </dgm:t>
    </dgm:pt>
    <dgm:pt modelId="{D7D93C28-776F-C84D-9581-10654379C916}" type="sibTrans" cxnId="{FE41E598-61E2-7442-B46C-37FE6F56B270}">
      <dgm:prSet/>
      <dgm:spPr/>
      <dgm:t>
        <a:bodyPr/>
        <a:lstStyle/>
        <a:p>
          <a:endParaRPr lang="en-US"/>
        </a:p>
      </dgm:t>
    </dgm:pt>
    <dgm:pt modelId="{0806609A-EE46-9448-BF66-E76980B6A282}">
      <dgm:prSet phldrT="[Text]"/>
      <dgm:spPr/>
      <dgm:t>
        <a:bodyPr/>
        <a:lstStyle/>
        <a:p>
          <a:r>
            <a:rPr lang="en-US" dirty="0"/>
            <a:t>Payment Predictions</a:t>
          </a:r>
        </a:p>
      </dgm:t>
    </dgm:pt>
    <dgm:pt modelId="{E33290EB-16F2-B243-AD72-C39BC5F74540}" type="parTrans" cxnId="{266A1B73-77C0-204E-8D7A-58B878E49704}">
      <dgm:prSet/>
      <dgm:spPr/>
      <dgm:t>
        <a:bodyPr/>
        <a:lstStyle/>
        <a:p>
          <a:endParaRPr lang="en-US"/>
        </a:p>
      </dgm:t>
    </dgm:pt>
    <dgm:pt modelId="{A3D1268E-74BE-2242-8F3A-A9B4A6E0C47D}" type="sibTrans" cxnId="{266A1B73-77C0-204E-8D7A-58B878E49704}">
      <dgm:prSet/>
      <dgm:spPr/>
      <dgm:t>
        <a:bodyPr/>
        <a:lstStyle/>
        <a:p>
          <a:endParaRPr lang="en-US"/>
        </a:p>
      </dgm:t>
    </dgm:pt>
    <dgm:pt modelId="{10AA8167-9CBC-1A4E-9A43-B4A3CE60CEB6}" type="pres">
      <dgm:prSet presAssocID="{6D2598FA-5205-D14A-B532-25BA36B34C5C}" presName="Name0" presStyleCnt="0">
        <dgm:presLayoutVars>
          <dgm:chMax val="7"/>
          <dgm:chPref val="7"/>
          <dgm:dir/>
        </dgm:presLayoutVars>
      </dgm:prSet>
      <dgm:spPr/>
    </dgm:pt>
    <dgm:pt modelId="{4CD5E538-8ADB-C645-9C91-834C68DC4C14}" type="pres">
      <dgm:prSet presAssocID="{6D2598FA-5205-D14A-B532-25BA36B34C5C}" presName="Name1" presStyleCnt="0"/>
      <dgm:spPr/>
    </dgm:pt>
    <dgm:pt modelId="{EE934A10-168A-4440-B886-80EA7DBA5BF2}" type="pres">
      <dgm:prSet presAssocID="{6D2598FA-5205-D14A-B532-25BA36B34C5C}" presName="cycle" presStyleCnt="0"/>
      <dgm:spPr/>
    </dgm:pt>
    <dgm:pt modelId="{6C837F0B-68D4-844D-A843-86E8B71C4431}" type="pres">
      <dgm:prSet presAssocID="{6D2598FA-5205-D14A-B532-25BA36B34C5C}" presName="srcNode" presStyleLbl="node1" presStyleIdx="0" presStyleCnt="3"/>
      <dgm:spPr/>
    </dgm:pt>
    <dgm:pt modelId="{9AD83858-24C0-3A4B-9F2E-1B096F37D8B5}" type="pres">
      <dgm:prSet presAssocID="{6D2598FA-5205-D14A-B532-25BA36B34C5C}" presName="conn" presStyleLbl="parChTrans1D2" presStyleIdx="0" presStyleCnt="1"/>
      <dgm:spPr/>
    </dgm:pt>
    <dgm:pt modelId="{D7F18E50-9114-A84E-BCDD-495A1CA030DC}" type="pres">
      <dgm:prSet presAssocID="{6D2598FA-5205-D14A-B532-25BA36B34C5C}" presName="extraNode" presStyleLbl="node1" presStyleIdx="0" presStyleCnt="3"/>
      <dgm:spPr/>
    </dgm:pt>
    <dgm:pt modelId="{6C73DBBA-79A1-D940-9623-BB251EB35D1B}" type="pres">
      <dgm:prSet presAssocID="{6D2598FA-5205-D14A-B532-25BA36B34C5C}" presName="dstNode" presStyleLbl="node1" presStyleIdx="0" presStyleCnt="3"/>
      <dgm:spPr/>
    </dgm:pt>
    <dgm:pt modelId="{B50F6AF4-F344-F746-96F0-F6972F272BD7}" type="pres">
      <dgm:prSet presAssocID="{EFE7DE42-D858-2F4F-9C6C-D453E4469EF7}" presName="text_1" presStyleLbl="node1" presStyleIdx="0" presStyleCnt="3">
        <dgm:presLayoutVars>
          <dgm:bulletEnabled val="1"/>
        </dgm:presLayoutVars>
      </dgm:prSet>
      <dgm:spPr/>
    </dgm:pt>
    <dgm:pt modelId="{038EA7E0-0583-7F45-B0B6-4343DED94FBE}" type="pres">
      <dgm:prSet presAssocID="{EFE7DE42-D858-2F4F-9C6C-D453E4469EF7}" presName="accent_1" presStyleCnt="0"/>
      <dgm:spPr/>
    </dgm:pt>
    <dgm:pt modelId="{301C6170-B12F-EF47-BDE2-A3539BF87AC4}" type="pres">
      <dgm:prSet presAssocID="{EFE7DE42-D858-2F4F-9C6C-D453E4469EF7}" presName="accentRepeatNode" presStyleLbl="solidFgAcc1" presStyleIdx="0" presStyleCnt="3"/>
      <dgm:spPr/>
    </dgm:pt>
    <dgm:pt modelId="{2487083B-5BBB-304F-BA3A-D51E270517BA}" type="pres">
      <dgm:prSet presAssocID="{6495CB43-756F-9B43-BF49-94846C6A94A5}" presName="text_2" presStyleLbl="node1" presStyleIdx="1" presStyleCnt="3">
        <dgm:presLayoutVars>
          <dgm:bulletEnabled val="1"/>
        </dgm:presLayoutVars>
      </dgm:prSet>
      <dgm:spPr/>
    </dgm:pt>
    <dgm:pt modelId="{0C7A5DF3-0ACB-0F47-B8CC-7FE5DDB74840}" type="pres">
      <dgm:prSet presAssocID="{6495CB43-756F-9B43-BF49-94846C6A94A5}" presName="accent_2" presStyleCnt="0"/>
      <dgm:spPr/>
    </dgm:pt>
    <dgm:pt modelId="{1A6B093F-8347-E54F-8593-2CEEF3B65170}" type="pres">
      <dgm:prSet presAssocID="{6495CB43-756F-9B43-BF49-94846C6A94A5}" presName="accentRepeatNode" presStyleLbl="solidFgAcc1" presStyleIdx="1" presStyleCnt="3"/>
      <dgm:spPr/>
    </dgm:pt>
    <dgm:pt modelId="{A7B26A40-2A66-9F48-84E5-F40C76CD5DAE}" type="pres">
      <dgm:prSet presAssocID="{0806609A-EE46-9448-BF66-E76980B6A282}" presName="text_3" presStyleLbl="node1" presStyleIdx="2" presStyleCnt="3">
        <dgm:presLayoutVars>
          <dgm:bulletEnabled val="1"/>
        </dgm:presLayoutVars>
      </dgm:prSet>
      <dgm:spPr/>
    </dgm:pt>
    <dgm:pt modelId="{5457C28E-BC3B-2F4C-AB21-E8AB71DAE9B5}" type="pres">
      <dgm:prSet presAssocID="{0806609A-EE46-9448-BF66-E76980B6A282}" presName="accent_3" presStyleCnt="0"/>
      <dgm:spPr/>
    </dgm:pt>
    <dgm:pt modelId="{9F28C4BD-9005-044E-93C1-E5EF9DCD36E6}" type="pres">
      <dgm:prSet presAssocID="{0806609A-EE46-9448-BF66-E76980B6A282}" presName="accentRepeatNode" presStyleLbl="solidFgAcc1" presStyleIdx="2" presStyleCnt="3"/>
      <dgm:spPr/>
    </dgm:pt>
  </dgm:ptLst>
  <dgm:cxnLst>
    <dgm:cxn modelId="{0CB5BF36-1C3A-914C-A2B1-96B5C6B1D74E}" type="presOf" srcId="{6495CB43-756F-9B43-BF49-94846C6A94A5}" destId="{2487083B-5BBB-304F-BA3A-D51E270517BA}" srcOrd="0" destOrd="0" presId="urn:microsoft.com/office/officeart/2008/layout/VerticalCurvedList"/>
    <dgm:cxn modelId="{266A1B73-77C0-204E-8D7A-58B878E49704}" srcId="{6D2598FA-5205-D14A-B532-25BA36B34C5C}" destId="{0806609A-EE46-9448-BF66-E76980B6A282}" srcOrd="2" destOrd="0" parTransId="{E33290EB-16F2-B243-AD72-C39BC5F74540}" sibTransId="{A3D1268E-74BE-2242-8F3A-A9B4A6E0C47D}"/>
    <dgm:cxn modelId="{626F1F7A-6FA3-1E4A-A679-7453CB423C84}" type="presOf" srcId="{0806609A-EE46-9448-BF66-E76980B6A282}" destId="{A7B26A40-2A66-9F48-84E5-F40C76CD5DAE}" srcOrd="0" destOrd="0" presId="urn:microsoft.com/office/officeart/2008/layout/VerticalCurvedList"/>
    <dgm:cxn modelId="{0C170D92-308F-8F4B-A953-E48911FD9AE4}" type="presOf" srcId="{6D2598FA-5205-D14A-B532-25BA36B34C5C}" destId="{10AA8167-9CBC-1A4E-9A43-B4A3CE60CEB6}" srcOrd="0" destOrd="0" presId="urn:microsoft.com/office/officeart/2008/layout/VerticalCurvedList"/>
    <dgm:cxn modelId="{FE41E598-61E2-7442-B46C-37FE6F56B270}" srcId="{6D2598FA-5205-D14A-B532-25BA36B34C5C}" destId="{6495CB43-756F-9B43-BF49-94846C6A94A5}" srcOrd="1" destOrd="0" parTransId="{51C7DB26-1DA9-C54D-818A-810D244DF6D7}" sibTransId="{D7D93C28-776F-C84D-9581-10654379C916}"/>
    <dgm:cxn modelId="{3735B9C9-7A55-2742-984F-A5D8A13489BA}" type="presOf" srcId="{EFE7DE42-D858-2F4F-9C6C-D453E4469EF7}" destId="{B50F6AF4-F344-F746-96F0-F6972F272BD7}" srcOrd="0" destOrd="0" presId="urn:microsoft.com/office/officeart/2008/layout/VerticalCurvedList"/>
    <dgm:cxn modelId="{8AED2CCE-BA8E-2F44-A82D-ED14EF2FA23A}" srcId="{6D2598FA-5205-D14A-B532-25BA36B34C5C}" destId="{EFE7DE42-D858-2F4F-9C6C-D453E4469EF7}" srcOrd="0" destOrd="0" parTransId="{B092DDB2-CF3F-DA4A-A4F7-38BA85F3646D}" sibTransId="{F00568C0-8BFA-534A-A85B-22D61D5B664C}"/>
    <dgm:cxn modelId="{74D780D6-AA6E-2640-8833-13A7144B9956}" type="presOf" srcId="{F00568C0-8BFA-534A-A85B-22D61D5B664C}" destId="{9AD83858-24C0-3A4B-9F2E-1B096F37D8B5}" srcOrd="0" destOrd="0" presId="urn:microsoft.com/office/officeart/2008/layout/VerticalCurvedList"/>
    <dgm:cxn modelId="{0E99C2B1-AF15-8B48-8BAC-3B8A58F1E946}" type="presParOf" srcId="{10AA8167-9CBC-1A4E-9A43-B4A3CE60CEB6}" destId="{4CD5E538-8ADB-C645-9C91-834C68DC4C14}" srcOrd="0" destOrd="0" presId="urn:microsoft.com/office/officeart/2008/layout/VerticalCurvedList"/>
    <dgm:cxn modelId="{E976EB85-CC0B-6C4B-9C57-08355F03C5A0}" type="presParOf" srcId="{4CD5E538-8ADB-C645-9C91-834C68DC4C14}" destId="{EE934A10-168A-4440-B886-80EA7DBA5BF2}" srcOrd="0" destOrd="0" presId="urn:microsoft.com/office/officeart/2008/layout/VerticalCurvedList"/>
    <dgm:cxn modelId="{40701B65-B707-D44A-ADC5-220A4D7D850B}" type="presParOf" srcId="{EE934A10-168A-4440-B886-80EA7DBA5BF2}" destId="{6C837F0B-68D4-844D-A843-86E8B71C4431}" srcOrd="0" destOrd="0" presId="urn:microsoft.com/office/officeart/2008/layout/VerticalCurvedList"/>
    <dgm:cxn modelId="{847457B6-E5F6-2D4D-B9D5-CF05525083CB}" type="presParOf" srcId="{EE934A10-168A-4440-B886-80EA7DBA5BF2}" destId="{9AD83858-24C0-3A4B-9F2E-1B096F37D8B5}" srcOrd="1" destOrd="0" presId="urn:microsoft.com/office/officeart/2008/layout/VerticalCurvedList"/>
    <dgm:cxn modelId="{DF3D219A-1532-9C44-AEF2-F349D9BDB921}" type="presParOf" srcId="{EE934A10-168A-4440-B886-80EA7DBA5BF2}" destId="{D7F18E50-9114-A84E-BCDD-495A1CA030DC}" srcOrd="2" destOrd="0" presId="urn:microsoft.com/office/officeart/2008/layout/VerticalCurvedList"/>
    <dgm:cxn modelId="{E8867B79-9AFD-764F-9EC6-8236218DC5CD}" type="presParOf" srcId="{EE934A10-168A-4440-B886-80EA7DBA5BF2}" destId="{6C73DBBA-79A1-D940-9623-BB251EB35D1B}" srcOrd="3" destOrd="0" presId="urn:microsoft.com/office/officeart/2008/layout/VerticalCurvedList"/>
    <dgm:cxn modelId="{12CD207B-B60E-A348-9FF5-5C33C38979FC}" type="presParOf" srcId="{4CD5E538-8ADB-C645-9C91-834C68DC4C14}" destId="{B50F6AF4-F344-F746-96F0-F6972F272BD7}" srcOrd="1" destOrd="0" presId="urn:microsoft.com/office/officeart/2008/layout/VerticalCurvedList"/>
    <dgm:cxn modelId="{461B5424-5549-E04A-8B46-B9E3A5599C98}" type="presParOf" srcId="{4CD5E538-8ADB-C645-9C91-834C68DC4C14}" destId="{038EA7E0-0583-7F45-B0B6-4343DED94FBE}" srcOrd="2" destOrd="0" presId="urn:microsoft.com/office/officeart/2008/layout/VerticalCurvedList"/>
    <dgm:cxn modelId="{1B92A808-387A-E949-8800-DAB503CE0A8D}" type="presParOf" srcId="{038EA7E0-0583-7F45-B0B6-4343DED94FBE}" destId="{301C6170-B12F-EF47-BDE2-A3539BF87AC4}" srcOrd="0" destOrd="0" presId="urn:microsoft.com/office/officeart/2008/layout/VerticalCurvedList"/>
    <dgm:cxn modelId="{349FFA08-EEA9-424A-8533-FF04EC9554E5}" type="presParOf" srcId="{4CD5E538-8ADB-C645-9C91-834C68DC4C14}" destId="{2487083B-5BBB-304F-BA3A-D51E270517BA}" srcOrd="3" destOrd="0" presId="urn:microsoft.com/office/officeart/2008/layout/VerticalCurvedList"/>
    <dgm:cxn modelId="{6EBE61D1-2C25-6241-AB8E-7F833FAD47ED}" type="presParOf" srcId="{4CD5E538-8ADB-C645-9C91-834C68DC4C14}" destId="{0C7A5DF3-0ACB-0F47-B8CC-7FE5DDB74840}" srcOrd="4" destOrd="0" presId="urn:microsoft.com/office/officeart/2008/layout/VerticalCurvedList"/>
    <dgm:cxn modelId="{8DD33B7A-71CE-174F-8184-417535B519C7}" type="presParOf" srcId="{0C7A5DF3-0ACB-0F47-B8CC-7FE5DDB74840}" destId="{1A6B093F-8347-E54F-8593-2CEEF3B65170}" srcOrd="0" destOrd="0" presId="urn:microsoft.com/office/officeart/2008/layout/VerticalCurvedList"/>
    <dgm:cxn modelId="{45AC48A6-89C2-8340-BBC9-7B00FEEFAEFC}" type="presParOf" srcId="{4CD5E538-8ADB-C645-9C91-834C68DC4C14}" destId="{A7B26A40-2A66-9F48-84E5-F40C76CD5DAE}" srcOrd="5" destOrd="0" presId="urn:microsoft.com/office/officeart/2008/layout/VerticalCurvedList"/>
    <dgm:cxn modelId="{4C5E5DD6-95CE-5647-B469-CEA81577738C}" type="presParOf" srcId="{4CD5E538-8ADB-C645-9C91-834C68DC4C14}" destId="{5457C28E-BC3B-2F4C-AB21-E8AB71DAE9B5}" srcOrd="6" destOrd="0" presId="urn:microsoft.com/office/officeart/2008/layout/VerticalCurvedList"/>
    <dgm:cxn modelId="{D00AB05C-8574-BA40-B633-5427710590B0}" type="presParOf" srcId="{5457C28E-BC3B-2F4C-AB21-E8AB71DAE9B5}" destId="{9F28C4BD-9005-044E-93C1-E5EF9DCD36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83858-24C0-3A4B-9F2E-1B096F37D8B5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F6AF4-F344-F746-96F0-F6972F272BD7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source</a:t>
          </a:r>
        </a:p>
      </dsp:txBody>
      <dsp:txXfrm>
        <a:off x="710832" y="512127"/>
        <a:ext cx="6533693" cy="1024255"/>
      </dsp:txXfrm>
    </dsp:sp>
    <dsp:sp modelId="{301C6170-B12F-EF47-BDE2-A3539BF87AC4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7083B-5BBB-304F-BA3A-D51E270517BA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Exploratory Data Analysis</a:t>
          </a:r>
        </a:p>
      </dsp:txBody>
      <dsp:txXfrm>
        <a:off x="1083149" y="2048510"/>
        <a:ext cx="6161376" cy="1024255"/>
      </dsp:txXfrm>
    </dsp:sp>
    <dsp:sp modelId="{1A6B093F-8347-E54F-8593-2CEEF3B65170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26A40-2A66-9F48-84E5-F40C76CD5DAE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Payment Predictions</a:t>
          </a:r>
        </a:p>
      </dsp:txBody>
      <dsp:txXfrm>
        <a:off x="710832" y="3584892"/>
        <a:ext cx="6533693" cy="1024255"/>
      </dsp:txXfrm>
    </dsp:sp>
    <dsp:sp modelId="{9F28C4BD-9005-044E-93C1-E5EF9DCD36E6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15:26:03.7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249 177,'60'4,"-7"-2,-27 7,-4-8,9 4,-9-5,-1 0,-2 0,-3 0,-1 0,9 0,-13 0,8 0,4 0,-10 0,10 0,-9 0,-4-4,17 3,-10-3,12 4,-13 0,3 0,-4 0,0 0,2 0,3 0,1-5,3 4,-3-4,5 5,-9 0,13 0,-13 0,15 0,-11 0,5 0,-5 0,5 0,-4 0,-1 0,-2 0,-3 0,4 0,1 0,-1-4,0 3,-4-4,3 5,1 0,1 0,9 0,-2 0,5 0,0 0,0 0,0 0,0 0,0-5,-5 4,-2-4,-11 5,5 0,-1 0,-2 0,6-5,-2 4,13-9,1 9,4-9,-6 8,6-3,2 5,0 0,-1 0,-7 0,-6-4,-6 3,-2-4,-8 1,7 3,2-8,6 8,-5-3,16 4,-7 0,11 0,-1 0,22 0,-15 0,23 0,-29 0,4 0,-4 0,14-6,-7 5,14-5,-13 6,12 0,-6 0,-5 0,3 0,-5 0,1 0,-2 0,-7 0,-13-4,-1 3,-10-4,3 5,-4 0,0 0,8 0,-7 0,4 0,-1 0,-4 0,6 0,-1 0,-4 0,3 0,-4 0,6 0,-1 0,1 0,-6 0,5 0,-1 0,3 0,2 0,-3 0,5 0,-4 0,9 0,3 0,14 0,8 0,32 0,-32 0,-3 0,4 0,24 0,-26 0,0 0,30 0,0 6,-27-5,20 5,-5 0,-14-4,1 4,-25-6,-2 0,-6 0,-7 0,-5 0,9 0,-13 0,8 0,-2 4,-5 1,10 0,-11-1,12 0,-11-3,11 4,-7-5,-1 4,4-3,-3 3,4-4,1 4,-1-2,1 2,5 1,1-4,13 4,0 0,8-3,-13 3,9-5,-20 0,8 4,-12-3,1 4,-1-5,1 0,-1 5,13-4,2 3,6-4,4 0,-10 0,18 0,-17 5,10-4,-13 4,7-5,-6 0,0 0,-2 0,-5 0,1 0,-2 0,-6 0,6 0,2 0,-1 0,11-5,-14 4,14-5,-17 6,5-4,-10 3,-2-4,4 1,-2 3,3-4,0 1,-3 3,10-4,-4 5,4 0,-6 0,1 0,-6 0,4 0,-4-4,5 3,-5-3,4 4,1 0,7 0,-1-5,0 4,0-4,-4 5,4 0,-6 0,1 0,-1 0,-4 0,3 0,-4-4,0 3,3-7,-3 7,4-4,2 5,-1-4,6 3,-4-4,10 5,-10 0,9-5,-9 4,4-9,-5 9,-1-8,1 8,5-9,-4 9,4-4,-6 5,6-5,2 4,5-4,0 0,0 4,0-4,0 5,-6-5,5 4,-10-4,4 5,-6 0,-4 0,7 0,-6 0,7-4,-3 3,11-4,-3 5,11-5,-1 4,2-4,0 5,-7 0,-8-5,-11 4,-1-4,4 5,-7 0,16 0,-10 0,7 0,-3 0,-6 0,4 0,-3 0,4 0,1 5,-1-4,-4 4,8-5,-12 0,13 4,-9-3,-1 4,4-5,-4 0,0 0,4 0,1 4,7-2,-6 2,9-4,-7 0,10 0,-6 5,5-4,-10 3,4-4,-6 0,-4 0,8 5,-12-4,19 4,-14-5,9 0,0 0,-4 5,4-4,0 4,1-5,6 4,0-2,7 3,1 0,0-4,4 4,3 1,1-5,5 5,-7-6,-6 5,5-4,-11 4,4-5,-6 0,0 5,-5-4,-2 4,0-5,-4 4,9-3,-9 8,10-7,-5 2,6-4,-5 0,-2 0,-6 0,-4 0,3 0,-3 0,4 0,0 0,6 0,2 0,5 0,0 0,6 0,-10 0,9-5,-21 4,3-4,-6 1,5 3,2-3,3 4,-3 0,5 0,8 0,0 0,12 0,-11 0,10 0,-10 0,10 0,-10 0,4 0,1 0,-6 0,12 0,-5 0,0 0,5-6,9 5,-4-10,5 10,-11-4,-4 5,0 0,5 0,-12 0,0 0,-2 0,-10 0,4-5,-11 4,4-4,-4 5,0 0,3 0,-4-4,1 3,3-3,2 4,-4 0,3 0,-6 0,-56 0,30 0,-53 0,38 0,-18 5,9-3,-9 3,13-5,-1 5,1-4,6 4,-12-5,16 0,-22 6,16-5,-17 4,5-5,-6 0,-7 0,-2 0,-7 0,0 0,0 0,0 0,0 0,-8 0,-1 0,12 0,-7 0,17 0,-6 0,8 0,14 0,2 0,5 0,-1 0,-4 0,5 0,-7 0,-5 0,-2 0,-7 0,1 0,0 0,6 5,-12-4,22 4,-20-5,22 0,-17 5,5-3,0 8,7-9,2 4,4-5,-5 5,5 0,-3 1,3-1,-5 0,0-4,-7 9,5-9,-4 10,-1-10,11 8,-9-8,4 4,-14-5,5 0,-10 0,19 0,-6 0,1 0,4 0,-5 0,7 0,6 0,0 0,1-5,4 4,-4-4,5 0,1 4,-1-4,1 5,-1 0,0-4,1 3,-1-4,6 5,-5-5,5 4,-12-3,5-1,-4 4,0-4,-2 0,-5 4,0-4,0 5,5 0,-4 0,5 0,-7-5,7 4,-5-4,4 5,-11 0,-2 0,-7 0,1 0,0 0,-1 0,7 0,7 0,3 0,9 0,-5 0,7-5,-1 4,-5-3,4-1,-10 4,10-4,-10 0,5 4,-7-4,1 0,6 4,0-4,1 5,4 0,-10-5,10 4,-4-4,6 5,4-4,2 3,-1-4,0 5,-5-4,-6 3,4-4,-10 5,5 0,-6 0,-1 0,1 0,6 0,0 0,12 0,-10 0,13 0,-19 0,14 0,-15 0,5 0,-7 0,7 0,1 0,5 0,0 0,1 0,-1 0,5 0,-3 0,8 0,-8 0,3 0,-4 0,-1 0,-5 5,-2-4,-11 4,-2 0,0-3,1 3,7-5,0 0,0 5,5-4,2 4,5-5,1 0,-1 0,0 0,1 0,4 0,-3 0,3 4,-4-3,-1 4,-5-5,-2 0,-5 0,0 0,-1 0,1 0,-6 0,4 0,-5 0,1 0,4 0,-4 0,-1-5,-16 3,5-3,-4 5,9 0,17 0,-4 0,18 0,-5 0,10 0,-9 4,-2-3,-6 3,-6-4,-1 0,-5 0,-17 0,5 0,-18 0,6 0,-2 6,1-5,16 5,14-2,2-2,10 2,-4 1,10-4,-9 8,8-8,-9 4,0-5,-2 5,-5-4,-6 4,-2 0,5-3,-8 8,15-9,-5 5,7-6,7 0,-1 4,6-3,-5 4,5-5,-12 0,0 5,-1-4,2 4,0-5,-8 0,-1 0,-4 0,5 0,1 0,-6 0,4 0,-11 0,11 0,-11 0,-2 0,-1 0,-12 0,18-5,-3 4,6-4,5 5,-4 0,-1 0,6 0,-6 0,13 0,-5 0,4-5,-18 4,20-4,-18 5,21 0,-10 0,5 0,-10 0,3 0,-13 0,1 0,-15 0,11 0,-11-6,15 5,6-4,-5 5,5 0,0 0,-5 0,5 0,10 0,-12 0,25 0,-15 0,13 0,4 0,-3 0,-3 0,-5 0,4 0,-21 0,5 0,-17 0,8 0,2 0,5 0,0 0,1 0,13 0,-11 0,14 0,-14 0,11 0,-1 0,-4 0,4 0,-5 0,6 0,-5 0,10 0,-4 0,-1 0,0 0,-6 0,-1 0,-5 0,4 0,-4 0,11 0,-4 0,4 0,-5 0,0 0,5 0,2 0,11 0,0 0,-3 0,6 0,-11 0,8 0,0 0,-3 0,2 0,-4 0,-1 0,5 0,2 0,-4 0,2 0,-14 0,-4 0,-7 0,-13 0,11 0,-10 0,12 0,6 0,2 0,22-4,1-2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9T15:26:03.7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249 177,'60'4,"-7"-2,-27 7,-4-8,9 4,-9-5,-1 0,-2 0,-3 0,-1 0,9 0,-13 0,8 0,4 0,-10 0,10 0,-9 0,-4-4,17 3,-10-3,12 4,-13 0,3 0,-4 0,0 0,2 0,3 0,1-5,3 4,-3-4,5 5,-9 0,13 0,-13 0,15 0,-11 0,5 0,-5 0,5 0,-4 0,-1 0,-2 0,-3 0,4 0,1 0,-1-4,0 3,-4-4,3 5,1 0,1 0,9 0,-2 0,5 0,0 0,0 0,0 0,0 0,0-5,-5 4,-2-4,-11 5,5 0,-1 0,-2 0,6-5,-2 4,13-9,1 9,4-9,-6 8,6-3,2 5,0 0,-1 0,-7 0,-6-4,-6 3,-2-4,-8 1,7 3,2-8,6 8,-5-3,16 4,-7 0,11 0,-1 0,22 0,-15 0,23 0,-29 0,4 0,-4 0,14-6,-7 5,14-5,-13 6,12 0,-6 0,-5 0,3 0,-5 0,1 0,-2 0,-7 0,-13-4,-1 3,-10-4,3 5,-4 0,0 0,8 0,-7 0,4 0,-1 0,-4 0,6 0,-1 0,-4 0,3 0,-4 0,6 0,-1 0,1 0,-6 0,5 0,-1 0,3 0,2 0,-3 0,5 0,-4 0,9 0,3 0,14 0,8 0,32 0,-32 0,-3 0,4 0,24 0,-26 0,0 0,30 0,0 6,-27-5,20 5,-5 0,-14-4,1 4,-25-6,-2 0,-6 0,-7 0,-5 0,9 0,-13 0,8 0,-2 4,-5 1,10 0,-11-1,12 0,-11-3,11 4,-7-5,-1 4,4-3,-3 3,4-4,1 4,-1-2,1 2,5 1,1-4,13 4,0 0,8-3,-13 3,9-5,-20 0,8 4,-12-3,1 4,-1-5,1 0,-1 5,13-4,2 3,6-4,4 0,-10 0,18 0,-17 5,10-4,-13 4,7-5,-6 0,0 0,-2 0,-5 0,1 0,-2 0,-6 0,6 0,2 0,-1 0,11-5,-14 4,14-5,-17 6,5-4,-10 3,-2-4,4 1,-2 3,3-4,0 1,-3 3,10-4,-4 5,4 0,-6 0,1 0,-6 0,4 0,-4-4,5 3,-5-3,4 4,1 0,7 0,-1-5,0 4,0-4,-4 5,4 0,-6 0,1 0,-1 0,-4 0,3 0,-4-4,0 3,3-7,-3 7,4-4,2 5,-1-4,6 3,-4-4,10 5,-10 0,9-5,-9 4,4-9,-5 9,-1-8,1 8,5-9,-4 9,4-4,-6 5,6-5,2 4,5-4,0 0,0 4,0-4,0 5,-6-5,5 4,-10-4,4 5,-6 0,-4 0,7 0,-6 0,7-4,-3 3,11-4,-3 5,11-5,-1 4,2-4,0 5,-7 0,-8-5,-11 4,-1-4,4 5,-7 0,16 0,-10 0,7 0,-3 0,-6 0,4 0,-3 0,4 0,1 5,-1-4,-4 4,8-5,-12 0,13 4,-9-3,-1 4,4-5,-4 0,0 0,4 0,1 4,7-2,-6 2,9-4,-7 0,10 0,-6 5,5-4,-10 3,4-4,-6 0,-4 0,8 5,-12-4,19 4,-14-5,9 0,0 0,-4 5,4-4,0 4,1-5,6 4,0-2,7 3,1 0,0-4,4 4,3 1,1-5,5 5,-7-6,-6 5,5-4,-11 4,4-5,-6 0,0 5,-5-4,-2 4,0-5,-4 4,9-3,-9 8,10-7,-5 2,6-4,-5 0,-2 0,-6 0,-4 0,3 0,-3 0,4 0,0 0,6 0,2 0,5 0,0 0,6 0,-10 0,9-5,-21 4,3-4,-6 1,5 3,2-3,3 4,-3 0,5 0,8 0,0 0,12 0,-11 0,10 0,-10 0,10 0,-10 0,4 0,1 0,-6 0,12 0,-5 0,0 0,5-6,9 5,-4-10,5 10,-11-4,-4 5,0 0,5 0,-12 0,0 0,-2 0,-10 0,4-5,-11 4,4-4,-4 5,0 0,3 0,-4-4,1 3,3-3,2 4,-4 0,3 0,-6 0,-56 0,30 0,-53 0,38 0,-18 5,9-3,-9 3,13-5,-1 5,1-4,6 4,-12-5,16 0,-22 6,16-5,-17 4,5-5,-6 0,-7 0,-2 0,-7 0,0 0,0 0,0 0,0 0,-8 0,-1 0,12 0,-7 0,17 0,-6 0,8 0,14 0,2 0,5 0,-1 0,-4 0,5 0,-7 0,-5 0,-2 0,-7 0,1 0,0 0,6 5,-12-4,22 4,-20-5,22 0,-17 5,5-3,0 8,7-9,2 4,4-5,-5 5,5 0,-3 1,3-1,-5 0,0-4,-7 9,5-9,-4 10,-1-10,11 8,-9-8,4 4,-14-5,5 0,-10 0,19 0,-6 0,1 0,4 0,-5 0,7 0,6 0,0 0,1-5,4 4,-4-4,5 0,1 4,-1-4,1 5,-1 0,0-4,1 3,-1-4,6 5,-5-5,5 4,-12-3,5-1,-4 4,0-4,-2 0,-5 4,0-4,0 5,5 0,-4 0,5 0,-7-5,7 4,-5-4,4 5,-11 0,-2 0,-7 0,1 0,0 0,-1 0,7 0,7 0,3 0,9 0,-5 0,7-5,-1 4,-5-3,4-1,-10 4,10-4,-10 0,5 4,-7-4,1 0,6 4,0-4,1 5,4 0,-10-5,10 4,-4-4,6 5,4-4,2 3,-1-4,0 5,-5-4,-6 3,4-4,-10 5,5 0,-6 0,-1 0,1 0,6 0,0 0,12 0,-10 0,13 0,-19 0,14 0,-15 0,5 0,-7 0,7 0,1 0,5 0,0 0,1 0,-1 0,5 0,-3 0,8 0,-8 0,3 0,-4 0,-1 0,-5 5,-2-4,-11 4,-2 0,0-3,1 3,7-5,0 0,0 5,5-4,2 4,5-5,1 0,-1 0,0 0,1 0,4 0,-3 0,3 4,-4-3,-1 4,-5-5,-2 0,-5 0,0 0,-1 0,1 0,-6 0,4 0,-5 0,1 0,4 0,-4 0,-1-5,-16 3,5-3,-4 5,9 0,17 0,-4 0,18 0,-5 0,10 0,-9 4,-2-3,-6 3,-6-4,-1 0,-5 0,-17 0,5 0,-18 0,6 0,-2 6,1-5,16 5,14-2,2-2,10 2,-4 1,10-4,-9 8,8-8,-9 4,0-5,-2 5,-5-4,-6 4,-2 0,5-3,-8 8,15-9,-5 5,7-6,7 0,-1 4,6-3,-5 4,5-5,-12 0,0 5,-1-4,2 4,0-5,-8 0,-1 0,-4 0,5 0,1 0,-6 0,4 0,-11 0,11 0,-11 0,-2 0,-1 0,-12 0,18-5,-3 4,6-4,5 5,-4 0,-1 0,6 0,-6 0,13 0,-5 0,4-5,-18 4,20-4,-18 5,21 0,-10 0,5 0,-10 0,3 0,-13 0,1 0,-15 0,11 0,-11-6,15 5,6-4,-5 5,5 0,0 0,-5 0,5 0,10 0,-12 0,25 0,-15 0,13 0,4 0,-3 0,-3 0,-5 0,4 0,-21 0,5 0,-17 0,8 0,2 0,5 0,0 0,1 0,13 0,-11 0,14 0,-14 0,11 0,-1 0,-4 0,4 0,-5 0,6 0,-5 0,10 0,-4 0,-1 0,0 0,-6 0,-1 0,-5 0,4 0,-4 0,11 0,-4 0,4 0,-5 0,0 0,5 0,2 0,11 0,0 0,-3 0,6 0,-11 0,8 0,0 0,-3 0,2 0,-4 0,-1 0,5 0,2 0,-4 0,2 0,-14 0,-4 0,-7 0,-13 0,11 0,-10 0,12 0,6 0,2 0,22-4,1-2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AA98-C515-F843-B911-7FDF30B75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Payments Analysis on Dialysis Claims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E3A4E-7B52-054B-9A20-488A37A9A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Sunitha Bussa</a:t>
            </a:r>
          </a:p>
          <a:p>
            <a:r>
              <a:rPr lang="en-US" dirty="0"/>
              <a:t>June 11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C6DAE-91F3-664F-BA40-E3E3C1F3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B8667-0891-2548-8A32-4EEEFE8B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328" y="746234"/>
            <a:ext cx="2913671" cy="2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312-5ABD-9B44-A5F8-9E64DF66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MODALITY to Concentrate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8C726E4-B938-0A42-BF07-6247FF1D7A4D}"/>
              </a:ext>
            </a:extLst>
          </p:cNvPr>
          <p:cNvSpPr/>
          <p:nvPr/>
        </p:nvSpPr>
        <p:spPr>
          <a:xfrm>
            <a:off x="4283224" y="829235"/>
            <a:ext cx="6257364" cy="5199530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50211-6D25-584E-B80E-5483996B42FF}"/>
              </a:ext>
            </a:extLst>
          </p:cNvPr>
          <p:cNvSpPr txBox="1"/>
          <p:nvPr/>
        </p:nvSpPr>
        <p:spPr>
          <a:xfrm>
            <a:off x="5985163" y="2778097"/>
            <a:ext cx="394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pple Braille" pitchFamily="2" charset="0"/>
              </a:rPr>
              <a:t>HEMO</a:t>
            </a:r>
            <a:endParaRPr lang="en-US" sz="3600" dirty="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D80-05C8-7D41-BFE6-6924425D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9"/>
            <a:ext cx="7315200" cy="1216151"/>
          </a:xfrm>
        </p:spPr>
        <p:txBody>
          <a:bodyPr>
            <a:normAutofit/>
          </a:bodyPr>
          <a:lstStyle/>
          <a:p>
            <a:r>
              <a:rPr lang="en-US" sz="7200" dirty="0"/>
              <a:t>Detail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389E-AC9F-A842-A5D0-FD97B50A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BECB-05E8-7E4F-A6DD-B5B2029C8EB8}"/>
              </a:ext>
            </a:extLst>
          </p:cNvPr>
          <p:cNvSpPr txBox="1"/>
          <p:nvPr/>
        </p:nvSpPr>
        <p:spPr>
          <a:xfrm>
            <a:off x="1304365" y="3059668"/>
            <a:ext cx="6642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Payors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Treatments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Medications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41174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13BF-C087-934F-8E4C-D527AA65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Time</a:t>
            </a:r>
            <a:br>
              <a:rPr lang="en-US" dirty="0"/>
            </a:br>
            <a:r>
              <a:rPr lang="en-US" dirty="0"/>
              <a:t>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E709C-C20D-9041-9AF1-F9A3F45F7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903855"/>
            <a:ext cx="7734242" cy="497201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69FD49-8C38-2D40-A4FC-716E73965C9A}"/>
              </a:ext>
            </a:extLst>
          </p:cNvPr>
          <p:cNvCxnSpPr>
            <a:cxnSpLocks/>
          </p:cNvCxnSpPr>
          <p:nvPr/>
        </p:nvCxnSpPr>
        <p:spPr>
          <a:xfrm flipH="1">
            <a:off x="7399868" y="3183467"/>
            <a:ext cx="2658532" cy="8466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32D-83D1-2544-A198-6E8E18C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Payors paying high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F035E-081A-C84E-8987-54E6C32AD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476" y="844644"/>
            <a:ext cx="8025995" cy="5159567"/>
          </a:xfrm>
        </p:spPr>
      </p:pic>
    </p:spTree>
    <p:extLst>
      <p:ext uri="{BB962C8B-B14F-4D97-AF65-F5344CB8AC3E}">
        <p14:creationId xmlns:p14="http://schemas.microsoft.com/office/powerpoint/2010/main" val="56634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BC94-4A42-6340-A619-8378D0F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Which payor is major contributor towards payments?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476CD-90FC-5544-8FD4-69D7931E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95449"/>
            <a:ext cx="7315200" cy="505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BD541-50EF-F94A-BFC9-97A946189C79}"/>
              </a:ext>
            </a:extLst>
          </p:cNvPr>
          <p:cNvSpPr txBox="1"/>
          <p:nvPr/>
        </p:nvSpPr>
        <p:spPr>
          <a:xfrm>
            <a:off x="6299200" y="4114800"/>
            <a:ext cx="125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 Nile" pitchFamily="2" charset="-78"/>
                <a:cs typeface="Al Nile" pitchFamily="2" charset="-78"/>
              </a:rPr>
              <a:t>92.58%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25FAD-73D8-C94A-AF54-F19A77402EC9}"/>
              </a:ext>
            </a:extLst>
          </p:cNvPr>
          <p:cNvSpPr/>
          <p:nvPr/>
        </p:nvSpPr>
        <p:spPr>
          <a:xfrm>
            <a:off x="9228667" y="3429000"/>
            <a:ext cx="1422400" cy="262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312-5ABD-9B44-A5F8-9E64DF66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Payor to concentrate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8C726E4-B938-0A42-BF07-6247FF1D7A4D}"/>
              </a:ext>
            </a:extLst>
          </p:cNvPr>
          <p:cNvSpPr/>
          <p:nvPr/>
        </p:nvSpPr>
        <p:spPr>
          <a:xfrm>
            <a:off x="4283224" y="824663"/>
            <a:ext cx="6257364" cy="5199530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50211-6D25-584E-B80E-5483996B42FF}"/>
              </a:ext>
            </a:extLst>
          </p:cNvPr>
          <p:cNvSpPr txBox="1"/>
          <p:nvPr/>
        </p:nvSpPr>
        <p:spPr>
          <a:xfrm>
            <a:off x="5360895" y="277809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pple Braille" pitchFamily="2" charset="0"/>
              </a:rPr>
              <a:t>02371001</a:t>
            </a:r>
            <a:endParaRPr lang="en-US" sz="3600" dirty="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3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7E399C-A22C-3E40-B17F-68421B4585D9}"/>
              </a:ext>
            </a:extLst>
          </p:cNvPr>
          <p:cNvSpPr/>
          <p:nvPr/>
        </p:nvSpPr>
        <p:spPr>
          <a:xfrm>
            <a:off x="3213847" y="1694330"/>
            <a:ext cx="5876365" cy="2931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AA2A6-117D-EC4D-848D-4C9503D190B0}"/>
              </a:ext>
            </a:extLst>
          </p:cNvPr>
          <p:cNvSpPr txBox="1"/>
          <p:nvPr/>
        </p:nvSpPr>
        <p:spPr>
          <a:xfrm>
            <a:off x="5042648" y="2782669"/>
            <a:ext cx="277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108997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3086-8B27-0942-8EE4-F8D831E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types with good percentage paid back on charges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16B32E-C33E-084B-AD31-6FC94A05A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331" y="851557"/>
            <a:ext cx="8244750" cy="5145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B99C93-C582-C741-9CB3-52960D678A22}"/>
              </a:ext>
            </a:extLst>
          </p:cNvPr>
          <p:cNvSpPr/>
          <p:nvPr/>
        </p:nvSpPr>
        <p:spPr>
          <a:xfrm>
            <a:off x="4025900" y="1371600"/>
            <a:ext cx="2438400" cy="2057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1EAFB-36E5-854A-ACEC-9706DBF2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65" y="672352"/>
            <a:ext cx="8337176" cy="523229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6E87-E0B5-AD40-B661-3F5A1F8D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29" y="1169894"/>
            <a:ext cx="2904565" cy="44913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Major payments are coming from HEMO TREATMENT followed by CCPD HOME TREATMENTS</a:t>
            </a:r>
          </a:p>
        </p:txBody>
      </p:sp>
    </p:spTree>
    <p:extLst>
      <p:ext uri="{BB962C8B-B14F-4D97-AF65-F5344CB8AC3E}">
        <p14:creationId xmlns:p14="http://schemas.microsoft.com/office/powerpoint/2010/main" val="65407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75C3-A315-6D4C-AF4F-AD5E8D2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 by Cost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4A32B-1DA4-C34D-9D5A-B7543F44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845" y="750646"/>
            <a:ext cx="7728366" cy="47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FE01-AC2F-8D4B-AD2C-2A0618BE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61769" cy="4601183"/>
          </a:xfrm>
        </p:spPr>
        <p:txBody>
          <a:bodyPr>
            <a:normAutofit/>
          </a:bodyPr>
          <a:lstStyle/>
          <a:p>
            <a:r>
              <a:rPr lang="en-US" sz="4800" dirty="0"/>
              <a:t>Can We Predict  Future Payments?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AAE0-F26F-F849-AF96-3986DDBE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86" y="713225"/>
            <a:ext cx="2291960" cy="257651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8439CC-7738-8F40-B83E-F8DCB00A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12" y="713225"/>
            <a:ext cx="2739219" cy="20095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F2B97B-3E13-1048-8410-E0D75B84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41" y="5255172"/>
            <a:ext cx="2246851" cy="15134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9538C3-397E-F04B-B5D2-8E2FC82D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487" y="2737856"/>
            <a:ext cx="2380069" cy="23800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A75F82-F4EC-724C-BD0A-F993C0050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751" y="3499639"/>
            <a:ext cx="2811515" cy="16869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CBE01B-5FDE-7B44-A0FA-6AE48555B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579" y="1123837"/>
            <a:ext cx="2739219" cy="18378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FD6426-7A39-C644-AE7E-3462BD8CB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231" y="4555904"/>
            <a:ext cx="2889590" cy="1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312-5ABD-9B44-A5F8-9E64DF66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Type to Concentrate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8C726E4-B938-0A42-BF07-6247FF1D7A4D}"/>
              </a:ext>
            </a:extLst>
          </p:cNvPr>
          <p:cNvSpPr/>
          <p:nvPr/>
        </p:nvSpPr>
        <p:spPr>
          <a:xfrm>
            <a:off x="4144678" y="824663"/>
            <a:ext cx="6257364" cy="5199530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50211-6D25-584E-B80E-5483996B42FF}"/>
              </a:ext>
            </a:extLst>
          </p:cNvPr>
          <p:cNvSpPr txBox="1"/>
          <p:nvPr/>
        </p:nvSpPr>
        <p:spPr>
          <a:xfrm>
            <a:off x="4682836" y="2778097"/>
            <a:ext cx="5857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pple Braille" pitchFamily="2" charset="0"/>
              </a:rPr>
              <a:t>HEMO/Composite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EBBBC-62F9-9D4F-B8E6-913F86BB211C}"/>
              </a:ext>
            </a:extLst>
          </p:cNvPr>
          <p:cNvSpPr txBox="1"/>
          <p:nvPr/>
        </p:nvSpPr>
        <p:spPr>
          <a:xfrm>
            <a:off x="6377297" y="3837709"/>
            <a:ext cx="27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code :1110</a:t>
            </a:r>
          </a:p>
        </p:txBody>
      </p:sp>
    </p:spTree>
    <p:extLst>
      <p:ext uri="{BB962C8B-B14F-4D97-AF65-F5344CB8AC3E}">
        <p14:creationId xmlns:p14="http://schemas.microsoft.com/office/powerpoint/2010/main" val="51641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7E399C-A22C-3E40-B17F-68421B4585D9}"/>
              </a:ext>
            </a:extLst>
          </p:cNvPr>
          <p:cNvSpPr/>
          <p:nvPr/>
        </p:nvSpPr>
        <p:spPr>
          <a:xfrm>
            <a:off x="3213847" y="1694330"/>
            <a:ext cx="5876365" cy="2931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AA2A6-117D-EC4D-848D-4C9503D190B0}"/>
              </a:ext>
            </a:extLst>
          </p:cNvPr>
          <p:cNvSpPr txBox="1"/>
          <p:nvPr/>
        </p:nvSpPr>
        <p:spPr>
          <a:xfrm>
            <a:off x="5015753" y="2782669"/>
            <a:ext cx="277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Medications</a:t>
            </a:r>
          </a:p>
        </p:txBody>
      </p:sp>
    </p:spTree>
    <p:extLst>
      <p:ext uri="{BB962C8B-B14F-4D97-AF65-F5344CB8AC3E}">
        <p14:creationId xmlns:p14="http://schemas.microsoft.com/office/powerpoint/2010/main" val="83004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464-BF7E-E04E-B707-FE10EDA3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with High Percentage paid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1E820-E63C-3C40-85FA-8C3C03A8C999}"/>
              </a:ext>
            </a:extLst>
          </p:cNvPr>
          <p:cNvSpPr txBox="1"/>
          <p:nvPr/>
        </p:nvSpPr>
        <p:spPr>
          <a:xfrm>
            <a:off x="6096000" y="2649071"/>
            <a:ext cx="292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Medications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2A476-2ECF-9D43-8CFC-1D5ED326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82" y="695176"/>
            <a:ext cx="8266699" cy="53100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84B286-76BB-744B-9178-F75EBECACB82}"/>
              </a:ext>
            </a:extLst>
          </p:cNvPr>
          <p:cNvCxnSpPr>
            <a:cxnSpLocks/>
          </p:cNvCxnSpPr>
          <p:nvPr/>
        </p:nvCxnSpPr>
        <p:spPr>
          <a:xfrm flipH="1">
            <a:off x="9906000" y="1714500"/>
            <a:ext cx="1803400" cy="11557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6B2BC-B992-5E46-99EE-D7B774EC8DB2}"/>
              </a:ext>
            </a:extLst>
          </p:cNvPr>
          <p:cNvSpPr/>
          <p:nvPr/>
        </p:nvSpPr>
        <p:spPr>
          <a:xfrm>
            <a:off x="3873500" y="1123837"/>
            <a:ext cx="2362200" cy="15252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89F-7EBF-BA4B-81F9-78123E46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 with less than 10% paid 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C807F-0358-2A48-BD10-76A27A69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12" y="771592"/>
            <a:ext cx="8335269" cy="5186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575800-7334-8E4D-9708-C84B058D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5794308"/>
            <a:ext cx="6197600" cy="584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822279D-69C6-8444-8829-485A0C2A6BB6}"/>
              </a:ext>
            </a:extLst>
          </p:cNvPr>
          <p:cNvSpPr/>
          <p:nvPr/>
        </p:nvSpPr>
        <p:spPr>
          <a:xfrm>
            <a:off x="4457700" y="4724400"/>
            <a:ext cx="1727200" cy="3683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993D9-65B0-324C-9925-5F144B96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6514042"/>
            <a:ext cx="6851650" cy="3439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C7F1B8-F6E1-854B-B99C-C1DEC5B9EE7C}"/>
              </a:ext>
            </a:extLst>
          </p:cNvPr>
          <p:cNvCxnSpPr>
            <a:cxnSpLocks/>
          </p:cNvCxnSpPr>
          <p:nvPr/>
        </p:nvCxnSpPr>
        <p:spPr>
          <a:xfrm flipH="1">
            <a:off x="7340600" y="3848100"/>
            <a:ext cx="1866900" cy="3429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7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312-5ABD-9B44-A5F8-9E64DF66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to Concentrate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8C726E4-B938-0A42-BF07-6247FF1D7A4D}"/>
              </a:ext>
            </a:extLst>
          </p:cNvPr>
          <p:cNvSpPr/>
          <p:nvPr/>
        </p:nvSpPr>
        <p:spPr>
          <a:xfrm>
            <a:off x="3812169" y="829235"/>
            <a:ext cx="6257364" cy="5199530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50211-6D25-584E-B80E-5483996B42FF}"/>
              </a:ext>
            </a:extLst>
          </p:cNvPr>
          <p:cNvSpPr txBox="1"/>
          <p:nvPr/>
        </p:nvSpPr>
        <p:spPr>
          <a:xfrm>
            <a:off x="4932217" y="2778097"/>
            <a:ext cx="451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pple Braille" pitchFamily="2" charset="0"/>
              </a:rPr>
              <a:t>PNEUMOVAX</a:t>
            </a:r>
          </a:p>
        </p:txBody>
      </p:sp>
    </p:spTree>
    <p:extLst>
      <p:ext uri="{BB962C8B-B14F-4D97-AF65-F5344CB8AC3E}">
        <p14:creationId xmlns:p14="http://schemas.microsoft.com/office/powerpoint/2010/main" val="29994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D70A-DAEA-9744-B74C-EB8AE1C21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 percentage payment on medications same across all treatment types?</a:t>
            </a:r>
          </a:p>
        </p:txBody>
      </p:sp>
    </p:spTree>
    <p:extLst>
      <p:ext uri="{BB962C8B-B14F-4D97-AF65-F5344CB8AC3E}">
        <p14:creationId xmlns:p14="http://schemas.microsoft.com/office/powerpoint/2010/main" val="331712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10C80-DA7D-0040-AC45-5D5DBD4D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06" y="553570"/>
            <a:ext cx="9501094" cy="61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0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FC7F5-6807-4E42-9D5C-C44ABB12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558800"/>
            <a:ext cx="9105900" cy="574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B813-14E9-B143-B6E7-6A4C4337A4B9}"/>
              </a:ext>
            </a:extLst>
          </p:cNvPr>
          <p:cNvSpPr txBox="1"/>
          <p:nvPr/>
        </p:nvSpPr>
        <p:spPr>
          <a:xfrm>
            <a:off x="5199529" y="6299199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267698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7E399C-A22C-3E40-B17F-68421B4585D9}"/>
              </a:ext>
            </a:extLst>
          </p:cNvPr>
          <p:cNvSpPr/>
          <p:nvPr/>
        </p:nvSpPr>
        <p:spPr>
          <a:xfrm>
            <a:off x="3213847" y="1694330"/>
            <a:ext cx="5876365" cy="2931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AA2A6-117D-EC4D-848D-4C9503D190B0}"/>
              </a:ext>
            </a:extLst>
          </p:cNvPr>
          <p:cNvSpPr txBox="1"/>
          <p:nvPr/>
        </p:nvSpPr>
        <p:spPr>
          <a:xfrm>
            <a:off x="5015753" y="2782669"/>
            <a:ext cx="277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392138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0F52-D4DB-8B43-95BD-C914055C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Payments With &amp; Without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D165-3A48-E841-BDF6-9165A796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664204"/>
            <a:ext cx="8738680" cy="56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A2D0-B392-3348-9F27-DD329EE6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E8EF1-B8A0-2342-943C-481C6ED3D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3293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7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D80-05C8-7D41-BFE6-6924425D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72041"/>
          </a:xfrm>
        </p:spPr>
        <p:txBody>
          <a:bodyPr>
            <a:normAutofit/>
          </a:bodyPr>
          <a:lstStyle/>
          <a:p>
            <a:r>
              <a:rPr lang="en-US" sz="7200" dirty="0"/>
              <a:t>Payment Predictions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389E-AC9F-A842-A5D0-FD97B50A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9352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13A2-28BA-8442-8B41-3DE694C0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A77CA-3009-2541-9349-E94A0EA8CC5A}"/>
              </a:ext>
            </a:extLst>
          </p:cNvPr>
          <p:cNvSpPr/>
          <p:nvPr/>
        </p:nvSpPr>
        <p:spPr>
          <a:xfrm>
            <a:off x="3514165" y="864108"/>
            <a:ext cx="7458636" cy="5196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2233B-AD83-CB42-97B6-520CE346CA88}"/>
              </a:ext>
            </a:extLst>
          </p:cNvPr>
          <p:cNvSpPr txBox="1"/>
          <p:nvPr/>
        </p:nvSpPr>
        <p:spPr>
          <a:xfrm>
            <a:off x="3555503" y="864108"/>
            <a:ext cx="74172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Trying to predict a continuous variable (Percentage of charges)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Supervised machine learning algorithm is used because we have a labeled response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of the predictors/ features are categorical(except 2). Hence, created dummy (binary)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correlation between any predictor and response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64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EFB-FD2C-1749-85EB-B8C0D9BA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E4EEE-228D-BF4D-9DD4-1934BD7E6824}"/>
              </a:ext>
            </a:extLst>
          </p:cNvPr>
          <p:cNvSpPr/>
          <p:nvPr/>
        </p:nvSpPr>
        <p:spPr>
          <a:xfrm>
            <a:off x="4769224" y="1123837"/>
            <a:ext cx="5342964" cy="3639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38E36-B786-8749-ADCF-8A4F731AFCBB}"/>
              </a:ext>
            </a:extLst>
          </p:cNvPr>
          <p:cNvSpPr txBox="1"/>
          <p:nvPr/>
        </p:nvSpPr>
        <p:spPr>
          <a:xfrm>
            <a:off x="5624945" y="2635624"/>
            <a:ext cx="4092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4110855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594-21F2-924F-BE3F-DA8DEDB6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3F1BF7-7575-1042-82E8-67D6BF22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248" y="2225133"/>
            <a:ext cx="35052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F55F9-F033-2A40-9A8B-800B82B8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248" y="2715100"/>
            <a:ext cx="876300" cy="21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B9E48-00B0-704B-AFA1-E75E8156BD65}"/>
              </a:ext>
            </a:extLst>
          </p:cNvPr>
          <p:cNvSpPr txBox="1"/>
          <p:nvPr/>
        </p:nvSpPr>
        <p:spPr>
          <a:xfrm>
            <a:off x="3820248" y="1620460"/>
            <a:ext cx="34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2CAA1-7CA7-6741-88BF-6AF6B6637551}"/>
              </a:ext>
            </a:extLst>
          </p:cNvPr>
          <p:cNvSpPr txBox="1"/>
          <p:nvPr/>
        </p:nvSpPr>
        <p:spPr>
          <a:xfrm>
            <a:off x="3695557" y="764907"/>
            <a:ext cx="37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did my model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8E79E-6EFE-B84B-BFE8-7CB44ECA4D56}"/>
              </a:ext>
            </a:extLst>
          </p:cNvPr>
          <p:cNvSpPr txBox="1"/>
          <p:nvPr/>
        </p:nvSpPr>
        <p:spPr>
          <a:xfrm>
            <a:off x="3820248" y="3325091"/>
            <a:ext cx="31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TEST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14EF4-4F21-114E-8E63-1E7021DC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724" y="4907527"/>
            <a:ext cx="1778000" cy="104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86516D-7BF4-9E4A-82CC-D3ECE6CC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248" y="4259436"/>
            <a:ext cx="2832100" cy="2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C1E2E-D405-D146-B419-7672BD395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248" y="4615427"/>
            <a:ext cx="1308100" cy="29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3B613F-26BE-CF4D-8982-9349539F925E}"/>
              </a:ext>
            </a:extLst>
          </p:cNvPr>
          <p:cNvSpPr txBox="1"/>
          <p:nvPr/>
        </p:nvSpPr>
        <p:spPr>
          <a:xfrm>
            <a:off x="7703127" y="764907"/>
            <a:ext cx="350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SCORES!!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But, Can I do better?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0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47CA-4A4F-CA40-951A-AE4E5920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LAMBDA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A5EF8-A57E-174D-9B6C-645AE60AF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760" y="847365"/>
            <a:ext cx="8203011" cy="51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0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9EFB-FD2C-1749-85EB-B8C0D9BA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AE4EEE-228D-BF4D-9DD4-1934BD7E6824}"/>
              </a:ext>
            </a:extLst>
          </p:cNvPr>
          <p:cNvSpPr/>
          <p:nvPr/>
        </p:nvSpPr>
        <p:spPr>
          <a:xfrm>
            <a:off x="4488873" y="1123837"/>
            <a:ext cx="5623315" cy="3639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38E36-B786-8749-ADCF-8A4F731AFCBB}"/>
              </a:ext>
            </a:extLst>
          </p:cNvPr>
          <p:cNvSpPr txBox="1"/>
          <p:nvPr/>
        </p:nvSpPr>
        <p:spPr>
          <a:xfrm>
            <a:off x="4724400" y="2651284"/>
            <a:ext cx="588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9057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B63-7F47-7F46-8BC2-321A58B1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D3A4-6975-0347-844B-0F84E7E47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266" y="1079690"/>
            <a:ext cx="8390095" cy="41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1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12578-03E6-8C4A-BA7A-8F2B58F49034}"/>
              </a:ext>
            </a:extLst>
          </p:cNvPr>
          <p:cNvSpPr txBox="1"/>
          <p:nvPr/>
        </p:nvSpPr>
        <p:spPr>
          <a:xfrm>
            <a:off x="1685366" y="2599765"/>
            <a:ext cx="880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did the model perform with test set?</a:t>
            </a:r>
          </a:p>
        </p:txBody>
      </p:sp>
    </p:spTree>
    <p:extLst>
      <p:ext uri="{BB962C8B-B14F-4D97-AF65-F5344CB8AC3E}">
        <p14:creationId xmlns:p14="http://schemas.microsoft.com/office/powerpoint/2010/main" val="2678443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0302AA85-1E47-5B4D-94C5-AFD96781CB43}"/>
              </a:ext>
            </a:extLst>
          </p:cNvPr>
          <p:cNvSpPr/>
          <p:nvPr/>
        </p:nvSpPr>
        <p:spPr>
          <a:xfrm>
            <a:off x="2008094" y="878541"/>
            <a:ext cx="8229600" cy="543261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A271B-EC89-714D-9969-E22D6812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54" y="1395504"/>
            <a:ext cx="6686687" cy="1580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1801F-437A-A94E-B90E-3151E298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83" y="3429000"/>
            <a:ext cx="1736538" cy="785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3A3C6-CCA6-FE48-BC7E-71FC4B0118E0}"/>
              </a:ext>
            </a:extLst>
          </p:cNvPr>
          <p:cNvSpPr txBox="1"/>
          <p:nvPr/>
        </p:nvSpPr>
        <p:spPr>
          <a:xfrm>
            <a:off x="2715491" y="4585855"/>
            <a:ext cx="689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Great scores! Better results than Lasso</a:t>
            </a:r>
          </a:p>
        </p:txBody>
      </p:sp>
    </p:spTree>
    <p:extLst>
      <p:ext uri="{BB962C8B-B14F-4D97-AF65-F5344CB8AC3E}">
        <p14:creationId xmlns:p14="http://schemas.microsoft.com/office/powerpoint/2010/main" val="890750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D77E3-C1BC-C44B-81F4-18040244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31" y="0"/>
            <a:ext cx="820068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5DA45A-FE32-0A45-9FD6-4FD1554BDDA4}"/>
                  </a:ext>
                </a:extLst>
              </p14:cNvPr>
              <p14:cNvContentPartPr/>
              <p14:nvPr/>
            </p14:nvContentPartPr>
            <p14:xfrm>
              <a:off x="4265531" y="234611"/>
              <a:ext cx="4390200" cy="75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5DA45A-FE32-0A45-9FD6-4FD1554BD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1531" y="126611"/>
                <a:ext cx="4497840" cy="291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CCE05-7823-014F-A9A8-65BBD757CC3F}"/>
              </a:ext>
            </a:extLst>
          </p:cNvPr>
          <p:cNvCxnSpPr>
            <a:cxnSpLocks/>
          </p:cNvCxnSpPr>
          <p:nvPr/>
        </p:nvCxnSpPr>
        <p:spPr>
          <a:xfrm flipH="1" flipV="1">
            <a:off x="8257310" y="360033"/>
            <a:ext cx="1108363" cy="2258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835F-0FFA-6840-9089-CF6662572BBF}"/>
              </a:ext>
            </a:extLst>
          </p:cNvPr>
          <p:cNvSpPr/>
          <p:nvPr/>
        </p:nvSpPr>
        <p:spPr>
          <a:xfrm>
            <a:off x="0" y="0"/>
            <a:ext cx="3643745" cy="211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C8A9B-048A-CE42-8D08-5C902F22AA4D}"/>
              </a:ext>
            </a:extLst>
          </p:cNvPr>
          <p:cNvSpPr txBox="1"/>
          <p:nvPr/>
        </p:nvSpPr>
        <p:spPr>
          <a:xfrm>
            <a:off x="109469" y="234611"/>
            <a:ext cx="347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close are our Predictions from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Actual values?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819A6-1169-EA40-A277-F70165058EFC}"/>
              </a:ext>
            </a:extLst>
          </p:cNvPr>
          <p:cNvSpPr txBox="1"/>
          <p:nvPr/>
        </p:nvSpPr>
        <p:spPr>
          <a:xfrm>
            <a:off x="10099964" y="5500254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0.07%</a:t>
            </a:r>
          </a:p>
        </p:txBody>
      </p:sp>
    </p:spTree>
    <p:extLst>
      <p:ext uri="{BB962C8B-B14F-4D97-AF65-F5344CB8AC3E}">
        <p14:creationId xmlns:p14="http://schemas.microsoft.com/office/powerpoint/2010/main" val="253668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4BF0-130C-1646-A2D8-BBD66D6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57" y="1414293"/>
            <a:ext cx="2630246" cy="3555739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C1852-4570-4D48-BDDD-C2275BEB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has been extracted from DCI’s database</a:t>
            </a:r>
          </a:p>
          <a:p>
            <a:r>
              <a:rPr lang="en-US" sz="2400" dirty="0"/>
              <a:t>Data cleaning </a:t>
            </a:r>
          </a:p>
          <a:p>
            <a:r>
              <a:rPr lang="en-US" sz="2400" dirty="0"/>
              <a:t>Data wrangling</a:t>
            </a:r>
          </a:p>
          <a:p>
            <a:r>
              <a:rPr lang="en-US" sz="2400" dirty="0"/>
              <a:t>About 12000 rows of data spanning over 3 years</a:t>
            </a:r>
          </a:p>
          <a:p>
            <a:r>
              <a:rPr lang="en-US" sz="2400" dirty="0"/>
              <a:t>Data belonging to 13 payors</a:t>
            </a:r>
          </a:p>
          <a:p>
            <a:r>
              <a:rPr lang="en-US" sz="2400" dirty="0"/>
              <a:t>3 major Modalities/Treatment types</a:t>
            </a:r>
          </a:p>
          <a:p>
            <a:r>
              <a:rPr lang="en-US" sz="2400" dirty="0"/>
              <a:t>Data has been de identified for privacy purposes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86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D77E3-C1BC-C44B-81F4-18040244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70" y="0"/>
            <a:ext cx="7827212" cy="6623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5DA45A-FE32-0A45-9FD6-4FD1554BDDA4}"/>
                  </a:ext>
                </a:extLst>
              </p14:cNvPr>
              <p14:cNvContentPartPr/>
              <p14:nvPr/>
            </p14:nvContentPartPr>
            <p14:xfrm>
              <a:off x="4722731" y="234611"/>
              <a:ext cx="4390200" cy="75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5DA45A-FE32-0A45-9FD6-4FD1554BD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8731" y="126611"/>
                <a:ext cx="4497840" cy="291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CCE05-7823-014F-A9A8-65BBD757CC3F}"/>
              </a:ext>
            </a:extLst>
          </p:cNvPr>
          <p:cNvCxnSpPr>
            <a:cxnSpLocks/>
          </p:cNvCxnSpPr>
          <p:nvPr/>
        </p:nvCxnSpPr>
        <p:spPr>
          <a:xfrm flipH="1" flipV="1">
            <a:off x="8257310" y="360033"/>
            <a:ext cx="1108363" cy="2258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42A835F-0FFA-6840-9089-CF6662572BBF}"/>
              </a:ext>
            </a:extLst>
          </p:cNvPr>
          <p:cNvSpPr/>
          <p:nvPr/>
        </p:nvSpPr>
        <p:spPr>
          <a:xfrm>
            <a:off x="0" y="0"/>
            <a:ext cx="3643745" cy="219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C8A9B-048A-CE42-8D08-5C902F22AA4D}"/>
              </a:ext>
            </a:extLst>
          </p:cNvPr>
          <p:cNvSpPr txBox="1"/>
          <p:nvPr/>
        </p:nvSpPr>
        <p:spPr>
          <a:xfrm>
            <a:off x="109469" y="234611"/>
            <a:ext cx="347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close are our Predictions from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Actual values?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819A6-1169-EA40-A277-F70165058EFC}"/>
              </a:ext>
            </a:extLst>
          </p:cNvPr>
          <p:cNvSpPr txBox="1"/>
          <p:nvPr/>
        </p:nvSpPr>
        <p:spPr>
          <a:xfrm>
            <a:off x="10099964" y="5500254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0.07%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1745E-1BE1-2644-823C-099947664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0" y="2431155"/>
            <a:ext cx="4197625" cy="442684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CA2BB2-4809-134B-BB5F-4294DCBCDFDB}"/>
              </a:ext>
            </a:extLst>
          </p:cNvPr>
          <p:cNvSpPr/>
          <p:nvPr/>
        </p:nvSpPr>
        <p:spPr>
          <a:xfrm>
            <a:off x="360218" y="5278582"/>
            <a:ext cx="3228713" cy="73429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8CAFD-B448-364F-BB7F-4EA45BA5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96900"/>
            <a:ext cx="8915400" cy="566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6C407-05FE-3747-8308-3E669B6970DC}"/>
              </a:ext>
            </a:extLst>
          </p:cNvPr>
          <p:cNvSpPr txBox="1"/>
          <p:nvPr/>
        </p:nvSpPr>
        <p:spPr>
          <a:xfrm>
            <a:off x="554182" y="42949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0.18%</a:t>
            </a:r>
          </a:p>
        </p:txBody>
      </p:sp>
    </p:spTree>
    <p:extLst>
      <p:ext uri="{BB962C8B-B14F-4D97-AF65-F5344CB8AC3E}">
        <p14:creationId xmlns:p14="http://schemas.microsoft.com/office/powerpoint/2010/main" val="3539864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AFEF-CCFA-C646-A629-0864E5D1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7B33E-E68D-FB4B-9A09-93281907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36" y="2050474"/>
            <a:ext cx="4061964" cy="1832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F7246-9598-6743-95A5-FA7E333F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750"/>
            <a:ext cx="7977636" cy="552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8B33C-58CB-1A46-95AD-728CD778848B}"/>
              </a:ext>
            </a:extLst>
          </p:cNvPr>
          <p:cNvSpPr txBox="1"/>
          <p:nvPr/>
        </p:nvSpPr>
        <p:spPr>
          <a:xfrm>
            <a:off x="7977636" y="5725020"/>
            <a:ext cx="37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PAYMENTS mostly depend on Payors 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FAD028B9-8988-B143-A0D1-E2841131C986}"/>
              </a:ext>
            </a:extLst>
          </p:cNvPr>
          <p:cNvSpPr/>
          <p:nvPr/>
        </p:nvSpPr>
        <p:spPr>
          <a:xfrm>
            <a:off x="252919" y="901700"/>
            <a:ext cx="7151181" cy="660400"/>
          </a:xfrm>
          <a:prstGeom prst="round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4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5C34-9A2D-864C-AD6C-8923DAE3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91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5712FC-9B72-384D-9411-C251E1ABCD60}"/>
              </a:ext>
            </a:extLst>
          </p:cNvPr>
          <p:cNvSpPr/>
          <p:nvPr/>
        </p:nvSpPr>
        <p:spPr>
          <a:xfrm>
            <a:off x="2517422" y="1320800"/>
            <a:ext cx="6920089" cy="3883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D80-05C8-7D41-BFE6-6924425D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72041"/>
          </a:xfrm>
        </p:spPr>
        <p:txBody>
          <a:bodyPr>
            <a:normAutofit/>
          </a:bodyPr>
          <a:lstStyle/>
          <a:p>
            <a:r>
              <a:rPr lang="en-US" sz="7200" dirty="0"/>
              <a:t>Summary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389E-AC9F-A842-A5D0-FD97B50A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B6F6-F8D8-C046-B84B-6835D90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375E6C-2462-804A-BDDF-0E028D05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72923"/>
            <a:ext cx="7315200" cy="470262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A792D-16F0-6543-8632-6A6EA3FF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888566"/>
            <a:ext cx="4039681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71C49-5707-FC4E-B542-0BB52072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281" y="5880098"/>
            <a:ext cx="4494719" cy="54186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2262B3B-96EB-254D-912B-9FC5F4AE9198}"/>
              </a:ext>
            </a:extLst>
          </p:cNvPr>
          <p:cNvSpPr/>
          <p:nvPr/>
        </p:nvSpPr>
        <p:spPr>
          <a:xfrm>
            <a:off x="9905999" y="5880099"/>
            <a:ext cx="812800" cy="6900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64A79D-D2DA-CF44-9DFE-8B9C2C10FFB2}"/>
              </a:ext>
            </a:extLst>
          </p:cNvPr>
          <p:cNvSpPr/>
          <p:nvPr/>
        </p:nvSpPr>
        <p:spPr>
          <a:xfrm>
            <a:off x="5537200" y="5880099"/>
            <a:ext cx="812800" cy="69003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5DCA8-7AEE-154C-8C9E-D59C2B18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217083"/>
            <a:ext cx="6601650" cy="424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1C518A-E5F1-BC48-A85E-DA55B3A8459C}"/>
              </a:ext>
            </a:extLst>
          </p:cNvPr>
          <p:cNvSpPr/>
          <p:nvPr/>
        </p:nvSpPr>
        <p:spPr>
          <a:xfrm>
            <a:off x="0" y="0"/>
            <a:ext cx="12192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58E5E-BD17-544A-A5F7-5B6B0C0CC8F6}"/>
              </a:ext>
            </a:extLst>
          </p:cNvPr>
          <p:cNvSpPr txBox="1"/>
          <p:nvPr/>
        </p:nvSpPr>
        <p:spPr>
          <a:xfrm>
            <a:off x="3556000" y="127000"/>
            <a:ext cx="566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Payment Distribution by Modality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5D03B5-F89E-6D4D-AD3E-D3CCC1FD7654}"/>
              </a:ext>
            </a:extLst>
          </p:cNvPr>
          <p:cNvCxnSpPr>
            <a:cxnSpLocks/>
          </p:cNvCxnSpPr>
          <p:nvPr/>
        </p:nvCxnSpPr>
        <p:spPr>
          <a:xfrm flipH="1">
            <a:off x="8928100" y="3111500"/>
            <a:ext cx="632650" cy="6731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789CCA-69A6-6F47-9FF6-73CB80F47DE7}"/>
              </a:ext>
            </a:extLst>
          </p:cNvPr>
          <p:cNvSpPr txBox="1"/>
          <p:nvPr/>
        </p:nvSpPr>
        <p:spPr>
          <a:xfrm rot="16047123">
            <a:off x="2753383" y="3671101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Al Bayan Plain" pitchFamily="2" charset="-78"/>
              </a:rPr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5058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D77073-A067-AF4A-AE9A-3CEBAC2E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2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7C5FC6-11AE-1942-8776-B02A2C01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33" y="1330782"/>
            <a:ext cx="6993467" cy="4230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207A83-6F1A-9C4F-AD60-8248ACFAD549}"/>
              </a:ext>
            </a:extLst>
          </p:cNvPr>
          <p:cNvSpPr/>
          <p:nvPr/>
        </p:nvSpPr>
        <p:spPr>
          <a:xfrm>
            <a:off x="0" y="14531"/>
            <a:ext cx="12192001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C6851-A524-5747-B87C-D780A95C8338}"/>
              </a:ext>
            </a:extLst>
          </p:cNvPr>
          <p:cNvSpPr txBox="1"/>
          <p:nvPr/>
        </p:nvSpPr>
        <p:spPr>
          <a:xfrm>
            <a:off x="4165600" y="197933"/>
            <a:ext cx="612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Payments by Modality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C7F67-AAB3-8748-B890-B8DB11CA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0" y="1165981"/>
            <a:ext cx="5509450" cy="42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97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{4C8A4FA4-B98D-C842-B99D-33BE098A770A}tf10001124</Template>
  <TotalTime>3900</TotalTime>
  <Words>346</Words>
  <Application>Microsoft Macintosh PowerPoint</Application>
  <PresentationFormat>Widescreen</PresentationFormat>
  <Paragraphs>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Al Nile</vt:lpstr>
      <vt:lpstr>Apple Braille</vt:lpstr>
      <vt:lpstr>Arial</vt:lpstr>
      <vt:lpstr>Corbel</vt:lpstr>
      <vt:lpstr>Wingdings 2</vt:lpstr>
      <vt:lpstr>Frame</vt:lpstr>
      <vt:lpstr>Insurance Payments Analysis on Dialysis Claims data</vt:lpstr>
      <vt:lpstr>Can We Predict  Future Payments?</vt:lpstr>
      <vt:lpstr>Contents:</vt:lpstr>
      <vt:lpstr>DATA </vt:lpstr>
      <vt:lpstr>PowerPoint Presentation</vt:lpstr>
      <vt:lpstr>Summary Analysis</vt:lpstr>
      <vt:lpstr>Distribution</vt:lpstr>
      <vt:lpstr>PowerPoint Presentation</vt:lpstr>
      <vt:lpstr>PowerPoint Presentation</vt:lpstr>
      <vt:lpstr>MODALITY to Concentrate</vt:lpstr>
      <vt:lpstr>Detail Analysis</vt:lpstr>
      <vt:lpstr>Over Time 2018</vt:lpstr>
      <vt:lpstr>Payors paying high percentage</vt:lpstr>
      <vt:lpstr>Which payor is major contributor towards payments?</vt:lpstr>
      <vt:lpstr>Payor to concentrate</vt:lpstr>
      <vt:lpstr>PowerPoint Presentation</vt:lpstr>
      <vt:lpstr>Treatment types with good percentage paid back on charges</vt:lpstr>
      <vt:lpstr>PowerPoint Presentation</vt:lpstr>
      <vt:lpstr>Payments by Cost Code</vt:lpstr>
      <vt:lpstr>Treatment Type to Concentrate</vt:lpstr>
      <vt:lpstr>PowerPoint Presentation</vt:lpstr>
      <vt:lpstr>Medications with High Percentage paid back</vt:lpstr>
      <vt:lpstr>Medications with less than 10% paid back</vt:lpstr>
      <vt:lpstr>Medication to Concentrate</vt:lpstr>
      <vt:lpstr>Is the percentage payment on medications same across all treatment types?</vt:lpstr>
      <vt:lpstr>PowerPoint Presentation</vt:lpstr>
      <vt:lpstr>PowerPoint Presentation</vt:lpstr>
      <vt:lpstr>PowerPoint Presentation</vt:lpstr>
      <vt:lpstr>Difference in Payments With &amp; Without Modifiers</vt:lpstr>
      <vt:lpstr>Payment Predictions  </vt:lpstr>
      <vt:lpstr>Data</vt:lpstr>
      <vt:lpstr>Machine Learning Algorithm</vt:lpstr>
      <vt:lpstr>LASSO SUMMARY</vt:lpstr>
      <vt:lpstr>MSE AND LAMBDA </vt:lpstr>
      <vt:lpstr>Machine Learning Algorithm</vt:lpstr>
      <vt:lpstr>SIMPLE LINEAR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Coefficients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Madhukar Bussa</dc:creator>
  <cp:lastModifiedBy>Madhukar Bussa</cp:lastModifiedBy>
  <cp:revision>51</cp:revision>
  <dcterms:created xsi:type="dcterms:W3CDTF">2020-05-28T01:08:15Z</dcterms:created>
  <dcterms:modified xsi:type="dcterms:W3CDTF">2020-05-30T22:07:28Z</dcterms:modified>
</cp:coreProperties>
</file>