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316" r:id="rId6"/>
    <p:sldId id="262" r:id="rId7"/>
    <p:sldId id="263" r:id="rId8"/>
    <p:sldId id="269" r:id="rId9"/>
    <p:sldId id="270" r:id="rId10"/>
    <p:sldId id="271" r:id="rId11"/>
    <p:sldId id="273" r:id="rId12"/>
    <p:sldId id="274" r:id="rId13"/>
    <p:sldId id="294" r:id="rId14"/>
    <p:sldId id="295" r:id="rId15"/>
    <p:sldId id="314" r:id="rId16"/>
    <p:sldId id="312" r:id="rId17"/>
    <p:sldId id="313" r:id="rId18"/>
    <p:sldId id="296" r:id="rId19"/>
    <p:sldId id="297" r:id="rId20"/>
    <p:sldId id="300" r:id="rId21"/>
    <p:sldId id="30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94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598FA-5205-D14A-B532-25BA36B34C5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DE42-D858-2F4F-9C6C-D453E4469EF7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B092DDB2-CF3F-DA4A-A4F7-38BA85F3646D}" type="parTrans" cxnId="{8AED2CCE-BA8E-2F44-A82D-ED14EF2FA23A}">
      <dgm:prSet/>
      <dgm:spPr/>
      <dgm:t>
        <a:bodyPr/>
        <a:lstStyle/>
        <a:p>
          <a:endParaRPr lang="en-US"/>
        </a:p>
      </dgm:t>
    </dgm:pt>
    <dgm:pt modelId="{F00568C0-8BFA-534A-A85B-22D61D5B664C}" type="sibTrans" cxnId="{8AED2CCE-BA8E-2F44-A82D-ED14EF2FA23A}">
      <dgm:prSet/>
      <dgm:spPr/>
      <dgm:t>
        <a:bodyPr/>
        <a:lstStyle/>
        <a:p>
          <a:endParaRPr lang="en-US"/>
        </a:p>
      </dgm:t>
    </dgm:pt>
    <dgm:pt modelId="{6495CB43-756F-9B43-BF49-94846C6A94A5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1C7DB26-1DA9-C54D-818A-810D244DF6D7}" type="parTrans" cxnId="{FE41E598-61E2-7442-B46C-37FE6F56B270}">
      <dgm:prSet/>
      <dgm:spPr/>
      <dgm:t>
        <a:bodyPr/>
        <a:lstStyle/>
        <a:p>
          <a:endParaRPr lang="en-US"/>
        </a:p>
      </dgm:t>
    </dgm:pt>
    <dgm:pt modelId="{D7D93C28-776F-C84D-9581-10654379C916}" type="sibTrans" cxnId="{FE41E598-61E2-7442-B46C-37FE6F56B270}">
      <dgm:prSet/>
      <dgm:spPr/>
      <dgm:t>
        <a:bodyPr/>
        <a:lstStyle/>
        <a:p>
          <a:endParaRPr lang="en-US"/>
        </a:p>
      </dgm:t>
    </dgm:pt>
    <dgm:pt modelId="{0806609A-EE46-9448-BF66-E76980B6A282}">
      <dgm:prSet phldrT="[Text]"/>
      <dgm:spPr/>
      <dgm:t>
        <a:bodyPr/>
        <a:lstStyle/>
        <a:p>
          <a:r>
            <a:rPr lang="en-US" dirty="0"/>
            <a:t>Payment Predictions</a:t>
          </a:r>
        </a:p>
      </dgm:t>
    </dgm:pt>
    <dgm:pt modelId="{E33290EB-16F2-B243-AD72-C39BC5F74540}" type="parTrans" cxnId="{266A1B73-77C0-204E-8D7A-58B878E49704}">
      <dgm:prSet/>
      <dgm:spPr/>
      <dgm:t>
        <a:bodyPr/>
        <a:lstStyle/>
        <a:p>
          <a:endParaRPr lang="en-US"/>
        </a:p>
      </dgm:t>
    </dgm:pt>
    <dgm:pt modelId="{A3D1268E-74BE-2242-8F3A-A9B4A6E0C47D}" type="sibTrans" cxnId="{266A1B73-77C0-204E-8D7A-58B878E49704}">
      <dgm:prSet/>
      <dgm:spPr/>
      <dgm:t>
        <a:bodyPr/>
        <a:lstStyle/>
        <a:p>
          <a:endParaRPr lang="en-US"/>
        </a:p>
      </dgm:t>
    </dgm:pt>
    <dgm:pt modelId="{10AA8167-9CBC-1A4E-9A43-B4A3CE60CEB6}" type="pres">
      <dgm:prSet presAssocID="{6D2598FA-5205-D14A-B532-25BA36B34C5C}" presName="Name0" presStyleCnt="0">
        <dgm:presLayoutVars>
          <dgm:chMax val="7"/>
          <dgm:chPref val="7"/>
          <dgm:dir/>
        </dgm:presLayoutVars>
      </dgm:prSet>
      <dgm:spPr/>
    </dgm:pt>
    <dgm:pt modelId="{4CD5E538-8ADB-C645-9C91-834C68DC4C14}" type="pres">
      <dgm:prSet presAssocID="{6D2598FA-5205-D14A-B532-25BA36B34C5C}" presName="Name1" presStyleCnt="0"/>
      <dgm:spPr/>
    </dgm:pt>
    <dgm:pt modelId="{EE934A10-168A-4440-B886-80EA7DBA5BF2}" type="pres">
      <dgm:prSet presAssocID="{6D2598FA-5205-D14A-B532-25BA36B34C5C}" presName="cycle" presStyleCnt="0"/>
      <dgm:spPr/>
    </dgm:pt>
    <dgm:pt modelId="{6C837F0B-68D4-844D-A843-86E8B71C4431}" type="pres">
      <dgm:prSet presAssocID="{6D2598FA-5205-D14A-B532-25BA36B34C5C}" presName="srcNode" presStyleLbl="node1" presStyleIdx="0" presStyleCnt="3"/>
      <dgm:spPr/>
    </dgm:pt>
    <dgm:pt modelId="{9AD83858-24C0-3A4B-9F2E-1B096F37D8B5}" type="pres">
      <dgm:prSet presAssocID="{6D2598FA-5205-D14A-B532-25BA36B34C5C}" presName="conn" presStyleLbl="parChTrans1D2" presStyleIdx="0" presStyleCnt="1"/>
      <dgm:spPr/>
    </dgm:pt>
    <dgm:pt modelId="{D7F18E50-9114-A84E-BCDD-495A1CA030DC}" type="pres">
      <dgm:prSet presAssocID="{6D2598FA-5205-D14A-B532-25BA36B34C5C}" presName="extraNode" presStyleLbl="node1" presStyleIdx="0" presStyleCnt="3"/>
      <dgm:spPr/>
    </dgm:pt>
    <dgm:pt modelId="{6C73DBBA-79A1-D940-9623-BB251EB35D1B}" type="pres">
      <dgm:prSet presAssocID="{6D2598FA-5205-D14A-B532-25BA36B34C5C}" presName="dstNode" presStyleLbl="node1" presStyleIdx="0" presStyleCnt="3"/>
      <dgm:spPr/>
    </dgm:pt>
    <dgm:pt modelId="{B50F6AF4-F344-F746-96F0-F6972F272BD7}" type="pres">
      <dgm:prSet presAssocID="{EFE7DE42-D858-2F4F-9C6C-D453E4469EF7}" presName="text_1" presStyleLbl="node1" presStyleIdx="0" presStyleCnt="3">
        <dgm:presLayoutVars>
          <dgm:bulletEnabled val="1"/>
        </dgm:presLayoutVars>
      </dgm:prSet>
      <dgm:spPr/>
    </dgm:pt>
    <dgm:pt modelId="{038EA7E0-0583-7F45-B0B6-4343DED94FBE}" type="pres">
      <dgm:prSet presAssocID="{EFE7DE42-D858-2F4F-9C6C-D453E4469EF7}" presName="accent_1" presStyleCnt="0"/>
      <dgm:spPr/>
    </dgm:pt>
    <dgm:pt modelId="{301C6170-B12F-EF47-BDE2-A3539BF87AC4}" type="pres">
      <dgm:prSet presAssocID="{EFE7DE42-D858-2F4F-9C6C-D453E4469EF7}" presName="accentRepeatNode" presStyleLbl="solidFgAcc1" presStyleIdx="0" presStyleCnt="3"/>
      <dgm:spPr/>
    </dgm:pt>
    <dgm:pt modelId="{2487083B-5BBB-304F-BA3A-D51E270517BA}" type="pres">
      <dgm:prSet presAssocID="{6495CB43-756F-9B43-BF49-94846C6A94A5}" presName="text_2" presStyleLbl="node1" presStyleIdx="1" presStyleCnt="3">
        <dgm:presLayoutVars>
          <dgm:bulletEnabled val="1"/>
        </dgm:presLayoutVars>
      </dgm:prSet>
      <dgm:spPr/>
    </dgm:pt>
    <dgm:pt modelId="{0C7A5DF3-0ACB-0F47-B8CC-7FE5DDB74840}" type="pres">
      <dgm:prSet presAssocID="{6495CB43-756F-9B43-BF49-94846C6A94A5}" presName="accent_2" presStyleCnt="0"/>
      <dgm:spPr/>
    </dgm:pt>
    <dgm:pt modelId="{1A6B093F-8347-E54F-8593-2CEEF3B65170}" type="pres">
      <dgm:prSet presAssocID="{6495CB43-756F-9B43-BF49-94846C6A94A5}" presName="accentRepeatNode" presStyleLbl="solidFgAcc1" presStyleIdx="1" presStyleCnt="3"/>
      <dgm:spPr/>
    </dgm:pt>
    <dgm:pt modelId="{A7B26A40-2A66-9F48-84E5-F40C76CD5DAE}" type="pres">
      <dgm:prSet presAssocID="{0806609A-EE46-9448-BF66-E76980B6A282}" presName="text_3" presStyleLbl="node1" presStyleIdx="2" presStyleCnt="3">
        <dgm:presLayoutVars>
          <dgm:bulletEnabled val="1"/>
        </dgm:presLayoutVars>
      </dgm:prSet>
      <dgm:spPr/>
    </dgm:pt>
    <dgm:pt modelId="{5457C28E-BC3B-2F4C-AB21-E8AB71DAE9B5}" type="pres">
      <dgm:prSet presAssocID="{0806609A-EE46-9448-BF66-E76980B6A282}" presName="accent_3" presStyleCnt="0"/>
      <dgm:spPr/>
    </dgm:pt>
    <dgm:pt modelId="{9F28C4BD-9005-044E-93C1-E5EF9DCD36E6}" type="pres">
      <dgm:prSet presAssocID="{0806609A-EE46-9448-BF66-E76980B6A282}" presName="accentRepeatNode" presStyleLbl="solidFgAcc1" presStyleIdx="2" presStyleCnt="3"/>
      <dgm:spPr/>
    </dgm:pt>
  </dgm:ptLst>
  <dgm:cxnLst>
    <dgm:cxn modelId="{0CB5BF36-1C3A-914C-A2B1-96B5C6B1D74E}" type="presOf" srcId="{6495CB43-756F-9B43-BF49-94846C6A94A5}" destId="{2487083B-5BBB-304F-BA3A-D51E270517BA}" srcOrd="0" destOrd="0" presId="urn:microsoft.com/office/officeart/2008/layout/VerticalCurvedList"/>
    <dgm:cxn modelId="{266A1B73-77C0-204E-8D7A-58B878E49704}" srcId="{6D2598FA-5205-D14A-B532-25BA36B34C5C}" destId="{0806609A-EE46-9448-BF66-E76980B6A282}" srcOrd="2" destOrd="0" parTransId="{E33290EB-16F2-B243-AD72-C39BC5F74540}" sibTransId="{A3D1268E-74BE-2242-8F3A-A9B4A6E0C47D}"/>
    <dgm:cxn modelId="{626F1F7A-6FA3-1E4A-A679-7453CB423C84}" type="presOf" srcId="{0806609A-EE46-9448-BF66-E76980B6A282}" destId="{A7B26A40-2A66-9F48-84E5-F40C76CD5DAE}" srcOrd="0" destOrd="0" presId="urn:microsoft.com/office/officeart/2008/layout/VerticalCurvedList"/>
    <dgm:cxn modelId="{0C170D92-308F-8F4B-A953-E48911FD9AE4}" type="presOf" srcId="{6D2598FA-5205-D14A-B532-25BA36B34C5C}" destId="{10AA8167-9CBC-1A4E-9A43-B4A3CE60CEB6}" srcOrd="0" destOrd="0" presId="urn:microsoft.com/office/officeart/2008/layout/VerticalCurvedList"/>
    <dgm:cxn modelId="{FE41E598-61E2-7442-B46C-37FE6F56B270}" srcId="{6D2598FA-5205-D14A-B532-25BA36B34C5C}" destId="{6495CB43-756F-9B43-BF49-94846C6A94A5}" srcOrd="1" destOrd="0" parTransId="{51C7DB26-1DA9-C54D-818A-810D244DF6D7}" sibTransId="{D7D93C28-776F-C84D-9581-10654379C916}"/>
    <dgm:cxn modelId="{3735B9C9-7A55-2742-984F-A5D8A13489BA}" type="presOf" srcId="{EFE7DE42-D858-2F4F-9C6C-D453E4469EF7}" destId="{B50F6AF4-F344-F746-96F0-F6972F272BD7}" srcOrd="0" destOrd="0" presId="urn:microsoft.com/office/officeart/2008/layout/VerticalCurvedList"/>
    <dgm:cxn modelId="{8AED2CCE-BA8E-2F44-A82D-ED14EF2FA23A}" srcId="{6D2598FA-5205-D14A-B532-25BA36B34C5C}" destId="{EFE7DE42-D858-2F4F-9C6C-D453E4469EF7}" srcOrd="0" destOrd="0" parTransId="{B092DDB2-CF3F-DA4A-A4F7-38BA85F3646D}" sibTransId="{F00568C0-8BFA-534A-A85B-22D61D5B664C}"/>
    <dgm:cxn modelId="{74D780D6-AA6E-2640-8833-13A7144B9956}" type="presOf" srcId="{F00568C0-8BFA-534A-A85B-22D61D5B664C}" destId="{9AD83858-24C0-3A4B-9F2E-1B096F37D8B5}" srcOrd="0" destOrd="0" presId="urn:microsoft.com/office/officeart/2008/layout/VerticalCurvedList"/>
    <dgm:cxn modelId="{0E99C2B1-AF15-8B48-8BAC-3B8A58F1E946}" type="presParOf" srcId="{10AA8167-9CBC-1A4E-9A43-B4A3CE60CEB6}" destId="{4CD5E538-8ADB-C645-9C91-834C68DC4C14}" srcOrd="0" destOrd="0" presId="urn:microsoft.com/office/officeart/2008/layout/VerticalCurvedList"/>
    <dgm:cxn modelId="{E976EB85-CC0B-6C4B-9C57-08355F03C5A0}" type="presParOf" srcId="{4CD5E538-8ADB-C645-9C91-834C68DC4C14}" destId="{EE934A10-168A-4440-B886-80EA7DBA5BF2}" srcOrd="0" destOrd="0" presId="urn:microsoft.com/office/officeart/2008/layout/VerticalCurvedList"/>
    <dgm:cxn modelId="{40701B65-B707-D44A-ADC5-220A4D7D850B}" type="presParOf" srcId="{EE934A10-168A-4440-B886-80EA7DBA5BF2}" destId="{6C837F0B-68D4-844D-A843-86E8B71C4431}" srcOrd="0" destOrd="0" presId="urn:microsoft.com/office/officeart/2008/layout/VerticalCurvedList"/>
    <dgm:cxn modelId="{847457B6-E5F6-2D4D-B9D5-CF05525083CB}" type="presParOf" srcId="{EE934A10-168A-4440-B886-80EA7DBA5BF2}" destId="{9AD83858-24C0-3A4B-9F2E-1B096F37D8B5}" srcOrd="1" destOrd="0" presId="urn:microsoft.com/office/officeart/2008/layout/VerticalCurvedList"/>
    <dgm:cxn modelId="{DF3D219A-1532-9C44-AEF2-F349D9BDB921}" type="presParOf" srcId="{EE934A10-168A-4440-B886-80EA7DBA5BF2}" destId="{D7F18E50-9114-A84E-BCDD-495A1CA030DC}" srcOrd="2" destOrd="0" presId="urn:microsoft.com/office/officeart/2008/layout/VerticalCurvedList"/>
    <dgm:cxn modelId="{E8867B79-9AFD-764F-9EC6-8236218DC5CD}" type="presParOf" srcId="{EE934A10-168A-4440-B886-80EA7DBA5BF2}" destId="{6C73DBBA-79A1-D940-9623-BB251EB35D1B}" srcOrd="3" destOrd="0" presId="urn:microsoft.com/office/officeart/2008/layout/VerticalCurvedList"/>
    <dgm:cxn modelId="{12CD207B-B60E-A348-9FF5-5C33C38979FC}" type="presParOf" srcId="{4CD5E538-8ADB-C645-9C91-834C68DC4C14}" destId="{B50F6AF4-F344-F746-96F0-F6972F272BD7}" srcOrd="1" destOrd="0" presId="urn:microsoft.com/office/officeart/2008/layout/VerticalCurvedList"/>
    <dgm:cxn modelId="{461B5424-5549-E04A-8B46-B9E3A5599C98}" type="presParOf" srcId="{4CD5E538-8ADB-C645-9C91-834C68DC4C14}" destId="{038EA7E0-0583-7F45-B0B6-4343DED94FBE}" srcOrd="2" destOrd="0" presId="urn:microsoft.com/office/officeart/2008/layout/VerticalCurvedList"/>
    <dgm:cxn modelId="{1B92A808-387A-E949-8800-DAB503CE0A8D}" type="presParOf" srcId="{038EA7E0-0583-7F45-B0B6-4343DED94FBE}" destId="{301C6170-B12F-EF47-BDE2-A3539BF87AC4}" srcOrd="0" destOrd="0" presId="urn:microsoft.com/office/officeart/2008/layout/VerticalCurvedList"/>
    <dgm:cxn modelId="{349FFA08-EEA9-424A-8533-FF04EC9554E5}" type="presParOf" srcId="{4CD5E538-8ADB-C645-9C91-834C68DC4C14}" destId="{2487083B-5BBB-304F-BA3A-D51E270517BA}" srcOrd="3" destOrd="0" presId="urn:microsoft.com/office/officeart/2008/layout/VerticalCurvedList"/>
    <dgm:cxn modelId="{6EBE61D1-2C25-6241-AB8E-7F833FAD47ED}" type="presParOf" srcId="{4CD5E538-8ADB-C645-9C91-834C68DC4C14}" destId="{0C7A5DF3-0ACB-0F47-B8CC-7FE5DDB74840}" srcOrd="4" destOrd="0" presId="urn:microsoft.com/office/officeart/2008/layout/VerticalCurvedList"/>
    <dgm:cxn modelId="{8DD33B7A-71CE-174F-8184-417535B519C7}" type="presParOf" srcId="{0C7A5DF3-0ACB-0F47-B8CC-7FE5DDB74840}" destId="{1A6B093F-8347-E54F-8593-2CEEF3B65170}" srcOrd="0" destOrd="0" presId="urn:microsoft.com/office/officeart/2008/layout/VerticalCurvedList"/>
    <dgm:cxn modelId="{45AC48A6-89C2-8340-BBC9-7B00FEEFAEFC}" type="presParOf" srcId="{4CD5E538-8ADB-C645-9C91-834C68DC4C14}" destId="{A7B26A40-2A66-9F48-84E5-F40C76CD5DAE}" srcOrd="5" destOrd="0" presId="urn:microsoft.com/office/officeart/2008/layout/VerticalCurvedList"/>
    <dgm:cxn modelId="{4C5E5DD6-95CE-5647-B469-CEA81577738C}" type="presParOf" srcId="{4CD5E538-8ADB-C645-9C91-834C68DC4C14}" destId="{5457C28E-BC3B-2F4C-AB21-E8AB71DAE9B5}" srcOrd="6" destOrd="0" presId="urn:microsoft.com/office/officeart/2008/layout/VerticalCurvedList"/>
    <dgm:cxn modelId="{D00AB05C-8574-BA40-B633-5427710590B0}" type="presParOf" srcId="{5457C28E-BC3B-2F4C-AB21-E8AB71DAE9B5}" destId="{9F28C4BD-9005-044E-93C1-E5EF9DCD36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83858-24C0-3A4B-9F2E-1B096F37D8B5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F6AF4-F344-F746-96F0-F6972F272BD7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source</a:t>
          </a:r>
        </a:p>
      </dsp:txBody>
      <dsp:txXfrm>
        <a:off x="710832" y="512127"/>
        <a:ext cx="6533693" cy="1024255"/>
      </dsp:txXfrm>
    </dsp:sp>
    <dsp:sp modelId="{301C6170-B12F-EF47-BDE2-A3539BF87AC4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7083B-5BBB-304F-BA3A-D51E270517BA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Exploratory Data Analysis</a:t>
          </a:r>
        </a:p>
      </dsp:txBody>
      <dsp:txXfrm>
        <a:off x="1083149" y="2048510"/>
        <a:ext cx="6161376" cy="1024255"/>
      </dsp:txXfrm>
    </dsp:sp>
    <dsp:sp modelId="{1A6B093F-8347-E54F-8593-2CEEF3B65170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26A40-2A66-9F48-84E5-F40C76CD5DAE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Payment Predictions</a:t>
          </a:r>
        </a:p>
      </dsp:txBody>
      <dsp:txXfrm>
        <a:off x="710832" y="3584892"/>
        <a:ext cx="6533693" cy="1024255"/>
      </dsp:txXfrm>
    </dsp:sp>
    <dsp:sp modelId="{9F28C4BD-9005-044E-93C1-E5EF9DCD36E6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AA98-C515-F843-B911-7FDF30B75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Payments Analysis on Dialysis Claims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E3A4E-7B52-054B-9A20-488A37A9A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Sunitha Bussa</a:t>
            </a:r>
          </a:p>
          <a:p>
            <a:r>
              <a:rPr lang="en-US" dirty="0"/>
              <a:t>June 11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C6DAE-91F3-664F-BA40-E3E3C1F3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B8667-0891-2548-8A32-4EEEFE8B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328" y="746234"/>
            <a:ext cx="2913671" cy="2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BC94-4A42-6340-A619-8378D0F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contributor towards payments?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476CD-90FC-5544-8FD4-69D7931E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95449"/>
            <a:ext cx="7315200" cy="505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BD541-50EF-F94A-BFC9-97A946189C79}"/>
              </a:ext>
            </a:extLst>
          </p:cNvPr>
          <p:cNvSpPr txBox="1"/>
          <p:nvPr/>
        </p:nvSpPr>
        <p:spPr>
          <a:xfrm>
            <a:off x="6299200" y="4114800"/>
            <a:ext cx="125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 Nile" pitchFamily="2" charset="-78"/>
                <a:cs typeface="Al Nile" pitchFamily="2" charset="-78"/>
              </a:rPr>
              <a:t>92.58%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25FAD-73D8-C94A-AF54-F19A77402EC9}"/>
              </a:ext>
            </a:extLst>
          </p:cNvPr>
          <p:cNvSpPr/>
          <p:nvPr/>
        </p:nvSpPr>
        <p:spPr>
          <a:xfrm>
            <a:off x="9228667" y="3429000"/>
            <a:ext cx="1422400" cy="262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1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464-BF7E-E04E-B707-FE10EDA3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with High Percentage paid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1E820-E63C-3C40-85FA-8C3C03A8C999}"/>
              </a:ext>
            </a:extLst>
          </p:cNvPr>
          <p:cNvSpPr txBox="1"/>
          <p:nvPr/>
        </p:nvSpPr>
        <p:spPr>
          <a:xfrm>
            <a:off x="6096000" y="2649071"/>
            <a:ext cx="292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Medications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2A476-2ECF-9D43-8CFC-1D5ED326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82" y="695176"/>
            <a:ext cx="8266699" cy="53100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84B286-76BB-744B-9178-F75EBECACB82}"/>
              </a:ext>
            </a:extLst>
          </p:cNvPr>
          <p:cNvCxnSpPr>
            <a:cxnSpLocks/>
          </p:cNvCxnSpPr>
          <p:nvPr/>
        </p:nvCxnSpPr>
        <p:spPr>
          <a:xfrm flipH="1">
            <a:off x="9906000" y="1714500"/>
            <a:ext cx="1803400" cy="11557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6B2BC-B992-5E46-99EE-D7B774EC8DB2}"/>
              </a:ext>
            </a:extLst>
          </p:cNvPr>
          <p:cNvSpPr/>
          <p:nvPr/>
        </p:nvSpPr>
        <p:spPr>
          <a:xfrm>
            <a:off x="3873500" y="1123837"/>
            <a:ext cx="2362200" cy="15252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89F-7EBF-BA4B-81F9-78123E46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with less than 10% paid 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C807F-0358-2A48-BD10-76A27A69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12" y="771592"/>
            <a:ext cx="8335269" cy="51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D80-05C8-7D41-BFE6-6924425D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72041"/>
          </a:xfrm>
        </p:spPr>
        <p:txBody>
          <a:bodyPr>
            <a:normAutofit/>
          </a:bodyPr>
          <a:lstStyle/>
          <a:p>
            <a:r>
              <a:rPr lang="en-US" sz="7200" dirty="0"/>
              <a:t>Payment Predictions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389E-AC9F-A842-A5D0-FD97B50A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93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13A2-28BA-8442-8B41-3DE694C0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A77CA-3009-2541-9349-E94A0EA8CC5A}"/>
              </a:ext>
            </a:extLst>
          </p:cNvPr>
          <p:cNvSpPr/>
          <p:nvPr/>
        </p:nvSpPr>
        <p:spPr>
          <a:xfrm>
            <a:off x="3532093" y="779929"/>
            <a:ext cx="7458636" cy="5307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2233B-AD83-CB42-97B6-520CE346CA88}"/>
              </a:ext>
            </a:extLst>
          </p:cNvPr>
          <p:cNvSpPr txBox="1"/>
          <p:nvPr/>
        </p:nvSpPr>
        <p:spPr>
          <a:xfrm>
            <a:off x="3555503" y="864108"/>
            <a:ext cx="74172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Trying to predict </a:t>
            </a:r>
            <a:r>
              <a:rPr lang="en-US" sz="2800" dirty="0">
                <a:solidFill>
                  <a:schemeClr val="accent6"/>
                </a:solidFill>
              </a:rPr>
              <a:t>Percentage of charges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Continuous variable, so </a:t>
            </a:r>
            <a:r>
              <a:rPr lang="en-US" sz="2800" dirty="0">
                <a:solidFill>
                  <a:schemeClr val="accent6"/>
                </a:solidFill>
              </a:rPr>
              <a:t>Regression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6"/>
                </a:solidFill>
              </a:rPr>
              <a:t>Supervised </a:t>
            </a:r>
            <a:r>
              <a:rPr lang="en-US" sz="2800" dirty="0"/>
              <a:t>machine learning algorithm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125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categorical features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EFB-FD2C-1749-85EB-B8C0D9BA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E4EEE-228D-BF4D-9DD4-1934BD7E6824}"/>
              </a:ext>
            </a:extLst>
          </p:cNvPr>
          <p:cNvSpPr/>
          <p:nvPr/>
        </p:nvSpPr>
        <p:spPr>
          <a:xfrm>
            <a:off x="4769224" y="1123837"/>
            <a:ext cx="5342964" cy="3639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38E36-B786-8749-ADCF-8A4F731AFCBB}"/>
              </a:ext>
            </a:extLst>
          </p:cNvPr>
          <p:cNvSpPr txBox="1"/>
          <p:nvPr/>
        </p:nvSpPr>
        <p:spPr>
          <a:xfrm>
            <a:off x="5624945" y="2635624"/>
            <a:ext cx="4092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411085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594-21F2-924F-BE3F-DA8DEDB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F1BF7-7575-1042-82E8-67D6BF22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248" y="2225133"/>
            <a:ext cx="35052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F55F9-F033-2A40-9A8B-800B82B8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248" y="2715100"/>
            <a:ext cx="876300" cy="21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B9E48-00B0-704B-AFA1-E75E8156BD65}"/>
              </a:ext>
            </a:extLst>
          </p:cNvPr>
          <p:cNvSpPr txBox="1"/>
          <p:nvPr/>
        </p:nvSpPr>
        <p:spPr>
          <a:xfrm>
            <a:off x="3820248" y="1620460"/>
            <a:ext cx="34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2CAA1-7CA7-6741-88BF-6AF6B6637551}"/>
              </a:ext>
            </a:extLst>
          </p:cNvPr>
          <p:cNvSpPr txBox="1"/>
          <p:nvPr/>
        </p:nvSpPr>
        <p:spPr>
          <a:xfrm>
            <a:off x="3695557" y="764907"/>
            <a:ext cx="37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did my model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8E79E-6EFE-B84B-BFE8-7CB44ECA4D56}"/>
              </a:ext>
            </a:extLst>
          </p:cNvPr>
          <p:cNvSpPr txBox="1"/>
          <p:nvPr/>
        </p:nvSpPr>
        <p:spPr>
          <a:xfrm>
            <a:off x="3820248" y="3325091"/>
            <a:ext cx="31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TEST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14EF4-4F21-114E-8E63-1E7021DC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724" y="4907527"/>
            <a:ext cx="1778000" cy="104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86516D-7BF4-9E4A-82CC-D3ECE6CC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248" y="4259436"/>
            <a:ext cx="2832100" cy="2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C1E2E-D405-D146-B419-7672BD395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248" y="4615427"/>
            <a:ext cx="1308100" cy="29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3B613F-26BE-CF4D-8982-9349539F925E}"/>
              </a:ext>
            </a:extLst>
          </p:cNvPr>
          <p:cNvSpPr txBox="1"/>
          <p:nvPr/>
        </p:nvSpPr>
        <p:spPr>
          <a:xfrm>
            <a:off x="7703127" y="764907"/>
            <a:ext cx="350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SCORES!!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But, Can I do better?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0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47CA-4A4F-CA40-951A-AE4E5920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LAMBDA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A5EF8-A57E-174D-9B6C-645AE60A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760" y="847365"/>
            <a:ext cx="8203011" cy="51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EFB-FD2C-1749-85EB-B8C0D9BA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E4EEE-228D-BF4D-9DD4-1934BD7E6824}"/>
              </a:ext>
            </a:extLst>
          </p:cNvPr>
          <p:cNvSpPr/>
          <p:nvPr/>
        </p:nvSpPr>
        <p:spPr>
          <a:xfrm>
            <a:off x="4488873" y="1123837"/>
            <a:ext cx="5623315" cy="3639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38E36-B786-8749-ADCF-8A4F731AFCBB}"/>
              </a:ext>
            </a:extLst>
          </p:cNvPr>
          <p:cNvSpPr txBox="1"/>
          <p:nvPr/>
        </p:nvSpPr>
        <p:spPr>
          <a:xfrm>
            <a:off x="4724400" y="2651284"/>
            <a:ext cx="588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905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B63-7F47-7F46-8BC2-321A58B1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D3A4-6975-0347-844B-0F84E7E47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266" y="1079690"/>
            <a:ext cx="8390095" cy="41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FE01-AC2F-8D4B-AD2C-2A0618BE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1769" cy="4601183"/>
          </a:xfrm>
        </p:spPr>
        <p:txBody>
          <a:bodyPr>
            <a:normAutofit/>
          </a:bodyPr>
          <a:lstStyle/>
          <a:p>
            <a:r>
              <a:rPr lang="en-US" sz="4800" dirty="0"/>
              <a:t>Can We Forecast Future Payments?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AAE0-F26F-F849-AF96-3986DDBE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86" y="713225"/>
            <a:ext cx="2291960" cy="257651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8439CC-7738-8F40-B83E-F8DCB00A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12" y="713225"/>
            <a:ext cx="2739219" cy="20095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F2B97B-3E13-1048-8410-E0D75B84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41" y="5255172"/>
            <a:ext cx="2246851" cy="15134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9538C3-397E-F04B-B5D2-8E2FC82D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487" y="2737856"/>
            <a:ext cx="2380069" cy="23800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A75F82-F4EC-724C-BD0A-F993C0050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751" y="3499639"/>
            <a:ext cx="2811515" cy="16869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CBE01B-5FDE-7B44-A0FA-6AE48555B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579" y="1123837"/>
            <a:ext cx="2739219" cy="18378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FD6426-7A39-C644-AE7E-3462BD8CB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231" y="4555904"/>
            <a:ext cx="2889590" cy="1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0302AA85-1E47-5B4D-94C5-AFD96781CB43}"/>
              </a:ext>
            </a:extLst>
          </p:cNvPr>
          <p:cNvSpPr/>
          <p:nvPr/>
        </p:nvSpPr>
        <p:spPr>
          <a:xfrm>
            <a:off x="2008094" y="878541"/>
            <a:ext cx="8229600" cy="54326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A271B-EC89-714D-9969-E22D6812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54" y="1395504"/>
            <a:ext cx="6686687" cy="1580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1801F-437A-A94E-B90E-3151E298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83" y="3429000"/>
            <a:ext cx="1736538" cy="785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3A3C6-CCA6-FE48-BC7E-71FC4B0118E0}"/>
              </a:ext>
            </a:extLst>
          </p:cNvPr>
          <p:cNvSpPr txBox="1"/>
          <p:nvPr/>
        </p:nvSpPr>
        <p:spPr>
          <a:xfrm>
            <a:off x="2715491" y="4585855"/>
            <a:ext cx="689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Great scores! Better results than Lasso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6BDA-6EEC-9A4F-8463-65A035012D84}"/>
              </a:ext>
            </a:extLst>
          </p:cNvPr>
          <p:cNvSpPr txBox="1"/>
          <p:nvPr/>
        </p:nvSpPr>
        <p:spPr>
          <a:xfrm>
            <a:off x="3200400" y="235131"/>
            <a:ext cx="572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 using 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35CC-5F56-9447-BC11-E6B36B7A58EB}"/>
              </a:ext>
            </a:extLst>
          </p:cNvPr>
          <p:cNvSpPr txBox="1"/>
          <p:nvPr/>
        </p:nvSpPr>
        <p:spPr>
          <a:xfrm>
            <a:off x="2719251" y="5610127"/>
            <a:ext cx="675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magnitude  of error is as low as 1.5 %</a:t>
            </a:r>
          </a:p>
        </p:txBody>
      </p:sp>
    </p:spTree>
    <p:extLst>
      <p:ext uri="{BB962C8B-B14F-4D97-AF65-F5344CB8AC3E}">
        <p14:creationId xmlns:p14="http://schemas.microsoft.com/office/powerpoint/2010/main" val="89075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5C34-9A2D-864C-AD6C-8923DAE3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916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A2D0-B392-3348-9F27-DD329EE6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E8EF1-B8A0-2342-943C-481C6ED3D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3293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7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4BF0-130C-1646-A2D8-BBD66D6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57" y="1414293"/>
            <a:ext cx="2630246" cy="3555739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C1852-4570-4D48-BDDD-C2275BEB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has been extracted from DCI’s database</a:t>
            </a:r>
          </a:p>
          <a:p>
            <a:r>
              <a:rPr lang="en-US" sz="2400" dirty="0"/>
              <a:t>Data cleaning and formatted </a:t>
            </a:r>
          </a:p>
          <a:p>
            <a:r>
              <a:rPr lang="en-US" sz="2400" dirty="0"/>
              <a:t>About </a:t>
            </a:r>
            <a:r>
              <a:rPr lang="en-US" sz="2400" dirty="0">
                <a:solidFill>
                  <a:schemeClr val="accent6"/>
                </a:solidFill>
              </a:rPr>
              <a:t>12000</a:t>
            </a:r>
            <a:r>
              <a:rPr lang="en-US" sz="2400" dirty="0"/>
              <a:t> rows of data spanning over 2 years</a:t>
            </a:r>
          </a:p>
          <a:p>
            <a:r>
              <a:rPr lang="en-US" sz="2400" dirty="0"/>
              <a:t>Data belonging to </a:t>
            </a:r>
            <a:r>
              <a:rPr lang="en-US" sz="2400" dirty="0">
                <a:solidFill>
                  <a:schemeClr val="accent6"/>
                </a:solidFill>
              </a:rPr>
              <a:t>13 payors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3</a:t>
            </a:r>
            <a:r>
              <a:rPr lang="en-US" sz="2400" dirty="0"/>
              <a:t> Treatment types</a:t>
            </a:r>
          </a:p>
          <a:p>
            <a:r>
              <a:rPr lang="en-US" sz="2400" dirty="0"/>
              <a:t>Data has been </a:t>
            </a:r>
            <a:r>
              <a:rPr lang="en-US" sz="2400" dirty="0">
                <a:solidFill>
                  <a:schemeClr val="accent6"/>
                </a:solidFill>
              </a:rPr>
              <a:t>de identified </a:t>
            </a:r>
            <a:r>
              <a:rPr lang="en-US" sz="2400" dirty="0"/>
              <a:t>for privacy purposes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476-845E-5A4B-919F-EEF75CB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5704-4543-994B-A1ED-F9FF0A21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 the distribution of </a:t>
            </a:r>
            <a:r>
              <a:rPr lang="en-US" sz="2800" u="sng" dirty="0"/>
              <a:t>payments</a:t>
            </a:r>
            <a:r>
              <a:rPr lang="en-US" sz="2800" dirty="0"/>
              <a:t>.</a:t>
            </a:r>
          </a:p>
          <a:p>
            <a:r>
              <a:rPr lang="en-US" sz="2800" dirty="0"/>
              <a:t>Identify </a:t>
            </a:r>
            <a:r>
              <a:rPr lang="en-US" sz="2800" u="sng" dirty="0"/>
              <a:t>Major Payors.</a:t>
            </a:r>
          </a:p>
          <a:p>
            <a:r>
              <a:rPr lang="en-US" sz="2800" dirty="0"/>
              <a:t>Identify </a:t>
            </a:r>
            <a:r>
              <a:rPr lang="en-US" sz="2800" u="sng" dirty="0"/>
              <a:t>Major Treatment Types.</a:t>
            </a:r>
          </a:p>
          <a:p>
            <a:r>
              <a:rPr lang="en-US" sz="2800" dirty="0"/>
              <a:t>Look for any other </a:t>
            </a:r>
            <a:r>
              <a:rPr lang="en-US" sz="2800" u="sng" dirty="0"/>
              <a:t>Revenue categories </a:t>
            </a:r>
            <a:r>
              <a:rPr lang="en-US" sz="2800" dirty="0"/>
              <a:t>which can be used for predictions.</a:t>
            </a:r>
          </a:p>
          <a:p>
            <a:r>
              <a:rPr lang="en-US" sz="2800" u="sng" dirty="0"/>
              <a:t>Predict the percentage of Charge</a:t>
            </a:r>
            <a:r>
              <a:rPr lang="en-US" sz="2800" dirty="0"/>
              <a:t>, we will be getting paid.</a:t>
            </a:r>
          </a:p>
        </p:txBody>
      </p:sp>
    </p:spTree>
    <p:extLst>
      <p:ext uri="{BB962C8B-B14F-4D97-AF65-F5344CB8AC3E}">
        <p14:creationId xmlns:p14="http://schemas.microsoft.com/office/powerpoint/2010/main" val="250201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5712FC-9B72-384D-9411-C251E1ABCD60}"/>
              </a:ext>
            </a:extLst>
          </p:cNvPr>
          <p:cNvSpPr/>
          <p:nvPr/>
        </p:nvSpPr>
        <p:spPr>
          <a:xfrm>
            <a:off x="2517422" y="1320800"/>
            <a:ext cx="6920089" cy="3883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Treatment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D80-05C8-7D41-BFE6-6924425D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521746"/>
          </a:xfrm>
        </p:spPr>
        <p:txBody>
          <a:bodyPr>
            <a:normAutofit/>
          </a:bodyPr>
          <a:lstStyle/>
          <a:p>
            <a:r>
              <a:rPr lang="en-US" sz="7200" dirty="0"/>
              <a:t>1. HEMO</a:t>
            </a:r>
            <a:br>
              <a:rPr lang="en-US" sz="7200" dirty="0"/>
            </a:br>
            <a:r>
              <a:rPr lang="en-US" sz="7200" dirty="0"/>
              <a:t>2. PD</a:t>
            </a:r>
            <a:br>
              <a:rPr lang="en-US" sz="7200" dirty="0"/>
            </a:br>
            <a:r>
              <a:rPr lang="en-US" sz="7200" dirty="0"/>
              <a:t>3.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389E-AC9F-A842-A5D0-FD97B50A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1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13BF-C087-934F-8E4C-D527AA65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Time</a:t>
            </a:r>
            <a:br>
              <a:rPr lang="en-US" dirty="0"/>
            </a:br>
            <a:r>
              <a:rPr lang="en-US" dirty="0"/>
              <a:t>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709C-C20D-9041-9AF1-F9A3F45F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903855"/>
            <a:ext cx="7734242" cy="497201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69FD49-8C38-2D40-A4FC-716E73965C9A}"/>
              </a:ext>
            </a:extLst>
          </p:cNvPr>
          <p:cNvCxnSpPr>
            <a:cxnSpLocks/>
          </p:cNvCxnSpPr>
          <p:nvPr/>
        </p:nvCxnSpPr>
        <p:spPr>
          <a:xfrm flipH="1">
            <a:off x="7399868" y="3183467"/>
            <a:ext cx="2658532" cy="8466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32D-83D1-2544-A198-6E8E18C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Payors Pay 100% of charges while other others pay as low as 1%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F035E-081A-C84E-8987-54E6C32AD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476" y="844644"/>
            <a:ext cx="8025995" cy="5159567"/>
          </a:xfrm>
        </p:spPr>
      </p:pic>
    </p:spTree>
    <p:extLst>
      <p:ext uri="{BB962C8B-B14F-4D97-AF65-F5344CB8AC3E}">
        <p14:creationId xmlns:p14="http://schemas.microsoft.com/office/powerpoint/2010/main" val="5663476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{4C8A4FA4-B98D-C842-B99D-33BE098A770A}tf10001124</Template>
  <TotalTime>3999</TotalTime>
  <Words>255</Words>
  <Application>Microsoft Macintosh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 Nile</vt:lpstr>
      <vt:lpstr>Arial</vt:lpstr>
      <vt:lpstr>Corbel</vt:lpstr>
      <vt:lpstr>Wingdings 2</vt:lpstr>
      <vt:lpstr>Frame</vt:lpstr>
      <vt:lpstr>Insurance Payments Analysis on Dialysis Claims data</vt:lpstr>
      <vt:lpstr>Can We Forecast Future Payments?</vt:lpstr>
      <vt:lpstr>Contents:</vt:lpstr>
      <vt:lpstr>DATA </vt:lpstr>
      <vt:lpstr>Goal</vt:lpstr>
      <vt:lpstr>PowerPoint Presentation</vt:lpstr>
      <vt:lpstr>1. HEMO 2. PD 3. HOME</vt:lpstr>
      <vt:lpstr>Over Time 2018</vt:lpstr>
      <vt:lpstr>Some Payors Pay 100% of charges while other others pay as low as 1%</vt:lpstr>
      <vt:lpstr>Major contributor towards payments?</vt:lpstr>
      <vt:lpstr>Medications with High Percentage paid back</vt:lpstr>
      <vt:lpstr>Medications with less than 10% paid back</vt:lpstr>
      <vt:lpstr>Payment Predictions  </vt:lpstr>
      <vt:lpstr>Data</vt:lpstr>
      <vt:lpstr>Machine Learning Algorithm</vt:lpstr>
      <vt:lpstr>LASSO SUMMARY</vt:lpstr>
      <vt:lpstr>MSE AND LAMBDA </vt:lpstr>
      <vt:lpstr>Machine Learning Algorithm</vt:lpstr>
      <vt:lpstr>SIMPLE LINEAR SUMMARY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Madhukar Bussa</dc:creator>
  <cp:lastModifiedBy>Madhukar Bussa</cp:lastModifiedBy>
  <cp:revision>57</cp:revision>
  <dcterms:created xsi:type="dcterms:W3CDTF">2020-05-28T01:08:15Z</dcterms:created>
  <dcterms:modified xsi:type="dcterms:W3CDTF">2020-06-03T00:58:10Z</dcterms:modified>
</cp:coreProperties>
</file>