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3" r:id="rId5"/>
    <p:sldId id="266" r:id="rId6"/>
    <p:sldId id="259" r:id="rId7"/>
    <p:sldId id="261" r:id="rId8"/>
    <p:sldId id="262"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8CFEF00-7888-441C-B96B-BFC87DE829D5}" type="datetimeFigureOut">
              <a:rPr lang="en-US" smtClean="0"/>
              <a:t>11/5/19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490BFEC-8264-40A5-AF35-11707284C3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CFEF00-7888-441C-B96B-BFC87DE829D5}"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0BFEC-8264-40A5-AF35-11707284C3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CFEF00-7888-441C-B96B-BFC87DE829D5}"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0BFEC-8264-40A5-AF35-11707284C3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CFEF00-7888-441C-B96B-BFC87DE829D5}"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0BFEC-8264-40A5-AF35-11707284C39B}"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8CFEF00-7888-441C-B96B-BFC87DE829D5}"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0BFEC-8264-40A5-AF35-11707284C39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CFEF00-7888-441C-B96B-BFC87DE829D5}" type="datetimeFigureOut">
              <a:rPr lang="en-US" smtClean="0"/>
              <a:t>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0BFEC-8264-40A5-AF35-11707284C39B}"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8CFEF00-7888-441C-B96B-BFC87DE829D5}" type="datetimeFigureOut">
              <a:rPr lang="en-US" smtClean="0"/>
              <a:t>11/5/19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0BFEC-8264-40A5-AF35-11707284C39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CFEF00-7888-441C-B96B-BFC87DE829D5}" type="datetimeFigureOut">
              <a:rPr lang="en-US" smtClean="0"/>
              <a:t>11/5/19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0BFEC-8264-40A5-AF35-11707284C39B}"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EF00-7888-441C-B96B-BFC87DE829D5}" type="datetimeFigureOut">
              <a:rPr lang="en-US" smtClean="0"/>
              <a:t>11/5/19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0BFEC-8264-40A5-AF35-11707284C3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8CFEF00-7888-441C-B96B-BFC87DE829D5}" type="datetimeFigureOut">
              <a:rPr lang="en-US" smtClean="0"/>
              <a:t>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0BFEC-8264-40A5-AF35-11707284C39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8CFEF00-7888-441C-B96B-BFC87DE829D5}" type="datetimeFigureOut">
              <a:rPr lang="en-US" smtClean="0"/>
              <a:t>11/5/19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490BFEC-8264-40A5-AF35-11707284C39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8CFEF00-7888-441C-B96B-BFC87DE829D5}" type="datetimeFigureOut">
              <a:rPr lang="en-US" smtClean="0"/>
              <a:t>11/5/19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490BFEC-8264-40A5-AF35-11707284C3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752601"/>
            <a:ext cx="8686800" cy="1829761"/>
          </a:xfrm>
        </p:spPr>
        <p:txBody>
          <a:bodyPr/>
          <a:lstStyle/>
          <a:p>
            <a:r>
              <a:rPr lang="en-US" dirty="0"/>
              <a:t>HUB Nashville Data Analysis</a:t>
            </a:r>
          </a:p>
        </p:txBody>
      </p:sp>
      <p:sp>
        <p:nvSpPr>
          <p:cNvPr id="3" name="Subtitle 2"/>
          <p:cNvSpPr>
            <a:spLocks noGrp="1"/>
          </p:cNvSpPr>
          <p:nvPr>
            <p:ph type="subTitle" idx="1"/>
          </p:nvPr>
        </p:nvSpPr>
        <p:spPr/>
        <p:txBody>
          <a:bodyPr/>
          <a:lstStyle/>
          <a:p>
            <a:r>
              <a:rPr lang="en-US" dirty="0"/>
              <a:t>November 5, 2019</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684926"/>
            <a:ext cx="2286728" cy="1372473"/>
          </a:xfrm>
          <a:prstGeom prst="rect">
            <a:avLst/>
          </a:prstGeom>
        </p:spPr>
      </p:pic>
    </p:spTree>
    <p:extLst>
      <p:ext uri="{BB962C8B-B14F-4D97-AF65-F5344CB8AC3E}">
        <p14:creationId xmlns:p14="http://schemas.microsoft.com/office/powerpoint/2010/main" val="339924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Metro and Contracted Collection</a:t>
            </a:r>
          </a:p>
          <a:p>
            <a:r>
              <a:rPr lang="en-US" dirty="0"/>
              <a:t>139,000 Customers</a:t>
            </a:r>
          </a:p>
          <a:p>
            <a:r>
              <a:rPr lang="en-US" dirty="0"/>
              <a:t>160 Routes </a:t>
            </a:r>
          </a:p>
          <a:p>
            <a:r>
              <a:rPr lang="en-US" dirty="0"/>
              <a:t>4 Days/Week</a:t>
            </a:r>
          </a:p>
          <a:p>
            <a:r>
              <a:rPr lang="en-US" dirty="0"/>
              <a:t>600 to 1000 Stops per Route</a:t>
            </a:r>
          </a:p>
        </p:txBody>
      </p:sp>
      <p:sp>
        <p:nvSpPr>
          <p:cNvPr id="2" name="Title 1"/>
          <p:cNvSpPr>
            <a:spLocks noGrp="1"/>
          </p:cNvSpPr>
          <p:nvPr>
            <p:ph type="title"/>
          </p:nvPr>
        </p:nvSpPr>
        <p:spPr/>
        <p:txBody>
          <a:bodyPr/>
          <a:lstStyle/>
          <a:p>
            <a:r>
              <a:rPr lang="en-US" dirty="0"/>
              <a:t>Metro Trash Collection</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891" t="13130"/>
          <a:stretch/>
        </p:blipFill>
        <p:spPr>
          <a:xfrm>
            <a:off x="4802736" y="3871245"/>
            <a:ext cx="3758080" cy="2453355"/>
          </a:xfrm>
          <a:prstGeom prst="rect">
            <a:avLst/>
          </a:prstGeom>
        </p:spPr>
      </p:pic>
    </p:spTree>
    <p:extLst>
      <p:ext uri="{BB962C8B-B14F-4D97-AF65-F5344CB8AC3E}">
        <p14:creationId xmlns:p14="http://schemas.microsoft.com/office/powerpoint/2010/main" val="93998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Applies to both contractors</a:t>
            </a:r>
          </a:p>
          <a:p>
            <a:r>
              <a:rPr lang="en-US" dirty="0"/>
              <a:t>Allows deductions for:</a:t>
            </a:r>
          </a:p>
          <a:p>
            <a:pPr lvl="1"/>
            <a:r>
              <a:rPr lang="en-US" dirty="0"/>
              <a:t>Failure to clean-up spills</a:t>
            </a:r>
          </a:p>
          <a:p>
            <a:pPr lvl="1"/>
            <a:r>
              <a:rPr lang="en-US" dirty="0"/>
              <a:t>Failure to correct chronic problems (3 or more incidents at the same address)</a:t>
            </a:r>
          </a:p>
          <a:p>
            <a:pPr lvl="2"/>
            <a:r>
              <a:rPr lang="en-US" dirty="0"/>
              <a:t>NOTE:  Metro defines the timeframe as 3 or more incidents at the same address over 6 months</a:t>
            </a:r>
          </a:p>
          <a:p>
            <a:pPr lvl="1"/>
            <a:r>
              <a:rPr lang="en-US" dirty="0"/>
              <a:t>Failure to provide service to an area, route or group of accounts</a:t>
            </a:r>
          </a:p>
        </p:txBody>
      </p:sp>
      <p:sp>
        <p:nvSpPr>
          <p:cNvPr id="3" name="Title 2"/>
          <p:cNvSpPr>
            <a:spLocks noGrp="1"/>
          </p:cNvSpPr>
          <p:nvPr>
            <p:ph type="title"/>
          </p:nvPr>
        </p:nvSpPr>
        <p:spPr/>
        <p:txBody>
          <a:bodyPr>
            <a:normAutofit fontScale="90000"/>
          </a:bodyPr>
          <a:lstStyle/>
          <a:p>
            <a:r>
              <a:rPr lang="en-US" dirty="0"/>
              <a:t>Contractual Liquidated Damages</a:t>
            </a:r>
          </a:p>
        </p:txBody>
      </p:sp>
    </p:spTree>
    <p:extLst>
      <p:ext uri="{BB962C8B-B14F-4D97-AF65-F5344CB8AC3E}">
        <p14:creationId xmlns:p14="http://schemas.microsoft.com/office/powerpoint/2010/main" val="314708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Contractor Trash Misses</a:t>
            </a:r>
          </a:p>
        </p:txBody>
      </p:sp>
      <p:pic>
        <p:nvPicPr>
          <p:cNvPr id="1026" name="Picture 1" descr="image001"/>
          <p:cNvPicPr>
            <a:picLocks noChangeAspect="1" noChangeArrowheads="1"/>
          </p:cNvPicPr>
          <p:nvPr/>
        </p:nvPicPr>
        <p:blipFill rotWithShape="1">
          <a:blip r:embed="rId2">
            <a:extLst>
              <a:ext uri="{28A0092B-C50C-407E-A947-70E740481C1C}">
                <a14:useLocalDpi xmlns:a14="http://schemas.microsoft.com/office/drawing/2010/main" val="0"/>
              </a:ext>
            </a:extLst>
          </a:blip>
          <a:srcRect l="1031" t="24892" r="35765" b="9314"/>
          <a:stretch/>
        </p:blipFill>
        <p:spPr bwMode="auto">
          <a:xfrm>
            <a:off x="838200" y="1752600"/>
            <a:ext cx="74822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200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Contractor Trash Misses by Council District</a:t>
            </a:r>
          </a:p>
        </p:txBody>
      </p:sp>
      <p:pic>
        <p:nvPicPr>
          <p:cNvPr id="1026" name="Picture 2" descr="image002"/>
          <p:cNvPicPr>
            <a:picLocks noChangeAspect="1" noChangeArrowheads="1"/>
          </p:cNvPicPr>
          <p:nvPr/>
        </p:nvPicPr>
        <p:blipFill rotWithShape="1">
          <a:blip r:embed="rId2">
            <a:extLst>
              <a:ext uri="{28A0092B-C50C-407E-A947-70E740481C1C}">
                <a14:useLocalDpi xmlns:a14="http://schemas.microsoft.com/office/drawing/2010/main" val="0"/>
              </a:ext>
            </a:extLst>
          </a:blip>
          <a:srcRect t="47412"/>
          <a:stretch/>
        </p:blipFill>
        <p:spPr bwMode="auto">
          <a:xfrm>
            <a:off x="1295400" y="1676400"/>
            <a:ext cx="6848475" cy="413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414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a:bodyPr>
          <a:lstStyle/>
          <a:p>
            <a:r>
              <a:rPr lang="en-US" dirty="0"/>
              <a:t>HUB data will be provided on Metro crews and both contractors (Red River and Waste Industries):</a:t>
            </a:r>
          </a:p>
          <a:p>
            <a:pPr lvl="1"/>
            <a:r>
              <a:rPr lang="en-US" dirty="0"/>
              <a:t>Trash Misses</a:t>
            </a:r>
          </a:p>
          <a:p>
            <a:pPr lvl="1"/>
            <a:r>
              <a:rPr lang="en-US" dirty="0"/>
              <a:t>Trash Collection Complaints</a:t>
            </a:r>
          </a:p>
          <a:p>
            <a:pPr lvl="1"/>
            <a:r>
              <a:rPr lang="en-US" dirty="0"/>
              <a:t>Property Damage</a:t>
            </a:r>
          </a:p>
          <a:p>
            <a:r>
              <a:rPr lang="en-US" dirty="0"/>
              <a:t>Public Works would like to have a method to:</a:t>
            </a:r>
          </a:p>
          <a:p>
            <a:pPr lvl="1"/>
            <a:r>
              <a:rPr lang="en-US" dirty="0"/>
              <a:t>Determine contractor performance for calculating any liquidated damages</a:t>
            </a:r>
          </a:p>
          <a:p>
            <a:pPr lvl="1"/>
            <a:r>
              <a:rPr lang="en-US" dirty="0"/>
              <a:t>Regularly compare data on Metro collection crews performance with contractor’s performance</a:t>
            </a:r>
          </a:p>
        </p:txBody>
      </p:sp>
      <p:sp>
        <p:nvSpPr>
          <p:cNvPr id="3" name="Title 2"/>
          <p:cNvSpPr>
            <a:spLocks noGrp="1"/>
          </p:cNvSpPr>
          <p:nvPr>
            <p:ph type="title"/>
          </p:nvPr>
        </p:nvSpPr>
        <p:spPr/>
        <p:txBody>
          <a:bodyPr/>
          <a:lstStyle/>
          <a:p>
            <a:r>
              <a:rPr lang="en-US" dirty="0"/>
              <a:t>Proposed Research</a:t>
            </a:r>
          </a:p>
        </p:txBody>
      </p:sp>
    </p:spTree>
    <p:extLst>
      <p:ext uri="{BB962C8B-B14F-4D97-AF65-F5344CB8AC3E}">
        <p14:creationId xmlns:p14="http://schemas.microsoft.com/office/powerpoint/2010/main" val="26823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65760" lvl="1" indent="-256032">
              <a:spcBef>
                <a:spcPts val="400"/>
              </a:spcBef>
              <a:buSzPct val="68000"/>
              <a:buFont typeface="Wingdings 3"/>
              <a:buChar char=""/>
            </a:pPr>
            <a:r>
              <a:rPr lang="en-US" dirty="0"/>
              <a:t>Metro needs a methodology to easily run a report that will:</a:t>
            </a:r>
          </a:p>
          <a:p>
            <a:pPr lvl="1"/>
            <a:r>
              <a:rPr lang="en-US" dirty="0"/>
              <a:t>Identify repeated misses at the same address (3 or more) over a rolling 6 month period.</a:t>
            </a:r>
          </a:p>
          <a:p>
            <a:pPr lvl="2"/>
            <a:r>
              <a:rPr lang="en-US" dirty="0"/>
              <a:t>Calculate </a:t>
            </a:r>
            <a:r>
              <a:rPr lang="en-US"/>
              <a:t>misses </a:t>
            </a:r>
          </a:p>
          <a:p>
            <a:pPr lvl="2"/>
            <a:r>
              <a:rPr lang="en-US"/>
              <a:t>Note </a:t>
            </a:r>
            <a:r>
              <a:rPr lang="en-US" dirty="0"/>
              <a:t>and remove from calculation any overlapping misses from one month to the next so that any particular miss is not charged to the contractor more than once.  At least one miss must be in the current month</a:t>
            </a:r>
          </a:p>
          <a:p>
            <a:pPr lvl="2"/>
            <a:r>
              <a:rPr lang="en-US" dirty="0"/>
              <a:t>Remove duplicate complaints (more than one complaint between the day trash was missed and next pickup day)</a:t>
            </a:r>
          </a:p>
          <a:p>
            <a:pPr lvl="1"/>
            <a:r>
              <a:rPr lang="en-US" dirty="0"/>
              <a:t>Identify instances where contractors missed an entire street, area or route in a month</a:t>
            </a:r>
          </a:p>
          <a:p>
            <a:pPr lvl="1"/>
            <a:r>
              <a:rPr lang="en-US" dirty="0"/>
              <a:t>Identify property damage, oil or hydraulic leaks in a month</a:t>
            </a:r>
          </a:p>
        </p:txBody>
      </p:sp>
      <p:sp>
        <p:nvSpPr>
          <p:cNvPr id="3" name="Title 2"/>
          <p:cNvSpPr>
            <a:spLocks noGrp="1"/>
          </p:cNvSpPr>
          <p:nvPr>
            <p:ph type="title"/>
          </p:nvPr>
        </p:nvSpPr>
        <p:spPr/>
        <p:txBody>
          <a:bodyPr/>
          <a:lstStyle/>
          <a:p>
            <a:r>
              <a:rPr lang="en-US" dirty="0"/>
              <a:t>Performance Measure Reports</a:t>
            </a:r>
          </a:p>
        </p:txBody>
      </p:sp>
    </p:spTree>
    <p:extLst>
      <p:ext uri="{BB962C8B-B14F-4D97-AF65-F5344CB8AC3E}">
        <p14:creationId xmlns:p14="http://schemas.microsoft.com/office/powerpoint/2010/main" val="258379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on misses will be relatively straightforward.  </a:t>
            </a:r>
          </a:p>
          <a:p>
            <a:r>
              <a:rPr lang="en-US" dirty="0"/>
              <a:t>Data on complaints will need to identify if the complaint is:</a:t>
            </a:r>
          </a:p>
          <a:p>
            <a:pPr lvl="1"/>
            <a:r>
              <a:rPr lang="en-US" dirty="0"/>
              <a:t>Missed pickup</a:t>
            </a:r>
          </a:p>
          <a:p>
            <a:pPr lvl="1"/>
            <a:r>
              <a:rPr lang="en-US" dirty="0"/>
              <a:t>Property damage</a:t>
            </a:r>
          </a:p>
          <a:p>
            <a:pPr lvl="1"/>
            <a:r>
              <a:rPr lang="en-US" dirty="0"/>
              <a:t>Oil or hydraulic leaks</a:t>
            </a:r>
          </a:p>
          <a:p>
            <a:pPr lvl="1"/>
            <a:r>
              <a:rPr lang="en-US" dirty="0"/>
              <a:t>Other</a:t>
            </a:r>
          </a:p>
        </p:txBody>
      </p:sp>
      <p:sp>
        <p:nvSpPr>
          <p:cNvPr id="3" name="Title 2"/>
          <p:cNvSpPr>
            <a:spLocks noGrp="1"/>
          </p:cNvSpPr>
          <p:nvPr>
            <p:ph type="title"/>
          </p:nvPr>
        </p:nvSpPr>
        <p:spPr/>
        <p:txBody>
          <a:bodyPr/>
          <a:lstStyle/>
          <a:p>
            <a:r>
              <a:rPr lang="en-US" dirty="0"/>
              <a:t>Misses and Complaints</a:t>
            </a:r>
          </a:p>
        </p:txBody>
      </p:sp>
    </p:spTree>
    <p:extLst>
      <p:ext uri="{BB962C8B-B14F-4D97-AF65-F5344CB8AC3E}">
        <p14:creationId xmlns:p14="http://schemas.microsoft.com/office/powerpoint/2010/main" val="319810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990599"/>
          </a:xfrm>
        </p:spPr>
        <p:txBody>
          <a:bodyPr/>
          <a:lstStyle/>
          <a:p>
            <a:pPr algn="ctr"/>
            <a:r>
              <a:rPr lang="en-US" dirty="0"/>
              <a:t>Questions</a:t>
            </a:r>
          </a:p>
        </p:txBody>
      </p:sp>
      <p:sp>
        <p:nvSpPr>
          <p:cNvPr id="4" name="Content Placeholder 1"/>
          <p:cNvSpPr txBox="1">
            <a:spLocks/>
          </p:cNvSpPr>
          <p:nvPr/>
        </p:nvSpPr>
        <p:spPr>
          <a:xfrm>
            <a:off x="457200" y="2743200"/>
            <a:ext cx="8229600" cy="3264091"/>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en-US" b="1" dirty="0"/>
              <a:t>Project Contacts</a:t>
            </a:r>
          </a:p>
          <a:p>
            <a:pPr algn="ctr"/>
            <a:r>
              <a:rPr lang="en-US" dirty="0"/>
              <a:t>Stacy Jones – stacy.jones@nashville.gov</a:t>
            </a:r>
          </a:p>
          <a:p>
            <a:pPr algn="ctr"/>
            <a:r>
              <a:rPr lang="en-US" dirty="0"/>
              <a:t>Erin Williams – erin.williams@nashville.gov</a:t>
            </a:r>
          </a:p>
          <a:p>
            <a:pPr algn="ctr"/>
            <a:r>
              <a:rPr lang="en-US" dirty="0"/>
              <a:t>Sharon Smith – sharon.smith@nashville.gov</a:t>
            </a:r>
          </a:p>
        </p:txBody>
      </p:sp>
    </p:spTree>
    <p:extLst>
      <p:ext uri="{BB962C8B-B14F-4D97-AF65-F5344CB8AC3E}">
        <p14:creationId xmlns:p14="http://schemas.microsoft.com/office/powerpoint/2010/main" val="2337821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354</TotalTime>
  <Words>340</Words>
  <Application>Microsoft Macintosh PowerPoint</Application>
  <PresentationFormat>On-screen Show (4:3)</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Lucida Sans Unicode</vt:lpstr>
      <vt:lpstr>Verdana</vt:lpstr>
      <vt:lpstr>Wingdings 2</vt:lpstr>
      <vt:lpstr>Wingdings 3</vt:lpstr>
      <vt:lpstr>Concourse</vt:lpstr>
      <vt:lpstr>HUB Nashville Data Analysis</vt:lpstr>
      <vt:lpstr>Metro Trash Collection</vt:lpstr>
      <vt:lpstr>Contractual Liquidated Damages</vt:lpstr>
      <vt:lpstr>Contractor Trash Misses</vt:lpstr>
      <vt:lpstr>Contractor Trash Misses by Council District</vt:lpstr>
      <vt:lpstr>Proposed Research</vt:lpstr>
      <vt:lpstr>Performance Measure Reports</vt:lpstr>
      <vt:lpstr>Misses and Complaints</vt:lpstr>
      <vt:lpstr>Questions</vt:lpstr>
    </vt:vector>
  </TitlesOfParts>
  <Company>Metropolitan Government of Nashville &amp; Davidson Cty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Sharon (Public Works)</dc:creator>
  <cp:lastModifiedBy>Tanjore, Harikrishna</cp:lastModifiedBy>
  <cp:revision>19</cp:revision>
  <dcterms:created xsi:type="dcterms:W3CDTF">2019-11-05T13:56:26Z</dcterms:created>
  <dcterms:modified xsi:type="dcterms:W3CDTF">2019-11-06T00:47:06Z</dcterms:modified>
</cp:coreProperties>
</file>