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charts/chart1.xml" ContentType="application/vnd.openxmlformats-officedocument.drawingml.chart+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FFFFFF"/>
                </a:solidFill>
                <a:latin typeface="Droid Sans"/>
                <a:ea typeface="Droid Sans"/>
                <a:cs typeface="Lucida Sans"/>
              </a:defRPr>
            </a:pPr>
            <a:r>
              <a:rPr lang="zh-CN"/>
              <a:t>EMPLOYEE PERFORMANCE ANALYSIS</a:t>
            </a:r>
          </a:p>
        </c:rich>
      </c:tx>
      <c:layout>
        <c:manualLayout>
          <c:xMode val="edge"/>
          <c:yMode val="edge"/>
          <c:x val="0.2500149"/>
          <c:y val="0.042899255"/>
        </c:manualLayout>
      </c:layout>
      <c:overlay val="0"/>
      <c:spPr>
        <a:ln>
          <a:noFill/>
        </a:ln>
      </c:spPr>
    </c:title>
    <c:autoTitleDeleted val="1"/>
    <c:plotArea>
      <c:layout>
        <c:manualLayout>
          <c:layoutTarget val="inner"/>
          <c:xMode val="edge"/>
          <c:yMode val="edge"/>
          <c:x val="0.055261474"/>
          <c:y val="0.20175143"/>
          <c:w val="0.79946876"/>
          <c:h val="0.52798706"/>
        </c:manualLayout>
      </c:layout>
      <c:barChart>
        <c:barDir val="col"/>
        <c:grouping val="clustered"/>
        <c:varyColors val="0"/>
        <c:ser>
          <c:idx val="0"/>
          <c:order val="0"/>
          <c:tx>
            <c:v>average</c:v>
          </c:tx>
          <c:spPr>
            <a:solidFill>
              <a:srgbClr val="4F81BD"/>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Lit>
          </c:cat>
          <c:val>
            <c:numRef>
              <c:f/>
              <c:numCache>
                <c:formatCode>General</c:formatCode>
                <c:ptCount val="12"/>
                <c:pt idx="0">
                  <c:v>1.0</c:v>
                </c:pt>
                <c:pt idx="1">
                  <c:v>4.0</c:v>
                </c:pt>
                <c:pt idx="2">
                  <c:v>4.0</c:v>
                </c:pt>
                <c:pt idx="3">
                  <c:v>1.0</c:v>
                </c:pt>
                <c:pt idx="4">
                  <c:v>1.0</c:v>
                </c:pt>
                <c:pt idx="5">
                  <c:v>1.0</c:v>
                </c:pt>
                <c:pt idx="6">
                  <c:v>1.0</c:v>
                </c:pt>
                <c:pt idx="7">
                  <c:v>4.0</c:v>
                </c:pt>
                <c:pt idx="8">
                  <c:v>1.0</c:v>
                </c:pt>
                <c:pt idx="9">
                  <c:v>1.0</c:v>
                </c:pt>
                <c:pt idx="10">
                  <c:v>1.0</c:v>
                </c:pt>
                <c:pt idx="11">
                  <c:v>1.0</c:v>
                </c:pt>
              </c:numCache>
            </c:numRef>
          </c:val>
        </c:ser>
        <c:ser>
          <c:idx val="1"/>
          <c:order val="1"/>
          <c:tx>
            <c:v>high</c:v>
          </c:tx>
          <c:spPr>
            <a:solidFill>
              <a:srgbClr val="C0504D"/>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Lit>
          </c:cat>
          <c:val>
            <c:numRef>
              <c:f/>
              <c:numCache>
                <c:formatCode>General</c:formatCode>
                <c:ptCount val="13"/>
                <c:pt idx="0">
                  <c:v>4.0</c:v>
                </c:pt>
                <c:pt idx="1">
                  <c:v>5.0</c:v>
                </c:pt>
                <c:pt idx="2">
                  <c:v>3.0</c:v>
                </c:pt>
                <c:pt idx="3">
                  <c:v>4.0</c:v>
                </c:pt>
                <c:pt idx="4">
                  <c:v>2.0</c:v>
                </c:pt>
                <c:pt idx="5">
                  <c:v>2.0</c:v>
                </c:pt>
                <c:pt idx="6">
                  <c:v>1.0</c:v>
                </c:pt>
                <c:pt idx="7">
                  <c:v>2.0</c:v>
                </c:pt>
                <c:pt idx="8">
                  <c:v>2.0</c:v>
                </c:pt>
                <c:pt idx="9">
                  <c:v>1.0</c:v>
                </c:pt>
                <c:pt idx="10">
                  <c:v>3.0</c:v>
                </c:pt>
                <c:pt idx="11">
                  <c:v>4.0</c:v>
                </c:pt>
                <c:pt idx="12">
                  <c:v>1.0</c:v>
                </c:pt>
              </c:numCache>
            </c:numRef>
          </c:val>
        </c:ser>
        <c:ser>
          <c:idx val="2"/>
          <c:order val="2"/>
          <c:tx>
            <c:v>low</c:v>
          </c:tx>
          <c:spPr>
            <a:solidFill>
              <a:srgbClr val="9BBB59"/>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Lit>
          </c:cat>
          <c:val>
            <c:numRef>
              <c:f/>
              <c:numCache>
                <c:formatCode>General</c:formatCode>
                <c:ptCount val="13"/>
                <c:pt idx="0">
                  <c:v>4.0</c:v>
                </c:pt>
                <c:pt idx="1">
                  <c:v>4.0</c:v>
                </c:pt>
                <c:pt idx="2">
                  <c:v>2.0</c:v>
                </c:pt>
                <c:pt idx="3">
                  <c:v>1.0</c:v>
                </c:pt>
                <c:pt idx="4">
                  <c:v>4.0</c:v>
                </c:pt>
                <c:pt idx="5">
                  <c:v>1.0</c:v>
                </c:pt>
                <c:pt idx="6">
                  <c:v>1.0</c:v>
                </c:pt>
                <c:pt idx="7">
                  <c:v>4.0</c:v>
                </c:pt>
                <c:pt idx="8">
                  <c:v>6.0</c:v>
                </c:pt>
                <c:pt idx="9">
                  <c:v>1.0</c:v>
                </c:pt>
                <c:pt idx="10">
                  <c:v>5.0</c:v>
                </c:pt>
                <c:pt idx="11">
                  <c:v>2.0</c:v>
                </c:pt>
                <c:pt idx="12">
                  <c:v>8.0</c:v>
                </c:pt>
              </c:numCache>
            </c:numRef>
          </c:val>
        </c:ser>
        <c:ser>
          <c:idx val="3"/>
          <c:order val="3"/>
          <c:tx>
            <c:v>medium</c:v>
          </c:tx>
          <c:spPr>
            <a:solidFill>
              <a:srgbClr val="8064A2"/>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Lit>
          </c:cat>
          <c:val>
            <c:numRef>
              <c:f/>
              <c:numCache>
                <c:formatCode>General</c:formatCode>
                <c:ptCount val="13"/>
                <c:pt idx="0">
                  <c:v>8.0</c:v>
                </c:pt>
                <c:pt idx="1">
                  <c:v>6.0</c:v>
                </c:pt>
                <c:pt idx="2">
                  <c:v>0.0</c:v>
                </c:pt>
                <c:pt idx="3">
                  <c:v>2.0</c:v>
                </c:pt>
                <c:pt idx="4">
                  <c:v>5.0</c:v>
                </c:pt>
                <c:pt idx="5">
                  <c:v>4.0</c:v>
                </c:pt>
                <c:pt idx="6">
                  <c:v>2.0</c:v>
                </c:pt>
                <c:pt idx="7">
                  <c:v>3.0</c:v>
                </c:pt>
                <c:pt idx="8">
                  <c:v>4.0</c:v>
                </c:pt>
                <c:pt idx="9">
                  <c:v>3.0</c:v>
                </c:pt>
                <c:pt idx="10">
                  <c:v>4.0</c:v>
                </c:pt>
                <c:pt idx="11">
                  <c:v>6.0</c:v>
                </c:pt>
                <c:pt idx="12">
                  <c:v>8.0</c:v>
                </c:pt>
              </c:numCache>
            </c:numRef>
          </c:val>
        </c:ser>
        <c:ser>
          <c:idx val="4"/>
          <c:order val="4"/>
          <c:tx>
            <c:v>very high</c:v>
          </c:tx>
          <c:spPr>
            <a:solidFill>
              <a:srgbClr val="4BACC6"/>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Lit>
          </c:cat>
          <c:val>
            <c:numRef>
              <c:f/>
              <c:numCache>
                <c:formatCode>General</c:formatCode>
                <c:ptCount val="13"/>
                <c:pt idx="0">
                  <c:v>3.0</c:v>
                </c:pt>
                <c:pt idx="1">
                  <c:v>2.0</c:v>
                </c:pt>
                <c:pt idx="2">
                  <c:v>4.0</c:v>
                </c:pt>
                <c:pt idx="3">
                  <c:v>4.0</c:v>
                </c:pt>
                <c:pt idx="4">
                  <c:v>6.0</c:v>
                </c:pt>
                <c:pt idx="5">
                  <c:v>2.0</c:v>
                </c:pt>
                <c:pt idx="6">
                  <c:v>3.0</c:v>
                </c:pt>
                <c:pt idx="7">
                  <c:v>5.0</c:v>
                </c:pt>
                <c:pt idx="8">
                  <c:v>2.0</c:v>
                </c:pt>
                <c:pt idx="9">
                  <c:v>3.0</c:v>
                </c:pt>
                <c:pt idx="10">
                  <c:v>3.0</c:v>
                </c:pt>
                <c:pt idx="11">
                  <c:v>4.0</c:v>
                </c:pt>
                <c:pt idx="12">
                  <c:v>2.0</c:v>
                </c:pt>
              </c:numCache>
            </c:numRef>
          </c:val>
        </c:ser>
        <c:gapWidth val="55"/>
        <c:axId val="0"/>
        <c:axId val="1"/>
      </c:barChart>
      <c:catAx>
        <c:axId val="0"/>
        <c:scaling>
          <c:orientation val="minMax"/>
        </c:scaling>
        <c:delete val="0"/>
        <c:axPos val="b"/>
        <c:numFmt formatCode="General" sourceLinked="0"/>
        <c:majorTickMark val="none"/>
        <c:minorTickMark val="none"/>
        <c:tickLblPos val="nextTo"/>
        <c:txPr>
          <a:bodyPr/>
          <a:lstStyle/>
          <a:p>
            <a:pPr>
              <a:defRPr sz="1000" b="0" i="0" u="none" strike="noStrike" baseline="0">
                <a:solidFill>
                  <a:srgbClr val="FFFFFF"/>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numFmt formatCode="General" sourceLinked="0"/>
        <c:majorTickMark val="none"/>
        <c:minorTickMark val="none"/>
        <c:tickLblPos val="nextTo"/>
        <c:txPr>
          <a:bodyPr/>
          <a:lstStyle/>
          <a:p>
            <a:pPr>
              <a:defRPr sz="1000" b="0" i="0" u="none" strike="noStrike" baseline="0">
                <a:solidFill>
                  <a:srgbClr val="FFFFFF"/>
                </a:solidFill>
                <a:latin typeface="Droid Sans"/>
                <a:ea typeface="Droid Sans"/>
                <a:cs typeface="Lucida Sans"/>
              </a:defRPr>
            </a:pPr>
            <a:endParaRPr lang="zh-CN"/>
          </a:p>
        </c:txPr>
        <c:crosses val="autoZero"/>
        <c:crossBetween val="between"/>
        <c:crossAx val="0"/>
      </c:valAx>
      <c:spPr>
        <a:solidFill>
          <a:srgbClr val="FFFFFF"/>
        </a:solidFill>
      </c:spPr>
    </c:plotArea>
    <c:legend>
      <c:legendPos val="r"/>
      <c:layout/>
      <c:overlay val="0"/>
      <c:spPr>
        <a:noFill/>
        <a:ln>
          <a:noFill/>
        </a:ln>
      </c:spPr>
      <c:txPr>
        <a:bodyPr/>
        <a:lstStyle/>
        <a:p>
          <a:pPr>
            <a:defRPr sz="1000" b="0" i="0" u="none" strike="noStrike" baseline="0">
              <a:solidFill>
                <a:srgbClr val="FFFFFF"/>
              </a:solidFill>
              <a:latin typeface="Droid Sans"/>
              <a:ea typeface="Droid Sans"/>
              <a:cs typeface="Lucida Sans"/>
            </a:defRPr>
          </a:pPr>
          <a:endParaRPr lang="zh-CN"/>
        </a:p>
      </c:txPr>
    </c:legend>
    <c:plotVisOnly val="1"/>
    <c:dispBlanksAs val="gap"/>
    <c:showDLblsOverMax val="0"/>
  </c:chart>
  <c:spPr>
    <a:gradFill>
      <a:gsLst>
        <a:gs pos="0">
          <a:srgbClr val="2C5D97"/>
        </a:gs>
        <a:gs pos="80000">
          <a:srgbClr val="3C7CC7"/>
        </a:gs>
        <a:gs pos="100000">
          <a:srgbClr val="3A7BCB"/>
        </a:gs>
      </a:gsLst>
      <a:lin ang="16200000" scaled="1"/>
    </a:gradFill>
    <a:ln>
      <a:noFill/>
    </a:ln>
    <a:effectLst>
      <a:outerShdw blurRad="50800" dist="38100" dir="2700000" algn="tl" rotWithShape="0">
        <a:prstClr val="black">
          <a:alpha val="40000"/>
        </a:prstClr>
      </a:outerShdw>
    </a:effectLst>
  </c:spPr>
  <c:txPr>
    <a:bodyPr/>
    <a:lstStyle/>
    <a:p>
      <a:pPr>
        <a:defRPr sz="1000" b="0" i="0" u="none" strike="noStrike" baseline="0">
          <a:solidFill>
            <a:srgbClr val="FFFFFF"/>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10/20/2024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31239511"/>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06647185"/>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58"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5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0939502"/>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12253792"/>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60246933"/>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71767125"/>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2630277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16578701"/>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2203486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02333150"/>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71164787"/>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2460223"/>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1"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4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42672603"/>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3784731"/>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67965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94581643"/>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1376904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5408908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5711728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00724715"/>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7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17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17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6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6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6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6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6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6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6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6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2960561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6889729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6977158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8110285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4068284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60694041"/>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6774805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4091756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3593671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10/20/2024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71468867"/>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5.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5.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image" Target="../media/7.jpg"/><Relationship Id="rId4" Type="http://schemas.openxmlformats.org/officeDocument/2006/relationships/slideLayout" Target="../slideLayouts/slideLayout13.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8.png"/><Relationship Id="rId2" Type="http://schemas.openxmlformats.org/officeDocument/2006/relationships/image" Target="../media/9.jpeg"/><Relationship Id="rId3" Type="http://schemas.openxmlformats.org/officeDocument/2006/relationships/image" Target="../media/10.jpg"/><Relationship Id="rId4" Type="http://schemas.openxmlformats.org/officeDocument/2006/relationships/image" Target="../media/11.jpeg"/><Relationship Id="rId5" Type="http://schemas.openxmlformats.org/officeDocument/2006/relationships/image" Target="../media/12.jpg"/><Relationship Id="rId6" Type="http://schemas.openxmlformats.org/officeDocument/2006/relationships/slideLayout" Target="../slideLayouts/slideLayout13.xml"/><Relationship Id="rId7"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13.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4.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137383" y="3215849"/>
            <a:ext cx="893550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rgbClr val="00B0F0"/>
                </a:solidFill>
                <a:latin typeface="Calibri" pitchFamily="0" charset="0"/>
                <a:ea typeface="宋体" pitchFamily="0" charset="0"/>
                <a:cs typeface="Calibri" pitchFamily="0" charset="0"/>
              </a:rPr>
              <a:t>: </a:t>
            </a:r>
            <a:r>
              <a:rPr lang="en-US" altLang="zh-CN" sz="2400" b="0" i="0" u="none" strike="noStrike" kern="1200" cap="none" spc="0" baseline="0">
                <a:solidFill>
                  <a:srgbClr val="00B0F0"/>
                </a:solidFill>
                <a:latin typeface="Calibri" pitchFamily="0" charset="0"/>
                <a:ea typeface="宋体" pitchFamily="0" charset="0"/>
                <a:cs typeface="Calibri" pitchFamily="0" charset="0"/>
              </a:rPr>
              <a:t>SUNITHA DEVI S </a:t>
            </a:r>
            <a:endParaRPr lang="en-US" altLang="zh-CN" sz="2400" b="0" i="0" u="none" strike="noStrike" kern="1200" cap="none" spc="0" baseline="0">
              <a:solidFill>
                <a:srgbClr val="00B0F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rgbClr val="00B0F0"/>
                </a:solidFill>
                <a:latin typeface="Calibri" pitchFamily="0" charset="0"/>
                <a:ea typeface="宋体" pitchFamily="0" charset="0"/>
                <a:cs typeface="Calibri" pitchFamily="0" charset="0"/>
              </a:rPr>
              <a:t>:   asunm11012220</a:t>
            </a:r>
            <a:r>
              <a:rPr lang="en-US" altLang="zh-CN" sz="2400" b="0" i="0" u="none" strike="noStrike" kern="1200" cap="none" spc="0" baseline="0">
                <a:solidFill>
                  <a:srgbClr val="00B0F0"/>
                </a:solidFill>
                <a:latin typeface="Calibri" pitchFamily="0" charset="0"/>
                <a:ea typeface="宋体" pitchFamily="0" charset="0"/>
                <a:cs typeface="Calibri" pitchFamily="0" charset="0"/>
              </a:rPr>
              <a:t>0849</a:t>
            </a:r>
            <a:endParaRPr lang="en-US" altLang="zh-CN" sz="2400" b="0" i="0" u="none" strike="noStrike" kern="1200" cap="none" spc="0" baseline="0">
              <a:solidFill>
                <a:srgbClr val="00B0F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a:t>
            </a:r>
            <a:r>
              <a:rPr lang="en-US" altLang="zh-CN" sz="2400" b="0" i="0" u="none" strike="noStrike" kern="1200" cap="none" spc="0" baseline="0">
                <a:solidFill>
                  <a:srgbClr val="00B0F0"/>
                </a:solidFill>
                <a:latin typeface="Calibri" pitchFamily="0" charset="0"/>
                <a:ea typeface="宋体" pitchFamily="0" charset="0"/>
                <a:cs typeface="Calibri" pitchFamily="0" charset="0"/>
              </a:rPr>
              <a:t>B.COM(CORPORATE SECRETARYSHIP)</a:t>
            </a:r>
            <a:endParaRPr lang="en-US" altLang="zh-CN" sz="2400" b="0" i="0" u="none" strike="noStrike" kern="1200" cap="none" spc="0" baseline="0">
              <a:solidFill>
                <a:srgbClr val="00B0F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 SRIRAM COLLEGE OF ARTS AND SCIENCE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PERUMALPATTU, TIRUVALLUR - 602024</a:t>
            </a:r>
            <a:endParaRPr lang="en-US" altLang="zh-CN" sz="2400" b="0" i="0" u="none" strike="noStrike" kern="1200" cap="none" spc="0" baseline="0">
              <a:solidFill>
                <a:srgbClr val="00B0F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FF0000"/>
                </a:solidFill>
                <a:latin typeface="Calibri" pitchFamily="0" charset="0"/>
                <a:ea typeface="宋体" pitchFamily="0" charset="0"/>
                <a:cs typeface="Calibri" pitchFamily="0" charset="0"/>
              </a:rPr>
              <a:t>           </a:t>
            </a:r>
            <a:endParaRPr lang="zh-CN" altLang="en-US" sz="2400" b="0" i="0" u="none" strike="noStrike" kern="1200" cap="none" spc="0" baseline="0">
              <a:solidFill>
                <a:srgbClr val="FF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9076201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4"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5" name="矩形"/>
          <p:cNvSpPr>
            <a:spLocks/>
          </p:cNvSpPr>
          <p:nvPr/>
        </p:nvSpPr>
        <p:spPr>
          <a:xfrm rot="0">
            <a:off x="381000" y="304800"/>
            <a:ext cx="8328026" cy="221170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en-US" altLang="zh-CN" sz="4800" b="1" i="0" u="none" strike="noStrike" kern="1200" cap="none" spc="5" baseline="0">
              <a:solidFill>
                <a:schemeClr val="tx1"/>
              </a:solidFill>
              <a:latin typeface="Trebuchet MS" pitchFamily="0" charset="0"/>
              <a:ea typeface="宋体" pitchFamily="0" charset="0"/>
              <a:cs typeface="Trebuchet MS" pitchFamily="0" charset="0"/>
            </a:endParaRPr>
          </a:p>
          <a:p>
            <a:pPr marL="12700" indent="0" algn="l">
              <a:lnSpc>
                <a:spcPct val="100000"/>
              </a:lnSpc>
              <a:spcBef>
                <a:spcPts val="104"/>
              </a:spcBef>
              <a:spcAft>
                <a:spcPts val="0"/>
              </a:spcAft>
              <a:buNone/>
            </a:pPr>
            <a:endParaRPr lang="en-US" altLang="zh-CN" sz="4800" b="1" i="0" u="none" strike="noStrike" kern="1200" cap="none" spc="5" baseline="0">
              <a:solidFill>
                <a:schemeClr val="tx1"/>
              </a:solidFill>
              <a:latin typeface="Trebuchet MS" pitchFamily="0" charset="0"/>
              <a:ea typeface="宋体" pitchFamily="0" charset="0"/>
              <a:cs typeface="Trebuchet MS" pitchFamily="0" charset="0"/>
            </a:endParaRPr>
          </a:p>
          <a:p>
            <a:pPr marL="12700" indent="0" algn="l">
              <a:lnSpc>
                <a:spcPct val="100000"/>
              </a:lnSpc>
              <a:spcBef>
                <a:spcPts val="104"/>
              </a:spcBef>
              <a:spcAft>
                <a:spcPts val="0"/>
              </a:spcAft>
              <a:buNone/>
            </a:pP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7" name="矩形"/>
          <p:cNvSpPr>
            <a:spLocks/>
          </p:cNvSpPr>
          <p:nvPr/>
        </p:nvSpPr>
        <p:spPr>
          <a:xfrm rot="0">
            <a:off x="364299" y="1254764"/>
            <a:ext cx="8896986" cy="5111116"/>
          </a:xfrm>
          <a:prstGeom prst="rect"/>
          <a:noFill/>
          <a:ln w="12700"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sng" strike="noStrike" kern="1200" cap="none" spc="20" baseline="0">
                <a:solidFill>
                  <a:schemeClr val="tx1"/>
                </a:solidFill>
                <a:latin typeface="Calibri" pitchFamily="0" charset="0"/>
                <a:ea typeface="宋体" pitchFamily="0" charset="0"/>
                <a:cs typeface="Times New Roman" pitchFamily="18" charset="0"/>
              </a:rPr>
              <a:t>COLLECTION OF DATA SET :</a:t>
            </a:r>
            <a:endParaRPr lang="en-US" altLang="zh-CN" sz="2000" b="1" i="0" u="sng" strike="noStrike" kern="1200" cap="none" spc="20" baseline="0">
              <a:solidFill>
                <a:schemeClr val="tx1"/>
              </a:solidFill>
              <a:latin typeface="Calibri" pitchFamily="0" charset="0"/>
              <a:ea typeface="宋体" pitchFamily="0" charset="0"/>
              <a:cs typeface="Times New Roman" pitchFamily="18" charset="0"/>
            </a:endParaRPr>
          </a:p>
          <a:p>
            <a:pPr marL="342900" indent="-342900" algn="l">
              <a:lnSpc>
                <a:spcPct val="100000"/>
              </a:lnSpc>
              <a:spcBef>
                <a:spcPts val="0"/>
              </a:spcBef>
              <a:spcAft>
                <a:spcPts val="0"/>
              </a:spcAft>
              <a:buFont typeface="Wingdings" pitchFamily="2" charset="2"/>
              <a:buChar char="v"/>
            </a:pPr>
            <a:endParaRPr lang="en-US" altLang="zh-CN" sz="2000" b="1" i="0" u="sng" strike="noStrike" kern="1200" cap="none" spc="20" baseline="0">
              <a:solidFill>
                <a:schemeClr val="tx1"/>
              </a:solidFill>
              <a:latin typeface="Calibri" pitchFamily="0" charset="0"/>
              <a:ea typeface="宋体" pitchFamily="0" charset="0"/>
              <a:cs typeface="Times New Roman" pitchFamily="18" charset="0"/>
            </a:endParaRPr>
          </a:p>
          <a:p>
            <a:pPr marL="342900" indent="-342900" algn="l">
              <a:lnSpc>
                <a:spcPct val="100000"/>
              </a:lnSpc>
              <a:spcBef>
                <a:spcPts val="0"/>
              </a:spcBef>
              <a:spcAft>
                <a:spcPts val="0"/>
              </a:spcAft>
              <a:buFont typeface="Wingdings" pitchFamily="2" charset="2"/>
              <a:buChar char="v"/>
            </a:pPr>
            <a:r>
              <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rPr>
              <a:t>The data was collected from the </a:t>
            </a:r>
            <a:r>
              <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rPr>
              <a:t>edunet</a:t>
            </a:r>
            <a:r>
              <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rPr>
              <a:t> dash board.</a:t>
            </a:r>
            <a:endPar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Font typeface="Wingdings" pitchFamily="2" charset="2"/>
              <a:buChar char="v"/>
            </a:pPr>
            <a:r>
              <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rPr>
              <a:t>And all the data was alignment and there are 7 features are given.</a:t>
            </a:r>
            <a:endPar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Font typeface="Wingdings" pitchFamily="2" charset="2"/>
              <a:buChar char="v"/>
            </a:pPr>
            <a:r>
              <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rPr>
              <a:t>In these 9 features as that I was </a:t>
            </a:r>
            <a:r>
              <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rPr>
              <a:t>selectedthe</a:t>
            </a:r>
            <a:r>
              <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rPr>
              <a:t> 5 </a:t>
            </a:r>
            <a:r>
              <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rPr>
              <a:t>featues</a:t>
            </a:r>
            <a:r>
              <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rPr>
              <a:t> to analysis </a:t>
            </a:r>
            <a:endPar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rPr>
              <a:t>    the employee rating  From the employee data  base.</a:t>
            </a:r>
            <a:endPar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000" b="0" i="0" u="none" strike="noStrike" kern="1200" cap="none" spc="20" baseline="0">
                <a:solidFill>
                  <a:schemeClr val="tx1"/>
                </a:solidFill>
                <a:latin typeface="Calibri" pitchFamily="0" charset="0"/>
                <a:ea typeface="宋体" pitchFamily="0" charset="0"/>
                <a:cs typeface="Times New Roman" pitchFamily="18" charset="0"/>
              </a:rPr>
              <a:t>  </a:t>
            </a:r>
            <a:endParaRPr lang="en-US" altLang="zh-CN" sz="2000" b="0" i="0" u="none" strike="noStrike" kern="1200" cap="none" spc="20" baseline="0">
              <a:solidFill>
                <a:schemeClr val="tx1"/>
              </a:solidFill>
              <a:latin typeface="Calibri" pitchFamily="0"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000" b="1" i="0" u="none" strike="noStrike" kern="1200" cap="none" spc="20" baseline="0">
                <a:solidFill>
                  <a:schemeClr val="tx1"/>
                </a:solidFill>
                <a:latin typeface="Calibri" pitchFamily="0" charset="0"/>
                <a:ea typeface="宋体" pitchFamily="0" charset="0"/>
                <a:cs typeface="Times New Roman" pitchFamily="18" charset="0"/>
              </a:rPr>
              <a:t> </a:t>
            </a:r>
            <a:r>
              <a:rPr lang="en-US" altLang="zh-CN" sz="2000" b="1" i="0" u="sng" strike="noStrike" kern="1200" cap="none" spc="20" baseline="0">
                <a:solidFill>
                  <a:schemeClr val="tx1"/>
                </a:solidFill>
                <a:latin typeface="Calibri" pitchFamily="0" charset="0"/>
                <a:ea typeface="宋体" pitchFamily="0" charset="0"/>
                <a:cs typeface="Times New Roman" pitchFamily="18" charset="0"/>
              </a:rPr>
              <a:t>FEATURES COLLECTING:</a:t>
            </a:r>
            <a:endParaRPr lang="en-US" altLang="zh-CN" sz="2000" b="1" i="0" u="sng" strike="noStrike" kern="1200" cap="none" spc="20" baseline="0">
              <a:solidFill>
                <a:schemeClr val="tx1"/>
              </a:solidFill>
              <a:latin typeface="Calibri" pitchFamily="0" charset="0"/>
              <a:ea typeface="宋体" pitchFamily="0" charset="0"/>
              <a:cs typeface="Times New Roman" pitchFamily="18" charset="0"/>
            </a:endParaRPr>
          </a:p>
          <a:p>
            <a:pPr marL="342900" indent="-342900" algn="l">
              <a:lnSpc>
                <a:spcPct val="100000"/>
              </a:lnSpc>
              <a:spcBef>
                <a:spcPts val="0"/>
              </a:spcBef>
              <a:spcAft>
                <a:spcPts val="0"/>
              </a:spcAft>
              <a:buFont typeface="Wingdings" pitchFamily="2" charset="2"/>
              <a:buChar char="v"/>
            </a:pPr>
            <a:endParaRPr lang="en-US" altLang="zh-CN" sz="2000" b="0" i="0" u="none" strike="noStrike" kern="1200" cap="none" spc="20" baseline="0">
              <a:solidFill>
                <a:schemeClr val="tx1"/>
              </a:solidFill>
              <a:latin typeface="Calibri" pitchFamily="0" charset="0"/>
              <a:ea typeface="宋体" pitchFamily="0" charset="0"/>
              <a:cs typeface="Times New Roman" pitchFamily="18" charset="0"/>
            </a:endParaRPr>
          </a:p>
          <a:p>
            <a:pPr marL="342900" indent="-342900" algn="l">
              <a:lnSpc>
                <a:spcPct val="100000"/>
              </a:lnSpc>
              <a:spcBef>
                <a:spcPts val="0"/>
              </a:spcBef>
              <a:spcAft>
                <a:spcPts val="0"/>
              </a:spcAft>
              <a:buFont typeface="Wingdings" pitchFamily="2" charset="2"/>
              <a:buChar char="v"/>
            </a:pPr>
            <a:r>
              <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rPr>
              <a:t>In the data base their was an black cell are in the data.</a:t>
            </a:r>
            <a:endPar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Font typeface="Wingdings" pitchFamily="2" charset="2"/>
              <a:buChar char="v"/>
            </a:pPr>
            <a:r>
              <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rPr>
              <a:t>To remove the blank cell first used the conditional formatting  tool used</a:t>
            </a:r>
            <a:endPar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rPr>
              <a:t>     to Highlight the blank cell with the filling of </a:t>
            </a:r>
            <a:r>
              <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rPr>
              <a:t>colour</a:t>
            </a:r>
            <a:r>
              <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rPr>
              <a:t>.</a:t>
            </a:r>
            <a:endPar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Font typeface="Wingdings" pitchFamily="2" charset="2"/>
              <a:buChar char="v"/>
            </a:pPr>
            <a:r>
              <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rPr>
              <a:t>All filling with the </a:t>
            </a:r>
            <a:r>
              <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rPr>
              <a:t>colour</a:t>
            </a:r>
            <a:r>
              <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rPr>
              <a:t> of the blank cell.</a:t>
            </a:r>
            <a:endPar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Font typeface="Wingdings" pitchFamily="2" charset="2"/>
              <a:buChar char="v"/>
            </a:pPr>
            <a:r>
              <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rPr>
              <a:t>With the help of the slicer &amp; filter option removed the blank row and </a:t>
            </a:r>
            <a:r>
              <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rPr>
              <a:t>colour</a:t>
            </a:r>
            <a:endPar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rPr>
              <a:t>      in the dataset.</a:t>
            </a:r>
            <a:endPar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Font typeface="Wingdings" pitchFamily="2" charset="2"/>
              <a:buChar char="v"/>
            </a:pPr>
            <a:endParaRPr lang="zh-CN" altLang="en-US" sz="2000" b="0" i="0" u="none" strike="noStrike" kern="1200" cap="none" spc="2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84472739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3" name="矩形"/>
          <p:cNvSpPr>
            <a:spLocks/>
          </p:cNvSpPr>
          <p:nvPr/>
        </p:nvSpPr>
        <p:spPr>
          <a:xfrm rot="0">
            <a:off x="381000" y="837156"/>
            <a:ext cx="9793605" cy="4520566"/>
          </a:xfrm>
          <a:prstGeom prst="rect"/>
          <a:noFill/>
          <a:ln w="12700"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sng" strike="noStrike" kern="1200" cap="none" spc="20" baseline="0">
                <a:solidFill>
                  <a:schemeClr val="tx1"/>
                </a:solidFill>
                <a:latin typeface="Calibri" pitchFamily="0" charset="0"/>
                <a:ea typeface="宋体" pitchFamily="0" charset="0"/>
                <a:cs typeface="Times New Roman" pitchFamily="18" charset="0"/>
              </a:rPr>
              <a:t>DATA HIGHLIGHTING:</a:t>
            </a:r>
            <a:endParaRPr lang="en-US" altLang="zh-CN" sz="2000" b="1" i="0" u="sng" strike="noStrike" kern="1200" cap="none" spc="20" baseline="0">
              <a:solidFill>
                <a:schemeClr val="tx1"/>
              </a:solidFill>
              <a:latin typeface="Calibri" pitchFamily="0"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2000" b="1" i="0" u="none" strike="noStrike" kern="1200" cap="none" spc="20" baseline="0">
              <a:solidFill>
                <a:schemeClr val="tx1"/>
              </a:solidFill>
              <a:latin typeface="Calibri" pitchFamily="0" charset="0"/>
              <a:ea typeface="宋体" pitchFamily="0" charset="0"/>
              <a:cs typeface="Times New Roman" pitchFamily="18" charset="0"/>
            </a:endParaRPr>
          </a:p>
          <a:p>
            <a:pPr marL="342900" indent="-342900" algn="l">
              <a:lnSpc>
                <a:spcPct val="100000"/>
              </a:lnSpc>
              <a:spcBef>
                <a:spcPts val="0"/>
              </a:spcBef>
              <a:spcAft>
                <a:spcPts val="0"/>
              </a:spcAft>
              <a:buFont typeface="Wingdings" pitchFamily="2" charset="2"/>
              <a:buChar char="v"/>
            </a:pPr>
            <a:r>
              <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rPr>
              <a:t>In the given 9 features we have to highlight the features which we have to analysis</a:t>
            </a:r>
            <a:endPar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rPr>
              <a:t>      the data.</a:t>
            </a:r>
            <a:endPar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Font typeface="Wingdings" pitchFamily="2" charset="2"/>
              <a:buChar char="v"/>
            </a:pPr>
            <a:r>
              <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rPr>
              <a:t> </a:t>
            </a:r>
            <a:r>
              <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rPr>
              <a:t>Emn</a:t>
            </a:r>
            <a:r>
              <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rPr>
              <a:t> id, name, gender, employee rating, rating level.</a:t>
            </a:r>
            <a:endPar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Font typeface="Wingdings" pitchFamily="2" charset="2"/>
              <a:buChar char="v"/>
            </a:pPr>
            <a:endParaRPr lang="en-US" altLang="zh-CN" sz="2000" b="1" i="0" u="none" strike="noStrike" kern="1200" cap="none" spc="20" baseline="0">
              <a:solidFill>
                <a:schemeClr val="tx1"/>
              </a:solidFill>
              <a:latin typeface="Calibri" pitchFamily="0"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000" b="1" i="0" u="sng" strike="noStrike" kern="1200" cap="none" spc="20" baseline="0">
                <a:solidFill>
                  <a:schemeClr val="tx1"/>
                </a:solidFill>
                <a:latin typeface="Calibri" pitchFamily="0" charset="0"/>
                <a:ea typeface="宋体" pitchFamily="0" charset="0"/>
                <a:cs typeface="Times New Roman" pitchFamily="18" charset="0"/>
              </a:rPr>
              <a:t>RATING LEVEL CALCULATUON:</a:t>
            </a:r>
            <a:endParaRPr lang="en-US" altLang="zh-CN" sz="2000" b="1" i="0" u="sng" strike="noStrike" kern="1200" cap="none" spc="20" baseline="0">
              <a:solidFill>
                <a:schemeClr val="tx1"/>
              </a:solidFill>
              <a:latin typeface="Calibri" pitchFamily="0"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2000" b="1" i="0" u="sng" strike="noStrike" kern="1200" cap="none" spc="20" baseline="0">
              <a:solidFill>
                <a:schemeClr val="tx1"/>
              </a:solidFill>
              <a:latin typeface="Calibri" pitchFamily="0" charset="0"/>
              <a:ea typeface="宋体" pitchFamily="0" charset="0"/>
              <a:cs typeface="Times New Roman" pitchFamily="18" charset="0"/>
            </a:endParaRPr>
          </a:p>
          <a:p>
            <a:pPr marL="342900" indent="-342900" algn="l">
              <a:lnSpc>
                <a:spcPct val="100000"/>
              </a:lnSpc>
              <a:spcBef>
                <a:spcPts val="0"/>
              </a:spcBef>
              <a:spcAft>
                <a:spcPts val="0"/>
              </a:spcAft>
              <a:buFont typeface="Wingdings" pitchFamily="2" charset="2"/>
              <a:buChar char="v"/>
            </a:pPr>
            <a:r>
              <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rPr>
              <a:t>The rating level are calculated by the formula of =if condition</a:t>
            </a:r>
            <a:endPar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rPr>
              <a:t>      =IF(J2=5,"VERY HIGH",IF(J2=4,"HIGH",IF(J2=3,"MEDIUM",</a:t>
            </a:r>
            <a:endPar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rPr>
              <a:t>         IF(J2=2,"AVERAGE",IF(J2=1,"LOW")))))</a:t>
            </a:r>
            <a:endPar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Font typeface="Wingdings" pitchFamily="2" charset="2"/>
              <a:buChar char="v"/>
            </a:pPr>
            <a:r>
              <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rPr>
              <a:t>To value of rating level are very high-high-medium-low-average.</a:t>
            </a:r>
            <a:endPar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Font typeface="Wingdings" pitchFamily="2" charset="2"/>
              <a:buChar char="v"/>
            </a:pPr>
            <a:endPar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2000" b="1" i="0" u="none" strike="noStrike" kern="1200" cap="none" spc="20" baseline="0">
              <a:solidFill>
                <a:schemeClr val="tx1"/>
              </a:solidFill>
              <a:latin typeface="Calibri" pitchFamily="0"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rPr>
              <a:t>     </a:t>
            </a:r>
            <a:endParaRPr lang="zh-CN" altLang="en-US" sz="20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271996017"/>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4" name="矩形"/>
          <p:cNvSpPr>
            <a:spLocks/>
          </p:cNvSpPr>
          <p:nvPr/>
        </p:nvSpPr>
        <p:spPr>
          <a:xfrm rot="0">
            <a:off x="526171" y="563764"/>
            <a:ext cx="9374506" cy="5996942"/>
          </a:xfrm>
          <a:prstGeom prst="rect"/>
          <a:noFill/>
          <a:ln w="12700"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sng" strike="noStrike" kern="1200" cap="none" spc="20" baseline="0">
                <a:solidFill>
                  <a:schemeClr val="tx1"/>
                </a:solidFill>
                <a:latin typeface="Calibri" pitchFamily="0" charset="0"/>
                <a:ea typeface="宋体" pitchFamily="0" charset="0"/>
                <a:cs typeface="Times New Roman" pitchFamily="18" charset="0"/>
              </a:rPr>
              <a:t>PIVOT TABLE</a:t>
            </a:r>
            <a:r>
              <a:rPr lang="en-US" altLang="zh-CN" sz="2000" b="1" i="0" u="none" strike="noStrike" kern="1200" cap="none" spc="20" baseline="0">
                <a:solidFill>
                  <a:schemeClr val="tx1"/>
                </a:solidFill>
                <a:latin typeface="Calibri" pitchFamily="0" charset="0"/>
                <a:ea typeface="宋体" pitchFamily="0" charset="0"/>
                <a:cs typeface="Times New Roman" pitchFamily="18" charset="0"/>
              </a:rPr>
              <a:t>:</a:t>
            </a:r>
            <a:endParaRPr lang="en-US" altLang="zh-CN" sz="2000" b="1" i="0" u="none" strike="noStrike" kern="1200" cap="none" spc="20" baseline="0">
              <a:solidFill>
                <a:schemeClr val="tx1"/>
              </a:solidFill>
              <a:latin typeface="Calibri" pitchFamily="0"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Font typeface="Wingdings" pitchFamily="2" charset="2"/>
              <a:buChar char="v"/>
            </a:pPr>
            <a:r>
              <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rPr>
              <a:t>In the pivot table they are used to summarize the data which are provided</a:t>
            </a:r>
            <a:endPar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rPr>
              <a:t>      In the data set.</a:t>
            </a:r>
            <a:endPar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Font typeface="Wingdings" pitchFamily="2" charset="2"/>
              <a:buChar char="v"/>
            </a:pPr>
            <a:r>
              <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rPr>
              <a:t>The important column are selected in the pivot table are </a:t>
            </a:r>
            <a:r>
              <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rPr>
              <a:t>Emn</a:t>
            </a:r>
            <a:r>
              <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rPr>
              <a:t> id, name, gender,</a:t>
            </a:r>
            <a:endPar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rPr>
              <a:t>      employee rating, rating level.</a:t>
            </a:r>
            <a:endPar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Font typeface="Wingdings" pitchFamily="2" charset="2"/>
              <a:buChar char="v"/>
            </a:pPr>
            <a:r>
              <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rPr>
              <a:t>They are customize in the pivot table option</a:t>
            </a:r>
            <a:endPar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rPr>
              <a:t>           Department = Rows</a:t>
            </a:r>
            <a:endPar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rPr>
              <a:t>           Rating level = Column</a:t>
            </a:r>
            <a:endPar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rPr>
              <a:t>           Gender = Filter</a:t>
            </a:r>
            <a:endPar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rPr>
              <a:t>            Name = Values</a:t>
            </a:r>
            <a:endPar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2000" b="1" i="0" u="sng" strike="noStrike" kern="1200" cap="none" spc="20" baseline="0">
              <a:solidFill>
                <a:schemeClr val="tx1"/>
              </a:solidFill>
              <a:latin typeface="Calibri" pitchFamily="0"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000" b="1" i="0" u="sng" strike="noStrike" kern="1200" cap="none" spc="20" baseline="0">
                <a:solidFill>
                  <a:schemeClr val="tx1"/>
                </a:solidFill>
                <a:latin typeface="Calibri" pitchFamily="0" charset="0"/>
                <a:ea typeface="宋体" pitchFamily="0" charset="0"/>
                <a:cs typeface="Times New Roman" pitchFamily="18" charset="0"/>
              </a:rPr>
              <a:t>GRAPH CHART:</a:t>
            </a:r>
            <a:endParaRPr lang="en-US" altLang="zh-CN" sz="2000" b="1" i="0" u="sng" strike="noStrike" kern="1200" cap="none" spc="20" baseline="0">
              <a:solidFill>
                <a:schemeClr val="tx1"/>
              </a:solidFill>
              <a:latin typeface="Calibri" pitchFamily="0"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2000" b="1" i="0" u="sng" strike="noStrike" kern="1200" cap="none" spc="20" baseline="0">
              <a:solidFill>
                <a:schemeClr val="tx1"/>
              </a:solidFill>
              <a:latin typeface="Calibri" pitchFamily="0" charset="0"/>
              <a:ea typeface="宋体" pitchFamily="0" charset="0"/>
              <a:cs typeface="Times New Roman" pitchFamily="18" charset="0"/>
            </a:endParaRPr>
          </a:p>
          <a:p>
            <a:pPr marL="342900" indent="-342900" algn="l">
              <a:lnSpc>
                <a:spcPct val="100000"/>
              </a:lnSpc>
              <a:spcBef>
                <a:spcPts val="0"/>
              </a:spcBef>
              <a:spcAft>
                <a:spcPts val="0"/>
              </a:spcAft>
              <a:buFont typeface="Wingdings" pitchFamily="2" charset="2"/>
              <a:buChar char="v"/>
            </a:pPr>
            <a:r>
              <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rPr>
              <a:t>In the analysis the important thing was have to insert the graph chart.</a:t>
            </a:r>
            <a:endPar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Font typeface="Wingdings" pitchFamily="2" charset="2"/>
              <a:buChar char="v"/>
            </a:pPr>
            <a:r>
              <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rPr>
              <a:t>To recommended chart we can select the data are shown in the data.</a:t>
            </a:r>
            <a:endPar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Font typeface="Wingdings" pitchFamily="2" charset="2"/>
              <a:buChar char="v"/>
            </a:pPr>
            <a:endParaRPr lang="en-US" altLang="zh-CN" sz="2000" b="1" i="0" u="sng" strike="noStrike" kern="1200" cap="none" spc="20" baseline="0">
              <a:solidFill>
                <a:schemeClr val="tx1"/>
              </a:solidFill>
              <a:latin typeface="Calibri" pitchFamily="0"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2000" b="0" i="0" u="none" strike="noStrike" kern="1200" cap="none" spc="2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68457166"/>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7"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8"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80" name="图表"/>
          <p:cNvGraphicFramePr/>
          <p:nvPr/>
        </p:nvGraphicFramePr>
        <p:xfrm>
          <a:off x="742949" y="1316181"/>
          <a:ext cx="8610600" cy="4691062"/>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318550278"/>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1"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rgbClr val="00B0F0"/>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rgbClr val="00B0F0"/>
              </a:solidFill>
              <a:latin typeface="Times New Roman" pitchFamily="18" charset="0"/>
              <a:ea typeface="宋体" pitchFamily="0" charset="0"/>
              <a:cs typeface="Times New Roman" pitchFamily="18" charset="0"/>
            </a:endParaRPr>
          </a:p>
        </p:txBody>
      </p:sp>
      <p:sp>
        <p:nvSpPr>
          <p:cNvPr id="182" name="矩形"/>
          <p:cNvSpPr>
            <a:spLocks/>
          </p:cNvSpPr>
          <p:nvPr/>
        </p:nvSpPr>
        <p:spPr>
          <a:xfrm rot="0">
            <a:off x="1371600" y="1752599"/>
            <a:ext cx="7620000" cy="33394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In conclusion, analyzing employee performance using Excel offers a practical and flexible approach for businesses of all sizes. Excel’s tools, such as pivot tables, charts, and formulas, enable comprehensive evaluation of key performance indicators (KPIs) like productivity, attendance, and efficiency. By creating detailed reports, visualizing data trends, and tracking progress, organizations can identify strengths, areas of improvement, and make informed decisions regarding training or career development. Additionally, Excel’s ability to automate calculations saves time, reduces errors, and enhances accuracy in performance analysis, ultimately contributing to the overall growth of the organization.</a:t>
            </a:r>
            <a:endParaRPr lang="zh-CN" altLang="en-US" sz="20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1967528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50038312"/>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0" y="2601"/>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35559335"/>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文本框"/>
          <p:cNvSpPr>
            <a:spLocks noGrp="1"/>
          </p:cNvSpPr>
          <p:nvPr>
            <p:ph type="title"/>
          </p:nvPr>
        </p:nvSpPr>
        <p:spPr>
          <a:xfrm rot="0">
            <a:off x="371474" y="567928"/>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PROBLEM	STATEMENT</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11"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fld id="{CAD2D6BD-DE1B-4B5F-8B41-2702339687B9}" type="slidenum">
              <a:rPr lang="en-US" altLang="zh-CN" sz="1100" b="0" i="0" u="none" strike="noStrike" kern="1200" cap="none" spc="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0" baseline="0">
              <a:solidFill>
                <a:srgbClr val="2D936B"/>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矩形"/>
          <p:cNvSpPr>
            <a:spLocks/>
          </p:cNvSpPr>
          <p:nvPr/>
        </p:nvSpPr>
        <p:spPr>
          <a:xfrm rot="0">
            <a:off x="2362200" y="1326118"/>
            <a:ext cx="192404" cy="358139"/>
          </a:xfrm>
          <a:prstGeom prst="rect"/>
          <a:noFill/>
          <a:ln w="12700"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114" name="矩形"/>
          <p:cNvSpPr>
            <a:spLocks/>
          </p:cNvSpPr>
          <p:nvPr/>
        </p:nvSpPr>
        <p:spPr>
          <a:xfrm rot="0">
            <a:off x="371474" y="1998683"/>
            <a:ext cx="7620000"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To write a problem statement on employee performance, you need to identify the specific area of performance that is problematic, such as low productivity, high absenteeism, or poor quality of work. Then, you should describe the impact of this problem on the organization, such as decreased revenue or dissatisfied customers</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96311308"/>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文本框"/>
          <p:cNvSpPr>
            <a:spLocks noGrp="1"/>
          </p:cNvSpPr>
          <p:nvPr>
            <p:ph type="title"/>
          </p:nvPr>
        </p:nvSpPr>
        <p:spPr>
          <a:xfrm rot="0">
            <a:off x="609600" y="381000"/>
            <a:ext cx="5263514"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2" name="矩形"/>
          <p:cNvSpPr>
            <a:spLocks/>
          </p:cNvSpPr>
          <p:nvPr/>
        </p:nvSpPr>
        <p:spPr>
          <a:xfrm rot="0">
            <a:off x="457199" y="1371600"/>
            <a:ext cx="7924799" cy="21583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An employee performance project can involve a variety of activities, such as performance reviews, performance planning, and performance analysis:</a:t>
            </a: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 Performance reviews These can include feedback and praise for strengths, such as communication skills, and discussion of weaknesses or areas for improvement. Performance reviews can also include rating scales to measure skill levels in specific categories</a:t>
            </a:r>
            <a:endParaRPr lang="zh-CN" altLang="en-US" sz="2000" b="0" i="0" u="none" strike="noStrike" kern="1200" cap="none" spc="0" baseline="0">
              <a:solidFill>
                <a:schemeClr val="tx1"/>
              </a:solidFill>
              <a:latin typeface="Times New Roman" pitchFamily="18" charset="0"/>
              <a:ea typeface="宋体" pitchFamily="0" charset="0"/>
              <a:cs typeface="Times New Roman" pitchFamily="18" charset="0"/>
            </a:endParaRPr>
          </a:p>
        </p:txBody>
      </p:sp>
      <p:pic>
        <p:nvPicPr>
          <p:cNvPr id="123" name="图片"/>
          <p:cNvPicPr>
            <a:picLocks noChangeAspect="1"/>
          </p:cNvPicPr>
          <p:nvPr/>
        </p:nvPicPr>
        <p:blipFill>
          <a:blip r:embed="rId3" cstate="print"/>
          <a:stretch>
            <a:fillRect/>
          </a:stretch>
        </p:blipFill>
        <p:spPr>
          <a:xfrm rot="0">
            <a:off x="2767207" y="3581399"/>
            <a:ext cx="3827776" cy="2697358"/>
          </a:xfrm>
          <a:prstGeom prst="rect"/>
          <a:noFill/>
          <a:ln w="88900" cmpd="thickThin" cap="sq">
            <a:solidFill>
              <a:srgbClr val="000000"/>
            </a:solidFill>
            <a:prstDash val="solid"/>
            <a:miter/>
          </a:ln>
          <a:effectLst>
            <a:innerShdw blurRad="76200" dist="0" dir="0">
              <a:srgbClr val="000000">
                <a:alpha val="99607"/>
              </a:srgbClr>
            </a:innerShdw>
          </a:effectLst>
        </p:spPr>
      </p:pic>
    </p:spTree>
    <p:extLst>
      <p:ext uri="{BB962C8B-B14F-4D97-AF65-F5344CB8AC3E}">
        <p14:creationId xmlns:p14="http://schemas.microsoft.com/office/powerpoint/2010/main" val="49683438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650832" y="1730865"/>
            <a:ext cx="5175347" cy="4244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ClrTx/>
              <a:buAutoNum type="arabicPeriod"/>
            </a:pPr>
            <a:r>
              <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rPr>
              <a:t>Employee</a:t>
            </a:r>
            <a:endPar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endPar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rPr>
              <a:t>Managing director</a:t>
            </a:r>
            <a:endPar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endPar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rPr>
              <a:t>Team leader  </a:t>
            </a:r>
            <a:endPar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endPar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rPr>
              <a:t>Manager</a:t>
            </a:r>
            <a:endPar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endPar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1800" b="0" i="0" u="none" strike="noStrike" kern="1200" cap="none" spc="0" baseline="0">
              <a:solidFill>
                <a:srgbClr val="0D0D0D"/>
              </a:solidFill>
              <a:latin typeface="Times New Roman" pitchFamily="18" charset="0"/>
              <a:ea typeface="宋体" pitchFamily="0" charset="0"/>
              <a:cs typeface="Times New Roman" pitchFamily="18" charset="0"/>
            </a:endParaRPr>
          </a:p>
        </p:txBody>
      </p:sp>
      <p:pic>
        <p:nvPicPr>
          <p:cNvPr id="130" name="图片"/>
          <p:cNvPicPr>
            <a:picLocks noChangeAspect="1"/>
          </p:cNvPicPr>
          <p:nvPr/>
        </p:nvPicPr>
        <p:blipFill>
          <a:blip r:embed="rId2" cstate="print"/>
          <a:srcRect t="19272" b="17731" l="2748"/>
          <a:stretch>
            <a:fillRect/>
          </a:stretch>
        </p:blipFill>
        <p:spPr>
          <a:xfrm rot="0">
            <a:off x="4236902" y="1747566"/>
            <a:ext cx="1394616" cy="690834"/>
          </a:xfrm>
          <a:prstGeom prst="rect"/>
          <a:noFill/>
          <a:ln w="38100" cmpd="sng" cap="sq">
            <a:solidFill>
              <a:srgbClr val="000000"/>
            </a:solidFill>
            <a:prstDash val="solid"/>
            <a:miter/>
          </a:ln>
          <a:effectLst>
            <a:outerShdw sx="100000" sy="100000" algn="tl" rotWithShape="0" blurRad="50800" dist="38100" dir="2700000">
              <a:srgbClr val="000000">
                <a:alpha val="42745"/>
              </a:srgbClr>
            </a:outerShdw>
          </a:effectLst>
        </p:spPr>
      </p:pic>
      <p:pic>
        <p:nvPicPr>
          <p:cNvPr id="131" name="图片"/>
          <p:cNvPicPr>
            <a:picLocks noChangeAspect="1"/>
          </p:cNvPicPr>
          <p:nvPr/>
        </p:nvPicPr>
        <p:blipFill>
          <a:blip r:embed="rId3" cstate="print"/>
          <a:stretch>
            <a:fillRect/>
          </a:stretch>
        </p:blipFill>
        <p:spPr>
          <a:xfrm rot="0">
            <a:off x="4324611" y="2667000"/>
            <a:ext cx="1219199" cy="691425"/>
          </a:xfrm>
          <a:prstGeom prst="rect"/>
          <a:noFill/>
          <a:ln w="38100" cmpd="sng" cap="sq">
            <a:solidFill>
              <a:srgbClr val="000000"/>
            </a:solidFill>
            <a:prstDash val="solid"/>
            <a:miter/>
          </a:ln>
          <a:effectLst>
            <a:outerShdw sx="100000" sy="100000" algn="tl" rotWithShape="0" blurRad="50800" dist="38100" dir="2700000">
              <a:srgbClr val="000000">
                <a:alpha val="42745"/>
              </a:srgbClr>
            </a:outerShdw>
          </a:effectLst>
        </p:spPr>
      </p:pic>
      <p:pic>
        <p:nvPicPr>
          <p:cNvPr id="132" name="图片"/>
          <p:cNvPicPr>
            <a:picLocks noChangeAspect="1"/>
          </p:cNvPicPr>
          <p:nvPr/>
        </p:nvPicPr>
        <p:blipFill>
          <a:blip r:embed="rId4" cstate="print"/>
          <a:stretch>
            <a:fillRect/>
          </a:stretch>
        </p:blipFill>
        <p:spPr>
          <a:xfrm rot="0">
            <a:off x="4285467" y="3657600"/>
            <a:ext cx="1258342" cy="738686"/>
          </a:xfrm>
          <a:prstGeom prst="rect"/>
          <a:noFill/>
          <a:ln w="38100" cmpd="sng" cap="sq">
            <a:solidFill>
              <a:srgbClr val="000000"/>
            </a:solidFill>
            <a:prstDash val="solid"/>
            <a:miter/>
          </a:ln>
          <a:effectLst>
            <a:outerShdw sx="100000" sy="100000" algn="tl" rotWithShape="0" blurRad="50800" dist="38100" dir="2700000">
              <a:srgbClr val="000000">
                <a:alpha val="42745"/>
              </a:srgbClr>
            </a:outerShdw>
          </a:effectLst>
        </p:spPr>
      </p:pic>
      <p:pic>
        <p:nvPicPr>
          <p:cNvPr id="133" name="图片"/>
          <p:cNvPicPr>
            <a:picLocks noChangeAspect="1"/>
          </p:cNvPicPr>
          <p:nvPr/>
        </p:nvPicPr>
        <p:blipFill>
          <a:blip r:embed="rId5" cstate="print"/>
          <a:stretch>
            <a:fillRect/>
          </a:stretch>
        </p:blipFill>
        <p:spPr>
          <a:xfrm rot="0">
            <a:off x="4399478" y="4608873"/>
            <a:ext cx="1030319" cy="1001092"/>
          </a:xfrm>
          <a:prstGeom prst="rect"/>
          <a:noFill/>
          <a:ln w="38100" cmpd="sng" cap="sq">
            <a:solidFill>
              <a:srgbClr val="000000"/>
            </a:solidFill>
            <a:prstDash val="solid"/>
            <a:miter/>
          </a:ln>
          <a:effectLst>
            <a:outerShdw sx="100000" sy="100000" algn="tl" rotWithShape="0" blurRad="50800" dist="38100" dir="2700000">
              <a:srgbClr val="000000">
                <a:alpha val="42745"/>
              </a:srgbClr>
            </a:outerShdw>
          </a:effectLst>
        </p:spPr>
      </p:pic>
    </p:spTree>
    <p:extLst>
      <p:ext uri="{BB962C8B-B14F-4D97-AF65-F5344CB8AC3E}">
        <p14:creationId xmlns:p14="http://schemas.microsoft.com/office/powerpoint/2010/main" val="70727207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4"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7"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8"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9"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0" name="矩形"/>
          <p:cNvSpPr>
            <a:spLocks/>
          </p:cNvSpPr>
          <p:nvPr/>
        </p:nvSpPr>
        <p:spPr>
          <a:xfrm rot="0">
            <a:off x="3169085" y="1613780"/>
            <a:ext cx="7091553" cy="4358640"/>
          </a:xfrm>
          <a:prstGeom prst="rect"/>
          <a:noFill/>
          <a:ln w="12700"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rgbClr val="0D0D0D"/>
                </a:solidFill>
                <a:latin typeface="Calibri" pitchFamily="0" charset="0"/>
                <a:ea typeface="宋体" pitchFamily="0" charset="0"/>
                <a:cs typeface="Times New Roman" pitchFamily="18" charset="0"/>
              </a:rPr>
              <a:t>CONDITIOANL FORMATING </a:t>
            </a:r>
            <a:r>
              <a:rPr lang="en-US" altLang="zh-CN" sz="1800" b="1" i="0" u="none" strike="noStrike" kern="1200" cap="none" spc="0" baseline="0">
                <a:solidFill>
                  <a:srgbClr val="0D0D0D"/>
                </a:solidFill>
                <a:latin typeface="Calibri" pitchFamily="0" charset="0"/>
                <a:ea typeface="宋体" pitchFamily="0" charset="0"/>
                <a:cs typeface="Times New Roman" pitchFamily="18" charset="0"/>
              </a:rPr>
              <a:t>: </a:t>
            </a: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To find out the missing value</a:t>
            </a:r>
            <a:endPar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1800" b="0" i="0" u="none" strike="noStrike" kern="1200" cap="none" spc="0" baseline="0">
              <a:solidFill>
                <a:srgbClr val="0D0D0D"/>
              </a:solidFill>
              <a:latin typeface="Calibri" pitchFamily="0"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800" b="1" i="0" u="none" strike="noStrike" kern="1200" cap="none" spc="0" baseline="0">
                <a:solidFill>
                  <a:srgbClr val="0D0D0D"/>
                </a:solidFill>
                <a:latin typeface="Calibri" pitchFamily="0" charset="0"/>
                <a:ea typeface="宋体" pitchFamily="0" charset="0"/>
                <a:cs typeface="Times New Roman" pitchFamily="18" charset="0"/>
              </a:rPr>
              <a:t>FILTER:</a:t>
            </a:r>
            <a:r>
              <a:rPr lang="en-US" altLang="zh-CN" sz="1800" b="0" i="0" u="none" strike="noStrike" kern="1200" cap="none" spc="0" baseline="0">
                <a:solidFill>
                  <a:srgbClr val="0D0D0D"/>
                </a:solidFill>
                <a:latin typeface="Calibri" pitchFamily="0" charset="0"/>
                <a:ea typeface="宋体" pitchFamily="0" charset="0"/>
                <a:cs typeface="Times New Roman" pitchFamily="18" charset="0"/>
              </a:rPr>
              <a:t> </a:t>
            </a: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To remove the blank cells</a:t>
            </a:r>
            <a:endPar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1800" b="0" i="0" u="none" strike="noStrike" kern="1200" cap="none" spc="0" baseline="0">
              <a:solidFill>
                <a:srgbClr val="0D0D0D"/>
              </a:solidFill>
              <a:latin typeface="Calibri" pitchFamily="0"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FORMULA:</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To calculate the performance by (=IF) Condition</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1800" b="0" i="0" u="none" strike="noStrike" kern="1200" cap="none" spc="0" baseline="0">
              <a:solidFill>
                <a:srgbClr val="0D0D0D"/>
              </a:solidFill>
              <a:latin typeface="Calibri" pitchFamily="0"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800" b="1" i="0" u="none" strike="noStrike" kern="1200" cap="none" spc="0" baseline="0">
                <a:solidFill>
                  <a:srgbClr val="0D0D0D"/>
                </a:solidFill>
                <a:latin typeface="Calibri" pitchFamily="0" charset="0"/>
                <a:ea typeface="宋体" pitchFamily="0" charset="0"/>
                <a:cs typeface="Times New Roman" pitchFamily="18" charset="0"/>
              </a:rPr>
              <a:t>PIVOT TABLE: </a:t>
            </a: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To select the data to make pivot table</a:t>
            </a:r>
            <a:endPar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800" b="1" i="0" u="none" strike="noStrike" kern="1200" cap="none" spc="0" baseline="0">
                <a:solidFill>
                  <a:srgbClr val="0D0D0D"/>
                </a:solidFill>
                <a:latin typeface="Calibri" pitchFamily="0" charset="0"/>
                <a:ea typeface="宋体" pitchFamily="0" charset="0"/>
                <a:cs typeface="Times New Roman" pitchFamily="18" charset="0"/>
              </a:rPr>
              <a:t>                         (SUMMARIZING THE DATA)</a:t>
            </a:r>
            <a:endParaRPr lang="en-US" altLang="zh-CN" sz="1800" b="1" i="0" u="none" strike="noStrike" kern="1200" cap="none" spc="0" baseline="0">
              <a:solidFill>
                <a:srgbClr val="0D0D0D"/>
              </a:solidFill>
              <a:latin typeface="Calibri" pitchFamily="0"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800" b="1" i="0" u="none" strike="noStrike" kern="1200" cap="none" spc="0" baseline="0">
                <a:solidFill>
                  <a:srgbClr val="0D0D0D"/>
                </a:solidFill>
                <a:latin typeface="Calibri" pitchFamily="0" charset="0"/>
                <a:ea typeface="宋体" pitchFamily="0" charset="0"/>
                <a:cs typeface="Times New Roman" pitchFamily="18" charset="0"/>
              </a:rPr>
              <a:t>   </a:t>
            </a:r>
            <a:endParaRPr lang="en-US" altLang="zh-CN" sz="1800" b="1" i="0" u="none" strike="noStrike" kern="1200" cap="none" spc="0" baseline="0">
              <a:solidFill>
                <a:srgbClr val="0D0D0D"/>
              </a:solidFill>
              <a:latin typeface="Calibri" pitchFamily="0"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800" b="1" i="0" u="none" strike="noStrike" kern="1200" cap="none" spc="0" baseline="0">
                <a:solidFill>
                  <a:srgbClr val="0D0D0D"/>
                </a:solidFill>
                <a:latin typeface="Calibri" pitchFamily="0" charset="0"/>
                <a:ea typeface="宋体" pitchFamily="0" charset="0"/>
                <a:cs typeface="Times New Roman" pitchFamily="18" charset="0"/>
              </a:rPr>
              <a:t>PIVOT CHART: </a:t>
            </a: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To know about the clear data and information in chart</a:t>
            </a:r>
            <a:endPar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1800" b="0" i="0" u="none" strike="noStrike" kern="1200" cap="none" spc="0" baseline="0">
              <a:solidFill>
                <a:srgbClr val="0D0D0D"/>
              </a:solidFill>
              <a:latin typeface="Calibri" pitchFamily="0"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800" b="1" i="0" u="none" strike="noStrike" kern="1200" cap="none" spc="0" baseline="0">
                <a:solidFill>
                  <a:srgbClr val="0D0D0D"/>
                </a:solidFill>
                <a:latin typeface="Calibri" pitchFamily="0" charset="0"/>
                <a:ea typeface="宋体" pitchFamily="0" charset="0"/>
                <a:cs typeface="Times New Roman" pitchFamily="18" charset="0"/>
              </a:rPr>
              <a:t>GRAPH</a:t>
            </a:r>
            <a:r>
              <a:rPr lang="en-US" altLang="zh-CN" sz="1800" b="0" i="0" u="none" strike="noStrike" kern="1200" cap="none" spc="0" baseline="0">
                <a:solidFill>
                  <a:srgbClr val="0D0D0D"/>
                </a:solidFill>
                <a:latin typeface="Calibri" pitchFamily="0" charset="0"/>
                <a:ea typeface="宋体" pitchFamily="0" charset="0"/>
                <a:cs typeface="Times New Roman" pitchFamily="18" charset="0"/>
              </a:rPr>
              <a:t>: </a:t>
            </a: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To data Visualization</a:t>
            </a:r>
            <a:endPar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800" b="1" i="0" u="none" strike="noStrike" kern="1200" cap="none" spc="0" baseline="0">
                <a:solidFill>
                  <a:srgbClr val="0D0D0D"/>
                </a:solidFill>
                <a:latin typeface="Calibri" pitchFamily="0" charset="0"/>
                <a:ea typeface="宋体" pitchFamily="0" charset="0"/>
                <a:cs typeface="Times New Roman" pitchFamily="18" charset="0"/>
              </a:rPr>
              <a:t>SLICER:</a:t>
            </a:r>
            <a:r>
              <a:rPr lang="en-US" altLang="zh-CN" sz="1800" b="0" i="0" u="none" strike="noStrike" kern="1200" cap="none" spc="0" baseline="0">
                <a:solidFill>
                  <a:srgbClr val="0D0D0D"/>
                </a:solidFill>
                <a:latin typeface="Calibri" pitchFamily="0" charset="0"/>
                <a:ea typeface="宋体" pitchFamily="0" charset="0"/>
                <a:cs typeface="Times New Roman" pitchFamily="18" charset="0"/>
              </a:rPr>
              <a:t> </a:t>
            </a: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To </a:t>
            </a: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summarise</a:t>
            </a: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 the selected data in table</a:t>
            </a:r>
            <a:endPar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1800" b="0" i="0" u="none" strike="noStrike" kern="1200" cap="none" spc="0" baseline="0">
              <a:solidFill>
                <a:srgbClr val="0D0D0D"/>
              </a:solidFill>
              <a:latin typeface="Calibri" pitchFamily="0" charset="0"/>
              <a:ea typeface="宋体" pitchFamily="0" charset="0"/>
              <a:cs typeface="Times New Roman" pitchFamily="18" charset="0"/>
            </a:endParaRPr>
          </a:p>
        </p:txBody>
      </p:sp>
    </p:spTree>
    <p:extLst>
      <p:ext uri="{BB962C8B-B14F-4D97-AF65-F5344CB8AC3E}">
        <p14:creationId xmlns:p14="http://schemas.microsoft.com/office/powerpoint/2010/main" val="169635760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4" name="矩形"/>
          <p:cNvSpPr>
            <a:spLocks/>
          </p:cNvSpPr>
          <p:nvPr/>
        </p:nvSpPr>
        <p:spPr>
          <a:xfrm rot="0">
            <a:off x="1295399" y="1567934"/>
            <a:ext cx="3639184" cy="2748915"/>
          </a:xfrm>
          <a:prstGeom prst="rect"/>
          <a:noFill/>
          <a:ln w="12700" cmpd="sng" cap="flat">
            <a:noFill/>
            <a:prstDash val="solid"/>
            <a:miter/>
          </a:ln>
        </p:spPr>
        <p:txBody>
          <a:bodyPr vert="horz" wrap="non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v"/>
            </a:pP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Employee dataset – </a:t>
            </a: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kaggle</a:t>
            </a: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Font typeface="Wingdings" pitchFamily="2" charset="2"/>
              <a:buChar char="v"/>
            </a:pP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26 features</a:t>
            </a: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Font typeface="Wingdings" pitchFamily="2" charset="2"/>
              <a:buChar char="v"/>
            </a:pP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9 features</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Font typeface="Wingdings" pitchFamily="2" charset="2"/>
              <a:buChar char="v"/>
            </a:pP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Emp</a:t>
            </a: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 id-</a:t>
            </a: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num</a:t>
            </a: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Font typeface="Wingdings" pitchFamily="2" charset="2"/>
              <a:buChar char="v"/>
            </a:pP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Emp</a:t>
            </a: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 name-text</a:t>
            </a: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Font typeface="Wingdings" pitchFamily="2" charset="2"/>
              <a:buChar char="v"/>
            </a:pP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Gender</a:t>
            </a: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Font typeface="Wingdings" pitchFamily="2" charset="2"/>
              <a:buChar char="v"/>
            </a:pP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Business unit-text</a:t>
            </a: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Font typeface="Wingdings" pitchFamily="2" charset="2"/>
              <a:buChar char="v"/>
            </a:pP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Performance-text</a:t>
            </a: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Font typeface="Wingdings" pitchFamily="2" charset="2"/>
              <a:buChar char="v"/>
            </a:pP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Rating-</a:t>
            </a: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num</a:t>
            </a:r>
            <a:endParaRPr lang="zh-CN" altLang="en-US" sz="2000" b="0" i="0" u="none" strike="noStrike" kern="1200" cap="none" spc="0" baseline="0">
              <a:solidFill>
                <a:srgbClr val="0D0D0D"/>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00010282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8" name="图片"/>
          <p:cNvPicPr>
            <a:picLocks/>
          </p:cNvPicPr>
          <p:nvPr/>
        </p:nvPicPr>
        <p:blipFill>
          <a:blip r:embed="rId1" cstate="print"/>
          <a:stretch>
            <a:fillRect/>
          </a:stretch>
        </p:blipFill>
        <p:spPr>
          <a:xfrm rot="0">
            <a:off x="59054" y="3053861"/>
            <a:ext cx="2466975" cy="3419474"/>
          </a:xfrm>
          <a:prstGeom prst="rect"/>
          <a:noFill/>
          <a:ln w="12700" cmpd="sng" cap="flat">
            <a:noFill/>
            <a:prstDash val="solid"/>
            <a:miter/>
          </a:ln>
        </p:spPr>
      </p:pic>
      <p:sp>
        <p:nvSpPr>
          <p:cNvPr id="149" name="文本框"/>
          <p:cNvSpPr>
            <a:spLocks noGrp="1"/>
          </p:cNvSpPr>
          <p:nvPr>
            <p:ph type="title"/>
          </p:nvPr>
        </p:nvSpPr>
        <p:spPr>
          <a:xfrm rot="0">
            <a:off x="609600" y="685800"/>
            <a:ext cx="8480425" cy="15786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br>
              <a:rPr lang="zh-CN" altLang="en-US" sz="4250" b="1" i="0" u="none" strike="noStrike" kern="0" cap="none" spc="20" baseline="0">
                <a:solidFill>
                  <a:schemeClr val="tx1"/>
                </a:solidFill>
                <a:latin typeface="Trebuchet MS" pitchFamily="0" charset="0"/>
                <a:ea typeface="宋体" pitchFamily="0" charset="0"/>
                <a:cs typeface="Trebuchet MS" pitchFamily="0" charset="0"/>
              </a:rPr>
            </a:b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br>
              <a:rPr lang="zh-CN" altLang="en-US" sz="1800" b="1" i="0" u="none" strike="noStrike" kern="0" cap="none" spc="20" baseline="0">
                <a:solidFill>
                  <a:schemeClr val="tx1"/>
                </a:solidFill>
                <a:latin typeface="Trebuchet MS" pitchFamily="0" charset="0"/>
                <a:ea typeface="宋体" pitchFamily="0" charset="0"/>
                <a:cs typeface="Trebuchet MS" pitchFamily="0" charset="0"/>
              </a:rPr>
            </a:br>
            <a:r>
              <a:rPr lang="en-US" altLang="zh-CN" sz="1800" b="1" i="0" u="sng" strike="noStrike" kern="0" cap="none" spc="20" baseline="0">
                <a:solidFill>
                  <a:schemeClr val="tx1"/>
                </a:solidFill>
                <a:latin typeface="Trebuchet MS" pitchFamily="0" charset="0"/>
                <a:ea typeface="宋体" pitchFamily="0" charset="0"/>
                <a:cs typeface="Trebuchet MS" pitchFamily="0" charset="0"/>
              </a:rPr>
              <a:t> </a:t>
            </a:r>
            <a:r>
              <a:rPr lang="en-US" altLang="zh-CN" sz="180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1800" b="1" i="0" u="sng" strike="noStrike" kern="0" cap="none" spc="20" baseline="0">
                <a:solidFill>
                  <a:schemeClr val="tx1"/>
                </a:solidFill>
                <a:latin typeface="Times New Roman" pitchFamily="18" charset="0"/>
                <a:ea typeface="宋体" pitchFamily="0" charset="0"/>
                <a:cs typeface="Times New Roman" pitchFamily="18" charset="0"/>
              </a:rPr>
              <a:t>IF CONDITION</a:t>
            </a:r>
            <a:endParaRPr lang="zh-CN" altLang="en-US" sz="1800" b="1" i="0" u="sng"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5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1" name="矩形"/>
          <p:cNvSpPr>
            <a:spLocks/>
          </p:cNvSpPr>
          <p:nvPr/>
        </p:nvSpPr>
        <p:spPr>
          <a:xfrm rot="0">
            <a:off x="2409825" y="2819400"/>
            <a:ext cx="7400925" cy="1539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=IF(J2=5,"veryhigh",IF(J2=4,"high",IF(J2=3,"medium",IF(J2,"low",IF(J2=1,"average")))))</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3710377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404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42</cp:revision>
  <dcterms:created xsi:type="dcterms:W3CDTF">2024-03-29T15:07:22Z</dcterms:created>
  <dcterms:modified xsi:type="dcterms:W3CDTF">2024-10-20T15:26:43Z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