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86" r:id="rId7"/>
    <p:sldId id="265" r:id="rId8"/>
    <p:sldId id="266" r:id="rId9"/>
    <p:sldId id="267" r:id="rId10"/>
    <p:sldId id="279" r:id="rId11"/>
    <p:sldId id="263" r:id="rId12"/>
    <p:sldId id="264" r:id="rId13"/>
    <p:sldId id="268" r:id="rId14"/>
    <p:sldId id="269" r:id="rId15"/>
    <p:sldId id="270" r:id="rId16"/>
    <p:sldId id="271" r:id="rId17"/>
    <p:sldId id="277" r:id="rId18"/>
    <p:sldId id="272" r:id="rId19"/>
    <p:sldId id="273" r:id="rId20"/>
    <p:sldId id="274" r:id="rId21"/>
    <p:sldId id="278" r:id="rId22"/>
    <p:sldId id="275" r:id="rId23"/>
    <p:sldId id="276" r:id="rId24"/>
    <p:sldId id="282" r:id="rId25"/>
    <p:sldId id="283" r:id="rId26"/>
    <p:sldId id="284" r:id="rId27"/>
    <p:sldId id="285"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83296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285508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586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397640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33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814844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18289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409213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381815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9A779-F7EC-4428-90F7-A1A0BE3BF62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30280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49A779-F7EC-4428-90F7-A1A0BE3BF627}"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220870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49A779-F7EC-4428-90F7-A1A0BE3BF627}"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28668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49A779-F7EC-4428-90F7-A1A0BE3BF627}"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274182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9A779-F7EC-4428-90F7-A1A0BE3BF627}"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276453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9A779-F7EC-4428-90F7-A1A0BE3BF627}"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20995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49A779-F7EC-4428-90F7-A1A0BE3BF627}"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C96F5-628D-446D-A894-5D1AF41BB410}" type="slidenum">
              <a:rPr lang="en-IN" smtClean="0"/>
              <a:t>‹#›</a:t>
            </a:fld>
            <a:endParaRPr lang="en-IN"/>
          </a:p>
        </p:txBody>
      </p:sp>
    </p:spTree>
    <p:extLst>
      <p:ext uri="{BB962C8B-B14F-4D97-AF65-F5344CB8AC3E}">
        <p14:creationId xmlns:p14="http://schemas.microsoft.com/office/powerpoint/2010/main" val="104466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49A779-F7EC-4428-90F7-A1A0BE3BF627}" type="datetimeFigureOut">
              <a:rPr lang="en-IN" smtClean="0"/>
              <a:t>29-11-2024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FC96F5-628D-446D-A894-5D1AF41BB410}" type="slidenum">
              <a:rPr lang="en-IN" smtClean="0"/>
              <a:t>‹#›</a:t>
            </a:fld>
            <a:endParaRPr lang="en-IN"/>
          </a:p>
        </p:txBody>
      </p:sp>
    </p:spTree>
    <p:extLst>
      <p:ext uri="{BB962C8B-B14F-4D97-AF65-F5344CB8AC3E}">
        <p14:creationId xmlns:p14="http://schemas.microsoft.com/office/powerpoint/2010/main" val="3252312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C9C2-E98E-DC2E-1251-A28BCE9EF546}"/>
              </a:ext>
            </a:extLst>
          </p:cNvPr>
          <p:cNvSpPr>
            <a:spLocks noGrp="1"/>
          </p:cNvSpPr>
          <p:nvPr>
            <p:ph type="ctrTitle"/>
          </p:nvPr>
        </p:nvSpPr>
        <p:spPr>
          <a:xfrm>
            <a:off x="1524000" y="540774"/>
            <a:ext cx="9144000" cy="1700981"/>
          </a:xfrm>
        </p:spPr>
        <p:txBody>
          <a:bodyPr/>
          <a:lstStyle/>
          <a:p>
            <a:pPr algn="ctr"/>
            <a:br>
              <a:rPr lang="en-US" b="1" i="1" dirty="0"/>
            </a:br>
            <a:br>
              <a:rPr lang="en-US" b="1" i="1" dirty="0"/>
            </a:br>
            <a:br>
              <a:rPr lang="en-US" b="1" i="1" dirty="0"/>
            </a:br>
            <a:r>
              <a:rPr lang="en-US" b="1" i="1" dirty="0">
                <a:solidFill>
                  <a:schemeClr val="accent5"/>
                </a:solidFill>
              </a:rPr>
              <a:t>CARDIOVASCULAR DISEASE ANALYSIS</a:t>
            </a:r>
            <a:endParaRPr lang="en-IN" b="1" i="1" dirty="0">
              <a:solidFill>
                <a:schemeClr val="accent5"/>
              </a:solidFill>
            </a:endParaRPr>
          </a:p>
        </p:txBody>
      </p:sp>
      <p:sp>
        <p:nvSpPr>
          <p:cNvPr id="3" name="Subtitle 2">
            <a:extLst>
              <a:ext uri="{FF2B5EF4-FFF2-40B4-BE49-F238E27FC236}">
                <a16:creationId xmlns:a16="http://schemas.microsoft.com/office/drawing/2014/main" id="{9A1D7557-F1F3-248D-146C-B27FAC19C9EF}"/>
              </a:ext>
            </a:extLst>
          </p:cNvPr>
          <p:cNvSpPr>
            <a:spLocks noGrp="1"/>
          </p:cNvSpPr>
          <p:nvPr>
            <p:ph type="subTitle" idx="1"/>
          </p:nvPr>
        </p:nvSpPr>
        <p:spPr>
          <a:xfrm>
            <a:off x="1524000" y="3834581"/>
            <a:ext cx="9144000" cy="1423220"/>
          </a:xfrm>
        </p:spPr>
        <p:txBody>
          <a:bodyPr>
            <a:normAutofit/>
          </a:bodyPr>
          <a:lstStyle/>
          <a:p>
            <a:pPr algn="ctr"/>
            <a:r>
              <a:rPr lang="en-US" dirty="0"/>
              <a:t>                                                                            </a:t>
            </a:r>
            <a:r>
              <a:rPr lang="en-US" sz="2400" i="1" dirty="0">
                <a:solidFill>
                  <a:srgbClr val="7030A0"/>
                </a:solidFill>
              </a:rPr>
              <a:t>PRESENTED BY</a:t>
            </a:r>
          </a:p>
          <a:p>
            <a:r>
              <a:rPr lang="en-IN" sz="2400" i="1" dirty="0">
                <a:solidFill>
                  <a:srgbClr val="7030A0"/>
                </a:solidFill>
              </a:rPr>
              <a:t>SUNITHA MEKALA</a:t>
            </a:r>
          </a:p>
        </p:txBody>
      </p:sp>
    </p:spTree>
    <p:extLst>
      <p:ext uri="{BB962C8B-B14F-4D97-AF65-F5344CB8AC3E}">
        <p14:creationId xmlns:p14="http://schemas.microsoft.com/office/powerpoint/2010/main" val="1504024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D4FD-E599-DF7A-08B4-E9A499E51F53}"/>
              </a:ext>
            </a:extLst>
          </p:cNvPr>
          <p:cNvSpPr>
            <a:spLocks noGrp="1"/>
          </p:cNvSpPr>
          <p:nvPr>
            <p:ph type="title"/>
          </p:nvPr>
        </p:nvSpPr>
        <p:spPr/>
        <p:txBody>
          <a:bodyPr/>
          <a:lstStyle/>
          <a:p>
            <a:r>
              <a:rPr lang="en-US" dirty="0"/>
              <a:t>Analyzing null values:</a:t>
            </a:r>
            <a:endParaRPr lang="en-IN" dirty="0"/>
          </a:p>
        </p:txBody>
      </p:sp>
      <p:sp>
        <p:nvSpPr>
          <p:cNvPr id="3" name="Content Placeholder 2">
            <a:extLst>
              <a:ext uri="{FF2B5EF4-FFF2-40B4-BE49-F238E27FC236}">
                <a16:creationId xmlns:a16="http://schemas.microsoft.com/office/drawing/2014/main" id="{226A085B-88FA-C82B-B29E-EE5E50F835B5}"/>
              </a:ext>
            </a:extLst>
          </p:cNvPr>
          <p:cNvSpPr>
            <a:spLocks noGrp="1"/>
          </p:cNvSpPr>
          <p:nvPr>
            <p:ph idx="1"/>
          </p:nvPr>
        </p:nvSpPr>
        <p:spPr>
          <a:xfrm>
            <a:off x="608508" y="1619815"/>
            <a:ext cx="8596668" cy="3880773"/>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We can see that there are no missing values in the dataset.</a:t>
            </a:r>
          </a:p>
          <a:p>
            <a:pPr marL="0" indent="0">
              <a:buNone/>
            </a:pPr>
            <a:endParaRPr lang="en-IN" dirty="0"/>
          </a:p>
        </p:txBody>
      </p:sp>
      <p:pic>
        <p:nvPicPr>
          <p:cNvPr id="7" name="Picture 6">
            <a:extLst>
              <a:ext uri="{FF2B5EF4-FFF2-40B4-BE49-F238E27FC236}">
                <a16:creationId xmlns:a16="http://schemas.microsoft.com/office/drawing/2014/main" id="{497E3CF9-B9BC-4898-9392-04EE95576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702" y="2113246"/>
            <a:ext cx="4733925" cy="2893910"/>
          </a:xfrm>
          <a:prstGeom prst="rect">
            <a:avLst/>
          </a:prstGeom>
        </p:spPr>
      </p:pic>
    </p:spTree>
    <p:extLst>
      <p:ext uri="{BB962C8B-B14F-4D97-AF65-F5344CB8AC3E}">
        <p14:creationId xmlns:p14="http://schemas.microsoft.com/office/powerpoint/2010/main" val="327413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9466-51BC-5A47-01B7-19D1D5C656B2}"/>
              </a:ext>
            </a:extLst>
          </p:cNvPr>
          <p:cNvSpPr>
            <a:spLocks noGrp="1"/>
          </p:cNvSpPr>
          <p:nvPr>
            <p:ph type="title"/>
          </p:nvPr>
        </p:nvSpPr>
        <p:spPr/>
        <p:txBody>
          <a:bodyPr/>
          <a:lstStyle/>
          <a:p>
            <a:r>
              <a:rPr lang="en-US" dirty="0"/>
              <a:t>Understanding data using Descriptive Statistics:</a:t>
            </a:r>
            <a:endParaRPr lang="en-IN" dirty="0"/>
          </a:p>
        </p:txBody>
      </p:sp>
      <p:sp>
        <p:nvSpPr>
          <p:cNvPr id="3" name="Content Placeholder 2">
            <a:extLst>
              <a:ext uri="{FF2B5EF4-FFF2-40B4-BE49-F238E27FC236}">
                <a16:creationId xmlns:a16="http://schemas.microsoft.com/office/drawing/2014/main" id="{295C4BB3-B524-B57E-ED55-44BB3C7CC4DF}"/>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Gives Statistical properties of Dataset</a:t>
            </a:r>
          </a:p>
          <a:p>
            <a:r>
              <a:rPr lang="en-US" sz="2000" dirty="0">
                <a:latin typeface="Calibri" panose="020F0502020204030204" pitchFamily="34" charset="0"/>
                <a:ea typeface="Calibri" panose="020F0502020204030204" pitchFamily="34" charset="0"/>
                <a:cs typeface="Calibri" panose="020F0502020204030204" pitchFamily="34" charset="0"/>
              </a:rPr>
              <a:t>Visual description</a:t>
            </a:r>
          </a:p>
          <a:p>
            <a:endParaRPr lang="en-IN" sz="2400" dirty="0"/>
          </a:p>
        </p:txBody>
      </p:sp>
      <p:pic>
        <p:nvPicPr>
          <p:cNvPr id="7" name="Picture 6">
            <a:extLst>
              <a:ext uri="{FF2B5EF4-FFF2-40B4-BE49-F238E27FC236}">
                <a16:creationId xmlns:a16="http://schemas.microsoft.com/office/drawing/2014/main" id="{A610FB5E-F355-D623-1B21-D7CE93BFC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702" y="2513323"/>
            <a:ext cx="6105525" cy="3758228"/>
          </a:xfrm>
          <a:prstGeom prst="rect">
            <a:avLst/>
          </a:prstGeom>
        </p:spPr>
      </p:pic>
    </p:spTree>
    <p:extLst>
      <p:ext uri="{BB962C8B-B14F-4D97-AF65-F5344CB8AC3E}">
        <p14:creationId xmlns:p14="http://schemas.microsoft.com/office/powerpoint/2010/main" val="218415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DC58-8A0C-5792-22DF-C336B385A8A0}"/>
              </a:ext>
            </a:extLst>
          </p:cNvPr>
          <p:cNvSpPr>
            <a:spLocks noGrp="1"/>
          </p:cNvSpPr>
          <p:nvPr>
            <p:ph type="title"/>
          </p:nvPr>
        </p:nvSpPr>
        <p:spPr>
          <a:xfrm>
            <a:off x="838200" y="365125"/>
            <a:ext cx="10515600" cy="1247363"/>
          </a:xfrm>
        </p:spPr>
        <p:txBody>
          <a:bodyPr/>
          <a:lstStyle/>
          <a:p>
            <a:r>
              <a:rPr lang="en-US" dirty="0"/>
              <a:t>Univariate Analysis:</a:t>
            </a:r>
            <a:endParaRPr lang="en-IN" dirty="0"/>
          </a:p>
        </p:txBody>
      </p:sp>
      <p:sp>
        <p:nvSpPr>
          <p:cNvPr id="3" name="Content Placeholder 2">
            <a:extLst>
              <a:ext uri="{FF2B5EF4-FFF2-40B4-BE49-F238E27FC236}">
                <a16:creationId xmlns:a16="http://schemas.microsoft.com/office/drawing/2014/main" id="{1866D1CD-5195-8F0D-77E8-009C0A1F9C12}"/>
              </a:ext>
            </a:extLst>
          </p:cNvPr>
          <p:cNvSpPr>
            <a:spLocks noGrp="1"/>
          </p:cNvSpPr>
          <p:nvPr>
            <p:ph idx="1"/>
          </p:nvPr>
        </p:nvSpPr>
        <p:spPr>
          <a:xfrm>
            <a:off x="838200" y="1612489"/>
            <a:ext cx="10941899" cy="4880385"/>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Findings of Univariate Analysis of target feature variable:</a:t>
            </a:r>
          </a:p>
          <a:p>
            <a:pPr>
              <a:buFontTx/>
              <a:buChar char="-"/>
            </a:pPr>
            <a:r>
              <a:rPr lang="en-US" dirty="0">
                <a:latin typeface="Calibri" panose="020F0502020204030204" pitchFamily="34" charset="0"/>
                <a:ea typeface="Calibri" panose="020F0502020204030204" pitchFamily="34" charset="0"/>
                <a:cs typeface="Calibri" panose="020F0502020204030204" pitchFamily="34" charset="0"/>
              </a:rPr>
              <a:t>Our feature variable of interest is target.</a:t>
            </a:r>
          </a:p>
          <a:p>
            <a:pPr>
              <a:buFontTx/>
              <a:buChar char="-"/>
            </a:pPr>
            <a:r>
              <a:rPr lang="en-US" dirty="0">
                <a:latin typeface="Calibri" panose="020F0502020204030204" pitchFamily="34" charset="0"/>
                <a:ea typeface="Calibri" panose="020F0502020204030204" pitchFamily="34" charset="0"/>
                <a:cs typeface="Calibri" panose="020F0502020204030204" pitchFamily="34" charset="0"/>
              </a:rPr>
              <a:t>It refers to the presence of heart disease in the patient.</a:t>
            </a:r>
          </a:p>
          <a:p>
            <a:pPr>
              <a:buFontTx/>
              <a:buChar char="-"/>
            </a:pPr>
            <a:r>
              <a:rPr lang="en-US" dirty="0">
                <a:latin typeface="Calibri" panose="020F0502020204030204" pitchFamily="34" charset="0"/>
                <a:ea typeface="Calibri" panose="020F0502020204030204" pitchFamily="34" charset="0"/>
                <a:cs typeface="Calibri" panose="020F0502020204030204" pitchFamily="34" charset="0"/>
              </a:rPr>
              <a:t>It is integer valued as it contains two integers 0 and 1 - (0 stands for absence of heart disease and 1 for presence of heart disease).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So, in this section, let’s visualize and interpret frequency distribution of ‘target’ variable.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This plot confirms the below findings:</a:t>
            </a:r>
          </a:p>
          <a:p>
            <a:pPr marL="457200" indent="-457200">
              <a:buAutoNum type="alphaLcParenR"/>
            </a:pPr>
            <a:r>
              <a:rPr lang="en-US" dirty="0">
                <a:latin typeface="Calibri" panose="020F0502020204030204" pitchFamily="34" charset="0"/>
                <a:ea typeface="Calibri" panose="020F0502020204030204" pitchFamily="34" charset="0"/>
                <a:cs typeface="Calibri" panose="020F0502020204030204" pitchFamily="34" charset="0"/>
              </a:rPr>
              <a:t>There are 165 patients suffering from heart disease and</a:t>
            </a:r>
          </a:p>
          <a:p>
            <a:pPr marL="457200" indent="-457200">
              <a:buAutoNum type="alphaLcParenR"/>
            </a:pPr>
            <a:r>
              <a:rPr lang="en-US" dirty="0">
                <a:latin typeface="Calibri" panose="020F0502020204030204" pitchFamily="34" charset="0"/>
                <a:ea typeface="Calibri" panose="020F0502020204030204" pitchFamily="34" charset="0"/>
                <a:cs typeface="Calibri" panose="020F0502020204030204" pitchFamily="34" charset="0"/>
              </a:rPr>
              <a:t>There are 138 patients who do not have any heart disease.</a:t>
            </a:r>
          </a:p>
        </p:txBody>
      </p:sp>
      <p:pic>
        <p:nvPicPr>
          <p:cNvPr id="2054" name="Picture 6">
            <a:extLst>
              <a:ext uri="{FF2B5EF4-FFF2-40B4-BE49-F238E27FC236}">
                <a16:creationId xmlns:a16="http://schemas.microsoft.com/office/drawing/2014/main" id="{ED5D883B-614F-645B-BC50-A9C83B32C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549" y="4052681"/>
            <a:ext cx="3205316" cy="236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8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7FB-74D8-2FEA-218F-53F7C354D36C}"/>
              </a:ext>
            </a:extLst>
          </p:cNvPr>
          <p:cNvSpPr>
            <a:spLocks noGrp="1"/>
          </p:cNvSpPr>
          <p:nvPr>
            <p:ph type="title"/>
          </p:nvPr>
        </p:nvSpPr>
        <p:spPr/>
        <p:txBody>
          <a:bodyPr/>
          <a:lstStyle/>
          <a:p>
            <a:r>
              <a:rPr lang="en-US" dirty="0"/>
              <a:t>Visualizing the value counts of the ‘sex’ attribute towards ‘target’ attribute:</a:t>
            </a:r>
            <a:endParaRPr lang="en-IN" dirty="0"/>
          </a:p>
        </p:txBody>
      </p:sp>
      <p:sp>
        <p:nvSpPr>
          <p:cNvPr id="4" name="Content Placeholder 3">
            <a:extLst>
              <a:ext uri="{FF2B5EF4-FFF2-40B4-BE49-F238E27FC236}">
                <a16:creationId xmlns:a16="http://schemas.microsoft.com/office/drawing/2014/main" id="{706E3C3C-E8FB-F027-3072-3733FCE83D32}"/>
              </a:ext>
            </a:extLst>
          </p:cNvPr>
          <p:cNvSpPr>
            <a:spLocks noGrp="1"/>
          </p:cNvSpPr>
          <p:nvPr>
            <p:ph idx="1"/>
          </p:nvPr>
        </p:nvSpPr>
        <p:spPr>
          <a:xfrm>
            <a:off x="825910" y="2389238"/>
            <a:ext cx="8259096" cy="431636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‘sex’ variable values 1 and 0 : (1 = male; 0 = female)</a:t>
            </a:r>
          </a:p>
          <a:p>
            <a:r>
              <a:rPr lang="en-US" dirty="0">
                <a:latin typeface="Calibri" panose="020F0502020204030204" pitchFamily="34" charset="0"/>
                <a:ea typeface="Calibri" panose="020F0502020204030204" pitchFamily="34" charset="0"/>
                <a:cs typeface="Calibri" panose="020F0502020204030204" pitchFamily="34" charset="0"/>
              </a:rPr>
              <a:t>‘target’ variable values 1 and 0 : (1 = Presence of heart disease; 0 = Absence of heart disease)</a:t>
            </a:r>
          </a:p>
          <a:p>
            <a:r>
              <a:rPr lang="en-US" dirty="0">
                <a:latin typeface="Calibri" panose="020F0502020204030204" pitchFamily="34" charset="0"/>
                <a:ea typeface="Calibri" panose="020F0502020204030204" pitchFamily="34" charset="0"/>
                <a:cs typeface="Calibri" panose="020F0502020204030204" pitchFamily="34" charset="0"/>
              </a:rPr>
              <a:t>According to the plots, Out of 96 females - 72 have heart disease and 24 do not have heart disease.</a:t>
            </a:r>
          </a:p>
          <a:p>
            <a:r>
              <a:rPr lang="en-US" dirty="0">
                <a:latin typeface="Calibri" panose="020F0502020204030204" pitchFamily="34" charset="0"/>
                <a:ea typeface="Calibri" panose="020F0502020204030204" pitchFamily="34" charset="0"/>
                <a:cs typeface="Calibri" panose="020F0502020204030204" pitchFamily="34" charset="0"/>
              </a:rPr>
              <a:t>Similarly, out of 207 males - 93 have heart disease and 114 do not have heart disease.</a:t>
            </a:r>
          </a:p>
          <a:p>
            <a:pPr marL="0" indent="0">
              <a:buNone/>
            </a:pPr>
            <a:endParaRPr lang="en-US" dirty="0"/>
          </a:p>
          <a:p>
            <a:endParaRPr lang="en-IN" dirty="0"/>
          </a:p>
        </p:txBody>
      </p:sp>
      <p:pic>
        <p:nvPicPr>
          <p:cNvPr id="1030" name="Picture 6">
            <a:extLst>
              <a:ext uri="{FF2B5EF4-FFF2-40B4-BE49-F238E27FC236}">
                <a16:creationId xmlns:a16="http://schemas.microsoft.com/office/drawing/2014/main" id="{38C5848C-AAA2-2DA5-3814-09F4DDFD3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731" y="4547418"/>
            <a:ext cx="5177453" cy="193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76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DBE7-3921-EA25-E7C9-A26F145CB286}"/>
              </a:ext>
            </a:extLst>
          </p:cNvPr>
          <p:cNvSpPr>
            <a:spLocks noGrp="1"/>
          </p:cNvSpPr>
          <p:nvPr>
            <p:ph type="title"/>
          </p:nvPr>
        </p:nvSpPr>
        <p:spPr/>
        <p:txBody>
          <a:bodyPr>
            <a:normAutofit fontScale="90000"/>
          </a:bodyPr>
          <a:lstStyle/>
          <a:p>
            <a:r>
              <a:rPr lang="en-US" dirty="0"/>
              <a:t>Showing Fasting Blood Sugar(</a:t>
            </a:r>
            <a:r>
              <a:rPr lang="en-US" dirty="0" err="1"/>
              <a:t>fbs</a:t>
            </a:r>
            <a:r>
              <a:rPr lang="en-US" dirty="0"/>
              <a:t>) variable distribution according to target variable:</a:t>
            </a:r>
            <a:endParaRPr lang="en-IN" dirty="0"/>
          </a:p>
        </p:txBody>
      </p:sp>
      <p:sp>
        <p:nvSpPr>
          <p:cNvPr id="3" name="Content Placeholder 2">
            <a:extLst>
              <a:ext uri="{FF2B5EF4-FFF2-40B4-BE49-F238E27FC236}">
                <a16:creationId xmlns:a16="http://schemas.microsoft.com/office/drawing/2014/main" id="{98704A73-6FED-0325-83F3-1E41D75CC7E7}"/>
              </a:ext>
            </a:extLst>
          </p:cNvPr>
          <p:cNvSpPr>
            <a:spLocks noGrp="1"/>
          </p:cNvSpPr>
          <p:nvPr>
            <p:ph idx="1"/>
          </p:nvPr>
        </p:nvSpPr>
        <p:spPr>
          <a:xfrm>
            <a:off x="677333" y="2103675"/>
            <a:ext cx="9204085" cy="3937687"/>
          </a:xfrm>
        </p:spPr>
        <p:txBody>
          <a:bodyPr>
            <a:normAutofit/>
          </a:bodyPr>
          <a:lstStyle/>
          <a:p>
            <a:r>
              <a:rPr lang="en-US" dirty="0" err="1">
                <a:latin typeface="Calibri" panose="020F0502020204030204" pitchFamily="34" charset="0"/>
                <a:ea typeface="Calibri" panose="020F0502020204030204" pitchFamily="34" charset="0"/>
                <a:cs typeface="Calibri" panose="020F0502020204030204" pitchFamily="34" charset="0"/>
              </a:rPr>
              <a:t>fbs</a:t>
            </a:r>
            <a:r>
              <a:rPr lang="en-US" dirty="0">
                <a:latin typeface="Calibri" panose="020F0502020204030204" pitchFamily="34" charset="0"/>
                <a:ea typeface="Calibri" panose="020F0502020204030204" pitchFamily="34" charset="0"/>
                <a:cs typeface="Calibri" panose="020F0502020204030204" pitchFamily="34" charset="0"/>
              </a:rPr>
              <a:t> : (fasting blood sugar &gt; 120 mg/dl) (1 = true; 0 = false)target : 1 or 0.( Value 0: stands for absence of heart disease)(Value 1: stands for presence of heart disease).</a:t>
            </a:r>
          </a:p>
          <a:p>
            <a:r>
              <a:rPr lang="en-US" dirty="0">
                <a:latin typeface="Calibri" panose="020F0502020204030204" pitchFamily="34" charset="0"/>
                <a:ea typeface="Calibri" panose="020F0502020204030204" pitchFamily="34" charset="0"/>
                <a:cs typeface="Calibri" panose="020F0502020204030204" pitchFamily="34" charset="0"/>
              </a:rPr>
              <a:t>From the plot shown here, i.e., Fasting Blood Sugar(</a:t>
            </a:r>
            <a:r>
              <a:rPr lang="en-US" dirty="0" err="1">
                <a:latin typeface="Calibri" panose="020F0502020204030204" pitchFamily="34" charset="0"/>
                <a:ea typeface="Calibri" panose="020F0502020204030204" pitchFamily="34" charset="0"/>
                <a:cs typeface="Calibri" panose="020F0502020204030204" pitchFamily="34" charset="0"/>
              </a:rPr>
              <a:t>fbs</a:t>
            </a:r>
            <a:r>
              <a:rPr lang="en-US" dirty="0">
                <a:latin typeface="Calibri" panose="020F0502020204030204" pitchFamily="34" charset="0"/>
                <a:ea typeface="Calibri" panose="020F0502020204030204" pitchFamily="34" charset="0"/>
                <a:cs typeface="Calibri" panose="020F0502020204030204" pitchFamily="34" charset="0"/>
              </a:rPr>
              <a:t>) Distribution According to target variable, our insights are that higher number of heart disease patients are without diabetes.</a:t>
            </a:r>
          </a:p>
          <a:p>
            <a:endParaRPr lang="en-IN" sz="1600" dirty="0"/>
          </a:p>
        </p:txBody>
      </p:sp>
      <p:pic>
        <p:nvPicPr>
          <p:cNvPr id="2050" name="Picture 2">
            <a:extLst>
              <a:ext uri="{FF2B5EF4-FFF2-40B4-BE49-F238E27FC236}">
                <a16:creationId xmlns:a16="http://schemas.microsoft.com/office/drawing/2014/main" id="{11D6D848-7419-CC33-AE83-4147DB7A3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680" y="3551344"/>
            <a:ext cx="6657975" cy="249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5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DD31-B2B3-92D7-9B8A-A36E581D2510}"/>
              </a:ext>
            </a:extLst>
          </p:cNvPr>
          <p:cNvSpPr>
            <a:spLocks noGrp="1"/>
          </p:cNvSpPr>
          <p:nvPr>
            <p:ph type="title"/>
          </p:nvPr>
        </p:nvSpPr>
        <p:spPr/>
        <p:txBody>
          <a:bodyPr>
            <a:noAutofit/>
          </a:bodyPr>
          <a:lstStyle/>
          <a:p>
            <a:r>
              <a:rPr lang="en-US" sz="2800" dirty="0"/>
              <a:t>Showing </a:t>
            </a:r>
            <a:r>
              <a:rPr lang="en-US" sz="2800" dirty="0" err="1"/>
              <a:t>Exang</a:t>
            </a:r>
            <a:r>
              <a:rPr lang="en-US" sz="2800" dirty="0"/>
              <a:t> (exercise induced angina) attribute Distribution according to target attribute:</a:t>
            </a:r>
            <a:endParaRPr lang="en-IN" sz="2800" dirty="0"/>
          </a:p>
        </p:txBody>
      </p:sp>
      <p:sp>
        <p:nvSpPr>
          <p:cNvPr id="3" name="Content Placeholder 2">
            <a:extLst>
              <a:ext uri="{FF2B5EF4-FFF2-40B4-BE49-F238E27FC236}">
                <a16:creationId xmlns:a16="http://schemas.microsoft.com/office/drawing/2014/main" id="{838D14B3-3776-AB70-F492-A712880778B5}"/>
              </a:ext>
            </a:extLst>
          </p:cNvPr>
          <p:cNvSpPr>
            <a:spLocks noGrp="1"/>
          </p:cNvSpPr>
          <p:nvPr>
            <p:ph idx="1"/>
          </p:nvPr>
        </p:nvSpPr>
        <p:spPr/>
        <p:txBody>
          <a:bodyPr>
            <a:normAutofit/>
          </a:bodyPr>
          <a:lstStyle/>
          <a:p>
            <a:r>
              <a:rPr lang="en-US" sz="1600" dirty="0" err="1">
                <a:latin typeface="Calibri" panose="020F0502020204030204" pitchFamily="34" charset="0"/>
                <a:ea typeface="Calibri" panose="020F0502020204030204" pitchFamily="34" charset="0"/>
                <a:cs typeface="Calibri" panose="020F0502020204030204" pitchFamily="34" charset="0"/>
              </a:rPr>
              <a:t>exang</a:t>
            </a:r>
            <a:r>
              <a:rPr lang="en-US" sz="1600" dirty="0">
                <a:latin typeface="Calibri" panose="020F0502020204030204" pitchFamily="34" charset="0"/>
                <a:ea typeface="Calibri" panose="020F0502020204030204" pitchFamily="34" charset="0"/>
                <a:cs typeface="Calibri" panose="020F0502020204030204" pitchFamily="34" charset="0"/>
              </a:rPr>
              <a:t> : exercise induced angina (1 = yes; 0 = no)</a:t>
            </a:r>
          </a:p>
          <a:p>
            <a:r>
              <a:rPr lang="en-US" sz="1600" dirty="0">
                <a:latin typeface="Calibri" panose="020F0502020204030204" pitchFamily="34" charset="0"/>
                <a:ea typeface="Calibri" panose="020F0502020204030204" pitchFamily="34" charset="0"/>
                <a:cs typeface="Calibri" panose="020F0502020204030204" pitchFamily="34" charset="0"/>
              </a:rPr>
              <a:t>target : 1 or 0.( Value 0: stands for absence of heart disease)(Value 1: stands for presence of heart disease).</a:t>
            </a:r>
          </a:p>
          <a:p>
            <a:r>
              <a:rPr lang="en-US" sz="1600" dirty="0">
                <a:latin typeface="Calibri" panose="020F0502020204030204" pitchFamily="34" charset="0"/>
                <a:ea typeface="Calibri" panose="020F0502020204030204" pitchFamily="34" charset="0"/>
                <a:cs typeface="Calibri" panose="020F0502020204030204" pitchFamily="34" charset="0"/>
              </a:rPr>
              <a:t>From the above plot of </a:t>
            </a:r>
            <a:r>
              <a:rPr lang="en-US" sz="1600" dirty="0" err="1">
                <a:latin typeface="Calibri" panose="020F0502020204030204" pitchFamily="34" charset="0"/>
                <a:ea typeface="Calibri" panose="020F0502020204030204" pitchFamily="34" charset="0"/>
                <a:cs typeface="Calibri" panose="020F0502020204030204" pitchFamily="34" charset="0"/>
              </a:rPr>
              <a:t>exang</a:t>
            </a:r>
            <a:r>
              <a:rPr lang="en-US" sz="1600" dirty="0">
                <a:latin typeface="Calibri" panose="020F0502020204030204" pitchFamily="34" charset="0"/>
                <a:ea typeface="Calibri" panose="020F0502020204030204" pitchFamily="34" charset="0"/>
                <a:cs typeface="Calibri" panose="020F0502020204030204" pitchFamily="34" charset="0"/>
              </a:rPr>
              <a:t> distribution according to target variable, our insights are that higher number of heart disease patients have no </a:t>
            </a:r>
            <a:r>
              <a:rPr lang="en-US" sz="1600" dirty="0" err="1">
                <a:latin typeface="Calibri" panose="020F0502020204030204" pitchFamily="34" charset="0"/>
                <a:ea typeface="Calibri" panose="020F0502020204030204" pitchFamily="34" charset="0"/>
                <a:cs typeface="Calibri" panose="020F0502020204030204" pitchFamily="34" charset="0"/>
              </a:rPr>
              <a:t>exang</a:t>
            </a:r>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ECAFC0EA-244D-3353-EFE8-B85F0B4B9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46" y="3723968"/>
            <a:ext cx="6657975" cy="217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75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7923-8FA9-3D30-2D7F-8446F17B8430}"/>
              </a:ext>
            </a:extLst>
          </p:cNvPr>
          <p:cNvSpPr>
            <a:spLocks noGrp="1"/>
          </p:cNvSpPr>
          <p:nvPr>
            <p:ph type="title"/>
          </p:nvPr>
        </p:nvSpPr>
        <p:spPr>
          <a:xfrm>
            <a:off x="677334" y="619432"/>
            <a:ext cx="8596668" cy="1320800"/>
          </a:xfrm>
        </p:spPr>
        <p:txBody>
          <a:bodyPr/>
          <a:lstStyle/>
          <a:p>
            <a:r>
              <a:rPr lang="en-US" dirty="0"/>
              <a:t>Bivariate Analysis:</a:t>
            </a:r>
            <a:br>
              <a:rPr lang="en-US" dirty="0"/>
            </a:br>
            <a:endParaRPr lang="en-IN" dirty="0"/>
          </a:p>
        </p:txBody>
      </p:sp>
      <p:sp>
        <p:nvSpPr>
          <p:cNvPr id="3" name="Content Placeholder 2">
            <a:extLst>
              <a:ext uri="{FF2B5EF4-FFF2-40B4-BE49-F238E27FC236}">
                <a16:creationId xmlns:a16="http://schemas.microsoft.com/office/drawing/2014/main" id="{1D3BCD0A-483D-EF13-307C-EB41351CD9C5}"/>
              </a:ext>
            </a:extLst>
          </p:cNvPr>
          <p:cNvSpPr>
            <a:spLocks noGrp="1"/>
          </p:cNvSpPr>
          <p:nvPr>
            <p:ph idx="1"/>
          </p:nvPr>
        </p:nvSpPr>
        <p:spPr/>
        <p:txBody>
          <a:bodyPr>
            <a:normAutofit fontScale="92500" lnSpcReduction="20000"/>
          </a:bodyPr>
          <a:lstStyle/>
          <a:p>
            <a:pPr marL="0" indent="0">
              <a:buNone/>
            </a:pPr>
            <a:r>
              <a:rPr lang="en-US" sz="1900" b="1" dirty="0">
                <a:latin typeface="Calibri" panose="020F0502020204030204" pitchFamily="34" charset="0"/>
                <a:ea typeface="Calibri" panose="020F0502020204030204" pitchFamily="34" charset="0"/>
                <a:cs typeface="Calibri" panose="020F0502020204030204" pitchFamily="34" charset="0"/>
              </a:rPr>
              <a:t> Estimating Correlation Coefficient:</a:t>
            </a:r>
          </a:p>
          <a:p>
            <a:r>
              <a:rPr lang="en-US" sz="1900" dirty="0">
                <a:latin typeface="Calibri" panose="020F0502020204030204" pitchFamily="34" charset="0"/>
                <a:ea typeface="Calibri" panose="020F0502020204030204" pitchFamily="34" charset="0"/>
                <a:cs typeface="Calibri" panose="020F0502020204030204" pitchFamily="34" charset="0"/>
              </a:rPr>
              <a:t>The target variable is 'target'. So, we should check how each attribute correlates with the 'target' variable. We can do it as follows:-</a:t>
            </a:r>
          </a:p>
          <a:p>
            <a:r>
              <a:rPr lang="en-IN" sz="1900" dirty="0">
                <a:latin typeface="Calibri" panose="020F0502020204030204" pitchFamily="34" charset="0"/>
                <a:ea typeface="Calibri" panose="020F0502020204030204" pitchFamily="34" charset="0"/>
                <a:cs typeface="Calibri" panose="020F0502020204030204" pitchFamily="34" charset="0"/>
              </a:rPr>
              <a:t>We can see that there is no strong positive or no strong negative correlation with ‘target’ variable.</a:t>
            </a:r>
          </a:p>
          <a:p>
            <a:r>
              <a:rPr lang="en-IN" sz="1900" dirty="0">
                <a:latin typeface="Calibri" panose="020F0502020204030204" pitchFamily="34" charset="0"/>
                <a:ea typeface="Calibri" panose="020F0502020204030204" pitchFamily="34" charset="0"/>
                <a:cs typeface="Calibri" panose="020F0502020204030204" pitchFamily="34" charset="0"/>
              </a:rPr>
              <a:t>There is no correlation </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     between ‘target’ and ‘</a:t>
            </a:r>
            <a:r>
              <a:rPr lang="en-IN" sz="1900" dirty="0" err="1">
                <a:latin typeface="Calibri" panose="020F0502020204030204" pitchFamily="34" charset="0"/>
                <a:ea typeface="Calibri" panose="020F0502020204030204" pitchFamily="34" charset="0"/>
                <a:cs typeface="Calibri" panose="020F0502020204030204" pitchFamily="34" charset="0"/>
              </a:rPr>
              <a:t>fbs</a:t>
            </a:r>
            <a:r>
              <a:rPr lang="en-IN" sz="19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     variable.</a:t>
            </a:r>
          </a:p>
          <a:p>
            <a:r>
              <a:rPr lang="en-US" sz="1900" dirty="0">
                <a:latin typeface="Calibri" panose="020F0502020204030204" pitchFamily="34" charset="0"/>
                <a:ea typeface="Calibri" panose="020F0502020204030204" pitchFamily="34" charset="0"/>
                <a:cs typeface="Calibri" panose="020F0502020204030204" pitchFamily="34" charset="0"/>
              </a:rPr>
              <a:t>We can see that the ‘cp’ and </a:t>
            </a:r>
          </a:p>
          <a:p>
            <a:pPr marL="0" indent="0">
              <a:buNone/>
            </a:pP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thalach</a:t>
            </a:r>
            <a:r>
              <a:rPr lang="en-US" sz="1900" dirty="0">
                <a:latin typeface="Calibri" panose="020F0502020204030204" pitchFamily="34" charset="0"/>
                <a:ea typeface="Calibri" panose="020F0502020204030204" pitchFamily="34" charset="0"/>
                <a:cs typeface="Calibri" panose="020F0502020204030204" pitchFamily="34" charset="0"/>
              </a:rPr>
              <a:t>’ variables are mildly </a:t>
            </a:r>
          </a:p>
          <a:p>
            <a:pPr marL="0" indent="0">
              <a:buNone/>
            </a:pPr>
            <a:r>
              <a:rPr lang="en-US" sz="1900" dirty="0">
                <a:latin typeface="Calibri" panose="020F0502020204030204" pitchFamily="34" charset="0"/>
                <a:ea typeface="Calibri" panose="020F0502020204030204" pitchFamily="34" charset="0"/>
                <a:cs typeface="Calibri" panose="020F0502020204030204" pitchFamily="34" charset="0"/>
              </a:rPr>
              <a:t>      positively correlated with </a:t>
            </a:r>
          </a:p>
          <a:p>
            <a:pPr marL="0" indent="0">
              <a:buNone/>
            </a:pPr>
            <a:r>
              <a:rPr lang="en-US" sz="1900" dirty="0">
                <a:latin typeface="Calibri" panose="020F0502020204030204" pitchFamily="34" charset="0"/>
                <a:ea typeface="Calibri" panose="020F0502020204030204" pitchFamily="34" charset="0"/>
                <a:cs typeface="Calibri" panose="020F0502020204030204" pitchFamily="34" charset="0"/>
              </a:rPr>
              <a:t>     ‘target’ variable.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a:p>
            <a:pPr marL="0" indent="0">
              <a:buNone/>
            </a:pPr>
            <a:endParaRPr lang="en-IN" dirty="0"/>
          </a:p>
          <a:p>
            <a:endParaRPr lang="en-IN" dirty="0"/>
          </a:p>
        </p:txBody>
      </p:sp>
      <p:pic>
        <p:nvPicPr>
          <p:cNvPr id="5" name="Picture 4">
            <a:extLst>
              <a:ext uri="{FF2B5EF4-FFF2-40B4-BE49-F238E27FC236}">
                <a16:creationId xmlns:a16="http://schemas.microsoft.com/office/drawing/2014/main" id="{28D6F2E6-A87F-E257-3912-BEA1CED6F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02" y="3559628"/>
            <a:ext cx="5105400" cy="2318448"/>
          </a:xfrm>
          <a:prstGeom prst="rect">
            <a:avLst/>
          </a:prstGeom>
        </p:spPr>
      </p:pic>
    </p:spTree>
    <p:extLst>
      <p:ext uri="{BB962C8B-B14F-4D97-AF65-F5344CB8AC3E}">
        <p14:creationId xmlns:p14="http://schemas.microsoft.com/office/powerpoint/2010/main" val="405374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D36D-76AE-5444-18EF-F16C6239707F}"/>
              </a:ext>
            </a:extLst>
          </p:cNvPr>
          <p:cNvSpPr>
            <a:spLocks noGrp="1"/>
          </p:cNvSpPr>
          <p:nvPr>
            <p:ph type="title"/>
          </p:nvPr>
        </p:nvSpPr>
        <p:spPr/>
        <p:txBody>
          <a:bodyPr/>
          <a:lstStyle/>
          <a:p>
            <a:r>
              <a:rPr lang="en-US" dirty="0" err="1"/>
              <a:t>Visualising</a:t>
            </a:r>
            <a:r>
              <a:rPr lang="en-US" dirty="0"/>
              <a:t> the frequency distribution of ‘</a:t>
            </a:r>
            <a:r>
              <a:rPr lang="en-US" dirty="0" err="1"/>
              <a:t>thalach</a:t>
            </a:r>
            <a:r>
              <a:rPr lang="en-US" dirty="0"/>
              <a:t>’ attribute:</a:t>
            </a:r>
            <a:endParaRPr lang="en-IN" dirty="0"/>
          </a:p>
        </p:txBody>
      </p:sp>
      <p:sp>
        <p:nvSpPr>
          <p:cNvPr id="3" name="Content Placeholder 2">
            <a:extLst>
              <a:ext uri="{FF2B5EF4-FFF2-40B4-BE49-F238E27FC236}">
                <a16:creationId xmlns:a16="http://schemas.microsoft.com/office/drawing/2014/main" id="{5C353834-944E-F5DA-A5B3-03ACC688C207}"/>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t>
            </a:r>
            <a:r>
              <a:rPr lang="en-US" sz="2000" dirty="0" err="1">
                <a:latin typeface="Calibri" panose="020F0502020204030204" pitchFamily="34" charset="0"/>
                <a:ea typeface="Calibri" panose="020F0502020204030204" pitchFamily="34" charset="0"/>
                <a:cs typeface="Calibri" panose="020F0502020204030204" pitchFamily="34" charset="0"/>
              </a:rPr>
              <a:t>thalach</a:t>
            </a:r>
            <a:r>
              <a:rPr lang="en-US" sz="2000" dirty="0">
                <a:latin typeface="Calibri" panose="020F0502020204030204" pitchFamily="34" charset="0"/>
                <a:ea typeface="Calibri" panose="020F0502020204030204" pitchFamily="34" charset="0"/>
                <a:cs typeface="Calibri" panose="020F0502020204030204" pitchFamily="34" charset="0"/>
              </a:rPr>
              <a:t>’ : maximum heart rate achieved</a:t>
            </a:r>
          </a:p>
          <a:p>
            <a:r>
              <a:rPr lang="en-IN" sz="2000" dirty="0">
                <a:latin typeface="Calibri" panose="020F0502020204030204" pitchFamily="34" charset="0"/>
                <a:ea typeface="Calibri" panose="020F0502020204030204" pitchFamily="34" charset="0"/>
                <a:cs typeface="Calibri" panose="020F0502020204030204" pitchFamily="34" charset="0"/>
              </a:rPr>
              <a:t>From the distribution plot we observe, that ‘</a:t>
            </a:r>
            <a:r>
              <a:rPr lang="en-IN" sz="2000" dirty="0" err="1">
                <a:latin typeface="Calibri" panose="020F0502020204030204" pitchFamily="34" charset="0"/>
                <a:ea typeface="Calibri" panose="020F0502020204030204" pitchFamily="34" charset="0"/>
                <a:cs typeface="Calibri" panose="020F0502020204030204" pitchFamily="34" charset="0"/>
              </a:rPr>
              <a:t>thalach</a:t>
            </a:r>
            <a:r>
              <a:rPr lang="en-IN" sz="2000" dirty="0">
                <a:latin typeface="Calibri" panose="020F0502020204030204" pitchFamily="34" charset="0"/>
                <a:ea typeface="Calibri" panose="020F0502020204030204" pitchFamily="34" charset="0"/>
                <a:cs typeface="Calibri" panose="020F0502020204030204" pitchFamily="34" charset="0"/>
              </a:rPr>
              <a:t>’ variable is slightly negatively skewed.</a:t>
            </a:r>
          </a:p>
        </p:txBody>
      </p:sp>
      <p:pic>
        <p:nvPicPr>
          <p:cNvPr id="6146" name="Picture 2">
            <a:extLst>
              <a:ext uri="{FF2B5EF4-FFF2-40B4-BE49-F238E27FC236}">
                <a16:creationId xmlns:a16="http://schemas.microsoft.com/office/drawing/2014/main" id="{5BB55F0A-F2E6-C352-97B4-ECCFA5B80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715" y="3429000"/>
            <a:ext cx="6858000" cy="222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6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2A4D-E0D0-6636-8119-45E1CA433483}"/>
              </a:ext>
            </a:extLst>
          </p:cNvPr>
          <p:cNvSpPr>
            <a:spLocks noGrp="1"/>
          </p:cNvSpPr>
          <p:nvPr>
            <p:ph type="title"/>
          </p:nvPr>
        </p:nvSpPr>
        <p:spPr/>
        <p:txBody>
          <a:bodyPr/>
          <a:lstStyle/>
          <a:p>
            <a:r>
              <a:rPr lang="en-US" dirty="0"/>
              <a:t>Visualizing the frequency distribution of target attribute with cp attribute :</a:t>
            </a:r>
            <a:endParaRPr lang="en-IN" dirty="0"/>
          </a:p>
        </p:txBody>
      </p:sp>
      <p:sp>
        <p:nvSpPr>
          <p:cNvPr id="3" name="Content Placeholder 2">
            <a:extLst>
              <a:ext uri="{FF2B5EF4-FFF2-40B4-BE49-F238E27FC236}">
                <a16:creationId xmlns:a16="http://schemas.microsoft.com/office/drawing/2014/main" id="{7891ADEF-9E47-50D9-B688-687BD92098E5}"/>
              </a:ext>
            </a:extLst>
          </p:cNvPr>
          <p:cNvSpPr>
            <a:spLocks noGrp="1"/>
          </p:cNvSpPr>
          <p:nvPr>
            <p:ph idx="1"/>
          </p:nvPr>
        </p:nvSpPr>
        <p:spPr/>
        <p:txBody>
          <a:bodyPr>
            <a:no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Insights:</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cp : chest pain type (4 values)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Value 0: typical angina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Value 1: atypical angina</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Value 2: non-anginal pain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Value 3: asymptomatic</a:t>
            </a:r>
          </a:p>
          <a:p>
            <a:r>
              <a:rPr lang="en-US" sz="1600" dirty="0">
                <a:latin typeface="Calibri" panose="020F0502020204030204" pitchFamily="34" charset="0"/>
                <a:ea typeface="Calibri" panose="020F0502020204030204" pitchFamily="34" charset="0"/>
                <a:cs typeface="Calibri" panose="020F0502020204030204" pitchFamily="34" charset="0"/>
              </a:rPr>
              <a:t>target : 1 or 0</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Value 0: absence of heart disease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Value 1: presence of heart disease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From the plot we can observe that, for the patients with no heart disease are found to have chest pain of type 0 (i.e., typical angina).</a:t>
            </a:r>
          </a:p>
        </p:txBody>
      </p:sp>
      <p:pic>
        <p:nvPicPr>
          <p:cNvPr id="4099" name="Picture 3">
            <a:extLst>
              <a:ext uri="{FF2B5EF4-FFF2-40B4-BE49-F238E27FC236}">
                <a16:creationId xmlns:a16="http://schemas.microsoft.com/office/drawing/2014/main" id="{45A3B8E7-162E-7059-AEF9-08D1FB95B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204" y="2713702"/>
            <a:ext cx="4895850" cy="223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47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7D2F-CF3D-7DF2-4832-117788AE20A7}"/>
              </a:ext>
            </a:extLst>
          </p:cNvPr>
          <p:cNvSpPr>
            <a:spLocks noGrp="1"/>
          </p:cNvSpPr>
          <p:nvPr>
            <p:ph type="title"/>
          </p:nvPr>
        </p:nvSpPr>
        <p:spPr/>
        <p:txBody>
          <a:bodyPr/>
          <a:lstStyle/>
          <a:p>
            <a:r>
              <a:rPr lang="en-US" dirty="0"/>
              <a:t>Visualizing the frequency distribution of target attribute with </a:t>
            </a:r>
            <a:r>
              <a:rPr lang="en-US" dirty="0" err="1"/>
              <a:t>thalach</a:t>
            </a:r>
            <a:r>
              <a:rPr lang="en-US" dirty="0"/>
              <a:t> attribute :</a:t>
            </a:r>
            <a:endParaRPr lang="en-IN" dirty="0"/>
          </a:p>
        </p:txBody>
      </p:sp>
      <p:sp>
        <p:nvSpPr>
          <p:cNvPr id="3" name="Content Placeholder 2">
            <a:extLst>
              <a:ext uri="{FF2B5EF4-FFF2-40B4-BE49-F238E27FC236}">
                <a16:creationId xmlns:a16="http://schemas.microsoft.com/office/drawing/2014/main" id="{7BC94039-FCDD-E583-7470-895186B07EC7}"/>
              </a:ext>
            </a:extLst>
          </p:cNvPr>
          <p:cNvSpPr>
            <a:spLocks noGrp="1"/>
          </p:cNvSpPr>
          <p:nvPr>
            <p:ph idx="1"/>
          </p:nvPr>
        </p:nvSpPr>
        <p:spPr>
          <a:xfrm>
            <a:off x="677334" y="2160589"/>
            <a:ext cx="8596668" cy="3984572"/>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Insights:</a:t>
            </a:r>
          </a:p>
          <a:p>
            <a:r>
              <a:rPr lang="en-US" dirty="0" err="1">
                <a:latin typeface="Calibri" panose="020F0502020204030204" pitchFamily="34" charset="0"/>
                <a:ea typeface="Calibri" panose="020F0502020204030204" pitchFamily="34" charset="0"/>
                <a:cs typeface="Calibri" panose="020F0502020204030204" pitchFamily="34" charset="0"/>
              </a:rPr>
              <a:t>thalach</a:t>
            </a:r>
            <a:r>
              <a:rPr lang="en-US" dirty="0">
                <a:latin typeface="Calibri" panose="020F0502020204030204" pitchFamily="34" charset="0"/>
                <a:ea typeface="Calibri" panose="020F0502020204030204" pitchFamily="34" charset="0"/>
                <a:cs typeface="Calibri" panose="020F0502020204030204" pitchFamily="34" charset="0"/>
              </a:rPr>
              <a:t> : maximum heart rate achieved</a:t>
            </a:r>
          </a:p>
          <a:p>
            <a:r>
              <a:rPr lang="en-US" dirty="0">
                <a:latin typeface="Calibri" panose="020F0502020204030204" pitchFamily="34" charset="0"/>
                <a:ea typeface="Calibri" panose="020F0502020204030204" pitchFamily="34" charset="0"/>
                <a:cs typeface="Calibri" panose="020F0502020204030204" pitchFamily="34" charset="0"/>
              </a:rPr>
              <a:t>target : 1 or 0</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 Value 0: absence of heart disease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 Value 1: presence of heart disease</a:t>
            </a:r>
          </a:p>
          <a:p>
            <a:r>
              <a:rPr lang="en-US" dirty="0">
                <a:latin typeface="Calibri" panose="020F0502020204030204" pitchFamily="34" charset="0"/>
                <a:ea typeface="Calibri" panose="020F0502020204030204" pitchFamily="34" charset="0"/>
                <a:cs typeface="Calibri" panose="020F0502020204030204" pitchFamily="34" charset="0"/>
              </a:rPr>
              <a:t>The </a:t>
            </a:r>
            <a:r>
              <a:rPr lang="en-US" dirty="0" err="1">
                <a:latin typeface="Calibri" panose="020F0502020204030204" pitchFamily="34" charset="0"/>
                <a:ea typeface="Calibri" panose="020F0502020204030204" pitchFamily="34" charset="0"/>
                <a:cs typeface="Calibri" panose="020F0502020204030204" pitchFamily="34" charset="0"/>
              </a:rPr>
              <a:t>stripplot</a:t>
            </a:r>
            <a:r>
              <a:rPr lang="en-US" dirty="0">
                <a:latin typeface="Calibri" panose="020F0502020204030204" pitchFamily="34" charset="0"/>
                <a:ea typeface="Calibri" panose="020F0502020204030204" pitchFamily="34" charset="0"/>
                <a:cs typeface="Calibri" panose="020F0502020204030204" pitchFamily="34" charset="0"/>
              </a:rPr>
              <a:t> here confirms our finding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that people suffering from heart disease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(target = 1) have relatively higher heart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rate (</a:t>
            </a:r>
            <a:r>
              <a:rPr lang="en-US" dirty="0" err="1">
                <a:latin typeface="Calibri" panose="020F0502020204030204" pitchFamily="34" charset="0"/>
                <a:ea typeface="Calibri" panose="020F0502020204030204" pitchFamily="34" charset="0"/>
                <a:cs typeface="Calibri" panose="020F0502020204030204" pitchFamily="34" charset="0"/>
              </a:rPr>
              <a:t>thalach</a:t>
            </a:r>
            <a:r>
              <a:rPr lang="en-US" dirty="0">
                <a:latin typeface="Calibri" panose="020F0502020204030204" pitchFamily="34" charset="0"/>
                <a:ea typeface="Calibri" panose="020F0502020204030204" pitchFamily="34" charset="0"/>
                <a:cs typeface="Calibri" panose="020F0502020204030204" pitchFamily="34" charset="0"/>
              </a:rPr>
              <a:t>) as compared to people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who are not suffering from heart disease (target = 0).</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126" name="Picture 6">
            <a:extLst>
              <a:ext uri="{FF2B5EF4-FFF2-40B4-BE49-F238E27FC236}">
                <a16:creationId xmlns:a16="http://schemas.microsoft.com/office/drawing/2014/main" id="{600629A2-6243-EC90-9BC5-47A474CFD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443" y="2312005"/>
            <a:ext cx="3934560" cy="291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1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CF0-7E50-CD82-D0AA-6412B9AF3D9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D3E1612-6BC3-D241-D2C2-2D1BEAD7BD6E}"/>
              </a:ext>
            </a:extLst>
          </p:cNvPr>
          <p:cNvSpPr>
            <a:spLocks noGrp="1"/>
          </p:cNvSpPr>
          <p:nvPr>
            <p:ph idx="1"/>
          </p:nvPr>
        </p:nvSpPr>
        <p:spPr/>
        <p:txBody>
          <a:bodyPr>
            <a:normAutofit fontScale="92500" lnSpcReduction="10000"/>
          </a:bodyPr>
          <a:lstStyle/>
          <a:p>
            <a:r>
              <a:rPr lang="en-US" sz="2400" dirty="0">
                <a:latin typeface="Calibri" panose="020F0502020204030204" pitchFamily="34" charset="0"/>
                <a:ea typeface="Calibri" panose="020F0502020204030204" pitchFamily="34" charset="0"/>
                <a:cs typeface="Calibri" panose="020F0502020204030204" pitchFamily="34" charset="0"/>
              </a:rPr>
              <a:t>Cardiovascular disease (CVD) is a class of diseases that involve the heart or blood vessels. Cardiovascular diseases are the leading cause of death globally. This is true in all areas of the world except Africa. Together CVD resulted in 17.9 million deaths (32.1%) in 2015. Deaths, at a given age, from CVD are more common and have been increasing in much of the developing world, while rates have declined in most of the developed world since the 1970s.</a:t>
            </a:r>
          </a:p>
          <a:p>
            <a:r>
              <a:rPr lang="en-US" sz="2400" dirty="0">
                <a:latin typeface="Calibri" panose="020F0502020204030204" pitchFamily="34" charset="0"/>
                <a:ea typeface="Calibri" panose="020F0502020204030204" pitchFamily="34" charset="0"/>
                <a:cs typeface="Calibri" panose="020F0502020204030204" pitchFamily="34" charset="0"/>
              </a:rPr>
              <a:t>I have conducted Exploratory Data Analysis (EDA) of the Cardiovascular disease dataset. As, the primary objective of EDA is to analyze the data for distribution, outliers and anomalies in the dataset. It enable us to direct specific testing of the hypothesis.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762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2AC1-D9B4-CDE8-19C3-8C3A292E12FC}"/>
              </a:ext>
            </a:extLst>
          </p:cNvPr>
          <p:cNvSpPr>
            <a:spLocks noGrp="1"/>
          </p:cNvSpPr>
          <p:nvPr>
            <p:ph type="title"/>
          </p:nvPr>
        </p:nvSpPr>
        <p:spPr/>
        <p:txBody>
          <a:bodyPr/>
          <a:lstStyle/>
          <a:p>
            <a:r>
              <a:rPr lang="en-US" dirty="0"/>
              <a:t>Insights/Findings of Bivariate Analysis:</a:t>
            </a:r>
            <a:endParaRPr lang="en-IN" dirty="0"/>
          </a:p>
        </p:txBody>
      </p:sp>
      <p:sp>
        <p:nvSpPr>
          <p:cNvPr id="3" name="Content Placeholder 2">
            <a:extLst>
              <a:ext uri="{FF2B5EF4-FFF2-40B4-BE49-F238E27FC236}">
                <a16:creationId xmlns:a16="http://schemas.microsoft.com/office/drawing/2014/main" id="{DCA5B64C-A23D-238A-7F16-FC9B047CA1A2}"/>
              </a:ext>
            </a:extLst>
          </p:cNvPr>
          <p:cNvSpPr>
            <a:spLocks noGrp="1"/>
          </p:cNvSpPr>
          <p:nvPr>
            <p:ph idx="1"/>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There is no variable which has strong positive correlation with 'target' variable.</a:t>
            </a:r>
          </a:p>
          <a:p>
            <a:r>
              <a:rPr lang="en-US" dirty="0">
                <a:latin typeface="Calibri" panose="020F0502020204030204" pitchFamily="34" charset="0"/>
                <a:ea typeface="Calibri" panose="020F0502020204030204" pitchFamily="34" charset="0"/>
                <a:cs typeface="Calibri" panose="020F0502020204030204" pitchFamily="34" charset="0"/>
              </a:rPr>
              <a:t>There is no variable which has strong negative correlation with 'target' variable.</a:t>
            </a:r>
          </a:p>
          <a:p>
            <a:r>
              <a:rPr lang="en-US" dirty="0">
                <a:latin typeface="Calibri" panose="020F0502020204030204" pitchFamily="34" charset="0"/>
                <a:ea typeface="Calibri" panose="020F0502020204030204" pitchFamily="34" charset="0"/>
                <a:cs typeface="Calibri" panose="020F0502020204030204" pitchFamily="34" charset="0"/>
              </a:rPr>
              <a:t>There is no correlation between 'target' and '</a:t>
            </a:r>
            <a:r>
              <a:rPr lang="en-US" dirty="0" err="1">
                <a:latin typeface="Calibri" panose="020F0502020204030204" pitchFamily="34" charset="0"/>
                <a:ea typeface="Calibri" panose="020F0502020204030204" pitchFamily="34" charset="0"/>
                <a:cs typeface="Calibri" panose="020F0502020204030204" pitchFamily="34" charset="0"/>
              </a:rPr>
              <a:t>fbs</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The 'cp' and '</a:t>
            </a:r>
            <a:r>
              <a:rPr lang="en-US" dirty="0" err="1">
                <a:latin typeface="Calibri" panose="020F0502020204030204" pitchFamily="34" charset="0"/>
                <a:ea typeface="Calibri" panose="020F0502020204030204" pitchFamily="34" charset="0"/>
                <a:cs typeface="Calibri" panose="020F0502020204030204" pitchFamily="34" charset="0"/>
              </a:rPr>
              <a:t>thalach</a:t>
            </a:r>
            <a:r>
              <a:rPr lang="en-US" dirty="0">
                <a:latin typeface="Calibri" panose="020F0502020204030204" pitchFamily="34" charset="0"/>
                <a:ea typeface="Calibri" panose="020F0502020204030204" pitchFamily="34" charset="0"/>
                <a:cs typeface="Calibri" panose="020F0502020204030204" pitchFamily="34" charset="0"/>
              </a:rPr>
              <a:t>' variables are mildly positively correlated with 'target' variable. </a:t>
            </a:r>
          </a:p>
          <a:p>
            <a:r>
              <a:rPr lang="en-US" dirty="0">
                <a:latin typeface="Calibri" panose="020F0502020204030204" pitchFamily="34" charset="0"/>
                <a:ea typeface="Calibri" panose="020F0502020204030204" pitchFamily="34" charset="0"/>
                <a:cs typeface="Calibri" panose="020F0502020204030204" pitchFamily="34" charset="0"/>
              </a:rPr>
              <a:t>We can see that the '</a:t>
            </a:r>
            <a:r>
              <a:rPr lang="en-US" dirty="0" err="1">
                <a:latin typeface="Calibri" panose="020F0502020204030204" pitchFamily="34" charset="0"/>
                <a:ea typeface="Calibri" panose="020F0502020204030204" pitchFamily="34" charset="0"/>
                <a:cs typeface="Calibri" panose="020F0502020204030204" pitchFamily="34" charset="0"/>
              </a:rPr>
              <a:t>thalach</a:t>
            </a:r>
            <a:r>
              <a:rPr lang="en-US" dirty="0">
                <a:latin typeface="Calibri" panose="020F0502020204030204" pitchFamily="34" charset="0"/>
                <a:ea typeface="Calibri" panose="020F0502020204030204" pitchFamily="34" charset="0"/>
                <a:cs typeface="Calibri" panose="020F0502020204030204" pitchFamily="34" charset="0"/>
              </a:rPr>
              <a:t>' variable is slightly negatively skewed.</a:t>
            </a:r>
          </a:p>
          <a:p>
            <a:r>
              <a:rPr lang="en-US" dirty="0">
                <a:latin typeface="Calibri" panose="020F0502020204030204" pitchFamily="34" charset="0"/>
                <a:ea typeface="Calibri" panose="020F0502020204030204" pitchFamily="34" charset="0"/>
                <a:cs typeface="Calibri" panose="020F0502020204030204" pitchFamily="34" charset="0"/>
              </a:rPr>
              <a:t>The people suffering from heart disease (target = 1) have relatively higher heart rate (</a:t>
            </a:r>
            <a:r>
              <a:rPr lang="en-US" dirty="0" err="1">
                <a:latin typeface="Calibri" panose="020F0502020204030204" pitchFamily="34" charset="0"/>
                <a:ea typeface="Calibri" panose="020F0502020204030204" pitchFamily="34" charset="0"/>
                <a:cs typeface="Calibri" panose="020F0502020204030204" pitchFamily="34" charset="0"/>
              </a:rPr>
              <a:t>thalach</a:t>
            </a:r>
            <a:r>
              <a:rPr lang="en-US" dirty="0">
                <a:latin typeface="Calibri" panose="020F0502020204030204" pitchFamily="34" charset="0"/>
                <a:ea typeface="Calibri" panose="020F0502020204030204" pitchFamily="34" charset="0"/>
                <a:cs typeface="Calibri" panose="020F0502020204030204" pitchFamily="34" charset="0"/>
              </a:rPr>
              <a:t>) as compared to people who are not suffering from heart disease (target = 0).</a:t>
            </a:r>
          </a:p>
        </p:txBody>
      </p:sp>
    </p:spTree>
    <p:extLst>
      <p:ext uri="{BB962C8B-B14F-4D97-AF65-F5344CB8AC3E}">
        <p14:creationId xmlns:p14="http://schemas.microsoft.com/office/powerpoint/2010/main" val="391575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2B57-1F39-2D15-0099-108745A6A142}"/>
              </a:ext>
            </a:extLst>
          </p:cNvPr>
          <p:cNvSpPr>
            <a:spLocks noGrp="1"/>
          </p:cNvSpPr>
          <p:nvPr>
            <p:ph type="title"/>
          </p:nvPr>
        </p:nvSpPr>
        <p:spPr/>
        <p:txBody>
          <a:bodyPr/>
          <a:lstStyle/>
          <a:p>
            <a:r>
              <a:rPr lang="en-US" dirty="0"/>
              <a:t>Multivariate Analysis:</a:t>
            </a:r>
            <a:endParaRPr lang="en-IN" dirty="0"/>
          </a:p>
        </p:txBody>
      </p:sp>
      <p:sp>
        <p:nvSpPr>
          <p:cNvPr id="3" name="Content Placeholder 2">
            <a:extLst>
              <a:ext uri="{FF2B5EF4-FFF2-40B4-BE49-F238E27FC236}">
                <a16:creationId xmlns:a16="http://schemas.microsoft.com/office/drawing/2014/main" id="{C79706C9-D0D6-A5A9-A483-0F4D8E233F23}"/>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objective of the multivariate analysis is to discover patterns and relationships in the dataset. Below is the correlation heat map:</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a:extLst>
              <a:ext uri="{FF2B5EF4-FFF2-40B4-BE49-F238E27FC236}">
                <a16:creationId xmlns:a16="http://schemas.microsoft.com/office/drawing/2014/main" id="{B2306159-A1B5-7E38-00B4-DDD530C2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06" y="2777822"/>
            <a:ext cx="7729537" cy="3263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82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1F03-4550-6D21-5822-A32ABA1AD5D4}"/>
              </a:ext>
            </a:extLst>
          </p:cNvPr>
          <p:cNvSpPr>
            <a:spLocks noGrp="1"/>
          </p:cNvSpPr>
          <p:nvPr>
            <p:ph type="title"/>
          </p:nvPr>
        </p:nvSpPr>
        <p:spPr/>
        <p:txBody>
          <a:bodyPr/>
          <a:lstStyle/>
          <a:p>
            <a:r>
              <a:rPr lang="en-US" dirty="0"/>
              <a:t>Multivariate Analysis:</a:t>
            </a:r>
            <a:endParaRPr lang="en-IN" dirty="0"/>
          </a:p>
        </p:txBody>
      </p:sp>
      <p:sp>
        <p:nvSpPr>
          <p:cNvPr id="3" name="Content Placeholder 2">
            <a:extLst>
              <a:ext uri="{FF2B5EF4-FFF2-40B4-BE49-F238E27FC236}">
                <a16:creationId xmlns:a16="http://schemas.microsoft.com/office/drawing/2014/main" id="{0E339519-255B-5BC7-E49C-CE06ADAB65CA}"/>
              </a:ext>
            </a:extLst>
          </p:cNvPr>
          <p:cNvSpPr>
            <a:spLocks noGrp="1"/>
          </p:cNvSpPr>
          <p:nvPr>
            <p:ph idx="1"/>
          </p:nvPr>
        </p:nvSpPr>
        <p:spPr/>
        <p:txBody>
          <a:bodyPr>
            <a:no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Insights:</a:t>
            </a:r>
          </a:p>
          <a:p>
            <a:r>
              <a:rPr lang="en-US" sz="1600" dirty="0">
                <a:latin typeface="Calibri" panose="020F0502020204030204" pitchFamily="34" charset="0"/>
                <a:ea typeface="Calibri" panose="020F0502020204030204" pitchFamily="34" charset="0"/>
                <a:cs typeface="Calibri" panose="020F0502020204030204" pitchFamily="34" charset="0"/>
              </a:rPr>
              <a:t>From the correlation heat map, we can conclude that :-- </a:t>
            </a:r>
          </a:p>
          <a:p>
            <a:r>
              <a:rPr lang="en-US" sz="1600" dirty="0">
                <a:latin typeface="Calibri" panose="020F0502020204030204" pitchFamily="34" charset="0"/>
                <a:ea typeface="Calibri" panose="020F0502020204030204" pitchFamily="34" charset="0"/>
                <a:cs typeface="Calibri" panose="020F0502020204030204" pitchFamily="34" charset="0"/>
              </a:rPr>
              <a:t>'target' and 'cp' variable are mildly positively correlated (correlation coefficient = 0.43).</a:t>
            </a:r>
          </a:p>
          <a:p>
            <a:r>
              <a:rPr lang="en-US" sz="1600" dirty="0">
                <a:latin typeface="Calibri" panose="020F0502020204030204" pitchFamily="34" charset="0"/>
                <a:ea typeface="Calibri" panose="020F0502020204030204" pitchFamily="34" charset="0"/>
                <a:cs typeface="Calibri" panose="020F0502020204030204" pitchFamily="34" charset="0"/>
              </a:rPr>
              <a:t>'target' and '</a:t>
            </a:r>
            <a:r>
              <a:rPr lang="en-US" sz="1600" dirty="0" err="1">
                <a:latin typeface="Calibri" panose="020F0502020204030204" pitchFamily="34" charset="0"/>
                <a:ea typeface="Calibri" panose="020F0502020204030204" pitchFamily="34" charset="0"/>
                <a:cs typeface="Calibri" panose="020F0502020204030204" pitchFamily="34" charset="0"/>
              </a:rPr>
              <a:t>thalach</a:t>
            </a:r>
            <a:r>
              <a:rPr lang="en-US" sz="1600" dirty="0">
                <a:latin typeface="Calibri" panose="020F0502020204030204" pitchFamily="34" charset="0"/>
                <a:ea typeface="Calibri" panose="020F0502020204030204" pitchFamily="34" charset="0"/>
                <a:cs typeface="Calibri" panose="020F0502020204030204" pitchFamily="34" charset="0"/>
              </a:rPr>
              <a:t>' variable are also mildly positively correlated (correlation coefficient = 0.42).</a:t>
            </a:r>
          </a:p>
          <a:p>
            <a:r>
              <a:rPr lang="en-US" sz="1600" dirty="0">
                <a:latin typeface="Calibri" panose="020F0502020204030204" pitchFamily="34" charset="0"/>
                <a:ea typeface="Calibri" panose="020F0502020204030204" pitchFamily="34" charset="0"/>
                <a:cs typeface="Calibri" panose="020F0502020204030204" pitchFamily="34" charset="0"/>
              </a:rPr>
              <a:t>'target' and 'slope' variable are weakly positively correlated (correlation coefficient = 0.35).</a:t>
            </a:r>
          </a:p>
          <a:p>
            <a:r>
              <a:rPr lang="en-US" sz="1600" dirty="0">
                <a:latin typeface="Calibri" panose="020F0502020204030204" pitchFamily="34" charset="0"/>
                <a:ea typeface="Calibri" panose="020F0502020204030204" pitchFamily="34" charset="0"/>
                <a:cs typeface="Calibri" panose="020F0502020204030204" pitchFamily="34" charset="0"/>
              </a:rPr>
              <a:t>'target' and '</a:t>
            </a:r>
            <a:r>
              <a:rPr lang="en-US" sz="1600" dirty="0" err="1">
                <a:latin typeface="Calibri" panose="020F0502020204030204" pitchFamily="34" charset="0"/>
                <a:ea typeface="Calibri" panose="020F0502020204030204" pitchFamily="34" charset="0"/>
                <a:cs typeface="Calibri" panose="020F0502020204030204" pitchFamily="34" charset="0"/>
              </a:rPr>
              <a:t>exang</a:t>
            </a:r>
            <a:r>
              <a:rPr lang="en-US" sz="1600" dirty="0">
                <a:latin typeface="Calibri" panose="020F0502020204030204" pitchFamily="34" charset="0"/>
                <a:ea typeface="Calibri" panose="020F0502020204030204" pitchFamily="34" charset="0"/>
                <a:cs typeface="Calibri" panose="020F0502020204030204" pitchFamily="34" charset="0"/>
              </a:rPr>
              <a:t>' variable are mildly negatively correlated (correlation coefficient = -0.44).</a:t>
            </a:r>
          </a:p>
          <a:p>
            <a:r>
              <a:rPr lang="en-US" sz="1600" dirty="0">
                <a:latin typeface="Calibri" panose="020F0502020204030204" pitchFamily="34" charset="0"/>
                <a:ea typeface="Calibri" panose="020F0502020204030204" pitchFamily="34" charset="0"/>
                <a:cs typeface="Calibri" panose="020F0502020204030204" pitchFamily="34" charset="0"/>
              </a:rPr>
              <a:t>'target' and '</a:t>
            </a:r>
            <a:r>
              <a:rPr lang="en-US" sz="1600" dirty="0" err="1">
                <a:latin typeface="Calibri" panose="020F0502020204030204" pitchFamily="34" charset="0"/>
                <a:ea typeface="Calibri" panose="020F0502020204030204" pitchFamily="34" charset="0"/>
                <a:cs typeface="Calibri" panose="020F0502020204030204" pitchFamily="34" charset="0"/>
              </a:rPr>
              <a:t>oldpeak</a:t>
            </a:r>
            <a:r>
              <a:rPr lang="en-US" sz="1600" dirty="0">
                <a:latin typeface="Calibri" panose="020F0502020204030204" pitchFamily="34" charset="0"/>
                <a:ea typeface="Calibri" panose="020F0502020204030204" pitchFamily="34" charset="0"/>
                <a:cs typeface="Calibri" panose="020F0502020204030204" pitchFamily="34" charset="0"/>
              </a:rPr>
              <a:t>' variable are also mildly negatively correlated (correlation coefficient = -0.43).</a:t>
            </a:r>
          </a:p>
          <a:p>
            <a:r>
              <a:rPr lang="en-US" sz="1600" dirty="0">
                <a:latin typeface="Calibri" panose="020F0502020204030204" pitchFamily="34" charset="0"/>
                <a:ea typeface="Calibri" panose="020F0502020204030204" pitchFamily="34" charset="0"/>
                <a:cs typeface="Calibri" panose="020F0502020204030204" pitchFamily="34" charset="0"/>
              </a:rPr>
              <a:t>'target' and 'ca' variable are weakly negatively correlated (correlation coefficient = -0.39).</a:t>
            </a:r>
          </a:p>
          <a:p>
            <a:r>
              <a:rPr lang="en-US" sz="1600" dirty="0">
                <a:latin typeface="Calibri" panose="020F0502020204030204" pitchFamily="34" charset="0"/>
                <a:ea typeface="Calibri" panose="020F0502020204030204" pitchFamily="34" charset="0"/>
                <a:cs typeface="Calibri" panose="020F0502020204030204" pitchFamily="34" charset="0"/>
              </a:rPr>
              <a:t> 'target' and '</a:t>
            </a:r>
            <a:r>
              <a:rPr lang="en-US" sz="1600" dirty="0" err="1">
                <a:latin typeface="Calibri" panose="020F0502020204030204" pitchFamily="34" charset="0"/>
                <a:ea typeface="Calibri" panose="020F0502020204030204" pitchFamily="34" charset="0"/>
                <a:cs typeface="Calibri" panose="020F0502020204030204" pitchFamily="34" charset="0"/>
              </a:rPr>
              <a:t>thal</a:t>
            </a:r>
            <a:r>
              <a:rPr lang="en-US" sz="1600" dirty="0">
                <a:latin typeface="Calibri" panose="020F0502020204030204" pitchFamily="34" charset="0"/>
                <a:ea typeface="Calibri" panose="020F0502020204030204" pitchFamily="34" charset="0"/>
                <a:cs typeface="Calibri" panose="020F0502020204030204" pitchFamily="34" charset="0"/>
              </a:rPr>
              <a:t>' variable are also weakly negatively correlated (correlation coefficient = -0.34).</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223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5A17-321E-D47B-0DC4-53A9907B6CB1}"/>
              </a:ext>
            </a:extLst>
          </p:cNvPr>
          <p:cNvSpPr>
            <a:spLocks noGrp="1"/>
          </p:cNvSpPr>
          <p:nvPr>
            <p:ph type="title"/>
          </p:nvPr>
        </p:nvSpPr>
        <p:spPr/>
        <p:txBody>
          <a:bodyPr/>
          <a:lstStyle/>
          <a:p>
            <a:r>
              <a:rPr lang="en-US" dirty="0"/>
              <a:t>Outlier detection using ‘age’ attribute:</a:t>
            </a:r>
            <a:endParaRPr lang="en-IN" dirty="0"/>
          </a:p>
        </p:txBody>
      </p:sp>
      <p:sp>
        <p:nvSpPr>
          <p:cNvPr id="3" name="Content Placeholder 2">
            <a:extLst>
              <a:ext uri="{FF2B5EF4-FFF2-40B4-BE49-F238E27FC236}">
                <a16:creationId xmlns:a16="http://schemas.microsoft.com/office/drawing/2014/main" id="{764EB0B8-93ED-021A-1F87-241769923BC2}"/>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The 'age' variable does not contain any outlier.</a:t>
            </a: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29F33A8F-753B-8436-0E53-8EA2F0BC9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504" y="2920180"/>
            <a:ext cx="6096000" cy="303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05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B302-6E32-F794-F33B-D2E52E24BF97}"/>
              </a:ext>
            </a:extLst>
          </p:cNvPr>
          <p:cNvSpPr>
            <a:spLocks noGrp="1"/>
          </p:cNvSpPr>
          <p:nvPr>
            <p:ph type="title"/>
          </p:nvPr>
        </p:nvSpPr>
        <p:spPr/>
        <p:txBody>
          <a:bodyPr/>
          <a:lstStyle/>
          <a:p>
            <a:r>
              <a:rPr lang="en-US" dirty="0"/>
              <a:t>Outlier detection of ‘</a:t>
            </a:r>
            <a:r>
              <a:rPr lang="en-US" dirty="0" err="1"/>
              <a:t>trestbps</a:t>
            </a:r>
            <a:r>
              <a:rPr lang="en-US" dirty="0"/>
              <a:t>’ attribute:</a:t>
            </a:r>
            <a:endParaRPr lang="en-IN" dirty="0"/>
          </a:p>
        </p:txBody>
      </p:sp>
      <p:sp>
        <p:nvSpPr>
          <p:cNvPr id="3" name="Content Placeholder 2">
            <a:extLst>
              <a:ext uri="{FF2B5EF4-FFF2-40B4-BE49-F238E27FC236}">
                <a16:creationId xmlns:a16="http://schemas.microsoft.com/office/drawing/2014/main" id="{A0245757-DA59-7D21-DB70-6F55480D9ED5}"/>
              </a:ext>
            </a:extLst>
          </p:cNvPr>
          <p:cNvSpPr>
            <a:spLocks noGrp="1"/>
          </p:cNvSpPr>
          <p:nvPr>
            <p:ph idx="1"/>
          </p:nvPr>
        </p:nvSpPr>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err="1">
                <a:latin typeface="Calibri" panose="020F0502020204030204" pitchFamily="34" charset="0"/>
                <a:ea typeface="Calibri" panose="020F0502020204030204" pitchFamily="34" charset="0"/>
                <a:cs typeface="Calibri" panose="020F0502020204030204" pitchFamily="34" charset="0"/>
              </a:rPr>
              <a:t>trestbps</a:t>
            </a:r>
            <a:r>
              <a:rPr lang="en-US" sz="2400" dirty="0">
                <a:latin typeface="Calibri" panose="020F0502020204030204" pitchFamily="34" charset="0"/>
                <a:ea typeface="Calibri" panose="020F0502020204030204" pitchFamily="34" charset="0"/>
                <a:cs typeface="Calibri" panose="020F0502020204030204" pitchFamily="34" charset="0"/>
              </a:rPr>
              <a:t>' variable contains outliers to the right side.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2050" name="Picture 2">
            <a:extLst>
              <a:ext uri="{FF2B5EF4-FFF2-40B4-BE49-F238E27FC236}">
                <a16:creationId xmlns:a16="http://schemas.microsoft.com/office/drawing/2014/main" id="{527005B4-86E4-3747-ED08-2CE6A9DCF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309" y="2812026"/>
            <a:ext cx="6096000" cy="284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3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A13E-CCA6-C9E8-66F3-C4D5FEEF3A00}"/>
              </a:ext>
            </a:extLst>
          </p:cNvPr>
          <p:cNvSpPr>
            <a:spLocks noGrp="1"/>
          </p:cNvSpPr>
          <p:nvPr>
            <p:ph type="title"/>
          </p:nvPr>
        </p:nvSpPr>
        <p:spPr/>
        <p:txBody>
          <a:bodyPr/>
          <a:lstStyle/>
          <a:p>
            <a:r>
              <a:rPr lang="en-US" dirty="0"/>
              <a:t>Outlier detection using ‘</a:t>
            </a:r>
            <a:r>
              <a:rPr lang="en-US" dirty="0" err="1"/>
              <a:t>chol</a:t>
            </a:r>
            <a:r>
              <a:rPr lang="en-US" dirty="0"/>
              <a:t>’ attribute:</a:t>
            </a:r>
            <a:endParaRPr lang="en-IN" dirty="0"/>
          </a:p>
        </p:txBody>
      </p:sp>
      <p:sp>
        <p:nvSpPr>
          <p:cNvPr id="3" name="Content Placeholder 2">
            <a:extLst>
              <a:ext uri="{FF2B5EF4-FFF2-40B4-BE49-F238E27FC236}">
                <a16:creationId xmlns:a16="http://schemas.microsoft.com/office/drawing/2014/main" id="{ED1C5529-7FAC-57D8-074E-4C4DA08628BF}"/>
              </a:ext>
            </a:extLst>
          </p:cNvPr>
          <p:cNvSpPr>
            <a:spLocks noGrp="1"/>
          </p:cNvSpPr>
          <p:nvPr>
            <p:ph idx="1"/>
          </p:nvPr>
        </p:nvSpPr>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err="1">
                <a:latin typeface="Calibri" panose="020F0502020204030204" pitchFamily="34" charset="0"/>
                <a:ea typeface="Calibri" panose="020F0502020204030204" pitchFamily="34" charset="0"/>
                <a:cs typeface="Calibri" panose="020F0502020204030204" pitchFamily="34" charset="0"/>
              </a:rPr>
              <a:t>chol</a:t>
            </a:r>
            <a:r>
              <a:rPr lang="en-US" sz="2400" dirty="0">
                <a:latin typeface="Calibri" panose="020F0502020204030204" pitchFamily="34" charset="0"/>
                <a:ea typeface="Calibri" panose="020F0502020204030204" pitchFamily="34" charset="0"/>
                <a:cs typeface="Calibri" panose="020F0502020204030204" pitchFamily="34" charset="0"/>
              </a:rPr>
              <a:t>’ attribute also contains outliers to the right side.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3076" name="Picture 4">
            <a:extLst>
              <a:ext uri="{FF2B5EF4-FFF2-40B4-BE49-F238E27FC236}">
                <a16:creationId xmlns:a16="http://schemas.microsoft.com/office/drawing/2014/main" id="{90DE3241-B517-FE23-FDC3-FE04FDD08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26" y="2910349"/>
            <a:ext cx="6096000" cy="2920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32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5CDA-A49F-8897-DEF2-39590E40EBC5}"/>
              </a:ext>
            </a:extLst>
          </p:cNvPr>
          <p:cNvSpPr>
            <a:spLocks noGrp="1"/>
          </p:cNvSpPr>
          <p:nvPr>
            <p:ph type="title"/>
          </p:nvPr>
        </p:nvSpPr>
        <p:spPr/>
        <p:txBody>
          <a:bodyPr/>
          <a:lstStyle/>
          <a:p>
            <a:r>
              <a:rPr lang="en-US" dirty="0"/>
              <a:t>Outlier detection using ‘</a:t>
            </a:r>
            <a:r>
              <a:rPr lang="en-US" dirty="0" err="1"/>
              <a:t>thalach</a:t>
            </a:r>
            <a:r>
              <a:rPr lang="en-US" dirty="0"/>
              <a:t>’ attribute:</a:t>
            </a:r>
            <a:endParaRPr lang="en-IN" dirty="0"/>
          </a:p>
        </p:txBody>
      </p:sp>
      <p:sp>
        <p:nvSpPr>
          <p:cNvPr id="3" name="Content Placeholder 2">
            <a:extLst>
              <a:ext uri="{FF2B5EF4-FFF2-40B4-BE49-F238E27FC236}">
                <a16:creationId xmlns:a16="http://schemas.microsoft.com/office/drawing/2014/main" id="{B75B0D5D-A1DE-C4F6-2D61-5382B6DEB32F}"/>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err="1">
                <a:latin typeface="Calibri" panose="020F0502020204030204" pitchFamily="34" charset="0"/>
                <a:ea typeface="Calibri" panose="020F0502020204030204" pitchFamily="34" charset="0"/>
                <a:cs typeface="Calibri" panose="020F0502020204030204" pitchFamily="34" charset="0"/>
              </a:rPr>
              <a:t>thalach</a:t>
            </a:r>
            <a:r>
              <a:rPr lang="en-US" sz="2400" dirty="0">
                <a:latin typeface="Calibri" panose="020F0502020204030204" pitchFamily="34" charset="0"/>
                <a:ea typeface="Calibri" panose="020F0502020204030204" pitchFamily="34" charset="0"/>
                <a:cs typeface="Calibri" panose="020F0502020204030204" pitchFamily="34" charset="0"/>
              </a:rPr>
              <a:t>’ attribute contains a single outlier to the left side.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098" name="Picture 2">
            <a:extLst>
              <a:ext uri="{FF2B5EF4-FFF2-40B4-BE49-F238E27FC236}">
                <a16:creationId xmlns:a16="http://schemas.microsoft.com/office/drawing/2014/main" id="{59DA07B0-DD54-3F43-F0BC-FFB196479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71" y="2900517"/>
            <a:ext cx="6096000" cy="289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4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92AC-70CE-1541-A10D-791C4B34AACE}"/>
              </a:ext>
            </a:extLst>
          </p:cNvPr>
          <p:cNvSpPr>
            <a:spLocks noGrp="1"/>
          </p:cNvSpPr>
          <p:nvPr>
            <p:ph type="title"/>
          </p:nvPr>
        </p:nvSpPr>
        <p:spPr/>
        <p:txBody>
          <a:bodyPr/>
          <a:lstStyle/>
          <a:p>
            <a:r>
              <a:rPr lang="en-US" dirty="0"/>
              <a:t>Outlier detection using ‘</a:t>
            </a:r>
            <a:r>
              <a:rPr lang="en-US" dirty="0" err="1"/>
              <a:t>oldpeak</a:t>
            </a:r>
            <a:r>
              <a:rPr lang="en-US" dirty="0"/>
              <a:t>’ attribute:</a:t>
            </a:r>
            <a:endParaRPr lang="en-IN" dirty="0"/>
          </a:p>
        </p:txBody>
      </p:sp>
      <p:sp>
        <p:nvSpPr>
          <p:cNvPr id="3" name="Content Placeholder 2">
            <a:extLst>
              <a:ext uri="{FF2B5EF4-FFF2-40B4-BE49-F238E27FC236}">
                <a16:creationId xmlns:a16="http://schemas.microsoft.com/office/drawing/2014/main" id="{9DADD322-F325-A886-FF7D-3F3A8F2D012E}"/>
              </a:ext>
            </a:extLst>
          </p:cNvPr>
          <p:cNvSpPr>
            <a:spLocks noGrp="1"/>
          </p:cNvSpPr>
          <p:nvPr>
            <p:ph idx="1"/>
          </p:nvPr>
        </p:nvSpPr>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err="1">
                <a:latin typeface="Calibri" panose="020F0502020204030204" pitchFamily="34" charset="0"/>
                <a:ea typeface="Calibri" panose="020F0502020204030204" pitchFamily="34" charset="0"/>
                <a:cs typeface="Calibri" panose="020F0502020204030204" pitchFamily="34" charset="0"/>
              </a:rPr>
              <a:t>oldpeak</a:t>
            </a:r>
            <a:r>
              <a:rPr lang="en-US" sz="2400" dirty="0">
                <a:latin typeface="Calibri" panose="020F0502020204030204" pitchFamily="34" charset="0"/>
                <a:ea typeface="Calibri" panose="020F0502020204030204" pitchFamily="34" charset="0"/>
                <a:cs typeface="Calibri" panose="020F0502020204030204" pitchFamily="34" charset="0"/>
              </a:rPr>
              <a:t>’ attribute contains outliers to the right side. </a:t>
            </a:r>
          </a:p>
          <a:p>
            <a:endParaRPr lang="en-IN" dirty="0"/>
          </a:p>
        </p:txBody>
      </p:sp>
      <p:pic>
        <p:nvPicPr>
          <p:cNvPr id="5124" name="Picture 4">
            <a:extLst>
              <a:ext uri="{FF2B5EF4-FFF2-40B4-BE49-F238E27FC236}">
                <a16:creationId xmlns:a16="http://schemas.microsoft.com/office/drawing/2014/main" id="{999D8D58-ACDB-A496-847B-3BC48B39E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16" y="2900287"/>
            <a:ext cx="6096000" cy="294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001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EAD8-5F4C-0743-DFCF-4A3FF7EF415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138A2FD-1F1E-0B88-6CCE-659289659A86}"/>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 this kernel, we have explored the heart disease dataset. </a:t>
            </a:r>
          </a:p>
          <a:p>
            <a:r>
              <a:rPr lang="en-US" dirty="0">
                <a:latin typeface="Calibri" panose="020F0502020204030204" pitchFamily="34" charset="0"/>
                <a:ea typeface="Calibri" panose="020F0502020204030204" pitchFamily="34" charset="0"/>
                <a:cs typeface="Calibri" panose="020F0502020204030204" pitchFamily="34" charset="0"/>
              </a:rPr>
              <a:t>We have implemented many of the strategies. </a:t>
            </a:r>
          </a:p>
          <a:p>
            <a:r>
              <a:rPr lang="en-US" dirty="0">
                <a:latin typeface="Calibri" panose="020F0502020204030204" pitchFamily="34" charset="0"/>
                <a:ea typeface="Calibri" panose="020F0502020204030204" pitchFamily="34" charset="0"/>
                <a:cs typeface="Calibri" panose="020F0502020204030204" pitchFamily="34" charset="0"/>
              </a:rPr>
              <a:t>The feature variable of interest is `target` variable. </a:t>
            </a:r>
          </a:p>
          <a:p>
            <a:r>
              <a:rPr lang="en-US" dirty="0">
                <a:latin typeface="Calibri" panose="020F0502020204030204" pitchFamily="34" charset="0"/>
                <a:ea typeface="Calibri" panose="020F0502020204030204" pitchFamily="34" charset="0"/>
                <a:cs typeface="Calibri" panose="020F0502020204030204" pitchFamily="34" charset="0"/>
              </a:rPr>
              <a:t>We have analyzed it alone and check its interaction with other variables. </a:t>
            </a:r>
          </a:p>
          <a:p>
            <a:r>
              <a:rPr lang="en-US" dirty="0">
                <a:latin typeface="Calibri" panose="020F0502020204030204" pitchFamily="34" charset="0"/>
                <a:ea typeface="Calibri" panose="020F0502020204030204" pitchFamily="34" charset="0"/>
                <a:cs typeface="Calibri" panose="020F0502020204030204" pitchFamily="34" charset="0"/>
              </a:rPr>
              <a:t>We have also discussed how to detect missing data and outliers.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3836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708B5-E20E-BD7F-4A14-92061C4F753E}"/>
              </a:ext>
            </a:extLst>
          </p:cNvPr>
          <p:cNvSpPr>
            <a:spLocks noGrp="1"/>
          </p:cNvSpPr>
          <p:nvPr>
            <p:ph idx="1"/>
          </p:nvPr>
        </p:nvSpPr>
        <p:spPr/>
        <p:txBody>
          <a:bodyPr>
            <a:normAutofit/>
          </a:bodyPr>
          <a:lstStyle/>
          <a:p>
            <a:pPr marL="0" indent="0" algn="ctr">
              <a:buNone/>
            </a:pPr>
            <a:r>
              <a:rPr lang="en-US" sz="6000" i="1" dirty="0">
                <a:solidFill>
                  <a:srgbClr val="FF0000"/>
                </a:solidFill>
              </a:rPr>
              <a:t>THANK YOU</a:t>
            </a:r>
            <a:endParaRPr lang="en-IN" sz="6000" i="1" dirty="0">
              <a:solidFill>
                <a:srgbClr val="FF0000"/>
              </a:solidFill>
            </a:endParaRPr>
          </a:p>
        </p:txBody>
      </p:sp>
    </p:spTree>
    <p:extLst>
      <p:ext uri="{BB962C8B-B14F-4D97-AF65-F5344CB8AC3E}">
        <p14:creationId xmlns:p14="http://schemas.microsoft.com/office/powerpoint/2010/main" val="174980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2DA9-18DF-D819-A1B7-A63F5BA4A59D}"/>
              </a:ext>
            </a:extLst>
          </p:cNvPr>
          <p:cNvSpPr>
            <a:spLocks noGrp="1"/>
          </p:cNvSpPr>
          <p:nvPr>
            <p:ph type="title"/>
          </p:nvPr>
        </p:nvSpPr>
        <p:spPr/>
        <p:txBody>
          <a:bodyPr/>
          <a:lstStyle/>
          <a:p>
            <a:r>
              <a:rPr lang="en-US" dirty="0"/>
              <a:t>Required Libraries:</a:t>
            </a:r>
            <a:endParaRPr lang="en-IN" dirty="0"/>
          </a:p>
        </p:txBody>
      </p:sp>
      <p:pic>
        <p:nvPicPr>
          <p:cNvPr id="1026" name="Picture 2">
            <a:extLst>
              <a:ext uri="{FF2B5EF4-FFF2-40B4-BE49-F238E27FC236}">
                <a16:creationId xmlns:a16="http://schemas.microsoft.com/office/drawing/2014/main" id="{A84C14AA-6DB8-C2AC-1CBB-FB8A67D239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8891" y="1580485"/>
            <a:ext cx="689355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0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2C1E-4C66-B2A9-ED5C-98E4A7985CCD}"/>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7361CECF-DCA4-49D1-BA6D-D0050B57D072}"/>
              </a:ext>
            </a:extLst>
          </p:cNvPr>
          <p:cNvSpPr>
            <a:spLocks noGrp="1"/>
          </p:cNvSpPr>
          <p:nvPr>
            <p:ph idx="1"/>
          </p:nvPr>
        </p:nvSpPr>
        <p:spPr>
          <a:xfrm>
            <a:off x="838200" y="1337187"/>
            <a:ext cx="10515600" cy="4839776"/>
          </a:xfrm>
        </p:spPr>
        <p:txBody>
          <a:bodyPr>
            <a:normAutofit/>
          </a:bodyPr>
          <a:lstStyle/>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Collected the data set of Cardiovascular disease and </a:t>
            </a:r>
            <a:r>
              <a:rPr lang="en-US" sz="1800" dirty="0">
                <a:latin typeface="Calibri" panose="020F0502020204030204" pitchFamily="34" charset="0"/>
                <a:ea typeface="Calibri" panose="020F0502020204030204" pitchFamily="34" charset="0"/>
                <a:cs typeface="Calibri" panose="020F0502020204030204" pitchFamily="34" charset="0"/>
              </a:rPr>
              <a:t>I have conducted Exploratory Data Analysis (EDA) of this dataset.</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Its stored in the csv file named -&gt; heart.csv </a:t>
            </a:r>
          </a:p>
          <a:p>
            <a:pPr marL="0" indent="0">
              <a:buNone/>
            </a:pPr>
            <a:endParaRPr lang="en-US" sz="1800" dirty="0"/>
          </a:p>
          <a:p>
            <a:pPr>
              <a:buFontTx/>
              <a:buChar char="-"/>
            </a:pPr>
            <a:endParaRPr lang="en-US" sz="1800" dirty="0"/>
          </a:p>
        </p:txBody>
      </p:sp>
      <p:pic>
        <p:nvPicPr>
          <p:cNvPr id="5" name="Picture 4">
            <a:extLst>
              <a:ext uri="{FF2B5EF4-FFF2-40B4-BE49-F238E27FC236}">
                <a16:creationId xmlns:a16="http://schemas.microsoft.com/office/drawing/2014/main" id="{0EB90BE5-9839-E3E9-E245-CE04118CA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859" y="2536723"/>
            <a:ext cx="8513199" cy="3508759"/>
          </a:xfrm>
          <a:prstGeom prst="rect">
            <a:avLst/>
          </a:prstGeom>
        </p:spPr>
      </p:pic>
    </p:spTree>
    <p:extLst>
      <p:ext uri="{BB962C8B-B14F-4D97-AF65-F5344CB8AC3E}">
        <p14:creationId xmlns:p14="http://schemas.microsoft.com/office/powerpoint/2010/main" val="405896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3631-572A-6655-6554-563EF9845984}"/>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1E598C01-CDFB-1978-8DD5-84494880E633}"/>
              </a:ext>
            </a:extLst>
          </p:cNvPr>
          <p:cNvSpPr>
            <a:spLocks noGrp="1"/>
          </p:cNvSpPr>
          <p:nvPr>
            <p:ph idx="1"/>
          </p:nvPr>
        </p:nvSpPr>
        <p:spPr>
          <a:xfrm>
            <a:off x="718457" y="2153265"/>
            <a:ext cx="10635343" cy="4116906"/>
          </a:xfrm>
        </p:spPr>
        <p:txBody>
          <a:bodyPr>
            <a:normAutofit fontScale="25000" lnSpcReduction="20000"/>
          </a:bodyPr>
          <a:lstStyle/>
          <a:p>
            <a:r>
              <a:rPr lang="en-US" sz="9600" dirty="0">
                <a:latin typeface="Calibri" panose="020F0502020204030204" pitchFamily="34" charset="0"/>
                <a:ea typeface="Calibri" panose="020F0502020204030204" pitchFamily="34" charset="0"/>
                <a:cs typeface="Calibri" panose="020F0502020204030204" pitchFamily="34" charset="0"/>
              </a:rPr>
              <a:t>Data understanding process includes collecting and exploring the data.</a:t>
            </a:r>
          </a:p>
          <a:p>
            <a:r>
              <a:rPr lang="en-US" sz="9600" dirty="0">
                <a:latin typeface="Calibri" panose="020F0502020204030204" pitchFamily="34" charset="0"/>
                <a:ea typeface="Calibri" panose="020F0502020204030204" pitchFamily="34" charset="0"/>
                <a:cs typeface="Calibri" panose="020F0502020204030204" pitchFamily="34" charset="0"/>
              </a:rPr>
              <a:t>The data we have collect consist of 303 instances with 14 attributes. </a:t>
            </a:r>
          </a:p>
          <a:p>
            <a:r>
              <a:rPr lang="en-US" sz="9600" dirty="0">
                <a:latin typeface="Calibri" panose="020F0502020204030204" pitchFamily="34" charset="0"/>
                <a:ea typeface="Calibri" panose="020F0502020204030204" pitchFamily="34" charset="0"/>
                <a:cs typeface="Calibri" panose="020F0502020204030204" pitchFamily="34" charset="0"/>
              </a:rPr>
              <a:t>The </a:t>
            </a:r>
            <a:r>
              <a:rPr lang="en-US" sz="9600" b="1" dirty="0">
                <a:latin typeface="Calibri" panose="020F0502020204030204" pitchFamily="34" charset="0"/>
                <a:ea typeface="Calibri" panose="020F0502020204030204" pitchFamily="34" charset="0"/>
                <a:cs typeface="Calibri" panose="020F0502020204030204" pitchFamily="34" charset="0"/>
              </a:rPr>
              <a:t>attributes</a:t>
            </a:r>
            <a:r>
              <a:rPr lang="en-US" sz="9600" dirty="0">
                <a:latin typeface="Calibri" panose="020F0502020204030204" pitchFamily="34" charset="0"/>
                <a:ea typeface="Calibri" panose="020F0502020204030204" pitchFamily="34" charset="0"/>
                <a:cs typeface="Calibri" panose="020F0502020204030204" pitchFamily="34" charset="0"/>
              </a:rPr>
              <a:t> are:</a:t>
            </a:r>
          </a:p>
          <a:p>
            <a:pPr>
              <a:buFont typeface="Wingdings" panose="05000000000000000000" pitchFamily="2" charset="2"/>
              <a:buChar char="v"/>
            </a:pPr>
            <a:r>
              <a:rPr lang="en-US" sz="9600" dirty="0">
                <a:latin typeface="Calibri" panose="020F0502020204030204" pitchFamily="34" charset="0"/>
                <a:ea typeface="Calibri" panose="020F0502020204030204" pitchFamily="34" charset="0"/>
                <a:cs typeface="Calibri" panose="020F0502020204030204" pitchFamily="34" charset="0"/>
              </a:rPr>
              <a:t> age -- Age              </a:t>
            </a:r>
          </a:p>
          <a:p>
            <a:pPr>
              <a:buFont typeface="Wingdings" panose="05000000000000000000" pitchFamily="2" charset="2"/>
              <a:buChar char="v"/>
            </a:pPr>
            <a:r>
              <a:rPr lang="en-US" sz="9600" dirty="0">
                <a:latin typeface="Calibri" panose="020F0502020204030204" pitchFamily="34" charset="0"/>
                <a:ea typeface="Calibri" panose="020F0502020204030204" pitchFamily="34" charset="0"/>
                <a:cs typeface="Calibri" panose="020F0502020204030204" pitchFamily="34" charset="0"/>
              </a:rPr>
              <a:t> sex -- (1-male, 0-female)</a:t>
            </a:r>
          </a:p>
          <a:p>
            <a:pPr>
              <a:buFont typeface="Wingdings" panose="05000000000000000000" pitchFamily="2" charset="2"/>
              <a:buChar char="v"/>
            </a:pPr>
            <a:r>
              <a:rPr lang="en-US" sz="9600" dirty="0">
                <a:latin typeface="Calibri" panose="020F0502020204030204" pitchFamily="34" charset="0"/>
                <a:ea typeface="Calibri" panose="020F0502020204030204" pitchFamily="34" charset="0"/>
                <a:cs typeface="Calibri" panose="020F0502020204030204" pitchFamily="34" charset="0"/>
              </a:rPr>
              <a:t> cp – Chest Pain</a:t>
            </a:r>
          </a:p>
          <a:p>
            <a:pPr>
              <a:buFont typeface="Wingdings" panose="05000000000000000000" pitchFamily="2" charset="2"/>
              <a:buChar char="v"/>
            </a:pPr>
            <a:r>
              <a:rPr lang="en-US" sz="9600" dirty="0">
                <a:latin typeface="Calibri" panose="020F0502020204030204" pitchFamily="34" charset="0"/>
                <a:ea typeface="Calibri" panose="020F0502020204030204" pitchFamily="34" charset="0"/>
                <a:cs typeface="Calibri" panose="020F0502020204030204" pitchFamily="34" charset="0"/>
              </a:rPr>
              <a:t> </a:t>
            </a:r>
            <a:r>
              <a:rPr lang="en-US" sz="9600" dirty="0" err="1">
                <a:latin typeface="Calibri" panose="020F0502020204030204" pitchFamily="34" charset="0"/>
                <a:ea typeface="Calibri" panose="020F0502020204030204" pitchFamily="34" charset="0"/>
                <a:cs typeface="Calibri" panose="020F0502020204030204" pitchFamily="34" charset="0"/>
              </a:rPr>
              <a:t>trestbps</a:t>
            </a:r>
            <a:r>
              <a:rPr lang="en-US" sz="9600" dirty="0">
                <a:latin typeface="Calibri" panose="020F0502020204030204" pitchFamily="34" charset="0"/>
                <a:ea typeface="Calibri" panose="020F0502020204030204" pitchFamily="34" charset="0"/>
                <a:cs typeface="Calibri" panose="020F0502020204030204" pitchFamily="34" charset="0"/>
              </a:rPr>
              <a:t> – Resting blood pressure (in mm Hg on admission to the hospital</a:t>
            </a:r>
          </a:p>
          <a:p>
            <a:pPr>
              <a:buFont typeface="Wingdings" panose="05000000000000000000" pitchFamily="2" charset="2"/>
              <a:buChar char="v"/>
            </a:pPr>
            <a:r>
              <a:rPr lang="en-US" sz="9600" dirty="0">
                <a:latin typeface="Calibri" panose="020F0502020204030204" pitchFamily="34" charset="0"/>
                <a:ea typeface="Calibri" panose="020F0502020204030204" pitchFamily="34" charset="0"/>
                <a:cs typeface="Calibri" panose="020F0502020204030204" pitchFamily="34" charset="0"/>
              </a:rPr>
              <a:t> </a:t>
            </a:r>
            <a:r>
              <a:rPr lang="en-IN" sz="9600" dirty="0" err="1">
                <a:latin typeface="Calibri" panose="020F0502020204030204" pitchFamily="34" charset="0"/>
                <a:ea typeface="Calibri" panose="020F0502020204030204" pitchFamily="34" charset="0"/>
                <a:cs typeface="Calibri" panose="020F0502020204030204" pitchFamily="34" charset="0"/>
              </a:rPr>
              <a:t>chol</a:t>
            </a:r>
            <a:r>
              <a:rPr lang="en-IN" sz="9600" dirty="0">
                <a:latin typeface="Calibri" panose="020F0502020204030204" pitchFamily="34" charset="0"/>
                <a:ea typeface="Calibri" panose="020F0502020204030204" pitchFamily="34" charset="0"/>
                <a:cs typeface="Calibri" panose="020F0502020204030204" pitchFamily="34" charset="0"/>
              </a:rPr>
              <a:t> – Serum </a:t>
            </a:r>
            <a:r>
              <a:rPr lang="en-IN" sz="9600" dirty="0" err="1">
                <a:latin typeface="Calibri" panose="020F0502020204030204" pitchFamily="34" charset="0"/>
                <a:ea typeface="Calibri" panose="020F0502020204030204" pitchFamily="34" charset="0"/>
                <a:cs typeface="Calibri" panose="020F0502020204030204" pitchFamily="34" charset="0"/>
              </a:rPr>
              <a:t>Cholestrol</a:t>
            </a:r>
            <a:endParaRPr lang="en-IN" sz="9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3600"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61923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BA17-42F9-0618-E981-B0BE8075FCA3}"/>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6AF6D59F-CF58-874C-2D7F-7F79787494D5}"/>
              </a:ext>
            </a:extLst>
          </p:cNvPr>
          <p:cNvSpPr>
            <a:spLocks noGrp="1"/>
          </p:cNvSpPr>
          <p:nvPr>
            <p:ph idx="1"/>
          </p:nvPr>
        </p:nvSpPr>
        <p:spPr/>
        <p:txBody>
          <a:bodyPr/>
          <a:lstStyle/>
          <a:p>
            <a:pPr>
              <a:buFont typeface="Wingdings" panose="05000000000000000000" pitchFamily="2" charset="2"/>
              <a:buChar char="v"/>
            </a:pPr>
            <a:r>
              <a:rPr lang="en-IN" sz="1800" dirty="0" err="1">
                <a:latin typeface="Calibri" panose="020F0502020204030204" pitchFamily="34" charset="0"/>
                <a:ea typeface="Calibri" panose="020F0502020204030204" pitchFamily="34" charset="0"/>
                <a:cs typeface="Calibri" panose="020F0502020204030204" pitchFamily="34" charset="0"/>
              </a:rPr>
              <a:t>fbs</a:t>
            </a:r>
            <a:r>
              <a:rPr lang="en-IN" sz="1800" dirty="0">
                <a:latin typeface="Calibri" panose="020F0502020204030204" pitchFamily="34" charset="0"/>
                <a:ea typeface="Calibri" panose="020F0502020204030204" pitchFamily="34" charset="0"/>
                <a:cs typeface="Calibri" panose="020F0502020204030204" pitchFamily="34" charset="0"/>
              </a:rPr>
              <a:t> -- Fasting blood sugar</a:t>
            </a:r>
          </a:p>
          <a:p>
            <a:pPr>
              <a:buFont typeface="Wingdings" panose="05000000000000000000" pitchFamily="2" charset="2"/>
              <a:buChar char="v"/>
            </a:pPr>
            <a:r>
              <a:rPr lang="en-IN" sz="1800" dirty="0" err="1">
                <a:latin typeface="Calibri" panose="020F0502020204030204" pitchFamily="34" charset="0"/>
                <a:ea typeface="Calibri" panose="020F0502020204030204" pitchFamily="34" charset="0"/>
                <a:cs typeface="Calibri" panose="020F0502020204030204" pitchFamily="34" charset="0"/>
              </a:rPr>
              <a:t>restecg</a:t>
            </a:r>
            <a:r>
              <a:rPr lang="en-IN" sz="1800" dirty="0">
                <a:latin typeface="Calibri" panose="020F0502020204030204" pitchFamily="34" charset="0"/>
                <a:ea typeface="Calibri" panose="020F0502020204030204" pitchFamily="34" charset="0"/>
                <a:cs typeface="Calibri" panose="020F0502020204030204" pitchFamily="34" charset="0"/>
              </a:rPr>
              <a:t> -- Resting </a:t>
            </a:r>
            <a:r>
              <a:rPr lang="en-IN" sz="1800" dirty="0" err="1">
                <a:latin typeface="Calibri" panose="020F0502020204030204" pitchFamily="34" charset="0"/>
                <a:ea typeface="Calibri" panose="020F0502020204030204" pitchFamily="34" charset="0"/>
                <a:cs typeface="Calibri" panose="020F0502020204030204" pitchFamily="34" charset="0"/>
              </a:rPr>
              <a:t>Electrocardiagraphic</a:t>
            </a:r>
            <a:r>
              <a:rPr lang="en-IN" sz="1800" dirty="0">
                <a:latin typeface="Calibri" panose="020F0502020204030204" pitchFamily="34" charset="0"/>
                <a:ea typeface="Calibri" panose="020F0502020204030204" pitchFamily="34" charset="0"/>
                <a:cs typeface="Calibri" panose="020F0502020204030204" pitchFamily="34" charset="0"/>
              </a:rPr>
              <a:t> results</a:t>
            </a:r>
          </a:p>
          <a:p>
            <a:pPr>
              <a:buFont typeface="Wingdings" panose="05000000000000000000" pitchFamily="2" charset="2"/>
              <a:buChar char="v"/>
            </a:pPr>
            <a:r>
              <a:rPr lang="en-IN" sz="1800" dirty="0" err="1">
                <a:latin typeface="Calibri" panose="020F0502020204030204" pitchFamily="34" charset="0"/>
                <a:ea typeface="Calibri" panose="020F0502020204030204" pitchFamily="34" charset="0"/>
                <a:cs typeface="Calibri" panose="020F0502020204030204" pitchFamily="34" charset="0"/>
              </a:rPr>
              <a:t>thalach</a:t>
            </a:r>
            <a:r>
              <a:rPr lang="en-IN" sz="1800" dirty="0">
                <a:latin typeface="Calibri" panose="020F0502020204030204" pitchFamily="34" charset="0"/>
                <a:ea typeface="Calibri" panose="020F0502020204030204" pitchFamily="34" charset="0"/>
                <a:cs typeface="Calibri" panose="020F0502020204030204" pitchFamily="34" charset="0"/>
              </a:rPr>
              <a:t> -- Maximum heart rate achieved</a:t>
            </a:r>
          </a:p>
          <a:p>
            <a:pPr>
              <a:buFont typeface="Wingdings" panose="05000000000000000000" pitchFamily="2" charset="2"/>
              <a:buChar char="v"/>
            </a:pPr>
            <a:r>
              <a:rPr lang="en-IN" sz="1800" dirty="0" err="1">
                <a:latin typeface="Calibri" panose="020F0502020204030204" pitchFamily="34" charset="0"/>
                <a:ea typeface="Calibri" panose="020F0502020204030204" pitchFamily="34" charset="0"/>
                <a:cs typeface="Calibri" panose="020F0502020204030204" pitchFamily="34" charset="0"/>
              </a:rPr>
              <a:t>exang</a:t>
            </a:r>
            <a:r>
              <a:rPr lang="en-IN" sz="1800" dirty="0">
                <a:latin typeface="Calibri" panose="020F0502020204030204" pitchFamily="34" charset="0"/>
                <a:ea typeface="Calibri" panose="020F0502020204030204" pitchFamily="34" charset="0"/>
                <a:cs typeface="Calibri" panose="020F0502020204030204" pitchFamily="34" charset="0"/>
              </a:rPr>
              <a:t> – Exercise induced angina</a:t>
            </a:r>
          </a:p>
          <a:p>
            <a:pPr>
              <a:buFont typeface="Wingdings" panose="05000000000000000000" pitchFamily="2" charset="2"/>
              <a:buChar char="v"/>
            </a:pPr>
            <a:r>
              <a:rPr lang="en-IN" sz="1800" dirty="0" err="1">
                <a:latin typeface="Calibri" panose="020F0502020204030204" pitchFamily="34" charset="0"/>
                <a:ea typeface="Calibri" panose="020F0502020204030204" pitchFamily="34" charset="0"/>
                <a:cs typeface="Calibri" panose="020F0502020204030204" pitchFamily="34" charset="0"/>
              </a:rPr>
              <a:t>oldpeak</a:t>
            </a:r>
            <a:r>
              <a:rPr lang="en-IN" sz="1800" dirty="0">
                <a:latin typeface="Calibri" panose="020F0502020204030204" pitchFamily="34" charset="0"/>
                <a:ea typeface="Calibri" panose="020F0502020204030204" pitchFamily="34" charset="0"/>
                <a:cs typeface="Calibri" panose="020F0502020204030204" pitchFamily="34" charset="0"/>
              </a:rPr>
              <a:t> – ST depression induced by exercise relative to rest</a:t>
            </a: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slope – The slope of the peak exercise ST segment</a:t>
            </a: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ca – Number of major vessels (0-3) </a:t>
            </a:r>
            <a:r>
              <a:rPr lang="en-IN" sz="1800" dirty="0" err="1">
                <a:latin typeface="Calibri" panose="020F0502020204030204" pitchFamily="34" charset="0"/>
                <a:ea typeface="Calibri" panose="020F0502020204030204" pitchFamily="34" charset="0"/>
                <a:cs typeface="Calibri" panose="020F0502020204030204" pitchFamily="34" charset="0"/>
              </a:rPr>
              <a:t>colored</a:t>
            </a:r>
            <a:r>
              <a:rPr lang="en-IN" sz="1800" dirty="0">
                <a:latin typeface="Calibri" panose="020F0502020204030204" pitchFamily="34" charset="0"/>
                <a:ea typeface="Calibri" panose="020F0502020204030204" pitchFamily="34" charset="0"/>
                <a:cs typeface="Calibri" panose="020F0502020204030204" pitchFamily="34" charset="0"/>
              </a:rPr>
              <a:t> by </a:t>
            </a:r>
            <a:r>
              <a:rPr lang="en-IN" sz="1800" dirty="0" err="1">
                <a:latin typeface="Calibri" panose="020F0502020204030204" pitchFamily="34" charset="0"/>
                <a:ea typeface="Calibri" panose="020F0502020204030204" pitchFamily="34" charset="0"/>
                <a:cs typeface="Calibri" panose="020F0502020204030204" pitchFamily="34" charset="0"/>
              </a:rPr>
              <a:t>flourosopy</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err="1">
                <a:latin typeface="Calibri" panose="020F0502020204030204" pitchFamily="34" charset="0"/>
                <a:ea typeface="Calibri" panose="020F0502020204030204" pitchFamily="34" charset="0"/>
                <a:cs typeface="Calibri" panose="020F0502020204030204" pitchFamily="34" charset="0"/>
              </a:rPr>
              <a:t>thal</a:t>
            </a:r>
            <a:r>
              <a:rPr lang="en-IN" sz="1800" dirty="0">
                <a:latin typeface="Calibri" panose="020F0502020204030204" pitchFamily="34" charset="0"/>
                <a:ea typeface="Calibri" panose="020F0502020204030204" pitchFamily="34" charset="0"/>
                <a:cs typeface="Calibri" panose="020F0502020204030204" pitchFamily="34" charset="0"/>
              </a:rPr>
              <a:t> – Thalassemia </a:t>
            </a: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Target – 1 or 0</a:t>
            </a:r>
          </a:p>
          <a:p>
            <a:endParaRPr lang="en-IN" dirty="0"/>
          </a:p>
        </p:txBody>
      </p:sp>
    </p:spTree>
    <p:extLst>
      <p:ext uri="{BB962C8B-B14F-4D97-AF65-F5344CB8AC3E}">
        <p14:creationId xmlns:p14="http://schemas.microsoft.com/office/powerpoint/2010/main" val="45897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D1AC-6AB3-89B5-8E52-E3C111371027}"/>
              </a:ext>
            </a:extLst>
          </p:cNvPr>
          <p:cNvSpPr>
            <a:spLocks noGrp="1"/>
          </p:cNvSpPr>
          <p:nvPr>
            <p:ph type="title"/>
          </p:nvPr>
        </p:nvSpPr>
        <p:spPr/>
        <p:txBody>
          <a:bodyPr/>
          <a:lstStyle/>
          <a:p>
            <a:r>
              <a:rPr lang="en-US" dirty="0"/>
              <a:t>Displays top 5 rows of the Dataset:</a:t>
            </a:r>
            <a:endParaRPr lang="en-IN" dirty="0"/>
          </a:p>
        </p:txBody>
      </p:sp>
      <p:pic>
        <p:nvPicPr>
          <p:cNvPr id="5" name="Content Placeholder 4">
            <a:extLst>
              <a:ext uri="{FF2B5EF4-FFF2-40B4-BE49-F238E27FC236}">
                <a16:creationId xmlns:a16="http://schemas.microsoft.com/office/drawing/2014/main" id="{5A2C390E-0C91-AED3-FBFA-8836EDBF5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7924800" cy="4004469"/>
          </a:xfrm>
        </p:spPr>
      </p:pic>
    </p:spTree>
    <p:extLst>
      <p:ext uri="{BB962C8B-B14F-4D97-AF65-F5344CB8AC3E}">
        <p14:creationId xmlns:p14="http://schemas.microsoft.com/office/powerpoint/2010/main" val="95806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D6B6-8A80-F88C-8B76-44FE6CA58522}"/>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6A7D3F90-E8C2-50BA-1BA3-EA5875E3736B}"/>
              </a:ext>
            </a:extLst>
          </p:cNvPr>
          <p:cNvSpPr>
            <a:spLocks noGrp="1"/>
          </p:cNvSpPr>
          <p:nvPr>
            <p:ph idx="1"/>
          </p:nvPr>
        </p:nvSpPr>
        <p:spPr>
          <a:xfrm>
            <a:off x="838200" y="1469571"/>
            <a:ext cx="10515600" cy="470739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This shows the summary of </a:t>
            </a:r>
            <a:r>
              <a:rPr lang="en-US" dirty="0" err="1">
                <a:latin typeface="Calibri" panose="020F0502020204030204" pitchFamily="34" charset="0"/>
                <a:ea typeface="Calibri" panose="020F0502020204030204" pitchFamily="34" charset="0"/>
                <a:cs typeface="Calibri" panose="020F0502020204030204" pitchFamily="34" charset="0"/>
              </a:rPr>
              <a:t>DataFrame</a:t>
            </a:r>
            <a:r>
              <a:rPr lang="en-US" dirty="0">
                <a:latin typeface="Calibri" panose="020F0502020204030204" pitchFamily="34" charset="0"/>
                <a:ea typeface="Calibri" panose="020F0502020204030204" pitchFamily="34" charset="0"/>
                <a:cs typeface="Calibri" panose="020F0502020204030204" pitchFamily="34" charset="0"/>
              </a:rPr>
              <a:t>, offering a quick and informative overview of the dataset.</a:t>
            </a:r>
          </a:p>
          <a:p>
            <a:r>
              <a:rPr lang="en-US" b="0" i="0" dirty="0">
                <a:solidFill>
                  <a:srgbClr val="131313"/>
                </a:solidFill>
                <a:effectLst/>
                <a:latin typeface="Calibri" panose="020F0502020204030204" pitchFamily="34" charset="0"/>
                <a:ea typeface="Calibri" panose="020F0502020204030204" pitchFamily="34" charset="0"/>
                <a:cs typeface="Calibri" panose="020F0502020204030204" pitchFamily="34" charset="0"/>
              </a:rPr>
              <a:t>Gives Information about </a:t>
            </a:r>
            <a:r>
              <a:rPr lang="en-US" dirty="0">
                <a:solidFill>
                  <a:srgbClr val="131313"/>
                </a:solidFill>
                <a:latin typeface="Calibri" panose="020F0502020204030204" pitchFamily="34" charset="0"/>
                <a:ea typeface="Calibri" panose="020F0502020204030204" pitchFamily="34" charset="0"/>
                <a:cs typeface="Calibri" panose="020F0502020204030204" pitchFamily="34" charset="0"/>
              </a:rPr>
              <a:t>o</a:t>
            </a:r>
            <a:r>
              <a:rPr lang="en-US" b="0" i="0" dirty="0">
                <a:solidFill>
                  <a:srgbClr val="131313"/>
                </a:solidFill>
                <a:effectLst/>
                <a:latin typeface="Calibri" panose="020F0502020204030204" pitchFamily="34" charset="0"/>
                <a:ea typeface="Calibri" panose="020F0502020204030204" pitchFamily="34" charset="0"/>
                <a:cs typeface="Calibri" panose="020F0502020204030204" pitchFamily="34" charset="0"/>
              </a:rPr>
              <a:t>ur Dataset like Total Number Rows, Total Number of Columns, Datatypes of Each Column and Memory Requirement</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58652E2B-43BD-092D-508F-DB1355D5D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825" y="2467896"/>
            <a:ext cx="5848350" cy="3539613"/>
          </a:xfrm>
          <a:prstGeom prst="rect">
            <a:avLst/>
          </a:prstGeom>
        </p:spPr>
      </p:pic>
    </p:spTree>
    <p:extLst>
      <p:ext uri="{BB962C8B-B14F-4D97-AF65-F5344CB8AC3E}">
        <p14:creationId xmlns:p14="http://schemas.microsoft.com/office/powerpoint/2010/main" val="134844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ED48-D396-45A4-F1A2-76DEC8A0F5E5}"/>
              </a:ext>
            </a:extLst>
          </p:cNvPr>
          <p:cNvSpPr>
            <a:spLocks noGrp="1"/>
          </p:cNvSpPr>
          <p:nvPr>
            <p:ph type="title"/>
          </p:nvPr>
        </p:nvSpPr>
        <p:spPr>
          <a:xfrm>
            <a:off x="677334" y="609599"/>
            <a:ext cx="8596668" cy="1550989"/>
          </a:xfrm>
        </p:spPr>
        <p:txBody>
          <a:bodyPr/>
          <a:lstStyle/>
          <a:p>
            <a:br>
              <a:rPr lang="en-US" b="1" i="0" dirty="0">
                <a:solidFill>
                  <a:srgbClr val="000000"/>
                </a:solidFill>
                <a:effectLst/>
                <a:latin typeface="ff4"/>
              </a:rPr>
            </a:br>
            <a:r>
              <a:rPr lang="en-US" i="0" dirty="0">
                <a:solidFill>
                  <a:srgbClr val="92D050"/>
                </a:solidFill>
                <a:effectLst/>
              </a:rPr>
              <a:t>Checking the data type:</a:t>
            </a:r>
            <a:endParaRPr lang="en-IN" dirty="0">
              <a:solidFill>
                <a:srgbClr val="92D050"/>
              </a:solidFill>
            </a:endParaRPr>
          </a:p>
        </p:txBody>
      </p:sp>
      <p:sp>
        <p:nvSpPr>
          <p:cNvPr id="3" name="Content Placeholder 2">
            <a:extLst>
              <a:ext uri="{FF2B5EF4-FFF2-40B4-BE49-F238E27FC236}">
                <a16:creationId xmlns:a16="http://schemas.microsoft.com/office/drawing/2014/main" id="{4AE8DC1C-FA58-8210-942A-0BB0DCBA4AC9}"/>
              </a:ext>
            </a:extLst>
          </p:cNvPr>
          <p:cNvSpPr>
            <a:spLocks noGrp="1"/>
          </p:cNvSpPr>
          <p:nvPr>
            <p:ph idx="1"/>
          </p:nvPr>
        </p:nvSpPr>
        <p:spPr>
          <a:xfrm>
            <a:off x="677334" y="1927123"/>
            <a:ext cx="8596668" cy="4114239"/>
          </a:xfrm>
        </p:spPr>
        <p:txBody>
          <a:bodyPr>
            <a:normAutofit/>
          </a:bodyPr>
          <a:lstStyle/>
          <a:p>
            <a:pPr marL="0" indent="0" algn="l">
              <a:buNone/>
            </a:pPr>
            <a:endParaRPr lang="en-US" b="0" i="0" dirty="0">
              <a:solidFill>
                <a:srgbClr val="000000"/>
              </a:solidFill>
              <a:effectLst/>
              <a:latin typeface="ff2"/>
            </a:endParaRPr>
          </a:p>
          <a:p>
            <a:pPr algn="l"/>
            <a:r>
              <a:rPr lang="en-US" dirty="0"/>
              <a:t>sex is a character variable. Its data type should be object. But it is encoded as (1 = male; 0 = female). So, its data type is given as int64.</a:t>
            </a:r>
          </a:p>
          <a:p>
            <a:pPr algn="l"/>
            <a:r>
              <a:rPr lang="en-US" dirty="0"/>
              <a:t>Same is the case with several other variables - </a:t>
            </a:r>
            <a:r>
              <a:rPr lang="en-US" dirty="0" err="1"/>
              <a:t>fbs</a:t>
            </a:r>
            <a:r>
              <a:rPr lang="en-US" dirty="0"/>
              <a:t>, </a:t>
            </a:r>
            <a:r>
              <a:rPr lang="en-US" dirty="0" err="1"/>
              <a:t>exang</a:t>
            </a:r>
            <a:r>
              <a:rPr lang="en-US" dirty="0"/>
              <a:t> and target.- </a:t>
            </a:r>
            <a:r>
              <a:rPr lang="en-US" dirty="0" err="1"/>
              <a:t>fbs</a:t>
            </a:r>
            <a:r>
              <a:rPr lang="en-US" dirty="0"/>
              <a:t> (fasting blood sugar) should be a character variable as it contains only 0 and 1 as values (1 = true; 0 = false). As it contains only 0 and 1 as values, so its data type is given as int64.</a:t>
            </a:r>
          </a:p>
          <a:p>
            <a:pPr algn="l"/>
            <a:r>
              <a:rPr lang="en-US" dirty="0" err="1"/>
              <a:t>exang</a:t>
            </a:r>
            <a:r>
              <a:rPr lang="en-US" dirty="0"/>
              <a:t> (exercise induced angina) should also be a character variable as it contains only 0 and 1 as values (1 = yes; 0 = no). It also contains only 0 and 1 as values, so its data type is given as int64.</a:t>
            </a:r>
          </a:p>
          <a:p>
            <a:pPr algn="l"/>
            <a:r>
              <a:rPr lang="en-US" dirty="0"/>
              <a:t>target should also be a character variable. But, it also contains 0 and 1 as values. So, its data type is given as int64.</a:t>
            </a:r>
            <a:endParaRPr lang="en-IN" dirty="0"/>
          </a:p>
        </p:txBody>
      </p:sp>
    </p:spTree>
    <p:extLst>
      <p:ext uri="{BB962C8B-B14F-4D97-AF65-F5344CB8AC3E}">
        <p14:creationId xmlns:p14="http://schemas.microsoft.com/office/powerpoint/2010/main" val="2102639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1014</TotalTime>
  <Words>1716</Words>
  <Application>Microsoft Office PowerPoint</Application>
  <PresentationFormat>Widescreen</PresentationFormat>
  <Paragraphs>159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ff2</vt:lpstr>
      <vt:lpstr>ff4</vt:lpstr>
      <vt:lpstr>Trebuchet MS</vt:lpstr>
      <vt:lpstr>Wingdings</vt:lpstr>
      <vt:lpstr>Wingdings 3</vt:lpstr>
      <vt:lpstr>Facet</vt:lpstr>
      <vt:lpstr>   CARDIOVASCULAR DISEASE ANALYSIS</vt:lpstr>
      <vt:lpstr>Introduction:</vt:lpstr>
      <vt:lpstr>Required Libraries:</vt:lpstr>
      <vt:lpstr>Dataset:</vt:lpstr>
      <vt:lpstr>Data Understanding:</vt:lpstr>
      <vt:lpstr>Data Understanding:</vt:lpstr>
      <vt:lpstr>Displays top 5 rows of the Dataset:</vt:lpstr>
      <vt:lpstr>Data pre-processing</vt:lpstr>
      <vt:lpstr> Checking the data type:</vt:lpstr>
      <vt:lpstr>Analyzing null values:</vt:lpstr>
      <vt:lpstr>Understanding data using Descriptive Statistics:</vt:lpstr>
      <vt:lpstr>Univariate Analysis:</vt:lpstr>
      <vt:lpstr>Visualizing the value counts of the ‘sex’ attribute towards ‘target’ attribute:</vt:lpstr>
      <vt:lpstr>Showing Fasting Blood Sugar(fbs) variable distribution according to target variable:</vt:lpstr>
      <vt:lpstr>Showing Exang (exercise induced angina) attribute Distribution according to target attribute:</vt:lpstr>
      <vt:lpstr>Bivariate Analysis: </vt:lpstr>
      <vt:lpstr>Visualising the frequency distribution of ‘thalach’ attribute:</vt:lpstr>
      <vt:lpstr>Visualizing the frequency distribution of target attribute with cp attribute :</vt:lpstr>
      <vt:lpstr>Visualizing the frequency distribution of target attribute with thalach attribute :</vt:lpstr>
      <vt:lpstr>Insights/Findings of Bivariate Analysis:</vt:lpstr>
      <vt:lpstr>Multivariate Analysis:</vt:lpstr>
      <vt:lpstr>Multivariate Analysis:</vt:lpstr>
      <vt:lpstr>Outlier detection using ‘age’ attribute:</vt:lpstr>
      <vt:lpstr>Outlier detection of ‘trestbps’ attribute:</vt:lpstr>
      <vt:lpstr>Outlier detection using ‘chol’ attribute:</vt:lpstr>
      <vt:lpstr>Outlier detection using ‘thalach’ attribute:</vt:lpstr>
      <vt:lpstr>Outlier detection using ‘oldpeak’ attribute: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Sunitha Mekala</dc:creator>
  <cp:lastModifiedBy>Sunitha Mekala</cp:lastModifiedBy>
  <cp:revision>42</cp:revision>
  <dcterms:created xsi:type="dcterms:W3CDTF">2024-11-27T15:23:58Z</dcterms:created>
  <dcterms:modified xsi:type="dcterms:W3CDTF">2024-11-29T07:49:23Z</dcterms:modified>
</cp:coreProperties>
</file>