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B3211-9B1F-455C-AB2E-090DEB59C0D9}" type="datetimeFigureOut">
              <a:rPr lang="en-IN" smtClean="0"/>
              <a:t>30-11-2024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2FD6B-A67D-4AB0-B8A1-2404C78027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5298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B3211-9B1F-455C-AB2E-090DEB59C0D9}" type="datetimeFigureOut">
              <a:rPr lang="en-IN" smtClean="0"/>
              <a:t>30-11-2024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2FD6B-A67D-4AB0-B8A1-2404C78027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94443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B3211-9B1F-455C-AB2E-090DEB59C0D9}" type="datetimeFigureOut">
              <a:rPr lang="en-IN" smtClean="0"/>
              <a:t>30-11-2024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2FD6B-A67D-4AB0-B8A1-2404C78027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83975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B3211-9B1F-455C-AB2E-090DEB59C0D9}" type="datetimeFigureOut">
              <a:rPr lang="en-IN" smtClean="0"/>
              <a:t>30-11-2024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2FD6B-A67D-4AB0-B8A1-2404C78027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71080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B3211-9B1F-455C-AB2E-090DEB59C0D9}" type="datetimeFigureOut">
              <a:rPr lang="en-IN" smtClean="0"/>
              <a:t>30-11-2024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2FD6B-A67D-4AB0-B8A1-2404C78027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60556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B3211-9B1F-455C-AB2E-090DEB59C0D9}" type="datetimeFigureOut">
              <a:rPr lang="en-IN" smtClean="0"/>
              <a:t>30-11-2024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2FD6B-A67D-4AB0-B8A1-2404C78027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43962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B3211-9B1F-455C-AB2E-090DEB59C0D9}" type="datetimeFigureOut">
              <a:rPr lang="en-IN" smtClean="0"/>
              <a:t>30-11-2024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2FD6B-A67D-4AB0-B8A1-2404C78027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11536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B3211-9B1F-455C-AB2E-090DEB59C0D9}" type="datetimeFigureOut">
              <a:rPr lang="en-IN" smtClean="0"/>
              <a:t>30-11-2024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2FD6B-A67D-4AB0-B8A1-2404C78027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4838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B3211-9B1F-455C-AB2E-090DEB59C0D9}" type="datetimeFigureOut">
              <a:rPr lang="en-IN" smtClean="0"/>
              <a:t>30-11-2024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2FD6B-A67D-4AB0-B8A1-2404C78027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965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B3211-9B1F-455C-AB2E-090DEB59C0D9}" type="datetimeFigureOut">
              <a:rPr lang="en-IN" smtClean="0"/>
              <a:t>30-11-2024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C1C2FD6B-A67D-4AB0-B8A1-2404C78027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5099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B3211-9B1F-455C-AB2E-090DEB59C0D9}" type="datetimeFigureOut">
              <a:rPr lang="en-IN" smtClean="0"/>
              <a:t>30-11-2024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2FD6B-A67D-4AB0-B8A1-2404C78027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11411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B3211-9B1F-455C-AB2E-090DEB59C0D9}" type="datetimeFigureOut">
              <a:rPr lang="en-IN" smtClean="0"/>
              <a:t>30-11-2024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2FD6B-A67D-4AB0-B8A1-2404C78027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7711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B3211-9B1F-455C-AB2E-090DEB59C0D9}" type="datetimeFigureOut">
              <a:rPr lang="en-IN" smtClean="0"/>
              <a:t>30-11-2024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2FD6B-A67D-4AB0-B8A1-2404C78027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1699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B3211-9B1F-455C-AB2E-090DEB59C0D9}" type="datetimeFigureOut">
              <a:rPr lang="en-IN" smtClean="0"/>
              <a:t>30-11-2024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2FD6B-A67D-4AB0-B8A1-2404C78027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7730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B3211-9B1F-455C-AB2E-090DEB59C0D9}" type="datetimeFigureOut">
              <a:rPr lang="en-IN" smtClean="0"/>
              <a:t>30-11-2024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2FD6B-A67D-4AB0-B8A1-2404C78027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5487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B3211-9B1F-455C-AB2E-090DEB59C0D9}" type="datetimeFigureOut">
              <a:rPr lang="en-IN" smtClean="0"/>
              <a:t>30-11-2024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2FD6B-A67D-4AB0-B8A1-2404C78027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26324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B3211-9B1F-455C-AB2E-090DEB59C0D9}" type="datetimeFigureOut">
              <a:rPr lang="en-IN" smtClean="0"/>
              <a:t>30-11-2024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2FD6B-A67D-4AB0-B8A1-2404C78027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0295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44B3211-9B1F-455C-AB2E-090DEB59C0D9}" type="datetimeFigureOut">
              <a:rPr lang="en-IN" smtClean="0"/>
              <a:t>30-11-2024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1C2FD6B-A67D-4AB0-B8A1-2404C78027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926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  <p:sldLayoutId id="2147483733" r:id="rId13"/>
    <p:sldLayoutId id="2147483734" r:id="rId14"/>
    <p:sldLayoutId id="2147483735" r:id="rId15"/>
    <p:sldLayoutId id="2147483736" r:id="rId16"/>
    <p:sldLayoutId id="214748373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E30C25-EB18-165B-3ACB-3B28D293BD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22090" y="2703871"/>
            <a:ext cx="9280933" cy="884903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0000"/>
                </a:solidFill>
              </a:rPr>
              <a:t>RGB COLOR DETECTION USING OPENCV</a:t>
            </a:r>
            <a:endParaRPr lang="en-IN" sz="4000" dirty="0">
              <a:solidFill>
                <a:srgbClr val="FF00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2B7612-51FD-D3D1-1A41-4C533A74EF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i="1" dirty="0">
                <a:solidFill>
                  <a:srgbClr val="00B050"/>
                </a:solidFill>
              </a:rPr>
              <a:t>PRESENTED BY:</a:t>
            </a:r>
          </a:p>
          <a:p>
            <a:r>
              <a:rPr lang="en-US" b="1" i="1" dirty="0">
                <a:solidFill>
                  <a:srgbClr val="0070C0"/>
                </a:solidFill>
              </a:rPr>
              <a:t>SUNITHA MEKALA</a:t>
            </a:r>
            <a:endParaRPr lang="en-IN" b="1" i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53613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42BA5-6745-898C-DB45-1A73A4083B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467465"/>
          </a:xfrm>
        </p:spPr>
        <p:txBody>
          <a:bodyPr/>
          <a:lstStyle/>
          <a:p>
            <a:r>
              <a:rPr lang="en-IN" b="1" i="0" dirty="0" err="1">
                <a:solidFill>
                  <a:srgbClr val="273239"/>
                </a:solidFill>
                <a:effectLst/>
                <a:latin typeface="Nunito" pitchFamily="2" charset="0"/>
              </a:rPr>
              <a:t>Color</a:t>
            </a:r>
            <a:r>
              <a:rPr lang="en-IN" b="1" i="0" dirty="0">
                <a:solidFill>
                  <a:srgbClr val="273239"/>
                </a:solidFill>
                <a:effectLst/>
                <a:latin typeface="Nunito" pitchFamily="2" charset="0"/>
              </a:rPr>
              <a:t> Detection in Real-Time Using Python:</a:t>
            </a:r>
            <a:endParaRPr lang="en-IN" dirty="0">
              <a:latin typeface="Nunito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22B24E-7A71-9CD0-8D06-0056F9F22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654710"/>
            <a:ext cx="10018713" cy="3136490"/>
          </a:xfrm>
        </p:spPr>
        <p:txBody>
          <a:bodyPr>
            <a:normAutofit fontScale="25000" lnSpcReduction="20000"/>
          </a:bodyPr>
          <a:lstStyle/>
          <a:p>
            <a:pPr algn="l" rtl="0" fontAlgn="base">
              <a:spcAft>
                <a:spcPts val="750"/>
              </a:spcAft>
            </a:pPr>
            <a:endParaRPr lang="en-US" sz="5600" b="0" i="0" dirty="0">
              <a:solidFill>
                <a:srgbClr val="273239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l" rtl="0" fontAlgn="base">
              <a:spcAft>
                <a:spcPts val="750"/>
              </a:spcAft>
            </a:pPr>
            <a:r>
              <a:rPr lang="en-US" sz="6400" b="0" i="0" dirty="0">
                <a:solidFill>
                  <a:srgbClr val="27323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a robot to visualize the environment, along with the object detection, detection of its color in real-time is also very important.</a:t>
            </a:r>
          </a:p>
          <a:p>
            <a:pPr algn="l" fontAlgn="base">
              <a:spcBef>
                <a:spcPts val="1800"/>
              </a:spcBef>
              <a:spcAft>
                <a:spcPts val="1800"/>
              </a:spcAft>
            </a:pPr>
            <a:r>
              <a:rPr lang="en-US" sz="6400" b="1" i="0" dirty="0">
                <a:solidFill>
                  <a:srgbClr val="27323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Why this is important? : Some Real-world Applications</a:t>
            </a:r>
          </a:p>
          <a:p>
            <a:pPr algn="l" fontAlgn="base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6400" b="0" i="0" dirty="0">
                <a:solidFill>
                  <a:srgbClr val="27323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 self-driving car, to detect the traffic signals.</a:t>
            </a:r>
          </a:p>
          <a:p>
            <a:pPr algn="l" fontAlgn="base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6400" b="0" i="0" dirty="0">
                <a:solidFill>
                  <a:srgbClr val="27323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Multiple color detection is used in some industrial robots, to performing pick-and-place task in separating different colored objects.</a:t>
            </a:r>
          </a:p>
          <a:p>
            <a:pPr algn="l" rtl="0" fontAlgn="base">
              <a:spcAft>
                <a:spcPts val="750"/>
              </a:spcAft>
            </a:pPr>
            <a:r>
              <a:rPr lang="en-US" sz="6400" b="0" i="0" dirty="0">
                <a:solidFill>
                  <a:srgbClr val="27323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This is an implementation of detecting multiple colors (here, only </a:t>
            </a:r>
            <a:r>
              <a:rPr lang="en-US" sz="6400" b="1" i="1" dirty="0">
                <a:solidFill>
                  <a:srgbClr val="27323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red, green, blue</a:t>
            </a:r>
            <a:r>
              <a:rPr lang="en-US" sz="6400" dirty="0">
                <a:solidFill>
                  <a:srgbClr val="273239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6400" b="0" i="0" dirty="0">
                <a:solidFill>
                  <a:srgbClr val="27323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colors have been considered) in real-time using Python programming language.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506790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0BB0D-5EF4-B840-C0D6-F94439C75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Nunito" pitchFamily="2" charset="0"/>
              </a:rPr>
              <a:t>Python Libraries Used:</a:t>
            </a:r>
            <a:endParaRPr lang="en-IN" b="1" dirty="0">
              <a:latin typeface="Nunito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0664F6-13A4-7D85-390C-0F8EAECA11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 err="1"/>
              <a:t>Numpy</a:t>
            </a: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r>
              <a:rPr lang="en-US" sz="1800" dirty="0"/>
              <a:t>OpenCV-Python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49795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BBA43-E139-BB62-E848-8F9607E17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1664110"/>
          </a:xfrm>
        </p:spPr>
        <p:txBody>
          <a:bodyPr/>
          <a:lstStyle/>
          <a:p>
            <a:r>
              <a:rPr lang="en-IN" b="1" i="0" dirty="0">
                <a:solidFill>
                  <a:srgbClr val="273239"/>
                </a:solidFill>
                <a:effectLst/>
                <a:latin typeface="Nunito" pitchFamily="2" charset="0"/>
              </a:rPr>
              <a:t>Work Flow Description:</a:t>
            </a:r>
            <a:br>
              <a:rPr lang="en-IN" b="1" i="0" dirty="0">
                <a:solidFill>
                  <a:srgbClr val="273239"/>
                </a:solidFill>
                <a:effectLst/>
                <a:latin typeface="Nunito" pitchFamily="2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F2CC3A-CB2B-C7E0-CEE3-AC7A863A55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349911"/>
            <a:ext cx="10018713" cy="3441289"/>
          </a:xfrm>
        </p:spPr>
        <p:txBody>
          <a:bodyPr>
            <a:normAutofit fontScale="25000" lnSpcReduction="20000"/>
          </a:bodyPr>
          <a:lstStyle/>
          <a:p>
            <a:pPr algn="l" fontAlgn="base">
              <a:spcAft>
                <a:spcPts val="1800"/>
              </a:spcAft>
              <a:buFont typeface="Arial" panose="020B0604020202020204" pitchFamily="34" charset="0"/>
              <a:buChar char="•"/>
            </a:pPr>
            <a:endParaRPr lang="en-US" sz="2800" b="1" dirty="0">
              <a:solidFill>
                <a:srgbClr val="273239"/>
              </a:solidFill>
              <a:effectLst/>
            </a:endParaRPr>
          </a:p>
          <a:p>
            <a:pPr algn="l" fontAlgn="base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6400" b="1" dirty="0">
                <a:solidFill>
                  <a:srgbClr val="27323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Step 1: </a:t>
            </a:r>
            <a:r>
              <a:rPr lang="en-US" sz="6400" dirty="0">
                <a:solidFill>
                  <a:srgbClr val="273239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6400" b="0" dirty="0">
                <a:solidFill>
                  <a:srgbClr val="27323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nput: Capture video through webcam.</a:t>
            </a:r>
          </a:p>
          <a:p>
            <a:pPr algn="l" fontAlgn="base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6400" b="1" dirty="0">
                <a:solidFill>
                  <a:srgbClr val="27323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Step 2: </a:t>
            </a:r>
            <a:r>
              <a:rPr lang="en-US" sz="6400" b="0" dirty="0">
                <a:solidFill>
                  <a:srgbClr val="27323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Read the video stream in image frames.</a:t>
            </a:r>
          </a:p>
          <a:p>
            <a:pPr algn="l" fontAlgn="base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6400" b="1" dirty="0">
                <a:solidFill>
                  <a:srgbClr val="27323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Step 3: </a:t>
            </a:r>
            <a:r>
              <a:rPr lang="en-US" sz="6400" b="0" dirty="0">
                <a:solidFill>
                  <a:srgbClr val="27323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Convert the </a:t>
            </a:r>
            <a:r>
              <a:rPr lang="en-US" sz="6400" b="0" dirty="0" err="1">
                <a:solidFill>
                  <a:srgbClr val="27323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imageFrame</a:t>
            </a:r>
            <a:r>
              <a:rPr lang="en-US" sz="6400" b="0" dirty="0">
                <a:solidFill>
                  <a:srgbClr val="27323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in BGR(RGB color space represented as three matrices of red, green and blue with integer values from 0 to 255) to HSV(hue-saturation-value) color space.</a:t>
            </a:r>
          </a:p>
          <a:p>
            <a:pPr fontAlgn="base">
              <a:spcAft>
                <a:spcPts val="1800"/>
              </a:spcAft>
            </a:pPr>
            <a:r>
              <a:rPr lang="en-US" sz="6400" b="1" dirty="0">
                <a:solidFill>
                  <a:srgbClr val="27323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Hue</a:t>
            </a:r>
            <a:r>
              <a:rPr lang="en-US" sz="6400" b="0" dirty="0">
                <a:solidFill>
                  <a:srgbClr val="27323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- describes the </a:t>
            </a:r>
            <a:r>
              <a:rPr lang="en-IN" sz="6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amount of </a:t>
            </a:r>
            <a:r>
              <a:rPr lang="en-IN" sz="6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color</a:t>
            </a:r>
            <a:r>
              <a:rPr lang="en-IN" sz="6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(0-179) range</a:t>
            </a:r>
          </a:p>
          <a:p>
            <a:pPr fontAlgn="base">
              <a:spcAft>
                <a:spcPts val="1800"/>
              </a:spcAft>
            </a:pPr>
            <a:r>
              <a:rPr lang="en-US" sz="6400" b="1" dirty="0">
                <a:solidFill>
                  <a:srgbClr val="273239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US" sz="6400" b="1" dirty="0">
                <a:solidFill>
                  <a:srgbClr val="27323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aturation</a:t>
            </a:r>
            <a:r>
              <a:rPr lang="en-US" sz="6400" b="0" dirty="0">
                <a:solidFill>
                  <a:srgbClr val="27323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– describes the amount of gray color in that color and</a:t>
            </a:r>
          </a:p>
          <a:p>
            <a:pPr algn="l" fontAlgn="base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6400" b="1" dirty="0">
                <a:solidFill>
                  <a:srgbClr val="273239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Value</a:t>
            </a:r>
            <a:r>
              <a:rPr lang="en-US" sz="6400" dirty="0">
                <a:solidFill>
                  <a:srgbClr val="273239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- </a:t>
            </a:r>
            <a:r>
              <a:rPr lang="en-US" sz="6400" b="0" dirty="0">
                <a:solidFill>
                  <a:srgbClr val="27323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describes the brightness or intensity of the color. This can be represented as three matrices in the range of 0-179, 0-255 and 0-255 respectively.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108329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F981E-D3ED-414A-B71D-CC3F04DBE1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solidFill>
                  <a:srgbClr val="273239"/>
                </a:solidFill>
                <a:effectLst/>
                <a:latin typeface="Nunito" pitchFamily="2" charset="0"/>
              </a:rPr>
              <a:t>Work Flow Description: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5C80C2-9048-93E3-AC67-A83E51EAD8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fontAlgn="base">
              <a:spcAft>
                <a:spcPts val="1800"/>
              </a:spcAft>
              <a:buFont typeface="Arial" panose="020B0604020202020204" pitchFamily="34" charset="0"/>
              <a:buChar char="•"/>
            </a:pPr>
            <a:endParaRPr lang="en-US" sz="1600" b="1" i="1" dirty="0">
              <a:solidFill>
                <a:srgbClr val="273239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l" fontAlgn="base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27323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Step 4:</a:t>
            </a:r>
            <a:r>
              <a:rPr lang="en-US" sz="1600" dirty="0">
                <a:solidFill>
                  <a:srgbClr val="273239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b="0" dirty="0">
                <a:solidFill>
                  <a:srgbClr val="27323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Define the range of each color and create the corresponding mask.</a:t>
            </a:r>
          </a:p>
          <a:p>
            <a:pPr algn="l" fontAlgn="base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27323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Step 5: </a:t>
            </a:r>
            <a:r>
              <a:rPr lang="en-US" sz="1600" b="0" dirty="0">
                <a:solidFill>
                  <a:srgbClr val="27323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Defining mask for RGB colors</a:t>
            </a:r>
          </a:p>
          <a:p>
            <a:pPr algn="l" fontAlgn="base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27323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Step 6: </a:t>
            </a:r>
            <a:r>
              <a:rPr lang="en-US" sz="1600" b="0" dirty="0" err="1">
                <a:solidFill>
                  <a:srgbClr val="27323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bitwise_and</a:t>
            </a:r>
            <a:r>
              <a:rPr lang="en-US" sz="1600" b="0" dirty="0">
                <a:solidFill>
                  <a:srgbClr val="27323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operator between the image frame and mask is performed to specifically detect that particular color and discard others.</a:t>
            </a:r>
          </a:p>
          <a:p>
            <a:pPr algn="l" fontAlgn="base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27323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Step </a:t>
            </a:r>
            <a:r>
              <a:rPr lang="en-US" sz="1600" b="1" dirty="0">
                <a:solidFill>
                  <a:srgbClr val="273239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7</a:t>
            </a:r>
            <a:r>
              <a:rPr lang="en-US" sz="1600" b="1" dirty="0">
                <a:solidFill>
                  <a:srgbClr val="27323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sz="1600" b="0" dirty="0">
                <a:solidFill>
                  <a:srgbClr val="27323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Output: Detection of the colors in real-time.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119454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F2837-D8F2-B2C2-0B79-284E8E7E4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>
                <a:latin typeface="Nunito" pitchFamily="2" charset="0"/>
              </a:rPr>
              <a:t>Outputs/Findings:</a:t>
            </a:r>
            <a:endParaRPr lang="en-IN" b="1" dirty="0">
              <a:latin typeface="Nunito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348A52-634C-BA61-BCC6-97B7DC1D6A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556387"/>
            <a:ext cx="10018713" cy="3234813"/>
          </a:xfrm>
        </p:spPr>
        <p:txBody>
          <a:bodyPr/>
          <a:lstStyle/>
          <a:p>
            <a:r>
              <a:rPr lang="en-US" dirty="0"/>
              <a:t>Red Color Image: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7B7AB00-6DA8-9D13-E336-E2DF1F6E02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5857" y="2667000"/>
            <a:ext cx="5973323" cy="3006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23121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2F3C8-2EB3-95E4-7974-38DDBBE16C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>
                <a:latin typeface="Nunito" pitchFamily="2" charset="0"/>
              </a:rPr>
              <a:t>Outputs/Findings:</a:t>
            </a:r>
            <a:endParaRPr lang="en-IN" b="1" dirty="0">
              <a:latin typeface="Nunito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E52052-47CD-4C96-8E75-5A483998BB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Blue Color Image: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F27A787-243E-2B8C-97EE-EEA5882DF4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0154" y="2783238"/>
            <a:ext cx="5835977" cy="2891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85390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36590-A286-6B70-33E6-CA988BE29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>
                <a:latin typeface="Nunito" pitchFamily="2" charset="0"/>
              </a:rPr>
              <a:t>Outputs/Findings:</a:t>
            </a:r>
            <a:endParaRPr lang="en-IN" b="1" dirty="0">
              <a:latin typeface="Nunito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818660-F94F-8653-E9FC-04906339FE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Green Color Image: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50FC8B0-7233-9713-C5A4-55A88DA3EB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2104" y="2804650"/>
            <a:ext cx="5312904" cy="2848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824620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20</TotalTime>
  <Words>320</Words>
  <Application>Microsoft Office PowerPoint</Application>
  <PresentationFormat>Widescreen</PresentationFormat>
  <Paragraphs>43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Corbel</vt:lpstr>
      <vt:lpstr>Nunito</vt:lpstr>
      <vt:lpstr>Parallax</vt:lpstr>
      <vt:lpstr>RGB COLOR DETECTION USING OPENCV</vt:lpstr>
      <vt:lpstr>Color Detection in Real-Time Using Python:</vt:lpstr>
      <vt:lpstr>Python Libraries Used:</vt:lpstr>
      <vt:lpstr>Work Flow Description: </vt:lpstr>
      <vt:lpstr>Work Flow Description:</vt:lpstr>
      <vt:lpstr>Outputs/Findings:</vt:lpstr>
      <vt:lpstr>Outputs/Findings:</vt:lpstr>
      <vt:lpstr>Outputs/Findings: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Sunitha Mekala</dc:creator>
  <cp:lastModifiedBy>Sunitha Mekala</cp:lastModifiedBy>
  <cp:revision>3</cp:revision>
  <dcterms:created xsi:type="dcterms:W3CDTF">2024-11-30T10:06:53Z</dcterms:created>
  <dcterms:modified xsi:type="dcterms:W3CDTF">2024-11-30T10:27:51Z</dcterms:modified>
</cp:coreProperties>
</file>