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7" r:id="rId9"/>
    <p:sldId id="268" r:id="rId10"/>
    <p:sldId id="271" r:id="rId11"/>
    <p:sldId id="263" r:id="rId12"/>
    <p:sldId id="264" r:id="rId13"/>
    <p:sldId id="265" r:id="rId14"/>
    <p:sldId id="278" r:id="rId15"/>
    <p:sldId id="279"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09E3AA-FFD1-4686-BAE1-0F619AB9AAE5}" type="datetimeFigureOut">
              <a:rPr lang="en-US" smtClean="0"/>
              <a:t>11/21/2019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7A675-DF27-478C-9AF4-44F1D8FE8ABC}" type="slidenum">
              <a:rPr lang="en-US" smtClean="0"/>
              <a:t>‹#›</a:t>
            </a:fld>
            <a:endParaRPr lang="en-US"/>
          </a:p>
        </p:txBody>
      </p:sp>
    </p:spTree>
    <p:extLst>
      <p:ext uri="{BB962C8B-B14F-4D97-AF65-F5344CB8AC3E}">
        <p14:creationId xmlns:p14="http://schemas.microsoft.com/office/powerpoint/2010/main" val="185371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E0DBED3B-0DD6-4814-B89C-302F6546F51E}" type="slidenum">
              <a:rPr lang="en-US">
                <a:latin typeface="Arial" charset="0"/>
              </a:rPr>
              <a:pPr eaLnBrk="1" hangingPunct="1"/>
              <a:t>8</a:t>
            </a:fld>
            <a:endParaRPr lang="en-US">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B68CB41B-C4F9-4C1C-957E-7FA41D675FFD}" type="slidenum">
              <a:rPr lang="en-US">
                <a:latin typeface="Arial" charset="0"/>
              </a:rPr>
              <a:pPr eaLnBrk="1" hangingPunct="1"/>
              <a:t>10</a:t>
            </a:fld>
            <a:endParaRPr lang="en-US">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7A675-DF27-478C-9AF4-44F1D8FE8ABC}" type="slidenum">
              <a:rPr lang="en-US" smtClean="0"/>
              <a:t>16</a:t>
            </a:fld>
            <a:endParaRPr lang="en-US"/>
          </a:p>
        </p:txBody>
      </p:sp>
    </p:spTree>
    <p:extLst>
      <p:ext uri="{BB962C8B-B14F-4D97-AF65-F5344CB8AC3E}">
        <p14:creationId xmlns:p14="http://schemas.microsoft.com/office/powerpoint/2010/main" val="304173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11/21/2019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11/21/2019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708476"/>
            <a:ext cx="3581399" cy="1702160"/>
          </a:xfrm>
        </p:spPr>
        <p:txBody>
          <a:bodyPr>
            <a:normAutofit fontScale="90000"/>
          </a:bodyPr>
          <a:lstStyle/>
          <a:p>
            <a:pPr algn="ctr"/>
            <a:r>
              <a:rPr lang="en-US" b="1" dirty="0" smtClean="0">
                <a:solidFill>
                  <a:srgbClr val="608200"/>
                </a:solidFill>
                <a:latin typeface="Arial" pitchFamily="34" charset="0"/>
                <a:cs typeface="Arial" pitchFamily="34" charset="0"/>
              </a:rPr>
              <a:t>History </a:t>
            </a:r>
            <a:br>
              <a:rPr lang="en-US" b="1" dirty="0" smtClean="0">
                <a:solidFill>
                  <a:srgbClr val="608200"/>
                </a:solidFill>
                <a:latin typeface="Arial" pitchFamily="34" charset="0"/>
                <a:cs typeface="Arial" pitchFamily="34" charset="0"/>
              </a:rPr>
            </a:br>
            <a:r>
              <a:rPr lang="en-US" b="1" dirty="0" smtClean="0">
                <a:solidFill>
                  <a:srgbClr val="608200"/>
                </a:solidFill>
                <a:latin typeface="Arial" pitchFamily="34" charset="0"/>
                <a:cs typeface="Arial" pitchFamily="34" charset="0"/>
              </a:rPr>
              <a:t>of </a:t>
            </a:r>
            <a:br>
              <a:rPr lang="en-US" b="1" dirty="0" smtClean="0">
                <a:solidFill>
                  <a:srgbClr val="608200"/>
                </a:solidFill>
                <a:latin typeface="Arial" pitchFamily="34" charset="0"/>
                <a:cs typeface="Arial" pitchFamily="34" charset="0"/>
              </a:rPr>
            </a:br>
            <a:r>
              <a:rPr lang="en-US" b="1" dirty="0" err="1" smtClean="0">
                <a:solidFill>
                  <a:srgbClr val="608200"/>
                </a:solidFill>
                <a:latin typeface="Arial" pitchFamily="34" charset="0"/>
                <a:cs typeface="Arial" pitchFamily="34" charset="0"/>
              </a:rPr>
              <a:t>Pharmacognosy</a:t>
            </a:r>
            <a:endParaRPr lang="en-US" b="1" dirty="0">
              <a:solidFill>
                <a:srgbClr val="608200"/>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0"/>
            <a:ext cx="3657600" cy="2290175"/>
          </a:xfrm>
          <a:prstGeom prst="rect">
            <a:avLst/>
          </a:prstGeom>
        </p:spPr>
      </p:pic>
    </p:spTree>
    <p:extLst>
      <p:ext uri="{BB962C8B-B14F-4D97-AF65-F5344CB8AC3E}">
        <p14:creationId xmlns:p14="http://schemas.microsoft.com/office/powerpoint/2010/main" val="2524769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914400" y="762000"/>
            <a:ext cx="7024744" cy="1143000"/>
          </a:xfrm>
        </p:spPr>
        <p:txBody>
          <a:bodyPr>
            <a:normAutofit fontScale="90000"/>
          </a:bodyPr>
          <a:lstStyle/>
          <a:p>
            <a:pPr eaLnBrk="1" hangingPunct="1"/>
            <a:r>
              <a:rPr lang="en-US" sz="3100" b="1" dirty="0" err="1" smtClean="0">
                <a:solidFill>
                  <a:schemeClr val="hlink"/>
                </a:solidFill>
                <a:effectLst/>
              </a:rPr>
              <a:t>Dioscorides</a:t>
            </a:r>
            <a:r>
              <a:rPr lang="en-US" sz="3100" dirty="0" smtClean="0">
                <a:effectLst/>
              </a:rPr>
              <a:t> (40-80 AD)</a:t>
            </a:r>
            <a:br>
              <a:rPr lang="en-US" sz="3100" dirty="0" smtClean="0">
                <a:effectLst/>
              </a:rPr>
            </a:br>
            <a:r>
              <a:rPr lang="en-US" sz="3600" dirty="0" smtClean="0">
                <a:effectLst/>
              </a:rPr>
              <a:t>“</a:t>
            </a:r>
            <a:r>
              <a:rPr lang="en-US" sz="2700" dirty="0" smtClean="0">
                <a:effectLst/>
              </a:rPr>
              <a:t>De </a:t>
            </a:r>
            <a:r>
              <a:rPr lang="en-US" sz="2700" dirty="0" err="1" smtClean="0">
                <a:effectLst/>
              </a:rPr>
              <a:t>Materia</a:t>
            </a:r>
            <a:r>
              <a:rPr lang="en-US" sz="2700" dirty="0" smtClean="0">
                <a:effectLst/>
              </a:rPr>
              <a:t> </a:t>
            </a:r>
            <a:r>
              <a:rPr lang="en-US" sz="2700" dirty="0" err="1" smtClean="0">
                <a:effectLst/>
              </a:rPr>
              <a:t>Medica</a:t>
            </a:r>
            <a:r>
              <a:rPr lang="en-US" sz="2700" dirty="0" smtClean="0">
                <a:effectLst/>
              </a:rPr>
              <a:t>” </a:t>
            </a:r>
            <a:r>
              <a:rPr lang="en-US" sz="2700" b="1" dirty="0" smtClean="0">
                <a:effectLst/>
              </a:rPr>
              <a:t>(600 medicinal plants)</a:t>
            </a:r>
          </a:p>
        </p:txBody>
      </p:sp>
      <p:pic>
        <p:nvPicPr>
          <p:cNvPr id="9219" name="Picture 6" descr="PHARM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133600"/>
            <a:ext cx="8229600" cy="4522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56810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smtClean="0">
                <a:latin typeface="Times New Roman" pitchFamily="18" charset="0"/>
                <a:cs typeface="Times New Roman" pitchFamily="18" charset="0"/>
              </a:rPr>
              <a:t>Modern </a:t>
            </a:r>
            <a:r>
              <a:rPr lang="en-US" dirty="0" err="1" smtClean="0">
                <a:latin typeface="Times New Roman" pitchFamily="18" charset="0"/>
                <a:cs typeface="Times New Roman" pitchFamily="18" charset="0"/>
              </a:rPr>
              <a:t>Pharmacognosy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43492" y="1752600"/>
            <a:ext cx="6777317" cy="4080029"/>
          </a:xfrm>
        </p:spPr>
        <p:txBody>
          <a:bodyPr>
            <a:normAutofit/>
          </a:bodyPr>
          <a:lstStyle/>
          <a:p>
            <a:pPr marL="68580" indent="0">
              <a:buNone/>
            </a:pPr>
            <a:r>
              <a:rPr lang="en-US" sz="1800" dirty="0" smtClean="0">
                <a:latin typeface="Times New Roman" pitchFamily="18" charset="0"/>
                <a:cs typeface="Times New Roman" pitchFamily="18" charset="0"/>
              </a:rPr>
              <a:t>Development of modern </a:t>
            </a:r>
            <a:r>
              <a:rPr lang="en-US" sz="1800" dirty="0" err="1" smtClean="0">
                <a:latin typeface="Times New Roman" pitchFamily="18" charset="0"/>
                <a:cs typeface="Times New Roman" pitchFamily="18" charset="0"/>
              </a:rPr>
              <a:t>Pharmacognosy</a:t>
            </a:r>
            <a:r>
              <a:rPr lang="en-US" sz="1800" dirty="0" smtClean="0">
                <a:latin typeface="Times New Roman" pitchFamily="18" charset="0"/>
                <a:cs typeface="Times New Roman" pitchFamily="18" charset="0"/>
              </a:rPr>
              <a:t> took place during the period of 1934-1960, it was mainly due to:</a:t>
            </a:r>
          </a:p>
          <a:p>
            <a:pPr>
              <a:buFont typeface="Wingdings" pitchFamily="2" charset="2"/>
              <a:buChar char="Ø"/>
            </a:pPr>
            <a:r>
              <a:rPr lang="en-US" sz="1800" dirty="0" smtClean="0">
                <a:latin typeface="Times New Roman" pitchFamily="18" charset="0"/>
                <a:cs typeface="Times New Roman" pitchFamily="18" charset="0"/>
              </a:rPr>
              <a:t>Isolation of penicillin by </a:t>
            </a:r>
            <a:r>
              <a:rPr lang="en-US" sz="1800" dirty="0" err="1" smtClean="0">
                <a:latin typeface="Times New Roman" pitchFamily="18" charset="0"/>
                <a:cs typeface="Times New Roman" pitchFamily="18" charset="0"/>
              </a:rPr>
              <a:t>william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flemming</a:t>
            </a:r>
            <a:r>
              <a:rPr lang="en-US" sz="1800" dirty="0" smtClean="0">
                <a:latin typeface="Times New Roman" pitchFamily="18" charset="0"/>
                <a:cs typeface="Times New Roman" pitchFamily="18" charset="0"/>
              </a:rPr>
              <a:t> and its large </a:t>
            </a:r>
            <a:r>
              <a:rPr lang="en-US" sz="1800" dirty="0" err="1" smtClean="0">
                <a:latin typeface="Times New Roman" pitchFamily="18" charset="0"/>
                <a:cs typeface="Times New Roman" pitchFamily="18" charset="0"/>
              </a:rPr>
              <a:t>sclae</a:t>
            </a:r>
            <a:r>
              <a:rPr lang="en-US" sz="1800" dirty="0" smtClean="0">
                <a:latin typeface="Times New Roman" pitchFamily="18" charset="0"/>
                <a:cs typeface="Times New Roman" pitchFamily="18" charset="0"/>
              </a:rPr>
              <a:t> production.</a:t>
            </a:r>
          </a:p>
          <a:p>
            <a:pPr>
              <a:buFont typeface="Wingdings" pitchFamily="2" charset="2"/>
              <a:buChar char="Ø"/>
            </a:pPr>
            <a:r>
              <a:rPr lang="en-US" sz="1800" dirty="0" smtClean="0">
                <a:latin typeface="Times New Roman" pitchFamily="18" charset="0"/>
                <a:cs typeface="Times New Roman" pitchFamily="18" charset="0"/>
              </a:rPr>
              <a:t>Isolation of reserpine from </a:t>
            </a:r>
            <a:r>
              <a:rPr lang="en-US" sz="1800" dirty="0" err="1" smtClean="0">
                <a:latin typeface="Times New Roman" pitchFamily="18" charset="0"/>
                <a:cs typeface="Times New Roman" pitchFamily="18" charset="0"/>
              </a:rPr>
              <a:t>rauwolfia</a:t>
            </a:r>
            <a:r>
              <a:rPr lang="en-US" sz="1800" dirty="0" smtClean="0">
                <a:latin typeface="Times New Roman" pitchFamily="18" charset="0"/>
                <a:cs typeface="Times New Roman" pitchFamily="18" charset="0"/>
              </a:rPr>
              <a:t> roots and confirming its hypotensive and tranquillizing properties.</a:t>
            </a:r>
          </a:p>
          <a:p>
            <a:pPr>
              <a:buFont typeface="Wingdings" pitchFamily="2" charset="2"/>
              <a:buChar char="Ø"/>
            </a:pPr>
            <a:r>
              <a:rPr lang="en-US" sz="1800" dirty="0" smtClean="0">
                <a:latin typeface="Times New Roman" pitchFamily="18" charset="0"/>
                <a:cs typeface="Times New Roman" pitchFamily="18" charset="0"/>
              </a:rPr>
              <a:t>Isolation of </a:t>
            </a:r>
            <a:r>
              <a:rPr lang="en-US" sz="1800" dirty="0" err="1" smtClean="0">
                <a:latin typeface="Times New Roman" pitchFamily="18" charset="0"/>
                <a:cs typeface="Times New Roman" pitchFamily="18" charset="0"/>
              </a:rPr>
              <a:t>vinca</a:t>
            </a:r>
            <a:r>
              <a:rPr lang="en-US" sz="1800" dirty="0" smtClean="0">
                <a:latin typeface="Times New Roman" pitchFamily="18" charset="0"/>
                <a:cs typeface="Times New Roman" pitchFamily="18" charset="0"/>
              </a:rPr>
              <a:t> alkaloids, vincristine and vinblastine which were found to be useful in treatment of leukemia.</a:t>
            </a:r>
          </a:p>
          <a:p>
            <a:pPr>
              <a:buFont typeface="Wingdings" pitchFamily="2" charset="2"/>
              <a:buChar char="Ø"/>
            </a:pPr>
            <a:r>
              <a:rPr lang="en-US" sz="1800" dirty="0" smtClean="0">
                <a:latin typeface="Times New Roman" pitchFamily="18" charset="0"/>
                <a:cs typeface="Times New Roman" pitchFamily="18" charset="0"/>
              </a:rPr>
              <a:t>Steroid hormones like progesterone were isolated and partially synthesized from  </a:t>
            </a:r>
            <a:r>
              <a:rPr lang="en-US" sz="1800" dirty="0" err="1" smtClean="0">
                <a:latin typeface="Times New Roman" pitchFamily="18" charset="0"/>
                <a:cs typeface="Times New Roman" pitchFamily="18" charset="0"/>
              </a:rPr>
              <a:t>diosgenin</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6976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046109"/>
            <a:ext cx="7152362" cy="4801314"/>
          </a:xfrm>
          <a:prstGeom prst="rect">
            <a:avLst/>
          </a:prstGeom>
          <a:noFill/>
        </p:spPr>
        <p:txBody>
          <a:bodyPr wrap="square" rtlCol="0">
            <a:spAutoFit/>
          </a:bodyPr>
          <a:lstStyle/>
          <a:p>
            <a:pPr marL="285750" indent="-285750">
              <a:buFont typeface="Wingdings" pitchFamily="2" charset="2"/>
              <a:buChar char="Ø"/>
            </a:pPr>
            <a:r>
              <a:rPr lang="en-US" dirty="0">
                <a:latin typeface="Times New Roman" pitchFamily="18" charset="0"/>
                <a:cs typeface="Times New Roman" pitchFamily="18" charset="0"/>
              </a:rPr>
              <a:t> </a:t>
            </a:r>
            <a:r>
              <a:rPr lang="en-US" b="1" dirty="0" smtClean="0">
                <a:solidFill>
                  <a:srgbClr val="608200"/>
                </a:solidFill>
                <a:latin typeface="Times New Roman" pitchFamily="18" charset="0"/>
                <a:cs typeface="Times New Roman" pitchFamily="18" charset="0"/>
              </a:rPr>
              <a:t>Isolation Or Analysis Of Phytochemicals </a:t>
            </a:r>
            <a:r>
              <a:rPr lang="en-US" dirty="0" smtClean="0">
                <a:solidFill>
                  <a:srgbClr val="608200"/>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 Strong acting substances such as glycosides from digitalis </a:t>
            </a:r>
            <a:r>
              <a:rPr lang="en-US" dirty="0" smtClean="0">
                <a:latin typeface="Times New Roman" pitchFamily="18" charset="0"/>
                <a:cs typeface="Times New Roman" pitchFamily="18" charset="0"/>
              </a:rPr>
              <a:t>leaves</a:t>
            </a:r>
          </a:p>
          <a:p>
            <a:r>
              <a:rPr lang="en-US" dirty="0" smtClean="0">
                <a:latin typeface="Times New Roman" pitchFamily="18" charset="0"/>
                <a:cs typeface="Times New Roman" pitchFamily="18" charset="0"/>
              </a:rPr>
              <a:t>Alkaloids </a:t>
            </a:r>
            <a:r>
              <a:rPr lang="en-US" dirty="0">
                <a:latin typeface="Times New Roman" pitchFamily="18" charset="0"/>
                <a:cs typeface="Times New Roman" pitchFamily="18" charset="0"/>
              </a:rPr>
              <a:t>from the plants of Belladonna, </a:t>
            </a:r>
            <a:r>
              <a:rPr lang="en-US" dirty="0" err="1">
                <a:latin typeface="Times New Roman" pitchFamily="18" charset="0"/>
                <a:cs typeface="Times New Roman" pitchFamily="18" charset="0"/>
              </a:rPr>
              <a:t>Hyocyamus</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Rauwlofia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Morphine </a:t>
            </a:r>
            <a:r>
              <a:rPr lang="en-US" dirty="0">
                <a:latin typeface="Times New Roman" pitchFamily="18" charset="0"/>
                <a:cs typeface="Times New Roman" pitchFamily="18" charset="0"/>
              </a:rPr>
              <a:t>and other alkaloids from the plant opium were isolated and clinical uses studied</a:t>
            </a:r>
          </a:p>
          <a:p>
            <a:pPr marL="285750" indent="-285750">
              <a:buFont typeface="Wingdings" pitchFamily="2" charset="2"/>
              <a:buChar char="Ø"/>
            </a:pPr>
            <a:r>
              <a:rPr lang="en-US" b="1" dirty="0" smtClean="0">
                <a:latin typeface="Times New Roman" pitchFamily="18" charset="0"/>
                <a:cs typeface="Times New Roman" pitchFamily="18" charset="0"/>
              </a:rPr>
              <a:t>Structure Activity Relationship :</a:t>
            </a:r>
          </a:p>
          <a:p>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Tubocurarine</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Toxiferine</a:t>
            </a:r>
            <a:r>
              <a:rPr lang="en-US" dirty="0">
                <a:latin typeface="Times New Roman" pitchFamily="18" charset="0"/>
                <a:cs typeface="Times New Roman" pitchFamily="18" charset="0"/>
              </a:rPr>
              <a:t> from curare plant have muscle relaxant properties because of quaternary ammonium groups.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hypotensive and tranquillizing actions of reserpine are due to the </a:t>
            </a:r>
            <a:r>
              <a:rPr lang="en-US" dirty="0" err="1">
                <a:latin typeface="Times New Roman" pitchFamily="18" charset="0"/>
                <a:cs typeface="Times New Roman" pitchFamily="18" charset="0"/>
              </a:rPr>
              <a:t>trimethoxy</a:t>
            </a:r>
            <a:r>
              <a:rPr lang="en-US" dirty="0">
                <a:latin typeface="Times New Roman" pitchFamily="18" charset="0"/>
                <a:cs typeface="Times New Roman" pitchFamily="18" charset="0"/>
              </a:rPr>
              <a:t> benzoic acid</a:t>
            </a:r>
          </a:p>
          <a:p>
            <a:pPr marL="285750" indent="-285750">
              <a:buFont typeface="Wingdings" pitchFamily="2" charset="2"/>
              <a:buChar char="Ø"/>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Drugs Obtained By Partial Synthesis Of Natural Products:</a:t>
            </a:r>
          </a:p>
          <a:p>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Preparation </a:t>
            </a:r>
            <a:r>
              <a:rPr lang="en-US" dirty="0">
                <a:latin typeface="Times New Roman" pitchFamily="18" charset="0"/>
                <a:cs typeface="Times New Roman" pitchFamily="18" charset="0"/>
              </a:rPr>
              <a:t>of Steroid hormones from </a:t>
            </a:r>
            <a:r>
              <a:rPr lang="en-US" dirty="0" err="1">
                <a:latin typeface="Times New Roman" pitchFamily="18" charset="0"/>
                <a:cs typeface="Times New Roman" pitchFamily="18" charset="0"/>
              </a:rPr>
              <a:t>diosgenin</a:t>
            </a:r>
            <a:r>
              <a:rPr lang="en-US" dirty="0">
                <a:latin typeface="Times New Roman" pitchFamily="18" charset="0"/>
                <a:cs typeface="Times New Roman" pitchFamily="18" charset="0"/>
              </a:rPr>
              <a:t> by </a:t>
            </a:r>
            <a:r>
              <a:rPr lang="en-US" dirty="0" err="1">
                <a:latin typeface="Times New Roman" pitchFamily="18" charset="0"/>
                <a:cs typeface="Times New Roman" pitchFamily="18" charset="0"/>
              </a:rPr>
              <a:t>acetolysis</a:t>
            </a:r>
            <a:r>
              <a:rPr lang="en-US" dirty="0">
                <a:latin typeface="Times New Roman" pitchFamily="18" charset="0"/>
                <a:cs typeface="Times New Roman" pitchFamily="18" charset="0"/>
              </a:rPr>
              <a:t> and oxidation and further preparation of cortisone by microbial reactions </a:t>
            </a:r>
            <a:endParaRPr lang="en-US" dirty="0" smtClean="0">
              <a:latin typeface="Times New Roman" pitchFamily="18" charset="0"/>
              <a:cs typeface="Times New Roman" pitchFamily="18" charset="0"/>
            </a:endParaRPr>
          </a:p>
          <a:p>
            <a:pPr marL="285750" indent="-285750">
              <a:buFont typeface="Wingdings" pitchFamily="2" charset="2"/>
              <a:buChar char="Ø"/>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Natural Products As Models For Synthesis Of New Drugs : </a:t>
            </a:r>
          </a:p>
          <a:p>
            <a:r>
              <a:rPr lang="en-US" dirty="0" err="1" smtClean="0">
                <a:latin typeface="Times New Roman" pitchFamily="18" charset="0"/>
                <a:cs typeface="Times New Roman" pitchFamily="18" charset="0"/>
              </a:rPr>
              <a:t>Eg</a:t>
            </a:r>
            <a:r>
              <a:rPr lang="en-US" dirty="0">
                <a:latin typeface="Times New Roman" pitchFamily="18" charset="0"/>
                <a:cs typeface="Times New Roman" pitchFamily="18" charset="0"/>
              </a:rPr>
              <a:t>: Morphine is the model of a large group of potent drugs . Cocaine for local </a:t>
            </a:r>
            <a:r>
              <a:rPr lang="en-US" dirty="0" err="1">
                <a:latin typeface="Times New Roman" pitchFamily="18" charset="0"/>
                <a:cs typeface="Times New Roman" pitchFamily="18" charset="0"/>
              </a:rPr>
              <a:t>anaesthetics</a:t>
            </a:r>
            <a:r>
              <a:rPr lang="en-US" dirty="0">
                <a:latin typeface="Times New Roman" pitchFamily="18" charset="0"/>
                <a:cs typeface="Times New Roman" pitchFamily="18" charset="0"/>
              </a:rPr>
              <a:t> Atropine for certain </a:t>
            </a:r>
            <a:r>
              <a:rPr lang="en-US" dirty="0" err="1">
                <a:latin typeface="Times New Roman" pitchFamily="18" charset="0"/>
                <a:cs typeface="Times New Roman" pitchFamily="18" charset="0"/>
              </a:rPr>
              <a:t>spasmolytics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86840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086600" cy="3139321"/>
          </a:xfrm>
          <a:prstGeom prst="rect">
            <a:avLst/>
          </a:prstGeom>
          <a:noFill/>
        </p:spPr>
        <p:txBody>
          <a:bodyPr wrap="square" rtlCol="0">
            <a:spAutoFit/>
          </a:bodyPr>
          <a:lstStyle/>
          <a:p>
            <a:r>
              <a:rPr lang="en-US" b="1" dirty="0" smtClean="0">
                <a:latin typeface="Times New Roman" pitchFamily="18" charset="0"/>
                <a:cs typeface="Times New Roman" pitchFamily="18" charset="0"/>
              </a:rPr>
              <a:t>5. Drugs Of Direct Therapeutic Uses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Among the natural constituents which even now cannot be replaced are important group of antibiotics, steroids, ergot alkaloids, vincristine </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6. Biosynthetic Pathways Investigation :</a:t>
            </a:r>
          </a:p>
          <a:p>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of the important pathways are </a:t>
            </a:r>
            <a:r>
              <a:rPr lang="en-US" dirty="0" err="1">
                <a:latin typeface="Times New Roman" pitchFamily="18" charset="0"/>
                <a:cs typeface="Times New Roman" pitchFamily="18" charset="0"/>
              </a:rPr>
              <a:t>Clavin</a:t>
            </a:r>
            <a:r>
              <a:rPr lang="en-US" dirty="0">
                <a:latin typeface="Times New Roman" pitchFamily="18" charset="0"/>
                <a:cs typeface="Times New Roman" pitchFamily="18" charset="0"/>
              </a:rPr>
              <a:t> ‘s cycle of </a:t>
            </a:r>
            <a:r>
              <a:rPr lang="en-US" dirty="0" smtClean="0">
                <a:latin typeface="Times New Roman" pitchFamily="18" charset="0"/>
                <a:cs typeface="Times New Roman" pitchFamily="18" charset="0"/>
              </a:rPr>
              <a:t>photosynthesis, </a:t>
            </a:r>
            <a:r>
              <a:rPr lang="en-US" dirty="0" err="1" smtClean="0">
                <a:latin typeface="Times New Roman" pitchFamily="18" charset="0"/>
                <a:cs typeface="Times New Roman" pitchFamily="18" charset="0"/>
              </a:rPr>
              <a:t>Shikimic</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acid pathway of aromatic </a:t>
            </a:r>
            <a:r>
              <a:rPr lang="en-US" dirty="0" smtClean="0">
                <a:latin typeface="Times New Roman" pitchFamily="18" charset="0"/>
                <a:cs typeface="Times New Roman" pitchFamily="18" charset="0"/>
              </a:rPr>
              <a:t>compounds, </a:t>
            </a:r>
            <a:r>
              <a:rPr lang="en-US" dirty="0">
                <a:latin typeface="Times New Roman" pitchFamily="18" charset="0"/>
                <a:cs typeface="Times New Roman" pitchFamily="18" charset="0"/>
              </a:rPr>
              <a:t>Acetate hypothesis for </a:t>
            </a:r>
            <a:r>
              <a:rPr lang="en-US" dirty="0" err="1">
                <a:latin typeface="Times New Roman" pitchFamily="18" charset="0"/>
                <a:cs typeface="Times New Roman" pitchFamily="18" charset="0"/>
              </a:rPr>
              <a:t>antharacene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glycosides.</a:t>
            </a:r>
          </a:p>
          <a:p>
            <a:r>
              <a:rPr lang="en-US" b="1" dirty="0" smtClean="0">
                <a:latin typeface="Times New Roman" pitchFamily="18" charset="0"/>
                <a:cs typeface="Times New Roman" pitchFamily="18" charset="0"/>
              </a:rPr>
              <a:t>7. Use Of Natural </a:t>
            </a:r>
            <a:r>
              <a:rPr lang="en-US" b="1" dirty="0" err="1" smtClean="0">
                <a:latin typeface="Times New Roman" pitchFamily="18" charset="0"/>
                <a:cs typeface="Times New Roman" pitchFamily="18" charset="0"/>
              </a:rPr>
              <a:t>Produts</a:t>
            </a:r>
            <a:r>
              <a:rPr lang="en-US" b="1" dirty="0" smtClean="0">
                <a:latin typeface="Times New Roman" pitchFamily="18" charset="0"/>
                <a:cs typeface="Times New Roman" pitchFamily="18" charset="0"/>
              </a:rPr>
              <a:t> As Technical Products And Pharmaceutical Aids:</a:t>
            </a:r>
          </a:p>
          <a:p>
            <a:r>
              <a:rPr lang="en-US" dirty="0" smtClean="0">
                <a:latin typeface="Times New Roman" pitchFamily="18" charset="0"/>
                <a:cs typeface="Times New Roman" pitchFamily="18" charset="0"/>
              </a:rPr>
              <a:t>Technical products: Cinnamon oil and Peppermint oil- </a:t>
            </a:r>
            <a:r>
              <a:rPr lang="en-US" dirty="0" err="1" smtClean="0">
                <a:latin typeface="Times New Roman" pitchFamily="18" charset="0"/>
                <a:cs typeface="Times New Roman" pitchFamily="18" charset="0"/>
              </a:rPr>
              <a:t>flavouring</a:t>
            </a:r>
            <a:r>
              <a:rPr lang="en-US" dirty="0" smtClean="0">
                <a:latin typeface="Times New Roman" pitchFamily="18" charset="0"/>
                <a:cs typeface="Times New Roman" pitchFamily="18" charset="0"/>
              </a:rPr>
              <a:t> agents.</a:t>
            </a:r>
          </a:p>
          <a:p>
            <a:r>
              <a:rPr lang="en-US" dirty="0" smtClean="0">
                <a:latin typeface="Times New Roman" pitchFamily="18" charset="0"/>
                <a:cs typeface="Times New Roman" pitchFamily="18" charset="0"/>
              </a:rPr>
              <a:t>Pharmaceutical aids: acacia, </a:t>
            </a:r>
            <a:r>
              <a:rPr lang="en-US" dirty="0" err="1" smtClean="0">
                <a:latin typeface="Times New Roman" pitchFamily="18" charset="0"/>
                <a:cs typeface="Times New Roman" pitchFamily="18" charset="0"/>
              </a:rPr>
              <a:t>tragacanth</a:t>
            </a:r>
            <a:r>
              <a:rPr lang="en-US" dirty="0" smtClean="0">
                <a:latin typeface="Times New Roman" pitchFamily="18" charset="0"/>
                <a:cs typeface="Times New Roman" pitchFamily="18" charset="0"/>
              </a:rPr>
              <a:t>, guar gum, gelatin, bees wax.</a:t>
            </a:r>
            <a:endParaRPr lang="en-US" dirty="0"/>
          </a:p>
        </p:txBody>
      </p:sp>
    </p:spTree>
    <p:extLst>
      <p:ext uri="{BB962C8B-B14F-4D97-AF65-F5344CB8AC3E}">
        <p14:creationId xmlns:p14="http://schemas.microsoft.com/office/powerpoint/2010/main" val="2041519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24744" cy="724936"/>
          </a:xfrm>
        </p:spPr>
        <p:txBody>
          <a:bodyPr>
            <a:normAutofit/>
          </a:bodyPr>
          <a:lstStyle/>
          <a:p>
            <a:pPr algn="ctr"/>
            <a:r>
              <a:rPr lang="en-US" sz="3200" dirty="0" smtClean="0">
                <a:latin typeface="Times New Roman" pitchFamily="18" charset="0"/>
                <a:cs typeface="Times New Roman" pitchFamily="18" charset="0"/>
              </a:rPr>
              <a:t>Story of Aspirin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143000"/>
            <a:ext cx="5181601" cy="5257800"/>
          </a:xfrm>
        </p:spPr>
        <p:txBody>
          <a:bodyPr>
            <a:normAutofit fontScale="62500" lnSpcReduction="20000"/>
          </a:bodyPr>
          <a:lstStyle/>
          <a:p>
            <a:pPr algn="just">
              <a:buFont typeface="Wingdings" pitchFamily="2" charset="2"/>
              <a:buChar char="Ø"/>
            </a:pPr>
            <a:r>
              <a:rPr lang="en-US" sz="3200" b="1" dirty="0">
                <a:latin typeface="Times New Roman" pitchFamily="18" charset="0"/>
                <a:cs typeface="Times New Roman" pitchFamily="18" charset="0"/>
              </a:rPr>
              <a:t>400 BC</a:t>
            </a:r>
            <a:r>
              <a:rPr lang="en-US" sz="3200" dirty="0">
                <a:latin typeface="Times New Roman" pitchFamily="18" charset="0"/>
                <a:cs typeface="Times New Roman" pitchFamily="18" charset="0"/>
              </a:rPr>
              <a:t> In Greece Hippocrates </a:t>
            </a:r>
            <a:r>
              <a:rPr lang="en-US" sz="3200" dirty="0" smtClean="0">
                <a:latin typeface="Times New Roman" pitchFamily="18" charset="0"/>
                <a:cs typeface="Times New Roman" pitchFamily="18" charset="0"/>
              </a:rPr>
              <a:t>gave </a:t>
            </a:r>
            <a:r>
              <a:rPr lang="en-US" sz="3200" dirty="0">
                <a:latin typeface="Times New Roman" pitchFamily="18" charset="0"/>
                <a:cs typeface="Times New Roman" pitchFamily="18" charset="0"/>
              </a:rPr>
              <a:t>women willow leaf tea to relieve the pain of childbirth.</a:t>
            </a:r>
          </a:p>
          <a:p>
            <a:pPr algn="just">
              <a:buFont typeface="Wingdings" pitchFamily="2" charset="2"/>
              <a:buChar char="Ø"/>
            </a:pPr>
            <a:r>
              <a:rPr lang="en-US" sz="3200" b="1" dirty="0">
                <a:latin typeface="Times New Roman" pitchFamily="18" charset="0"/>
                <a:cs typeface="Times New Roman" pitchFamily="18" charset="0"/>
              </a:rPr>
              <a:t>1763</a:t>
            </a:r>
            <a:r>
              <a:rPr lang="en-US" sz="3200" dirty="0">
                <a:latin typeface="Times New Roman" pitchFamily="18" charset="0"/>
                <a:cs typeface="Times New Roman" pitchFamily="18" charset="0"/>
              </a:rPr>
              <a:t> Reverend Edward Stone of Chipping Norton near Oxford gives dried willow bark to 50 parishioners suffering rheumatic fever</a:t>
            </a:r>
            <a:r>
              <a:rPr lang="en-US" sz="3200" dirty="0" smtClean="0">
                <a:latin typeface="Times New Roman" pitchFamily="18" charset="0"/>
                <a:cs typeface="Times New Roman" pitchFamily="18" charset="0"/>
              </a:rPr>
              <a:t>. Describes </a:t>
            </a:r>
            <a:r>
              <a:rPr lang="en-US" sz="3200" dirty="0">
                <a:latin typeface="Times New Roman" pitchFamily="18" charset="0"/>
                <a:cs typeface="Times New Roman" pitchFamily="18" charset="0"/>
              </a:rPr>
              <a:t>his findings in a letter to the Royal Society of London.</a:t>
            </a:r>
          </a:p>
          <a:p>
            <a:pPr algn="just">
              <a:buFont typeface="Wingdings" pitchFamily="2" charset="2"/>
              <a:buChar char="Ø"/>
            </a:pPr>
            <a:r>
              <a:rPr lang="en-US" sz="3200" b="1" dirty="0">
                <a:latin typeface="Times New Roman" pitchFamily="18" charset="0"/>
                <a:cs typeface="Times New Roman" pitchFamily="18" charset="0"/>
              </a:rPr>
              <a:t>1823</a:t>
            </a:r>
            <a:r>
              <a:rPr lang="en-US" sz="3200" dirty="0">
                <a:latin typeface="Times New Roman" pitchFamily="18" charset="0"/>
                <a:cs typeface="Times New Roman" pitchFamily="18" charset="0"/>
              </a:rPr>
              <a:t> In Italy the active ingredient is extracted from willow and named </a:t>
            </a:r>
            <a:r>
              <a:rPr lang="en-US" sz="3200" dirty="0" err="1">
                <a:latin typeface="Times New Roman" pitchFamily="18" charset="0"/>
                <a:cs typeface="Times New Roman" pitchFamily="18" charset="0"/>
              </a:rPr>
              <a:t>salicin</a:t>
            </a:r>
            <a:r>
              <a:rPr lang="en-US" sz="3200" dirty="0">
                <a:latin typeface="Times New Roman" pitchFamily="18" charset="0"/>
                <a:cs typeface="Times New Roman" pitchFamily="18" charset="0"/>
              </a:rPr>
              <a:t>.</a:t>
            </a:r>
          </a:p>
          <a:p>
            <a:pPr algn="just">
              <a:buFont typeface="Wingdings" pitchFamily="2" charset="2"/>
              <a:buChar char="Ø"/>
            </a:pPr>
            <a:r>
              <a:rPr lang="en-US" sz="3200" b="1" dirty="0">
                <a:latin typeface="Times New Roman" pitchFamily="18" charset="0"/>
                <a:cs typeface="Times New Roman" pitchFamily="18" charset="0"/>
              </a:rPr>
              <a:t>1838</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Salicin</a:t>
            </a:r>
            <a:r>
              <a:rPr lang="en-US" sz="3200" dirty="0">
                <a:latin typeface="Times New Roman" pitchFamily="18" charset="0"/>
                <a:cs typeface="Times New Roman" pitchFamily="18" charset="0"/>
              </a:rPr>
              <a:t> also found in the meadowsweet flower by Swiss and German researchers.</a:t>
            </a:r>
          </a:p>
          <a:p>
            <a:pPr algn="just">
              <a:buFont typeface="Wingdings" pitchFamily="2" charset="2"/>
              <a:buChar char="Ø"/>
            </a:pPr>
            <a:r>
              <a:rPr lang="en-US" sz="3200" b="1" dirty="0">
                <a:latin typeface="Times New Roman" pitchFamily="18" charset="0"/>
                <a:cs typeface="Times New Roman" pitchFamily="18" charset="0"/>
              </a:rPr>
              <a:t>1853</a:t>
            </a:r>
            <a:r>
              <a:rPr lang="en-US" sz="3200" dirty="0">
                <a:latin typeface="Times New Roman" pitchFamily="18" charset="0"/>
                <a:cs typeface="Times New Roman" pitchFamily="18" charset="0"/>
              </a:rPr>
              <a:t> Salicylic acid made from </a:t>
            </a:r>
            <a:r>
              <a:rPr lang="en-US" sz="3200" dirty="0" err="1">
                <a:latin typeface="Times New Roman" pitchFamily="18" charset="0"/>
                <a:cs typeface="Times New Roman" pitchFamily="18" charset="0"/>
              </a:rPr>
              <a:t>salicin</a:t>
            </a:r>
            <a:r>
              <a:rPr lang="en-US" sz="3200" dirty="0">
                <a:latin typeface="Times New Roman" pitchFamily="18" charset="0"/>
                <a:cs typeface="Times New Roman" pitchFamily="18" charset="0"/>
              </a:rPr>
              <a:t> by French scientists but it is found to irritate the gut.</a:t>
            </a:r>
          </a:p>
          <a:p>
            <a:pPr algn="just">
              <a:buFont typeface="Wingdings" pitchFamily="2" charset="2"/>
              <a:buChar char="Ø"/>
            </a:pPr>
            <a:r>
              <a:rPr lang="en-US" sz="3200" b="1" dirty="0">
                <a:latin typeface="Times New Roman" pitchFamily="18" charset="0"/>
                <a:cs typeface="Times New Roman" pitchFamily="18" charset="0"/>
              </a:rPr>
              <a:t>1893</a:t>
            </a:r>
            <a:r>
              <a:rPr lang="en-US" sz="3200" dirty="0">
                <a:latin typeface="Times New Roman" pitchFamily="18" charset="0"/>
                <a:cs typeface="Times New Roman" pitchFamily="18" charset="0"/>
              </a:rPr>
              <a:t> German scientists find that adding an acetyl group to salicylic acid reduces its irritant properties.</a:t>
            </a:r>
          </a:p>
          <a:p>
            <a:pPr>
              <a:buFont typeface="Wingdings"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433829"/>
            <a:ext cx="2895600" cy="4585971"/>
          </a:xfrm>
          <a:prstGeom prst="rect">
            <a:avLst/>
          </a:prstGeom>
        </p:spPr>
      </p:pic>
    </p:spTree>
    <p:extLst>
      <p:ext uri="{BB962C8B-B14F-4D97-AF65-F5344CB8AC3E}">
        <p14:creationId xmlns:p14="http://schemas.microsoft.com/office/powerpoint/2010/main" val="3128201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0121" y="762000"/>
            <a:ext cx="7391400" cy="5909310"/>
          </a:xfrm>
          <a:prstGeom prst="rect">
            <a:avLst/>
          </a:prstGeom>
          <a:noFill/>
        </p:spPr>
        <p:txBody>
          <a:bodyPr wrap="square" rtlCol="0">
            <a:spAutoFit/>
          </a:bodyPr>
          <a:lstStyle/>
          <a:p>
            <a:pPr marL="285750" indent="-285750">
              <a:buFont typeface="Wingdings" pitchFamily="2" charset="2"/>
              <a:buChar char="Ø"/>
            </a:pPr>
            <a:r>
              <a:rPr lang="en-US" b="1" dirty="0">
                <a:latin typeface="Times New Roman" pitchFamily="18" charset="0"/>
                <a:cs typeface="Times New Roman" pitchFamily="18" charset="0"/>
              </a:rPr>
              <a:t>1897</a:t>
            </a:r>
            <a:r>
              <a:rPr lang="en-US" dirty="0">
                <a:latin typeface="Times New Roman" pitchFamily="18" charset="0"/>
                <a:cs typeface="Times New Roman" pitchFamily="18" charset="0"/>
              </a:rPr>
              <a:t> In Germany, Bayer’s Felix Hoffmann develops and patents a process for </a:t>
            </a:r>
            <a:r>
              <a:rPr lang="en-US" dirty="0" smtClean="0">
                <a:latin typeface="Times New Roman" pitchFamily="18" charset="0"/>
                <a:cs typeface="Times New Roman" pitchFamily="18" charset="0"/>
              </a:rPr>
              <a:t>synthesizing </a:t>
            </a:r>
            <a:r>
              <a:rPr lang="en-US" dirty="0">
                <a:latin typeface="Times New Roman" pitchFamily="18" charset="0"/>
                <a:cs typeface="Times New Roman" pitchFamily="18" charset="0"/>
              </a:rPr>
              <a:t>acetyl salicylic acid or aspirin. First clinical trials begin.</a:t>
            </a:r>
          </a:p>
          <a:p>
            <a:pPr marL="285750" indent="-285750">
              <a:buFont typeface="Wingdings" pitchFamily="2" charset="2"/>
              <a:buChar char="Ø"/>
            </a:pPr>
            <a:r>
              <a:rPr lang="en-US" b="1" dirty="0">
                <a:latin typeface="Times New Roman" pitchFamily="18" charset="0"/>
                <a:cs typeface="Times New Roman" pitchFamily="18" charset="0"/>
              </a:rPr>
              <a:t>1899</a:t>
            </a:r>
            <a:r>
              <a:rPr lang="en-US" dirty="0">
                <a:latin typeface="Times New Roman" pitchFamily="18" charset="0"/>
                <a:cs typeface="Times New Roman" pitchFamily="18" charset="0"/>
              </a:rPr>
              <a:t> Clinical trials are successfully completed. aspirin launched.</a:t>
            </a:r>
          </a:p>
          <a:p>
            <a:pPr marL="285750" indent="-285750">
              <a:buFont typeface="Wingdings" pitchFamily="2" charset="2"/>
              <a:buChar char="Ø"/>
            </a:pPr>
            <a:r>
              <a:rPr lang="en-US" b="1" dirty="0">
                <a:latin typeface="Times New Roman" pitchFamily="18" charset="0"/>
                <a:cs typeface="Times New Roman" pitchFamily="18" charset="0"/>
              </a:rPr>
              <a:t>1914</a:t>
            </a:r>
            <a:r>
              <a:rPr lang="en-US" dirty="0">
                <a:latin typeface="Times New Roman" pitchFamily="18" charset="0"/>
                <a:cs typeface="Times New Roman" pitchFamily="18" charset="0"/>
              </a:rPr>
              <a:t> International trade in pharmaceuticals interrupted by the outbreak of World War I. Australian pharmacist G. R. Nicholas wins a competition to find a new way of producing aspirin.</a:t>
            </a:r>
          </a:p>
          <a:p>
            <a:pPr marL="285750" indent="-285750">
              <a:buFont typeface="Wingdings" pitchFamily="2" charset="2"/>
              <a:buChar char="Ø"/>
            </a:pPr>
            <a:r>
              <a:rPr lang="en-US" b="1" dirty="0">
                <a:latin typeface="Times New Roman" pitchFamily="18" charset="0"/>
                <a:cs typeface="Times New Roman" pitchFamily="18" charset="0"/>
              </a:rPr>
              <a:t>1930s</a:t>
            </a:r>
            <a:r>
              <a:rPr lang="en-US" dirty="0">
                <a:latin typeface="Times New Roman" pitchFamily="18" charset="0"/>
                <a:cs typeface="Times New Roman" pitchFamily="18" charset="0"/>
              </a:rPr>
              <a:t> Bayer’s patent on acetyl salicylic acid runs out. It becomes a generic drug.</a:t>
            </a:r>
          </a:p>
          <a:p>
            <a:pPr marL="285750" indent="-285750">
              <a:buFont typeface="Wingdings" pitchFamily="2" charset="2"/>
              <a:buChar char="Ø"/>
            </a:pPr>
            <a:r>
              <a:rPr lang="en-US" b="1" dirty="0">
                <a:latin typeface="Times New Roman" pitchFamily="18" charset="0"/>
                <a:cs typeface="Times New Roman" pitchFamily="18" charset="0"/>
              </a:rPr>
              <a:t>1974</a:t>
            </a:r>
            <a:r>
              <a:rPr lang="en-US" dirty="0">
                <a:latin typeface="Times New Roman" pitchFamily="18" charset="0"/>
                <a:cs typeface="Times New Roman" pitchFamily="18" charset="0"/>
              </a:rPr>
              <a:t> First evidence of aspirin’s effects in preventing heart attacks: Professor Elwood.</a:t>
            </a:r>
          </a:p>
          <a:p>
            <a:pPr marL="285750" indent="-285750">
              <a:buFont typeface="Wingdings" pitchFamily="2" charset="2"/>
              <a:buChar char="Ø"/>
            </a:pPr>
            <a:r>
              <a:rPr lang="en-US" b="1" dirty="0">
                <a:latin typeface="Times New Roman" pitchFamily="18" charset="0"/>
                <a:cs typeface="Times New Roman" pitchFamily="18" charset="0"/>
              </a:rPr>
              <a:t>1982</a:t>
            </a:r>
            <a:r>
              <a:rPr lang="en-US" dirty="0">
                <a:latin typeface="Times New Roman" pitchFamily="18" charset="0"/>
                <a:cs typeface="Times New Roman" pitchFamily="18" charset="0"/>
              </a:rPr>
              <a:t> English scientist Professor Sir John Vane and two Swedish colleagues, </a:t>
            </a:r>
            <a:r>
              <a:rPr lang="en-US" dirty="0" err="1">
                <a:latin typeface="Times New Roman" pitchFamily="18" charset="0"/>
                <a:cs typeface="Times New Roman" pitchFamily="18" charset="0"/>
              </a:rPr>
              <a:t>Sune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Bergström</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Bengt</a:t>
            </a:r>
            <a:r>
              <a:rPr lang="en-US" dirty="0">
                <a:latin typeface="Times New Roman" pitchFamily="18" charset="0"/>
                <a:cs typeface="Times New Roman" pitchFamily="18" charset="0"/>
              </a:rPr>
              <a:t> Samuelsson win Nobel prize for discovering the role of aspirin in inhibiting prostaglandin production</a:t>
            </a:r>
            <a:r>
              <a:rPr lang="en-US" dirty="0" smtClean="0">
                <a:latin typeface="Times New Roman" pitchFamily="18" charset="0"/>
                <a:cs typeface="Times New Roman" pitchFamily="18" charset="0"/>
              </a:rPr>
              <a:t>.</a:t>
            </a:r>
          </a:p>
          <a:p>
            <a:pPr marL="285750" indent="-285750">
              <a:buFont typeface="Wingdings" pitchFamily="2" charset="2"/>
              <a:buChar char="Ø"/>
            </a:pPr>
            <a:r>
              <a:rPr lang="en-US" b="1" dirty="0">
                <a:latin typeface="Times New Roman" pitchFamily="18" charset="0"/>
                <a:cs typeface="Times New Roman" pitchFamily="18" charset="0"/>
              </a:rPr>
              <a:t>1989</a:t>
            </a:r>
            <a:r>
              <a:rPr lang="en-US" dirty="0">
                <a:latin typeface="Times New Roman" pitchFamily="18" charset="0"/>
                <a:cs typeface="Times New Roman" pitchFamily="18" charset="0"/>
              </a:rPr>
              <a:t> US researchers report preliminary study suggesting that aspirin may delay the onset of senile dementia 1994 – Professor </a:t>
            </a:r>
            <a:r>
              <a:rPr lang="en-US" dirty="0" err="1">
                <a:latin typeface="Times New Roman" pitchFamily="18" charset="0"/>
                <a:cs typeface="Times New Roman" pitchFamily="18" charset="0"/>
              </a:rPr>
              <a:t>Henk</a:t>
            </a:r>
            <a:r>
              <a:rPr lang="en-US" dirty="0">
                <a:latin typeface="Times New Roman" pitchFamily="18" charset="0"/>
                <a:cs typeface="Times New Roman" pitchFamily="18" charset="0"/>
              </a:rPr>
              <a:t> C S </a:t>
            </a:r>
            <a:r>
              <a:rPr lang="en-US" dirty="0" err="1">
                <a:latin typeface="Times New Roman" pitchFamily="18" charset="0"/>
                <a:cs typeface="Times New Roman" pitchFamily="18" charset="0"/>
              </a:rPr>
              <a:t>Wallenburg</a:t>
            </a:r>
            <a:r>
              <a:rPr lang="en-US" dirty="0">
                <a:latin typeface="Times New Roman" pitchFamily="18" charset="0"/>
                <a:cs typeface="Times New Roman" pitchFamily="18" charset="0"/>
              </a:rPr>
              <a:t> of Rotterdam shows that aspirin may help in treating pre-</a:t>
            </a:r>
            <a:r>
              <a:rPr lang="en-US" dirty="0" err="1">
                <a:latin typeface="Times New Roman" pitchFamily="18" charset="0"/>
                <a:cs typeface="Times New Roman" pitchFamily="18" charset="0"/>
              </a:rPr>
              <a:t>eclampsia</a:t>
            </a:r>
            <a:r>
              <a:rPr lang="en-US" dirty="0">
                <a:latin typeface="Times New Roman" pitchFamily="18" charset="0"/>
                <a:cs typeface="Times New Roman" pitchFamily="18" charset="0"/>
              </a:rPr>
              <a:t> in pregnant women.</a:t>
            </a:r>
          </a:p>
          <a:p>
            <a:pPr marL="285750" indent="-285750">
              <a:buFont typeface="Wingdings" pitchFamily="2" charset="2"/>
              <a:buChar char="Ø"/>
            </a:pPr>
            <a:r>
              <a:rPr lang="en-US" b="1" dirty="0">
                <a:latin typeface="Times New Roman" pitchFamily="18" charset="0"/>
                <a:cs typeface="Times New Roman" pitchFamily="18" charset="0"/>
              </a:rPr>
              <a:t>1995</a:t>
            </a:r>
            <a:r>
              <a:rPr lang="en-US" dirty="0">
                <a:latin typeface="Times New Roman" pitchFamily="18" charset="0"/>
                <a:cs typeface="Times New Roman" pitchFamily="18" charset="0"/>
              </a:rPr>
              <a:t> American researchers find evidence that aspirin protects against bowel cancer.</a:t>
            </a:r>
          </a:p>
          <a:p>
            <a:pPr marL="285750" indent="-285750">
              <a:buFont typeface="Wingdings" pitchFamily="2" charset="2"/>
              <a:buChar char="Ø"/>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526841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210849"/>
            <a:ext cx="7086600" cy="2308324"/>
          </a:xfrm>
          <a:prstGeom prst="rect">
            <a:avLst/>
          </a:prstGeom>
          <a:noFill/>
        </p:spPr>
        <p:txBody>
          <a:bodyPr wrap="square" rtlCol="0">
            <a:spAutoFit/>
          </a:bodyPr>
          <a:lstStyle/>
          <a:p>
            <a:r>
              <a:rPr lang="en-US" b="1" dirty="0">
                <a:latin typeface="Times New Roman" pitchFamily="18" charset="0"/>
                <a:cs typeface="Times New Roman" pitchFamily="18" charset="0"/>
              </a:rPr>
              <a:t>1997</a:t>
            </a:r>
            <a:r>
              <a:rPr lang="en-US" dirty="0">
                <a:latin typeface="Times New Roman" pitchFamily="18" charset="0"/>
                <a:cs typeface="Times New Roman" pitchFamily="18" charset="0"/>
              </a:rPr>
              <a:t> aspirin is now used or being tested for use in the following conditions</a:t>
            </a:r>
            <a:r>
              <a:rPr lang="en-US" dirty="0" smtClean="0">
                <a:latin typeface="Times New Roman" pitchFamily="18" charset="0"/>
                <a:cs typeface="Times New Roman" pitchFamily="18" charset="0"/>
              </a:rPr>
              <a:t>:-</a:t>
            </a:r>
          </a:p>
          <a:p>
            <a:pPr marL="285750" indent="-285750">
              <a:buFont typeface="Wingdings" pitchFamily="2" charset="2"/>
              <a:buChar char="Ø"/>
            </a:pPr>
            <a:r>
              <a:rPr lang="en-US" b="1" dirty="0">
                <a:latin typeface="Times New Roman" pitchFamily="18" charset="0"/>
                <a:cs typeface="Times New Roman" pitchFamily="18" charset="0"/>
              </a:rPr>
              <a:t>Heart </a:t>
            </a:r>
            <a:r>
              <a:rPr lang="en-US" b="1" dirty="0" smtClean="0">
                <a:latin typeface="Times New Roman" pitchFamily="18" charset="0"/>
                <a:cs typeface="Times New Roman" pitchFamily="18" charset="0"/>
              </a:rPr>
              <a:t>attacks</a:t>
            </a:r>
          </a:p>
          <a:p>
            <a:pPr marL="285750" indent="-285750">
              <a:buFont typeface="Wingdings" pitchFamily="2" charset="2"/>
              <a:buChar char="Ø"/>
            </a:pPr>
            <a:r>
              <a:rPr lang="en-US" b="1" dirty="0">
                <a:latin typeface="Times New Roman" pitchFamily="18" charset="0"/>
                <a:cs typeface="Times New Roman" pitchFamily="18" charset="0"/>
              </a:rPr>
              <a:t>Pregnancy </a:t>
            </a:r>
            <a:r>
              <a:rPr lang="en-US" b="1" dirty="0" smtClean="0">
                <a:latin typeface="Times New Roman" pitchFamily="18" charset="0"/>
                <a:cs typeface="Times New Roman" pitchFamily="18" charset="0"/>
              </a:rPr>
              <a:t>Complication</a:t>
            </a:r>
          </a:p>
          <a:p>
            <a:pPr marL="285750" indent="-285750">
              <a:buFont typeface="Wingdings" pitchFamily="2" charset="2"/>
              <a:buChar char="Ø"/>
            </a:pPr>
            <a:r>
              <a:rPr lang="en-US" b="1" dirty="0">
                <a:latin typeface="Times New Roman" pitchFamily="18" charset="0"/>
                <a:cs typeface="Times New Roman" pitchFamily="18" charset="0"/>
              </a:rPr>
              <a:t>Colon </a:t>
            </a:r>
            <a:r>
              <a:rPr lang="en-US" b="1" dirty="0" smtClean="0">
                <a:latin typeface="Times New Roman" pitchFamily="18" charset="0"/>
                <a:cs typeface="Times New Roman" pitchFamily="18" charset="0"/>
              </a:rPr>
              <a:t>cancer</a:t>
            </a:r>
          </a:p>
          <a:p>
            <a:pPr marL="285750" indent="-285750">
              <a:buFont typeface="Wingdings" pitchFamily="2" charset="2"/>
              <a:buChar char="Ø"/>
            </a:pPr>
            <a:r>
              <a:rPr lang="en-US" b="1" dirty="0" smtClean="0">
                <a:latin typeface="Times New Roman" pitchFamily="18" charset="0"/>
                <a:cs typeface="Times New Roman" pitchFamily="18" charset="0"/>
              </a:rPr>
              <a:t>Diabetes</a:t>
            </a:r>
          </a:p>
          <a:p>
            <a:pPr marL="285750" indent="-285750">
              <a:buFont typeface="Wingdings" pitchFamily="2" charset="2"/>
              <a:buChar char="Ø"/>
            </a:pPr>
            <a:r>
              <a:rPr lang="en-US" b="1" dirty="0">
                <a:latin typeface="Times New Roman" pitchFamily="18" charset="0"/>
                <a:cs typeface="Times New Roman" pitchFamily="18" charset="0"/>
              </a:rPr>
              <a:t>Dementia</a:t>
            </a: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18594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Autofit/>
          </a:bodyPr>
          <a:lstStyle/>
          <a:p>
            <a:pPr algn="ctr"/>
            <a:r>
              <a:rPr lang="en-US" sz="3200" b="1" dirty="0" smtClean="0">
                <a:solidFill>
                  <a:srgbClr val="608200"/>
                </a:solidFill>
                <a:latin typeface="Times New Roman" pitchFamily="18" charset="0"/>
                <a:cs typeface="Times New Roman" pitchFamily="18" charset="0"/>
              </a:rPr>
              <a:t>INTRODUCTION</a:t>
            </a:r>
            <a:endParaRPr lang="en-US" sz="3200" b="1" dirty="0">
              <a:solidFill>
                <a:srgbClr val="608200"/>
              </a:solidFill>
              <a:latin typeface="Times New Roman" pitchFamily="18" charset="0"/>
              <a:cs typeface="Times New Roman" pitchFamily="18" charset="0"/>
            </a:endParaRPr>
          </a:p>
        </p:txBody>
      </p:sp>
      <p:sp>
        <p:nvSpPr>
          <p:cNvPr id="3" name="Content Placeholder 2"/>
          <p:cNvSpPr>
            <a:spLocks noGrp="1"/>
          </p:cNvSpPr>
          <p:nvPr>
            <p:ph idx="1"/>
          </p:nvPr>
        </p:nvSpPr>
        <p:spPr>
          <a:xfrm>
            <a:off x="1043492" y="1676400"/>
            <a:ext cx="6777317" cy="4156229"/>
          </a:xfrm>
        </p:spPr>
        <p:txBody>
          <a:bodyPr>
            <a:normAutofit/>
          </a:bodyPr>
          <a:lstStyle/>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term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Pharmacognosy</a:t>
            </a:r>
            <a:r>
              <a:rPr lang="en-US" sz="2000" dirty="0" smtClean="0">
                <a:latin typeface="Times New Roman" pitchFamily="18" charset="0"/>
                <a:cs typeface="Times New Roman" pitchFamily="18" charset="0"/>
              </a:rPr>
              <a:t>” is derived from  </a:t>
            </a:r>
            <a:r>
              <a:rPr lang="en-US" sz="2000" dirty="0">
                <a:latin typeface="Times New Roman" pitchFamily="18" charset="0"/>
                <a:cs typeface="Times New Roman" pitchFamily="18" charset="0"/>
              </a:rPr>
              <a:t>two Greek words: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Pharmakon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meaning - </a:t>
            </a:r>
            <a:r>
              <a:rPr lang="en-US" sz="2000" dirty="0">
                <a:latin typeface="Times New Roman" pitchFamily="18" charset="0"/>
                <a:cs typeface="Times New Roman" pitchFamily="18" charset="0"/>
              </a:rPr>
              <a:t>drug or </a:t>
            </a:r>
            <a:r>
              <a:rPr lang="en-US" sz="2000" dirty="0" smtClean="0">
                <a:latin typeface="Times New Roman" pitchFamily="18" charset="0"/>
                <a:cs typeface="Times New Roman" pitchFamily="18" charset="0"/>
              </a:rPr>
              <a:t>medicine</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“Gnosis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meaning - To acquire knowledge.</a:t>
            </a:r>
          </a:p>
          <a:p>
            <a:r>
              <a:rPr lang="en-US" sz="2000" dirty="0" smtClean="0">
                <a:latin typeface="Times New Roman" pitchFamily="18" charset="0"/>
                <a:cs typeface="Times New Roman" pitchFamily="18" charset="0"/>
              </a:rPr>
              <a:t>Coined by : C.A. </a:t>
            </a:r>
            <a:r>
              <a:rPr lang="en-US" sz="2000" dirty="0" err="1" smtClean="0">
                <a:latin typeface="Times New Roman" pitchFamily="18" charset="0"/>
                <a:cs typeface="Times New Roman" pitchFamily="18" charset="0"/>
              </a:rPr>
              <a:t>Seydler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( 1815</a:t>
            </a:r>
            <a:r>
              <a:rPr lang="en-US" sz="2000" dirty="0" smtClean="0">
                <a:latin typeface="Times New Roman" pitchFamily="18" charset="0"/>
                <a:cs typeface="Times New Roman" pitchFamily="18" charset="0"/>
              </a:rPr>
              <a:t>) – In his doctoral thesis entitled </a:t>
            </a:r>
            <a:r>
              <a:rPr lang="en-US" sz="2000" b="1" dirty="0" err="1" smtClean="0">
                <a:latin typeface="Times New Roman" pitchFamily="18" charset="0"/>
                <a:cs typeface="Times New Roman" pitchFamily="18" charset="0"/>
              </a:rPr>
              <a:t>Analectica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Pharmacognostica</a:t>
            </a:r>
            <a:r>
              <a:rPr lang="en-US" sz="2000" dirty="0" smtClean="0">
                <a:latin typeface="Times New Roman" pitchFamily="18" charset="0"/>
                <a:cs typeface="Times New Roman" pitchFamily="18" charset="0"/>
              </a:rPr>
              <a:t>.</a:t>
            </a:r>
          </a:p>
          <a:p>
            <a:r>
              <a:rPr lang="en-US" sz="2000" dirty="0" smtClean="0">
                <a:solidFill>
                  <a:srgbClr val="FF0000"/>
                </a:solidFill>
                <a:latin typeface="Times New Roman" pitchFamily="18" charset="0"/>
                <a:cs typeface="Times New Roman" pitchFamily="18" charset="0"/>
              </a:rPr>
              <a:t>J.A Schmidt (1811)- </a:t>
            </a:r>
            <a:r>
              <a:rPr lang="en-US" sz="2000" b="1" dirty="0" err="1" smtClean="0">
                <a:solidFill>
                  <a:srgbClr val="FF0000"/>
                </a:solidFill>
                <a:latin typeface="Times New Roman" pitchFamily="18" charset="0"/>
                <a:cs typeface="Times New Roman" pitchFamily="18" charset="0"/>
              </a:rPr>
              <a:t>Lehrbuch</a:t>
            </a:r>
            <a:r>
              <a:rPr lang="en-US" sz="2000" b="1" dirty="0" smtClean="0">
                <a:solidFill>
                  <a:srgbClr val="FF0000"/>
                </a:solidFill>
                <a:latin typeface="Times New Roman" pitchFamily="18" charset="0"/>
                <a:cs typeface="Times New Roman" pitchFamily="18" charset="0"/>
              </a:rPr>
              <a:t> der </a:t>
            </a:r>
            <a:r>
              <a:rPr lang="en-US" sz="2000" b="1" dirty="0" err="1" smtClean="0">
                <a:solidFill>
                  <a:srgbClr val="FF0000"/>
                </a:solidFill>
                <a:latin typeface="Times New Roman" pitchFamily="18" charset="0"/>
                <a:cs typeface="Times New Roman" pitchFamily="18" charset="0"/>
              </a:rPr>
              <a:t>materia</a:t>
            </a:r>
            <a:r>
              <a:rPr lang="en-US" sz="2000" b="1" dirty="0" smtClean="0">
                <a:solidFill>
                  <a:srgbClr val="FF0000"/>
                </a:solidFill>
                <a:latin typeface="Times New Roman" pitchFamily="18" charset="0"/>
                <a:cs typeface="Times New Roman" pitchFamily="18" charset="0"/>
              </a:rPr>
              <a:t> </a:t>
            </a:r>
            <a:r>
              <a:rPr lang="en-US" sz="2000" b="1" dirty="0" err="1" smtClean="0">
                <a:solidFill>
                  <a:srgbClr val="FF0000"/>
                </a:solidFill>
                <a:latin typeface="Times New Roman" pitchFamily="18" charset="0"/>
                <a:cs typeface="Times New Roman" pitchFamily="18" charset="0"/>
              </a:rPr>
              <a:t>medica</a:t>
            </a:r>
            <a:endParaRPr lang="en-US" sz="2000" b="1" dirty="0" smtClean="0">
              <a:solidFill>
                <a:srgbClr val="FF0000"/>
              </a:solidFill>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Pharmacognosy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study of the physical, chemical, biochemical and biological properties of </a:t>
            </a:r>
            <a:r>
              <a:rPr lang="en-US" sz="2000" dirty="0" smtClean="0">
                <a:latin typeface="Times New Roman" pitchFamily="18" charset="0"/>
                <a:cs typeface="Times New Roman" pitchFamily="18" charset="0"/>
              </a:rPr>
              <a:t>drugs of </a:t>
            </a:r>
            <a:r>
              <a:rPr lang="en-US" sz="2000" dirty="0">
                <a:latin typeface="Times New Roman" pitchFamily="18" charset="0"/>
                <a:cs typeface="Times New Roman" pitchFamily="18" charset="0"/>
              </a:rPr>
              <a:t>natural origin  </a:t>
            </a:r>
          </a:p>
        </p:txBody>
      </p:sp>
    </p:spTree>
    <p:extLst>
      <p:ext uri="{BB962C8B-B14F-4D97-AF65-F5344CB8AC3E}">
        <p14:creationId xmlns:p14="http://schemas.microsoft.com/office/powerpoint/2010/main" val="1069700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609600"/>
          </a:xfrm>
        </p:spPr>
        <p:txBody>
          <a:bodyPr>
            <a:normAutofit fontScale="90000"/>
          </a:bodyPr>
          <a:lstStyle/>
          <a:p>
            <a:pPr algn="ctr"/>
            <a:r>
              <a:rPr lang="en-US" dirty="0" smtClean="0">
                <a:latin typeface="Times New Roman" pitchFamily="18" charset="0"/>
                <a:cs typeface="Times New Roman" pitchFamily="18" charset="0"/>
              </a:rPr>
              <a:t>Origin of </a:t>
            </a:r>
            <a:r>
              <a:rPr lang="en-US" dirty="0" err="1" smtClean="0">
                <a:latin typeface="Times New Roman" pitchFamily="18" charset="0"/>
                <a:cs typeface="Times New Roman" pitchFamily="18" charset="0"/>
              </a:rPr>
              <a:t>pharmacognosy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43492" y="1447800"/>
            <a:ext cx="7033708" cy="4800600"/>
          </a:xfrm>
        </p:spPr>
        <p:txBody>
          <a:bodyPr>
            <a:normAutofit fontScale="25000" lnSpcReduction="20000"/>
          </a:bodyPr>
          <a:lstStyle/>
          <a:p>
            <a:pPr>
              <a:buFont typeface="Wingdings" pitchFamily="2" charset="2"/>
              <a:buChar char="v"/>
            </a:pPr>
            <a:endParaRPr lang="en-US" sz="7200" dirty="0" smtClean="0">
              <a:latin typeface="Times New Roman" pitchFamily="18" charset="0"/>
              <a:cs typeface="Times New Roman" pitchFamily="18" charset="0"/>
            </a:endParaRPr>
          </a:p>
          <a:p>
            <a:pPr algn="just">
              <a:buFont typeface="Wingdings" pitchFamily="2" charset="2"/>
              <a:buChar char="v"/>
            </a:pPr>
            <a:r>
              <a:rPr lang="en-US" sz="7200" dirty="0" smtClean="0">
                <a:latin typeface="Times New Roman" pitchFamily="18" charset="0"/>
                <a:cs typeface="Times New Roman" pitchFamily="18" charset="0"/>
              </a:rPr>
              <a:t>History of herbal medicines is a old as human civilization.</a:t>
            </a:r>
          </a:p>
          <a:p>
            <a:pPr algn="just">
              <a:buFont typeface="Wingdings" pitchFamily="2" charset="2"/>
              <a:buChar char="v"/>
            </a:pPr>
            <a:r>
              <a:rPr lang="en-US" sz="7200" dirty="0" smtClean="0">
                <a:latin typeface="Times New Roman" pitchFamily="18" charset="0"/>
                <a:cs typeface="Times New Roman" pitchFamily="18" charset="0"/>
              </a:rPr>
              <a:t>Primitive man in his search for food  ate at random, if no harmful effects were observed, he considered them edible, if any effects were observed considered them inedible, and according to their actions used them in treating symptoms or diseases.</a:t>
            </a:r>
          </a:p>
          <a:p>
            <a:pPr marL="68580" indent="0" algn="just">
              <a:buNone/>
            </a:pPr>
            <a:r>
              <a:rPr lang="en-US" sz="7200" dirty="0" err="1" smtClean="0">
                <a:latin typeface="Times New Roman" pitchFamily="18" charset="0"/>
                <a:cs typeface="Times New Roman" pitchFamily="18" charset="0"/>
              </a:rPr>
              <a:t>Eg</a:t>
            </a:r>
            <a:r>
              <a:rPr lang="en-US" sz="7200" dirty="0" smtClean="0">
                <a:latin typeface="Times New Roman" pitchFamily="18" charset="0"/>
                <a:cs typeface="Times New Roman" pitchFamily="18" charset="0"/>
              </a:rPr>
              <a:t>: If plant caused </a:t>
            </a:r>
          </a:p>
          <a:p>
            <a:pPr marL="68580" indent="0" algn="just">
              <a:buNone/>
            </a:pP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	</a:t>
            </a:r>
            <a:r>
              <a:rPr lang="en-US" sz="7200" dirty="0" err="1" smtClean="0">
                <a:latin typeface="Times New Roman" pitchFamily="18" charset="0"/>
                <a:cs typeface="Times New Roman" pitchFamily="18" charset="0"/>
              </a:rPr>
              <a:t>Diarrhoea</a:t>
            </a:r>
            <a:r>
              <a:rPr lang="en-US" sz="7200" dirty="0" smtClean="0">
                <a:latin typeface="Times New Roman" pitchFamily="18" charset="0"/>
                <a:cs typeface="Times New Roman" pitchFamily="18" charset="0"/>
              </a:rPr>
              <a:t> - used as purgative</a:t>
            </a:r>
          </a:p>
          <a:p>
            <a:pPr marL="68580" indent="0" algn="just">
              <a:buNone/>
            </a:pP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	Vomiting – used as emetic</a:t>
            </a:r>
          </a:p>
          <a:p>
            <a:pPr marL="68580" indent="0" algn="just">
              <a:buNone/>
            </a:pP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	Poisonous – used as arrow poison.</a:t>
            </a:r>
          </a:p>
          <a:p>
            <a:pPr algn="just">
              <a:buFont typeface="Wingdings" pitchFamily="2" charset="2"/>
              <a:buChar char="v"/>
            </a:pPr>
            <a:r>
              <a:rPr lang="en-US" sz="7200" dirty="0" smtClean="0">
                <a:latin typeface="Times New Roman" pitchFamily="18" charset="0"/>
                <a:cs typeface="Times New Roman" pitchFamily="18" charset="0"/>
              </a:rPr>
              <a:t>Thus the knowledge was </a:t>
            </a:r>
            <a:r>
              <a:rPr lang="en-US" sz="7200" dirty="0" err="1" smtClean="0">
                <a:latin typeface="Times New Roman" pitchFamily="18" charset="0"/>
                <a:cs typeface="Times New Roman" pitchFamily="18" charset="0"/>
              </a:rPr>
              <a:t>emperical</a:t>
            </a:r>
            <a:r>
              <a:rPr lang="en-US" sz="7200" dirty="0" smtClean="0">
                <a:latin typeface="Times New Roman" pitchFamily="18" charset="0"/>
                <a:cs typeface="Times New Roman" pitchFamily="18" charset="0"/>
              </a:rPr>
              <a:t> and obtained by trial and error, it was passed to the next generations and new information was added to it.</a:t>
            </a:r>
          </a:p>
          <a:p>
            <a:pPr algn="just">
              <a:buFont typeface="Wingdings" pitchFamily="2" charset="2"/>
              <a:buChar char="v"/>
            </a:pPr>
            <a:r>
              <a:rPr lang="en-US" sz="7200" dirty="0" err="1" smtClean="0">
                <a:latin typeface="Times New Roman" pitchFamily="18" charset="0"/>
                <a:cs typeface="Times New Roman" pitchFamily="18" charset="0"/>
              </a:rPr>
              <a:t>Pharmacognosy</a:t>
            </a:r>
            <a:r>
              <a:rPr lang="en-US" sz="7200" dirty="0" smtClean="0">
                <a:latin typeface="Times New Roman" pitchFamily="18" charset="0"/>
                <a:cs typeface="Times New Roman" pitchFamily="18" charset="0"/>
              </a:rPr>
              <a:t>  in its totality is not the work of just one or two continental areas but the overall outcome of  the steadfast work of many of the bygone civilizations like Chinese, Indian, Egyptian, Persian, Babylonian.. and many more </a:t>
            </a:r>
          </a:p>
          <a:p>
            <a:pPr>
              <a:buFont typeface="Wingdings" pitchFamily="2" charset="2"/>
              <a:buChar char="v"/>
            </a:pPr>
            <a:endParaRPr lang="en-US" sz="5500" dirty="0" smtClean="0">
              <a:latin typeface="Times New Roman" pitchFamily="18" charset="0"/>
              <a:cs typeface="Times New Roman" pitchFamily="18" charset="0"/>
            </a:endParaRPr>
          </a:p>
          <a:p>
            <a:pPr marL="68580" indent="0">
              <a:buNone/>
            </a:pPr>
            <a:endParaRPr lang="en-US" sz="5500" dirty="0">
              <a:latin typeface="Times New Roman" pitchFamily="18" charset="0"/>
              <a:cs typeface="Times New Roman" pitchFamily="18" charset="0"/>
            </a:endParaRPr>
          </a:p>
          <a:p>
            <a:pPr marL="68580" indent="0">
              <a:buNone/>
            </a:pPr>
            <a:endParaRPr lang="en-US" sz="2000" dirty="0" smtClean="0">
              <a:latin typeface="Times New Roman" pitchFamily="18" charset="0"/>
              <a:cs typeface="Times New Roman" pitchFamily="18" charset="0"/>
            </a:endParaRPr>
          </a:p>
          <a:p>
            <a:pPr marL="68580" indent="0">
              <a:buNone/>
            </a:pPr>
            <a:endParaRPr lang="en-US" sz="2000" dirty="0" smtClean="0">
              <a:latin typeface="Times New Roman" pitchFamily="18" charset="0"/>
              <a:cs typeface="Times New Roman" pitchFamily="18" charset="0"/>
            </a:endParaRPr>
          </a:p>
          <a:p>
            <a:pPr marL="6858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marL="6858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08274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a:bodyPr>
          <a:lstStyle/>
          <a:p>
            <a:r>
              <a:rPr lang="en-US" sz="2800" dirty="0" smtClean="0">
                <a:latin typeface="Times New Roman" pitchFamily="18" charset="0"/>
                <a:cs typeface="Times New Roman" pitchFamily="18" charset="0"/>
              </a:rPr>
              <a:t>Ancient </a:t>
            </a:r>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ndia</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043492" y="1676400"/>
            <a:ext cx="6777317" cy="4156229"/>
          </a:xfrm>
        </p:spPr>
        <p:txBody>
          <a:bodyPr>
            <a:normAutofit/>
          </a:bodyPr>
          <a:lstStyle/>
          <a:p>
            <a:pPr>
              <a:buFont typeface="Wingdings" pitchFamily="2" charset="2"/>
              <a:buChar char="Ø"/>
            </a:pPr>
            <a:r>
              <a:rPr lang="en-US" sz="1800" dirty="0" smtClean="0">
                <a:latin typeface="Times New Roman" pitchFamily="18" charset="0"/>
                <a:cs typeface="Times New Roman" pitchFamily="18" charset="0"/>
              </a:rPr>
              <a:t>Medicinal properties of plants were described in </a:t>
            </a:r>
            <a:r>
              <a:rPr lang="en-US" sz="1800" dirty="0" err="1" smtClean="0">
                <a:latin typeface="Times New Roman" pitchFamily="18" charset="0"/>
                <a:cs typeface="Times New Roman" pitchFamily="18" charset="0"/>
              </a:rPr>
              <a:t>Rigveda</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Atharvanaveda</a:t>
            </a:r>
            <a:r>
              <a:rPr lang="en-US" sz="1800" dirty="0" smtClean="0">
                <a:latin typeface="Times New Roman" pitchFamily="18" charset="0"/>
                <a:cs typeface="Times New Roman" pitchFamily="18" charset="0"/>
              </a:rPr>
              <a:t> (3500- 1500 B.C) from which Ayurveda has developed.</a:t>
            </a:r>
          </a:p>
          <a:p>
            <a:pPr>
              <a:buFont typeface="Wingdings" pitchFamily="2" charset="2"/>
              <a:buChar char="Ø"/>
            </a:pPr>
            <a:r>
              <a:rPr lang="en-US" sz="1800" dirty="0" err="1" smtClean="0">
                <a:latin typeface="Times New Roman" pitchFamily="18" charset="0"/>
                <a:cs typeface="Times New Roman" pitchFamily="18" charset="0"/>
              </a:rPr>
              <a:t>Ayurvedic</a:t>
            </a:r>
            <a:r>
              <a:rPr lang="en-US" sz="1800" dirty="0" smtClean="0">
                <a:latin typeface="Times New Roman" pitchFamily="18" charset="0"/>
                <a:cs typeface="Times New Roman" pitchFamily="18" charset="0"/>
              </a:rPr>
              <a:t> writings include: </a:t>
            </a:r>
          </a:p>
          <a:p>
            <a:pPr marL="68580" indent="0">
              <a:buNone/>
            </a:pPr>
            <a:r>
              <a:rPr lang="en-US" sz="1800" dirty="0" err="1" smtClean="0">
                <a:latin typeface="Times New Roman" pitchFamily="18" charset="0"/>
                <a:cs typeface="Times New Roman" pitchFamily="18" charset="0"/>
              </a:rPr>
              <a:t>Charaka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samhitha</a:t>
            </a:r>
            <a:r>
              <a:rPr lang="en-US" sz="1800" dirty="0" smtClean="0">
                <a:latin typeface="Times New Roman" pitchFamily="18" charset="0"/>
                <a:cs typeface="Times New Roman" pitchFamily="18" charset="0"/>
              </a:rPr>
              <a:t>: 50 groups of ten herbs</a:t>
            </a:r>
          </a:p>
          <a:p>
            <a:pPr marL="68580" indent="0">
              <a:buNone/>
            </a:pPr>
            <a:r>
              <a:rPr lang="en-US" sz="1800" dirty="0" err="1" smtClean="0">
                <a:latin typeface="Times New Roman" pitchFamily="18" charset="0"/>
                <a:cs typeface="Times New Roman" pitchFamily="18" charset="0"/>
              </a:rPr>
              <a:t>Sushrutha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samhitha</a:t>
            </a:r>
            <a:r>
              <a:rPr lang="en-US" sz="1800" dirty="0" smtClean="0">
                <a:latin typeface="Times New Roman" pitchFamily="18" charset="0"/>
                <a:cs typeface="Times New Roman" pitchFamily="18" charset="0"/>
              </a:rPr>
              <a:t>:  760 herbs in 7 sets</a:t>
            </a:r>
          </a:p>
          <a:p>
            <a:pPr marL="68580" indent="0">
              <a:buNone/>
            </a:pPr>
            <a:r>
              <a:rPr lang="en-US" sz="1800" dirty="0" err="1" smtClean="0">
                <a:latin typeface="Times New Roman" pitchFamily="18" charset="0"/>
                <a:cs typeface="Times New Roman" pitchFamily="18" charset="0"/>
              </a:rPr>
              <a:t>Astanga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hrdayam</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samhitha</a:t>
            </a:r>
            <a:endParaRPr lang="en-US" sz="1800" dirty="0">
              <a:latin typeface="Times New Roman" pitchFamily="18" charset="0"/>
              <a:cs typeface="Times New Roman" pitchFamily="18" charset="0"/>
            </a:endParaRPr>
          </a:p>
          <a:p>
            <a:pPr marL="68580" indent="0">
              <a:buNone/>
            </a:pPr>
            <a:r>
              <a:rPr lang="en-US" sz="1800" dirty="0" err="1" smtClean="0">
                <a:latin typeface="Times New Roman" pitchFamily="18" charset="0"/>
                <a:cs typeface="Times New Roman" pitchFamily="18" charset="0"/>
              </a:rPr>
              <a:t>Sarngadhara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samhitha</a:t>
            </a:r>
            <a:endParaRPr lang="en-US" sz="1800" dirty="0" smtClean="0">
              <a:latin typeface="Times New Roman" pitchFamily="18" charset="0"/>
              <a:cs typeface="Times New Roman" pitchFamily="18" charset="0"/>
            </a:endParaRPr>
          </a:p>
          <a:p>
            <a:pPr marL="68580" indent="0">
              <a:buNone/>
            </a:pPr>
            <a:r>
              <a:rPr lang="en-US" sz="1800" dirty="0" err="1" smtClean="0">
                <a:latin typeface="Times New Roman" pitchFamily="18" charset="0"/>
                <a:cs typeface="Times New Roman" pitchFamily="18" charset="0"/>
              </a:rPr>
              <a:t>Bhava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Prakasa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samhitha</a:t>
            </a:r>
            <a:endParaRPr lang="en-US" sz="1800" dirty="0" smtClean="0">
              <a:latin typeface="Times New Roman" pitchFamily="18" charset="0"/>
              <a:cs typeface="Times New Roman" pitchFamily="18" charset="0"/>
            </a:endParaRPr>
          </a:p>
          <a:p>
            <a:pPr marL="68580" indent="0">
              <a:buNone/>
            </a:pPr>
            <a:r>
              <a:rPr lang="en-US" sz="1800" dirty="0" err="1" smtClean="0">
                <a:latin typeface="Times New Roman" pitchFamily="18" charset="0"/>
                <a:cs typeface="Times New Roman" pitchFamily="18" charset="0"/>
              </a:rPr>
              <a:t>Madhava</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N</a:t>
            </a:r>
            <a:r>
              <a:rPr lang="en-US" sz="1800" dirty="0" err="1" smtClean="0">
                <a:latin typeface="Times New Roman" pitchFamily="18" charset="0"/>
                <a:cs typeface="Times New Roman" pitchFamily="18" charset="0"/>
              </a:rPr>
              <a:t>idananam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samhitha</a:t>
            </a:r>
            <a:endParaRPr lang="en-US" sz="1800"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49063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24744" cy="724936"/>
          </a:xfrm>
        </p:spPr>
        <p:txBody>
          <a:bodyPr>
            <a:normAutofit/>
          </a:bodyPr>
          <a:lstStyle/>
          <a:p>
            <a:r>
              <a:rPr lang="en-US" sz="2800" dirty="0" smtClean="0">
                <a:latin typeface="Times New Roman" pitchFamily="18" charset="0"/>
                <a:cs typeface="Times New Roman" pitchFamily="18" charset="0"/>
              </a:rPr>
              <a:t>Ancient Greece and </a:t>
            </a:r>
            <a:r>
              <a:rPr lang="en-US" sz="2800" dirty="0">
                <a:latin typeface="Times New Roman" pitchFamily="18" charset="0"/>
                <a:cs typeface="Times New Roman" pitchFamily="18" charset="0"/>
              </a:rPr>
              <a:t>R</a:t>
            </a:r>
            <a:r>
              <a:rPr lang="en-US" sz="2800" dirty="0" smtClean="0">
                <a:latin typeface="Times New Roman" pitchFamily="18" charset="0"/>
                <a:cs typeface="Times New Roman" pitchFamily="18" charset="0"/>
              </a:rPr>
              <a:t>ome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043492" y="1600200"/>
            <a:ext cx="6777317" cy="4232429"/>
          </a:xfrm>
        </p:spPr>
        <p:txBody>
          <a:bodyPr>
            <a:normAutofit fontScale="85000" lnSpcReduction="10000"/>
          </a:bodyPr>
          <a:lstStyle/>
          <a:p>
            <a:pPr>
              <a:buFont typeface="Wingdings" pitchFamily="2" charset="2"/>
              <a:buChar char="Ø"/>
            </a:pPr>
            <a:r>
              <a:rPr lang="en-US" sz="2000" b="1" dirty="0">
                <a:latin typeface="Times New Roman" pitchFamily="18" charset="0"/>
                <a:cs typeface="Times New Roman" pitchFamily="18" charset="0"/>
              </a:rPr>
              <a:t>Hippocrates</a:t>
            </a:r>
            <a:r>
              <a:rPr lang="en-US" sz="2000" dirty="0">
                <a:latin typeface="Times New Roman" pitchFamily="18" charset="0"/>
                <a:cs typeface="Times New Roman" pitchFamily="18" charset="0"/>
              </a:rPr>
              <a:t> (460 - 360. B.C.) </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was Greek </a:t>
            </a:r>
            <a:r>
              <a:rPr lang="en-US" sz="2000" dirty="0" smtClean="0">
                <a:latin typeface="Times New Roman" pitchFamily="18" charset="0"/>
                <a:cs typeface="Times New Roman" pitchFamily="18" charset="0"/>
              </a:rPr>
              <a:t>scientist. He </a:t>
            </a:r>
            <a:r>
              <a:rPr lang="en-US" sz="2000" dirty="0">
                <a:latin typeface="Times New Roman" pitchFamily="18" charset="0"/>
                <a:cs typeface="Times New Roman" pitchFamily="18" charset="0"/>
              </a:rPr>
              <a:t>worked on human anatomy &amp; Physiology </a:t>
            </a:r>
            <a:r>
              <a:rPr lang="en-US" sz="2000" dirty="0" smtClean="0">
                <a:latin typeface="Times New Roman" pitchFamily="18" charset="0"/>
                <a:cs typeface="Times New Roman" pitchFamily="18" charset="0"/>
              </a:rPr>
              <a:t>. He </a:t>
            </a:r>
            <a:r>
              <a:rPr lang="en-US" sz="2000" dirty="0">
                <a:latin typeface="Times New Roman" pitchFamily="18" charset="0"/>
                <a:cs typeface="Times New Roman" pitchFamily="18" charset="0"/>
              </a:rPr>
              <a:t>prepared famous oath for physicians, which is still taken by the physicians. He is known as father of medicine</a:t>
            </a:r>
            <a:r>
              <a:rPr lang="en-US" sz="2000" dirty="0" smtClean="0">
                <a:latin typeface="Times New Roman" pitchFamily="18" charset="0"/>
                <a:cs typeface="Times New Roman" pitchFamily="18" charset="0"/>
              </a:rPr>
              <a:t>.</a:t>
            </a:r>
          </a:p>
          <a:p>
            <a:pPr>
              <a:buFont typeface="Wingdings" pitchFamily="2" charset="2"/>
              <a:buChar char="Ø"/>
            </a:pPr>
            <a:r>
              <a:rPr lang="en-US" sz="2000" b="1" dirty="0" smtClean="0">
                <a:latin typeface="Times New Roman" pitchFamily="18" charset="0"/>
                <a:cs typeface="Times New Roman" pitchFamily="18" charset="0"/>
              </a:rPr>
              <a:t>Aristotle</a:t>
            </a:r>
            <a:r>
              <a:rPr lang="en-US" sz="2000" dirty="0" smtClean="0">
                <a:latin typeface="Times New Roman" pitchFamily="18" charset="0"/>
                <a:cs typeface="Times New Roman" pitchFamily="18" charset="0"/>
              </a:rPr>
              <a:t>: (384-322 B.C) – a student of Plato, was a philosopher and is known for his writings on animal kingdom.</a:t>
            </a:r>
          </a:p>
          <a:p>
            <a:pPr>
              <a:buFont typeface="Wingdings" pitchFamily="2" charset="2"/>
              <a:buChar char="Ø"/>
            </a:pPr>
            <a:r>
              <a:rPr lang="en-US" sz="2000" dirty="0" smtClean="0">
                <a:latin typeface="Times New Roman" pitchFamily="18" charset="0"/>
                <a:cs typeface="Times New Roman" pitchFamily="18" charset="0"/>
              </a:rPr>
              <a:t>Theophrastus : (370-287 B.C) – a </a:t>
            </a:r>
            <a:r>
              <a:rPr lang="en-US" sz="2000" dirty="0">
                <a:latin typeface="Times New Roman" pitchFamily="18" charset="0"/>
                <a:cs typeface="Times New Roman" pitchFamily="18" charset="0"/>
              </a:rPr>
              <a:t>student of </a:t>
            </a:r>
            <a:r>
              <a:rPr lang="en-US" sz="2000" dirty="0" smtClean="0">
                <a:latin typeface="Times New Roman" pitchFamily="18" charset="0"/>
                <a:cs typeface="Times New Roman" pitchFamily="18" charset="0"/>
              </a:rPr>
              <a:t>Aristotle wrote about plant kingdom.</a:t>
            </a:r>
          </a:p>
          <a:p>
            <a:pPr>
              <a:buFont typeface="Wingdings" pitchFamily="2" charset="2"/>
              <a:buChar char="Ø"/>
            </a:pPr>
            <a:r>
              <a:rPr lang="en-US" sz="2000" b="1" dirty="0" err="1" smtClean="0">
                <a:latin typeface="Times New Roman" pitchFamily="18" charset="0"/>
                <a:cs typeface="Times New Roman" pitchFamily="18" charset="0"/>
              </a:rPr>
              <a:t>Dioscorides</a:t>
            </a:r>
            <a:r>
              <a:rPr lang="en-US" sz="2000" dirty="0" smtClean="0">
                <a:latin typeface="Times New Roman" pitchFamily="18" charset="0"/>
                <a:cs typeface="Times New Roman" pitchFamily="18" charset="0"/>
              </a:rPr>
              <a:t>: ( first century A.D) -  a physician who described  use of medicinal plants like </a:t>
            </a:r>
            <a:r>
              <a:rPr lang="en-US" sz="2000" dirty="0" err="1" smtClean="0">
                <a:latin typeface="Times New Roman" pitchFamily="18" charset="0"/>
                <a:cs typeface="Times New Roman" pitchFamily="18" charset="0"/>
              </a:rPr>
              <a:t>belladona</a:t>
            </a:r>
            <a:r>
              <a:rPr lang="en-US" sz="2000" dirty="0" smtClean="0">
                <a:latin typeface="Times New Roman" pitchFamily="18" charset="0"/>
                <a:cs typeface="Times New Roman" pitchFamily="18" charset="0"/>
              </a:rPr>
              <a:t>, ergot, opium, colchicum etc.</a:t>
            </a:r>
          </a:p>
          <a:p>
            <a:pPr>
              <a:buFont typeface="Wingdings" pitchFamily="2" charset="2"/>
              <a:buChar char="Ø"/>
            </a:pPr>
            <a:r>
              <a:rPr lang="en-US" sz="2000" b="1" dirty="0">
                <a:latin typeface="Times New Roman" pitchFamily="18" charset="0"/>
                <a:cs typeface="Times New Roman" pitchFamily="18" charset="0"/>
              </a:rPr>
              <a:t>Galen</a:t>
            </a:r>
            <a:r>
              <a:rPr lang="en-US" sz="2000" dirty="0">
                <a:latin typeface="Times New Roman" pitchFamily="18" charset="0"/>
                <a:cs typeface="Times New Roman" pitchFamily="18" charset="0"/>
              </a:rPr>
              <a:t>: - (131 – 200 A.D) Galen was Greek pharmacist; he worked on extraction of chemical constituent from the plants. He developed various methods of extraction therefore the branch of pharmacy which deals with extraction of chemical constituent from plants &amp; animals is called as </a:t>
            </a:r>
            <a:r>
              <a:rPr lang="en-US" sz="2000" dirty="0" err="1">
                <a:latin typeface="Times New Roman" pitchFamily="18" charset="0"/>
                <a:cs typeface="Times New Roman" pitchFamily="18" charset="0"/>
              </a:rPr>
              <a:t>Galenical</a:t>
            </a:r>
            <a:r>
              <a:rPr lang="en-US" sz="2000" dirty="0">
                <a:latin typeface="Times New Roman" pitchFamily="18" charset="0"/>
                <a:cs typeface="Times New Roman" pitchFamily="18" charset="0"/>
              </a:rPr>
              <a:t> Pharmacy.</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74516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r>
              <a:rPr lang="en-US" sz="2800" dirty="0" smtClean="0">
                <a:latin typeface="Times New Roman" pitchFamily="18" charset="0"/>
                <a:cs typeface="Times New Roman" pitchFamily="18" charset="0"/>
              </a:rPr>
              <a:t>ANCIENT EGYPT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043492" y="2209800"/>
            <a:ext cx="6777317" cy="3622829"/>
          </a:xfrm>
        </p:spPr>
        <p:txBody>
          <a:bodyPr>
            <a:normAutofit/>
          </a:bodyPr>
          <a:lstStyle/>
          <a:p>
            <a:pPr marL="68580" indent="0">
              <a:buNone/>
            </a:pPr>
            <a:r>
              <a:rPr lang="en-US" sz="1800" dirty="0" smtClean="0">
                <a:latin typeface="Times New Roman" pitchFamily="18" charset="0"/>
                <a:cs typeface="Times New Roman" pitchFamily="18" charset="0"/>
              </a:rPr>
              <a:t>The existing medical documents are</a:t>
            </a:r>
          </a:p>
          <a:p>
            <a:pPr>
              <a:buFont typeface="Wingdings" pitchFamily="2" charset="2"/>
              <a:buChar char="Ø"/>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Kahun</a:t>
            </a:r>
            <a:r>
              <a:rPr lang="en-US" sz="1800" dirty="0" smtClean="0">
                <a:latin typeface="Times New Roman" pitchFamily="18" charset="0"/>
                <a:cs typeface="Times New Roman" pitchFamily="18" charset="0"/>
              </a:rPr>
              <a:t> medical papyrus ( 1900 B.C):  It is the oldest and deals with the health of women, including birthing instructions.</a:t>
            </a:r>
          </a:p>
          <a:p>
            <a:pPr>
              <a:buFont typeface="Wingdings" pitchFamily="2" charset="2"/>
              <a:buChar char="Ø"/>
            </a:pPr>
            <a:r>
              <a:rPr lang="en-US" sz="1800" dirty="0" smtClean="0">
                <a:latin typeface="Times New Roman" pitchFamily="18" charset="0"/>
                <a:cs typeface="Times New Roman" pitchFamily="18" charset="0"/>
              </a:rPr>
              <a:t>Edwin smith papyrus ( 1600 B.C): Contains surgical instructions and formulas for cosmetics.</a:t>
            </a:r>
          </a:p>
          <a:p>
            <a:pPr>
              <a:buFont typeface="Wingdings" pitchFamily="2" charset="2"/>
              <a:buChar char="Ø"/>
            </a:pPr>
            <a:r>
              <a:rPr lang="en-US" sz="1800" dirty="0" err="1" smtClean="0">
                <a:latin typeface="Times New Roman" pitchFamily="18" charset="0"/>
                <a:cs typeface="Times New Roman" pitchFamily="18" charset="0"/>
              </a:rPr>
              <a:t>Ebers</a:t>
            </a:r>
            <a:r>
              <a:rPr lang="en-US" sz="1800" dirty="0" smtClean="0">
                <a:latin typeface="Times New Roman" pitchFamily="18" charset="0"/>
                <a:cs typeface="Times New Roman" pitchFamily="18" charset="0"/>
              </a:rPr>
              <a:t> papyrus (1500 B.C) : Contains collection of 800 prescriptions mentioning 700 drugs.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08624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024744" cy="724936"/>
          </a:xfrm>
        </p:spPr>
        <p:txBody>
          <a:bodyPr>
            <a:normAutofit/>
          </a:bodyPr>
          <a:lstStyle/>
          <a:p>
            <a:r>
              <a:rPr lang="en-US" sz="2800" dirty="0" smtClean="0">
                <a:latin typeface="Times New Roman" pitchFamily="18" charset="0"/>
                <a:cs typeface="Times New Roman" pitchFamily="18" charset="0"/>
              </a:rPr>
              <a:t>Ancient china</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043492" y="1371600"/>
            <a:ext cx="6777317" cy="4648200"/>
          </a:xfrm>
        </p:spPr>
        <p:txBody>
          <a:bodyPr>
            <a:normAutofit/>
          </a:bodyPr>
          <a:lstStyle/>
          <a:p>
            <a:pPr>
              <a:buFont typeface="Wingdings" pitchFamily="2" charset="2"/>
              <a:buChar char="Ø"/>
            </a:pPr>
            <a:r>
              <a:rPr lang="en-US" sz="1800" dirty="0" smtClean="0">
                <a:latin typeface="Times New Roman" pitchFamily="18" charset="0"/>
                <a:cs typeface="Times New Roman" pitchFamily="18" charset="0"/>
              </a:rPr>
              <a:t>Chinese pharmacy stems from </a:t>
            </a:r>
            <a:r>
              <a:rPr lang="en-US" sz="1800" dirty="0" err="1" smtClean="0">
                <a:latin typeface="Times New Roman" pitchFamily="18" charset="0"/>
                <a:cs typeface="Times New Roman" pitchFamily="18" charset="0"/>
              </a:rPr>
              <a:t>Shen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Nung</a:t>
            </a:r>
            <a:r>
              <a:rPr lang="en-US" sz="1800" dirty="0" smtClean="0">
                <a:latin typeface="Times New Roman" pitchFamily="18" charset="0"/>
                <a:cs typeface="Times New Roman" pitchFamily="18" charset="0"/>
              </a:rPr>
              <a:t> ( 2700 B.C) – an Emperor who investigated the medicinal values of several hundreds of herbs and has written Pen-T- Sao, or native herbal consisting of 365 drugs which were subdivided as follows:</a:t>
            </a:r>
          </a:p>
          <a:p>
            <a:pPr>
              <a:buFont typeface="Wingdings" pitchFamily="2" charset="2"/>
              <a:buChar char="§"/>
            </a:pPr>
            <a:r>
              <a:rPr lang="en-US" sz="1800" dirty="0" smtClean="0">
                <a:latin typeface="Times New Roman" pitchFamily="18" charset="0"/>
                <a:cs typeface="Times New Roman" pitchFamily="18" charset="0"/>
              </a:rPr>
              <a:t>Emperor herbs – 120: used as food are non toxic</a:t>
            </a:r>
          </a:p>
          <a:p>
            <a:pPr>
              <a:buFont typeface="Wingdings" pitchFamily="2" charset="2"/>
              <a:buChar char="§"/>
            </a:pPr>
            <a:r>
              <a:rPr lang="en-US" sz="1800" dirty="0" smtClean="0">
                <a:latin typeface="Times New Roman" pitchFamily="18" charset="0"/>
                <a:cs typeface="Times New Roman" pitchFamily="18" charset="0"/>
              </a:rPr>
              <a:t>Minister herbs- 120: some are mildly toxic and some are not, have 		stronger therapeutic potential.</a:t>
            </a:r>
          </a:p>
          <a:p>
            <a:pPr>
              <a:buFont typeface="Wingdings" pitchFamily="2" charset="2"/>
              <a:buChar char="§"/>
            </a:pPr>
            <a:r>
              <a:rPr lang="en-US" sz="1800" dirty="0" err="1" smtClean="0">
                <a:latin typeface="Times New Roman" pitchFamily="18" charset="0"/>
                <a:cs typeface="Times New Roman" pitchFamily="18" charset="0"/>
              </a:rPr>
              <a:t>Servent</a:t>
            </a:r>
            <a:r>
              <a:rPr lang="en-US" sz="1800" dirty="0" smtClean="0">
                <a:latin typeface="Times New Roman" pitchFamily="18" charset="0"/>
                <a:cs typeface="Times New Roman" pitchFamily="18" charset="0"/>
              </a:rPr>
              <a:t> herbs – 125: Have specific action to treat the disease and 			eliminate stagnation. Most of these are toxic and 			should not be used for prolonged periods.</a:t>
            </a:r>
          </a:p>
          <a:p>
            <a:pPr>
              <a:buFont typeface="Wingdings" pitchFamily="2" charset="2"/>
              <a:buChar char="Ø"/>
            </a:pPr>
            <a:r>
              <a:rPr lang="en-US" sz="1800" dirty="0" smtClean="0">
                <a:latin typeface="Times New Roman" pitchFamily="18" charset="0"/>
                <a:cs typeface="Times New Roman" pitchFamily="18" charset="0"/>
              </a:rPr>
              <a:t>The clinical manuals of </a:t>
            </a:r>
            <a:r>
              <a:rPr lang="en-US" sz="1800" dirty="0" err="1" smtClean="0">
                <a:latin typeface="Times New Roman" pitchFamily="18" charset="0"/>
                <a:cs typeface="Times New Roman" pitchFamily="18" charset="0"/>
              </a:rPr>
              <a:t>chinese</a:t>
            </a:r>
            <a:r>
              <a:rPr lang="en-US" sz="1800" dirty="0" smtClean="0">
                <a:latin typeface="Times New Roman" pitchFamily="18" charset="0"/>
                <a:cs typeface="Times New Roman" pitchFamily="18" charset="0"/>
              </a:rPr>
              <a:t> medicine are the basis for </a:t>
            </a:r>
            <a:r>
              <a:rPr lang="en-US" sz="1800" dirty="0" err="1" smtClean="0">
                <a:latin typeface="Times New Roman" pitchFamily="18" charset="0"/>
                <a:cs typeface="Times New Roman" pitchFamily="18" charset="0"/>
              </a:rPr>
              <a:t>chinese</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japanese</a:t>
            </a:r>
            <a:r>
              <a:rPr lang="en-US" sz="1800" dirty="0" smtClean="0">
                <a:latin typeface="Times New Roman" pitchFamily="18" charset="0"/>
                <a:cs typeface="Times New Roman" pitchFamily="18" charset="0"/>
              </a:rPr>
              <a:t> herbalism called </a:t>
            </a:r>
            <a:r>
              <a:rPr lang="en-US" sz="1800" dirty="0" err="1" smtClean="0">
                <a:latin typeface="Times New Roman" pitchFamily="18" charset="0"/>
                <a:cs typeface="Times New Roman" pitchFamily="18" charset="0"/>
              </a:rPr>
              <a:t>Kampo</a:t>
            </a:r>
            <a:endParaRPr lang="en-US" sz="1800" dirty="0" smtClean="0">
              <a:latin typeface="Times New Roman" pitchFamily="18" charset="0"/>
              <a:cs typeface="Times New Roman" pitchFamily="18" charset="0"/>
            </a:endParaRPr>
          </a:p>
          <a:p>
            <a:pPr>
              <a:buFont typeface="Wingdings" pitchFamily="2" charset="2"/>
              <a:buChar char="§"/>
            </a:pPr>
            <a:r>
              <a:rPr lang="en-US" sz="1800" dirty="0" smtClean="0">
                <a:latin typeface="Times New Roman" pitchFamily="18" charset="0"/>
                <a:cs typeface="Times New Roman" pitchFamily="18" charset="0"/>
              </a:rPr>
              <a:t>Shan Hang </a:t>
            </a:r>
            <a:r>
              <a:rPr lang="en-US" sz="1800" dirty="0" err="1" smtClean="0">
                <a:latin typeface="Times New Roman" pitchFamily="18" charset="0"/>
                <a:cs typeface="Times New Roman" pitchFamily="18" charset="0"/>
              </a:rPr>
              <a:t>Lun</a:t>
            </a:r>
            <a:r>
              <a:rPr lang="en-US" sz="1800" dirty="0" smtClean="0">
                <a:latin typeface="Times New Roman" pitchFamily="18" charset="0"/>
                <a:cs typeface="Times New Roman" pitchFamily="18" charset="0"/>
              </a:rPr>
              <a:t> ( Treatise on the treatment of acute diseases caused by cold).</a:t>
            </a:r>
          </a:p>
          <a:p>
            <a:pPr>
              <a:buFont typeface="Wingdings" pitchFamily="2" charset="2"/>
              <a:buChar char="§"/>
            </a:pPr>
            <a:r>
              <a:rPr lang="en-US" sz="1800" dirty="0" smtClean="0">
                <a:latin typeface="Times New Roman" pitchFamily="18" charset="0"/>
                <a:cs typeface="Times New Roman" pitchFamily="18" charset="0"/>
              </a:rPr>
              <a:t>Chin </a:t>
            </a:r>
            <a:r>
              <a:rPr lang="en-US" sz="1800" dirty="0" err="1" smtClean="0">
                <a:latin typeface="Times New Roman" pitchFamily="18" charset="0"/>
                <a:cs typeface="Times New Roman" pitchFamily="18" charset="0"/>
              </a:rPr>
              <a:t>Kuei</a:t>
            </a:r>
            <a:r>
              <a:rPr lang="en-US" sz="1800" dirty="0" smtClean="0">
                <a:latin typeface="Times New Roman" pitchFamily="18" charset="0"/>
                <a:cs typeface="Times New Roman" pitchFamily="18" charset="0"/>
              </a:rPr>
              <a:t> Yao </a:t>
            </a:r>
            <a:r>
              <a:rPr lang="en-US" sz="1800" dirty="0" err="1" smtClean="0">
                <a:latin typeface="Times New Roman" pitchFamily="18" charset="0"/>
                <a:cs typeface="Times New Roman" pitchFamily="18" charset="0"/>
              </a:rPr>
              <a:t>Leuh</a:t>
            </a:r>
            <a:r>
              <a:rPr lang="en-US" sz="1800" dirty="0" smtClean="0">
                <a:latin typeface="Times New Roman" pitchFamily="18" charset="0"/>
                <a:cs typeface="Times New Roman" pitchFamily="18" charset="0"/>
              </a:rPr>
              <a:t> ( prescriptions from the golden chamber) </a:t>
            </a:r>
          </a:p>
          <a:p>
            <a:pPr>
              <a:buFont typeface="Wingdings" pitchFamily="2" charset="2"/>
              <a:buChar char="§"/>
            </a:pPr>
            <a:endParaRPr lang="en-US" sz="1800" dirty="0" smtClean="0">
              <a:latin typeface="Times New Roman" pitchFamily="18" charset="0"/>
              <a:cs typeface="Times New Roman" pitchFamily="18" charset="0"/>
            </a:endParaRPr>
          </a:p>
          <a:p>
            <a:pPr>
              <a:buFont typeface="Wingdings" pitchFamily="2" charset="2"/>
              <a:buChar char="§"/>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985859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533399" y="115888"/>
            <a:ext cx="8431213" cy="1139825"/>
          </a:xfrm>
        </p:spPr>
        <p:txBody>
          <a:bodyPr/>
          <a:lstStyle/>
          <a:p>
            <a:pPr eaLnBrk="1" hangingPunct="1">
              <a:defRPr/>
            </a:pPr>
            <a:r>
              <a:rPr lang="en-US" b="1" dirty="0" smtClean="0">
                <a:effectLst/>
              </a:rPr>
              <a:t>Egyptians</a:t>
            </a:r>
            <a:r>
              <a:rPr lang="en-US" sz="4000" dirty="0" smtClean="0"/>
              <a:t> </a:t>
            </a:r>
            <a:r>
              <a:rPr lang="en-US" sz="3600" dirty="0" smtClean="0">
                <a:effectLst/>
              </a:rPr>
              <a:t>(</a:t>
            </a:r>
            <a:r>
              <a:rPr lang="en-US" sz="3600" i="1" dirty="0" err="1" smtClean="0">
                <a:effectLst/>
              </a:rPr>
              <a:t>Ebers</a:t>
            </a:r>
            <a:r>
              <a:rPr lang="en-US" sz="3600" i="1" dirty="0" smtClean="0">
                <a:effectLst/>
              </a:rPr>
              <a:t> papyrus</a:t>
            </a:r>
            <a:r>
              <a:rPr lang="en-US" sz="3600" dirty="0" smtClean="0">
                <a:effectLst/>
              </a:rPr>
              <a:t>, 1550 BC)</a:t>
            </a:r>
          </a:p>
        </p:txBody>
      </p:sp>
      <p:pic>
        <p:nvPicPr>
          <p:cNvPr id="7171" name="Picture 6" descr="PHARM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295400"/>
            <a:ext cx="82296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4634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6595" y="762000"/>
            <a:ext cx="8001000" cy="830997"/>
          </a:xfrm>
          <a:prstGeom prst="rect">
            <a:avLst/>
          </a:prstGeom>
        </p:spPr>
        <p:txBody>
          <a:bodyPr wrap="square">
            <a:spAutoFit/>
          </a:bodyPr>
          <a:lstStyle/>
          <a:p>
            <a:r>
              <a:rPr lang="en-US" sz="2400" dirty="0"/>
              <a:t/>
            </a:r>
            <a:br>
              <a:rPr lang="en-US" sz="2400" dirty="0"/>
            </a:br>
            <a:r>
              <a:rPr lang="en-US" sz="2400" b="1" dirty="0">
                <a:solidFill>
                  <a:schemeClr val="hlink"/>
                </a:solidFill>
              </a:rPr>
              <a:t>Hippocrates</a:t>
            </a:r>
            <a:r>
              <a:rPr lang="en-US" sz="2400" dirty="0"/>
              <a:t> (460-377 BC</a:t>
            </a:r>
            <a:r>
              <a:rPr lang="en-US" sz="2400" dirty="0" smtClean="0"/>
              <a:t>)“</a:t>
            </a:r>
            <a:r>
              <a:rPr lang="en-US" sz="2400" dirty="0"/>
              <a:t>The Father of </a:t>
            </a:r>
            <a:r>
              <a:rPr lang="en-US" sz="2400" dirty="0" smtClean="0"/>
              <a:t>Medicine”</a:t>
            </a:r>
            <a:endParaRPr lang="en-US" sz="2400" dirty="0"/>
          </a:p>
        </p:txBody>
      </p:sp>
    </p:spTree>
    <p:extLst>
      <p:ext uri="{BB962C8B-B14F-4D97-AF65-F5344CB8AC3E}">
        <p14:creationId xmlns:p14="http://schemas.microsoft.com/office/powerpoint/2010/main" val="6653168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1136</TotalTime>
  <Words>699</Words>
  <Application>Microsoft Office PowerPoint</Application>
  <PresentationFormat>On-screen Show (4:3)</PresentationFormat>
  <Paragraphs>105</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History  of  Pharmacognosy</vt:lpstr>
      <vt:lpstr>INTRODUCTION</vt:lpstr>
      <vt:lpstr>Origin of pharmacognosy</vt:lpstr>
      <vt:lpstr>Ancient India</vt:lpstr>
      <vt:lpstr>Ancient Greece and Rome</vt:lpstr>
      <vt:lpstr>ANCIENT EGYPT</vt:lpstr>
      <vt:lpstr>Ancient china</vt:lpstr>
      <vt:lpstr>Egyptians (Ebers papyrus, 1550 BC)</vt:lpstr>
      <vt:lpstr>PowerPoint Presentation</vt:lpstr>
      <vt:lpstr>Dioscorides (40-80 AD) “De Materia Medica” (600 medicinal plants)</vt:lpstr>
      <vt:lpstr>Modern Pharmacognosy</vt:lpstr>
      <vt:lpstr>PowerPoint Presentation</vt:lpstr>
      <vt:lpstr>PowerPoint Presentation</vt:lpstr>
      <vt:lpstr>Story of Aspirin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ON MEDICINAL AND PHYTOCHEMICAL CONSTITUENTS OF TABEBUIA SPECIES.</dc:title>
  <dc:creator>abhishiktha godthi</dc:creator>
  <cp:lastModifiedBy>LENOVO</cp:lastModifiedBy>
  <cp:revision>61</cp:revision>
  <dcterms:created xsi:type="dcterms:W3CDTF">2006-08-16T00:00:00Z</dcterms:created>
  <dcterms:modified xsi:type="dcterms:W3CDTF">2019-11-21T12:29:24Z</dcterms:modified>
</cp:coreProperties>
</file>