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D7EF22-3534-440C-A0D3-2CEBCE931A69}">
          <p14:sldIdLst>
            <p14:sldId id="256"/>
          </p14:sldIdLst>
        </p14:section>
        <p14:section name="Untitled Section" id="{1606364F-E80F-4744-B0B7-A7060FBD026D}">
          <p14:sldIdLst>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A44714-4CDE-43BC-8192-D8DD8AC2CBD1}"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12DB191-D8D3-4FDA-A9FC-9D9E877D5101}" type="slidenum">
              <a:rPr lang="en-IN" smtClean="0"/>
              <a:t>‹#›</a:t>
            </a:fld>
            <a:endParaRPr lang="en-IN"/>
          </a:p>
        </p:txBody>
      </p:sp>
    </p:spTree>
    <p:extLst>
      <p:ext uri="{BB962C8B-B14F-4D97-AF65-F5344CB8AC3E}">
        <p14:creationId xmlns:p14="http://schemas.microsoft.com/office/powerpoint/2010/main" val="156081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2DB191-D8D3-4FDA-A9FC-9D9E877D5101}" type="slidenum">
              <a:rPr lang="en-IN" smtClean="0"/>
              <a:t>10</a:t>
            </a:fld>
            <a:endParaRPr lang="en-IN"/>
          </a:p>
        </p:txBody>
      </p:sp>
    </p:spTree>
    <p:extLst>
      <p:ext uri="{BB962C8B-B14F-4D97-AF65-F5344CB8AC3E}">
        <p14:creationId xmlns:p14="http://schemas.microsoft.com/office/powerpoint/2010/main" val="397399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unitharaniB/keylogger.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127935"/>
            <a:ext cx="7472426"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a:effectLst>
                  <a:outerShdw blurRad="38100" dist="38100" dir="2700000" algn="tl">
                    <a:srgbClr val="000000">
                      <a:alpha val="43137"/>
                    </a:srgbClr>
                  </a:outerShdw>
                </a:effectLst>
                <a:latin typeface="+mn-lt"/>
              </a:rPr>
              <a:t>BODDU SUNITHA RANI</a:t>
            </a:r>
            <a:endParaRPr b="1" spc="15" dirty="0">
              <a:effectLst>
                <a:outerShdw blurRad="38100" dist="38100" dir="2700000" algn="tl">
                  <a:srgbClr val="000000">
                    <a:alpha val="43137"/>
                  </a:srgbClr>
                </a:outerShdw>
              </a:effectLst>
              <a:latin typeface="+mn-lt"/>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09" y="1167114"/>
            <a:ext cx="2676291" cy="2830541"/>
          </a:xfrm>
          <a:prstGeom prst="rect">
            <a:avLst/>
          </a:prstGeom>
        </p:spPr>
      </p:pic>
      <p:pic>
        <p:nvPicPr>
          <p:cNvPr id="11" name="Picture 10">
            <a:extLst>
              <a:ext uri="{FF2B5EF4-FFF2-40B4-BE49-F238E27FC236}">
                <a16:creationId xmlns:a16="http://schemas.microsoft.com/office/drawing/2014/main" id="{6D377856-9809-7165-847D-1DD27297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4552" y="1167113"/>
            <a:ext cx="2637133" cy="2830542"/>
          </a:xfrm>
          <a:prstGeom prst="rect">
            <a:avLst/>
          </a:prstGeom>
        </p:spPr>
      </p:pic>
      <p:pic>
        <p:nvPicPr>
          <p:cNvPr id="12" name="Picture 11">
            <a:extLst>
              <a:ext uri="{FF2B5EF4-FFF2-40B4-BE49-F238E27FC236}">
                <a16:creationId xmlns:a16="http://schemas.microsoft.com/office/drawing/2014/main" id="{6D377856-9809-7165-847D-1DD27297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6075" y="1167113"/>
            <a:ext cx="2571197" cy="2835652"/>
          </a:xfrm>
          <a:prstGeom prst="rect">
            <a:avLst/>
          </a:prstGeom>
        </p:spPr>
      </p:pic>
      <p:sp>
        <p:nvSpPr>
          <p:cNvPr id="14" name="TextBox 15">
            <a:extLst>
              <a:ext uri="{FF2B5EF4-FFF2-40B4-BE49-F238E27FC236}">
                <a16:creationId xmlns:a16="http://schemas.microsoft.com/office/drawing/2014/main" id="{47874E04-2CAB-9F43-EF8D-9E2BE4E6EABC}"/>
              </a:ext>
            </a:extLst>
          </p:cNvPr>
          <p:cNvSpPr txBox="1"/>
          <p:nvPr/>
        </p:nvSpPr>
        <p:spPr>
          <a:xfrm>
            <a:off x="304799" y="4184093"/>
            <a:ext cx="11134725" cy="2258567"/>
          </a:xfrm>
          <a:prstGeom prst="rect">
            <a:avLst/>
          </a:prstGeom>
          <a:noFill/>
        </p:spPr>
        <p:txBody>
          <a:bodyPr wrap="square" rtlCol="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AB22-A70E-8538-8F89-E777EF449AFE}"/>
              </a:ext>
            </a:extLst>
          </p:cNvPr>
          <p:cNvSpPr>
            <a:spLocks noGrp="1"/>
          </p:cNvSpPr>
          <p:nvPr>
            <p:ph type="title"/>
          </p:nvPr>
        </p:nvSpPr>
        <p:spPr/>
        <p:txBody>
          <a:bodyPr/>
          <a:lstStyle/>
          <a:p>
            <a:r>
              <a:rPr lang="en-US" dirty="0"/>
              <a:t>Project title</a:t>
            </a:r>
            <a:endParaRPr lang="en-IN" dirty="0"/>
          </a:p>
        </p:txBody>
      </p:sp>
      <p:sp>
        <p:nvSpPr>
          <p:cNvPr id="3" name="Text Placeholder 2">
            <a:extLst>
              <a:ext uri="{FF2B5EF4-FFF2-40B4-BE49-F238E27FC236}">
                <a16:creationId xmlns:a16="http://schemas.microsoft.com/office/drawing/2014/main" id="{DDDFF87A-7B6B-8CA1-048C-737CED287290}"/>
              </a:ext>
            </a:extLst>
          </p:cNvPr>
          <p:cNvSpPr>
            <a:spLocks noGrp="1"/>
          </p:cNvSpPr>
          <p:nvPr>
            <p:ph type="body" idx="1"/>
          </p:nvPr>
        </p:nvSpPr>
        <p:spPr>
          <a:xfrm>
            <a:off x="609600" y="1577340"/>
            <a:ext cx="10972800" cy="276999"/>
          </a:xfrm>
        </p:spPr>
        <p:txBody>
          <a:bodyPr/>
          <a:lstStyle/>
          <a:p>
            <a:pPr algn="ctr"/>
            <a:r>
              <a:rPr lang="en-IN" dirty="0">
                <a:hlinkClick r:id="rId2"/>
              </a:rPr>
              <a:t>https://github.com/SunitharaniB/keylogger.git</a:t>
            </a:r>
          </a:p>
        </p:txBody>
      </p:sp>
    </p:spTree>
    <p:extLst>
      <p:ext uri="{BB962C8B-B14F-4D97-AF65-F5344CB8AC3E}">
        <p14:creationId xmlns:p14="http://schemas.microsoft.com/office/powerpoint/2010/main" val="220458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911" y="-4059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Eras Bold ITC" panose="020B0907030504020204" pitchFamily="34" charset="0"/>
            </a:endParaRPr>
          </a:p>
          <a:p>
            <a:r>
              <a:rPr lang="en-US" dirty="0">
                <a:latin typeface="Eras Bold ITC" panose="020B0907030504020204" pitchFamily="34" charset="0"/>
              </a:rPr>
              <a:t> </a:t>
            </a:r>
            <a:endParaRPr dirty="0">
              <a:latin typeface="Eras Bold ITC" panose="020B0907030504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7" name="Text Placeholder 26">
            <a:extLst>
              <a:ext uri="{FF2B5EF4-FFF2-40B4-BE49-F238E27FC236}">
                <a16:creationId xmlns:a16="http://schemas.microsoft.com/office/drawing/2014/main" id="{95D08AC1-4215-BBD4-F022-D2F905CC9595}"/>
              </a:ext>
            </a:extLst>
          </p:cNvPr>
          <p:cNvSpPr>
            <a:spLocks noGrp="1"/>
          </p:cNvSpPr>
          <p:nvPr>
            <p:ph type="body" idx="1"/>
          </p:nvPr>
        </p:nvSpPr>
        <p:spPr>
          <a:xfrm>
            <a:off x="219100" y="755124"/>
            <a:ext cx="10498784" cy="4021998"/>
          </a:xfrm>
        </p:spPr>
        <p:txBody>
          <a:bodyPr/>
          <a:lstStyle/>
          <a:p>
            <a:pPr>
              <a:lnSpc>
                <a:spcPct val="150000"/>
              </a:lnSpc>
            </a:pPr>
            <a:endParaRPr lang="en-US" sz="3600" dirty="0">
              <a:latin typeface="Eras Bold ITC" panose="020B0907030504020204" pitchFamily="34" charset="0"/>
            </a:endParaRPr>
          </a:p>
          <a:p>
            <a:pPr>
              <a:lnSpc>
                <a:spcPct val="150000"/>
              </a:lnSpc>
            </a:pPr>
            <a:r>
              <a:rPr lang="en-US" sz="3600" dirty="0">
                <a:latin typeface="Engravers MT" panose="02090707080505020304" pitchFamily="18" charset="0"/>
              </a:rPr>
              <a:t>   </a:t>
            </a:r>
            <a:r>
              <a:rPr lang="en-US" sz="4800" dirty="0">
                <a:latin typeface="Engravers MT" panose="02090707080505020304" pitchFamily="18" charset="0"/>
              </a:rPr>
              <a:t> KEYLOGGER</a:t>
            </a:r>
          </a:p>
          <a:p>
            <a:pPr>
              <a:lnSpc>
                <a:spcPct val="150000"/>
              </a:lnSpc>
            </a:pPr>
            <a:r>
              <a:rPr lang="en-US" sz="4800" dirty="0">
                <a:latin typeface="Engravers MT" panose="02090707080505020304" pitchFamily="18" charset="0"/>
              </a:rPr>
              <a:t>                        AND</a:t>
            </a:r>
          </a:p>
          <a:p>
            <a:pPr>
              <a:lnSpc>
                <a:spcPct val="150000"/>
              </a:lnSpc>
            </a:pPr>
            <a:r>
              <a:rPr lang="en-US" sz="4800" dirty="0">
                <a:latin typeface="Engravers MT" panose="02090707080505020304" pitchFamily="18" charset="0"/>
              </a:rPr>
              <a:t>                              SEQURITY</a:t>
            </a:r>
            <a:endParaRPr lang="en-IN" sz="4800" dirty="0">
              <a:latin typeface="Engravers MT" panose="02090707080505020304" pitchFamily="18" charset="0"/>
            </a:endParaRPr>
          </a:p>
        </p:txBody>
      </p:sp>
      <p:sp>
        <p:nvSpPr>
          <p:cNvPr id="22" name="object 22"/>
          <p:cNvSpPr txBox="1">
            <a:spLocks noGrp="1"/>
          </p:cNvSpPr>
          <p:nvPr>
            <p:ph type="sldNum" sz="quarter" idx="7"/>
          </p:nvPr>
        </p:nvSpPr>
        <p:spPr/>
        <p:txBody>
          <a:bodyPr vert="horz" wrap="square" lIns="0" tIns="6985" rIns="0" bIns="0" rtlCol="0">
            <a:spAutoFit/>
          </a:bodyPr>
          <a:lstStyle/>
          <a:p>
            <a:fld id="{81D60167-4931-47E6-BA6A-407CBD079E47}" type="slidenum">
              <a:rPr lang="en-IN" dirty="0"/>
              <a:pPr/>
              <a:t>2</a:t>
            </a:fld>
            <a:endParaRPr lang="en-IN"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251" y="-1325817"/>
            <a:ext cx="12192000" cy="822222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20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1036E3D2-4560-AD58-0737-A559BA25AF2C}"/>
              </a:ext>
            </a:extLst>
          </p:cNvPr>
          <p:cNvSpPr txBox="1"/>
          <p:nvPr/>
        </p:nvSpPr>
        <p:spPr>
          <a:xfrm>
            <a:off x="2951798" y="1808142"/>
            <a:ext cx="5125402" cy="4191276"/>
          </a:xfrm>
          <a:prstGeom prst="rect">
            <a:avLst/>
          </a:prstGeom>
          <a:noFill/>
        </p:spPr>
        <p:txBody>
          <a:bodyPr wrap="square" rtlCol="0">
            <a:spAutoFit/>
          </a:bodyPr>
          <a:lstStyle/>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Introduction to Keyloggers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Problem statement</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Project overview</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Who are the end users?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Solution and its value proposition</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The wow in your solution</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Detection of Keyloggers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Prevention and Protection Strategies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Modelling</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9069" y="70824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C6DE0C-D197-6EB6-C915-AE3335850819}"/>
              </a:ext>
            </a:extLst>
          </p:cNvPr>
          <p:cNvSpPr txBox="1"/>
          <p:nvPr/>
        </p:nvSpPr>
        <p:spPr>
          <a:xfrm>
            <a:off x="357189" y="1693057"/>
            <a:ext cx="7686674" cy="464672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 keylogger is a type of software that records keystrokes on a computer or device.</a:t>
            </a:r>
          </a:p>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It can capture everything a person types, including passwords, messages, and sensitive information. </a:t>
            </a:r>
          </a:p>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This poses a significant security risk as it can lead to unauthorized access to personal or confidential data.</a:t>
            </a:r>
          </a:p>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When addressing a security problem statement related to keyloggers, it's crucial to highlight the potential risks they pose and the importance of implementing security measures to prevent their installation and operation. </a:t>
            </a:r>
            <a:endParaRPr lang="en-I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7988" y="22263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B123B6A-FFEA-09F9-A30C-0A2043F08ECC}"/>
              </a:ext>
            </a:extLst>
          </p:cNvPr>
          <p:cNvSpPr txBox="1"/>
          <p:nvPr/>
        </p:nvSpPr>
        <p:spPr>
          <a:xfrm>
            <a:off x="533400" y="839008"/>
            <a:ext cx="8610600" cy="5459443"/>
          </a:xfrm>
          <a:prstGeom prst="rect">
            <a:avLst/>
          </a:prstGeom>
          <a:noFill/>
        </p:spPr>
        <p:txBody>
          <a:bodyPr wrap="square" rtlCol="0">
            <a:spAutoFit/>
          </a:bodyPr>
          <a:lstStyle/>
          <a:p>
            <a:r>
              <a:rPr lang="en-US" sz="2000" b="1" dirty="0"/>
              <a:t>Introduction:</a:t>
            </a:r>
          </a:p>
          <a:p>
            <a:pPr marL="342900" indent="-342900">
              <a:lnSpc>
                <a:spcPct val="150000"/>
              </a:lnSpc>
              <a:buFont typeface="Wingdings" panose="05000000000000000000" pitchFamily="2" charset="2"/>
              <a:buChar char="q"/>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The project aims to explore the impact of keyloggers on cybersecurity and develop strategies to mitigate the risks associated with these stealthy threats. By understanding how keyloggers operate and the vulnerabilities they exploit, the project seeks to enhance awareness and promote proactive security measures.</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sz="2000" b="1" dirty="0"/>
              <a:t>Objectives:</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Investigate the functionality of keyloggers and their potential risks to personal and organizational security.</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Analyze real-world case studies of keylogger attacks to understand the methods used by cybercriminals.</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Evaluate existing cybersecurity measures and identify gaps that may leave systems vulnerable to keylogger infiltration. </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Develop and test anti-keylogging software to detect and prevent keylogger attacks effectively.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69955"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C28FCAB-B8EE-AA14-925D-3DBBD3C84855}"/>
              </a:ext>
            </a:extLst>
          </p:cNvPr>
          <p:cNvSpPr txBox="1"/>
          <p:nvPr/>
        </p:nvSpPr>
        <p:spPr>
          <a:xfrm>
            <a:off x="609600" y="1007092"/>
            <a:ext cx="8242663" cy="5114605"/>
          </a:xfrm>
          <a:prstGeom prst="rect">
            <a:avLst/>
          </a:prstGeom>
          <a:noFill/>
        </p:spPr>
        <p:txBody>
          <a:bodyPr wrap="square" rtlCol="0">
            <a:spAutoFit/>
          </a:bodyPr>
          <a:lstStyle/>
          <a:p>
            <a:pPr algn="just">
              <a:lnSpc>
                <a:spcPct val="150000"/>
              </a:lnSpc>
            </a:pP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Ethical Hackers and Security Professionals:</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Cybercriminals:</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497"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0052355-6C76-B8D6-0A74-9FBFFD4F2F3C}"/>
              </a:ext>
            </a:extLst>
          </p:cNvPr>
          <p:cNvSpPr txBox="1"/>
          <p:nvPr/>
        </p:nvSpPr>
        <p:spPr>
          <a:xfrm>
            <a:off x="2675909" y="1053395"/>
            <a:ext cx="7231626" cy="5022272"/>
          </a:xfrm>
          <a:prstGeom prst="rect">
            <a:avLst/>
          </a:prstGeom>
          <a:noFill/>
        </p:spPr>
        <p:txBody>
          <a:bodyPr wrap="square" rtlCol="0">
            <a:spAutoFit/>
          </a:bodyPr>
          <a:lstStyle/>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Use Antivirus Software: Install reputable antivirus software on your devices to detect and remove keyloggers.</a:t>
            </a:r>
          </a:p>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Keep Software Updated: Regularly update your operating system, applications, and antivirus software to ensure you have the latest security patches.</a:t>
            </a:r>
          </a:p>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Be Cautious of Downloads: Only download software and files from trusted sources to minimize the risk of inadvertently installing keyloggers.</a:t>
            </a:r>
          </a:p>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Use Strong Passwords: Create unique and complex passwords for all your accounts to make it harder for keyloggers to capture sensitive information.</a:t>
            </a:r>
            <a:endParaRPr lang="en-I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76A535-4452-DD5D-A27F-95DEB8E2F6EF}"/>
              </a:ext>
            </a:extLst>
          </p:cNvPr>
          <p:cNvSpPr txBox="1"/>
          <p:nvPr/>
        </p:nvSpPr>
        <p:spPr>
          <a:xfrm>
            <a:off x="2143125" y="1511904"/>
            <a:ext cx="7905750" cy="4659224"/>
          </a:xfrm>
          <a:prstGeom prst="rect">
            <a:avLst/>
          </a:prstGeom>
          <a:noFill/>
        </p:spPr>
        <p:txBody>
          <a:bodyPr wrap="square" rtlCol="0">
            <a:spAutoFit/>
          </a:bodyPr>
          <a:lstStyle/>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Antivirus software: </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Keep your devices safe with powerful antivirus software that detects and removes sneaky keyloggers. It's like having a superhero protecting your data!</a:t>
            </a:r>
          </a:p>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Fort Knox Passwords:</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Create strong and unique passwords for your accounts, making it nearly impossible for keyloggers to crack. Your accounts will be as secure as Fort Knox!</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Double Defense:</a:t>
            </a: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Enable two-factor authentication for an extra layer of security. It's like having a secret code that only you know, keeping your accounts safe from keyloggers.</a:t>
            </a:r>
            <a:endPar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Phishing-Proof Shield:</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Stay vigilant against phishing attempts by avoiding suspicious links and messages. You'll be the master of detecting and avoiding those sneaky phishing traps!</a:t>
            </a:r>
            <a:endParaRPr lang="en-I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a:extLst>
              <a:ext uri="{FF2B5EF4-FFF2-40B4-BE49-F238E27FC236}">
                <a16:creationId xmlns:a16="http://schemas.microsoft.com/office/drawing/2014/main" id="{E13D896D-D45C-9316-734B-EC837C9E60F2}"/>
              </a:ext>
            </a:extLst>
          </p:cNvPr>
          <p:cNvSpPr>
            <a:spLocks noChangeArrowheads="1"/>
          </p:cNvSpPr>
          <p:nvPr/>
        </p:nvSpPr>
        <p:spPr bwMode="auto">
          <a:xfrm>
            <a:off x="334671" y="986075"/>
            <a:ext cx="12437059" cy="231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Optionally, use other modules for logging, encryption, or network communication</a:t>
            </a: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t>
            </a:r>
          </a:p>
          <a:p>
            <a:pPr algn="just" eaLnBrk="0" fontAlgn="base" hangingPunct="0">
              <a:lnSpc>
                <a:spcPct val="150000"/>
              </a:lnSpc>
              <a:spcBef>
                <a:spcPct val="0"/>
              </a:spcBef>
              <a:spcAft>
                <a:spcPct val="0"/>
              </a:spcAft>
            </a:pP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Set Up Logging:</a:t>
            </a:r>
            <a:endPar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Configure logging settings to specify the format and destination of log files.</a:t>
            </a:r>
          </a:p>
          <a:p>
            <a:pPr algn="just" eaLnBrk="0" fontAlgn="base" hangingPunct="0">
              <a:lnSpc>
                <a:spcPct val="150000"/>
              </a:lnSpc>
              <a:spcBef>
                <a:spcPct val="0"/>
              </a:spcBef>
              <a:spcAft>
                <a:spcPct val="0"/>
              </a:spcAft>
            </a:pPr>
            <a:endPar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1523D0B-A840-2B2F-BA43-4636C65B7073}"/>
              </a:ext>
            </a:extLst>
          </p:cNvPr>
          <p:cNvSpPr>
            <a:spLocks noChangeArrowheads="1"/>
          </p:cNvSpPr>
          <p:nvPr/>
        </p:nvSpPr>
        <p:spPr bwMode="auto">
          <a:xfrm>
            <a:off x="334671" y="2956160"/>
            <a:ext cx="11115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Define Keylogger Function:</a:t>
            </a:r>
            <a:endPar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Use the </a:t>
            </a:r>
            <a:r>
              <a:rPr kumimoji="0" lang="en-US" altLang="en-US" sz="1600" b="0" i="0" u="none" strike="noStrike" cap="none" normalizeH="0" baseline="0" dirty="0" err="1">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keyboard.on_press</a:t>
            </a: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 method to register a callback function to capture each key press event.</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eaLnBrk="0" fontAlgn="base" hangingPunct="0">
              <a:lnSpc>
                <a:spcPct val="150000"/>
              </a:lnSpc>
              <a:spcBef>
                <a:spcPct val="0"/>
              </a:spcBef>
              <a:spcAft>
                <a:spcPct val="0"/>
              </a:spcAft>
            </a:pP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Main Function:</a:t>
            </a:r>
          </a:p>
          <a:p>
            <a:pPr marL="285750" indent="-285750" eaLnBrk="0" fontAlgn="base" hangingPunct="0">
              <a:lnSpc>
                <a:spcPct val="150000"/>
              </a:lnSpc>
              <a:spcBef>
                <a:spcPct val="0"/>
              </a:spcBef>
              <a:spcAft>
                <a:spcPct val="0"/>
              </a:spcAft>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Create a main function to start the keylogger and keep it running indefinitely.</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a:lnSpc>
                <a:spcPct val="150000"/>
              </a:lnSpc>
            </a:pP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Testing and Deployment:</a:t>
            </a:r>
          </a:p>
          <a:p>
            <a:pPr marL="285750" indent="-285750">
              <a:lnSpc>
                <a:spcPct val="150000"/>
              </a:lnSpc>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Test the keylogger program to ensure it captures keystrokes correctly.</a:t>
            </a:r>
          </a:p>
          <a:p>
            <a:pPr marL="285750" indent="-285750" algn="just">
              <a:lnSpc>
                <a:spcPct val="150000"/>
              </a:lnSpc>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851</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Engravers MT</vt:lpstr>
      <vt:lpstr>Eras Bold ITC</vt:lpstr>
      <vt:lpstr>Times New Roman</vt:lpstr>
      <vt:lpstr>Trebuchet MS</vt:lpstr>
      <vt:lpstr>Verdana</vt:lpstr>
      <vt:lpstr>Wingdings</vt:lpstr>
      <vt:lpstr>Office Theme</vt:lpstr>
      <vt:lpstr>BODDU SUNITHA RANI</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ANJUUU</dc:creator>
  <cp:lastModifiedBy>jayalakshmikuruva609@outlook.com</cp:lastModifiedBy>
  <cp:revision>9</cp:revision>
  <dcterms:created xsi:type="dcterms:W3CDTF">2024-06-03T05:48:59Z</dcterms:created>
  <dcterms:modified xsi:type="dcterms:W3CDTF">2024-06-13T11:30:47Z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