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3" r:id="rId3"/>
    <p:sldId id="338" r:id="rId4"/>
    <p:sldId id="345" r:id="rId5"/>
    <p:sldId id="346" r:id="rId6"/>
    <p:sldId id="347" r:id="rId7"/>
    <p:sldId id="348" r:id="rId8"/>
    <p:sldId id="349" r:id="rId9"/>
    <p:sldId id="351" r:id="rId10"/>
    <p:sldId id="352" r:id="rId11"/>
    <p:sldId id="353" r:id="rId12"/>
    <p:sldId id="350" r:id="rId13"/>
    <p:sldId id="257" r:id="rId14"/>
    <p:sldId id="258" r:id="rId15"/>
    <p:sldId id="325" r:id="rId16"/>
    <p:sldId id="326" r:id="rId17"/>
    <p:sldId id="327" r:id="rId18"/>
    <p:sldId id="328" r:id="rId19"/>
    <p:sldId id="329" r:id="rId20"/>
    <p:sldId id="330" r:id="rId21"/>
    <p:sldId id="332" r:id="rId22"/>
    <p:sldId id="333" r:id="rId23"/>
    <p:sldId id="334" r:id="rId24"/>
    <p:sldId id="335" r:id="rId25"/>
    <p:sldId id="336" r:id="rId26"/>
    <p:sldId id="337" r:id="rId27"/>
    <p:sldId id="339" r:id="rId28"/>
    <p:sldId id="340" r:id="rId29"/>
    <p:sldId id="341" r:id="rId30"/>
    <p:sldId id="259" r:id="rId31"/>
    <p:sldId id="260" r:id="rId32"/>
    <p:sldId id="261" r:id="rId33"/>
    <p:sldId id="262" r:id="rId34"/>
    <p:sldId id="263" r:id="rId35"/>
    <p:sldId id="264" r:id="rId36"/>
    <p:sldId id="267" r:id="rId37"/>
    <p:sldId id="268" r:id="rId38"/>
    <p:sldId id="273" r:id="rId39"/>
    <p:sldId id="274" r:id="rId40"/>
    <p:sldId id="275" r:id="rId41"/>
    <p:sldId id="276" r:id="rId42"/>
    <p:sldId id="277" r:id="rId43"/>
    <p:sldId id="278" r:id="rId44"/>
    <p:sldId id="281" r:id="rId45"/>
    <p:sldId id="283" r:id="rId46"/>
    <p:sldId id="282" r:id="rId47"/>
    <p:sldId id="284" r:id="rId48"/>
    <p:sldId id="285" r:id="rId49"/>
    <p:sldId id="286" r:id="rId50"/>
    <p:sldId id="290" r:id="rId51"/>
    <p:sldId id="291" r:id="rId52"/>
    <p:sldId id="287" r:id="rId53"/>
    <p:sldId id="288" r:id="rId54"/>
    <p:sldId id="342" r:id="rId55"/>
    <p:sldId id="289" r:id="rId56"/>
    <p:sldId id="292" r:id="rId57"/>
    <p:sldId id="293" r:id="rId58"/>
    <p:sldId id="294" r:id="rId59"/>
    <p:sldId id="297" r:id="rId60"/>
    <p:sldId id="298" r:id="rId61"/>
    <p:sldId id="299" r:id="rId62"/>
    <p:sldId id="331" r:id="rId63"/>
    <p:sldId id="300" r:id="rId64"/>
    <p:sldId id="301" r:id="rId65"/>
    <p:sldId id="305" r:id="rId66"/>
    <p:sldId id="306" r:id="rId67"/>
    <p:sldId id="309" r:id="rId68"/>
    <p:sldId id="310" r:id="rId69"/>
    <p:sldId id="311" r:id="rId70"/>
    <p:sldId id="312" r:id="rId71"/>
    <p:sldId id="313" r:id="rId72"/>
    <p:sldId id="315" r:id="rId73"/>
    <p:sldId id="316" r:id="rId74"/>
    <p:sldId id="317" r:id="rId75"/>
    <p:sldId id="318" r:id="rId76"/>
    <p:sldId id="319" r:id="rId77"/>
    <p:sldId id="320" r:id="rId78"/>
    <p:sldId id="322" r:id="rId79"/>
    <p:sldId id="323" r:id="rId80"/>
    <p:sldId id="324" r:id="rId81"/>
    <p:sldId id="343" r:id="rId82"/>
    <p:sldId id="344"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607E1B8-B63E-4E1E-AA96-E202993F3D31}" type="datetimeFigureOut">
              <a:rPr lang="en-IN" smtClean="0"/>
              <a:t>12-09-2017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77406-B83E-43EF-85C2-60C149730899}" type="slidenum">
              <a:rPr lang="en-IN" smtClean="0"/>
              <a:t>‹#›</a:t>
            </a:fld>
            <a:endParaRPr lang="en-IN"/>
          </a:p>
        </p:txBody>
      </p:sp>
    </p:spTree>
    <p:extLst>
      <p:ext uri="{BB962C8B-B14F-4D97-AF65-F5344CB8AC3E}">
        <p14:creationId xmlns:p14="http://schemas.microsoft.com/office/powerpoint/2010/main" val="2547945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07E1B8-B63E-4E1E-AA96-E202993F3D31}" type="datetimeFigureOut">
              <a:rPr lang="en-IN" smtClean="0"/>
              <a:t>12-09-2017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77406-B83E-43EF-85C2-60C149730899}" type="slidenum">
              <a:rPr lang="en-IN" smtClean="0"/>
              <a:t>‹#›</a:t>
            </a:fld>
            <a:endParaRPr lang="en-IN"/>
          </a:p>
        </p:txBody>
      </p:sp>
    </p:spTree>
    <p:extLst>
      <p:ext uri="{BB962C8B-B14F-4D97-AF65-F5344CB8AC3E}">
        <p14:creationId xmlns:p14="http://schemas.microsoft.com/office/powerpoint/2010/main" val="356592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07E1B8-B63E-4E1E-AA96-E202993F3D31}" type="datetimeFigureOut">
              <a:rPr lang="en-IN" smtClean="0"/>
              <a:t>12-09-2017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77406-B83E-43EF-85C2-60C149730899}" type="slidenum">
              <a:rPr lang="en-IN" smtClean="0"/>
              <a:t>‹#›</a:t>
            </a:fld>
            <a:endParaRPr lang="en-IN"/>
          </a:p>
        </p:txBody>
      </p:sp>
    </p:spTree>
    <p:extLst>
      <p:ext uri="{BB962C8B-B14F-4D97-AF65-F5344CB8AC3E}">
        <p14:creationId xmlns:p14="http://schemas.microsoft.com/office/powerpoint/2010/main" val="984833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07E1B8-B63E-4E1E-AA96-E202993F3D31}" type="datetimeFigureOut">
              <a:rPr lang="en-IN" smtClean="0"/>
              <a:t>12-09-2017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77406-B83E-43EF-85C2-60C149730899}" type="slidenum">
              <a:rPr lang="en-IN" smtClean="0"/>
              <a:t>‹#›</a:t>
            </a:fld>
            <a:endParaRPr lang="en-IN"/>
          </a:p>
        </p:txBody>
      </p:sp>
    </p:spTree>
    <p:extLst>
      <p:ext uri="{BB962C8B-B14F-4D97-AF65-F5344CB8AC3E}">
        <p14:creationId xmlns:p14="http://schemas.microsoft.com/office/powerpoint/2010/main" val="725693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07E1B8-B63E-4E1E-AA96-E202993F3D31}" type="datetimeFigureOut">
              <a:rPr lang="en-IN" smtClean="0"/>
              <a:t>12-09-2017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77406-B83E-43EF-85C2-60C149730899}" type="slidenum">
              <a:rPr lang="en-IN" smtClean="0"/>
              <a:t>‹#›</a:t>
            </a:fld>
            <a:endParaRPr lang="en-IN"/>
          </a:p>
        </p:txBody>
      </p:sp>
    </p:spTree>
    <p:extLst>
      <p:ext uri="{BB962C8B-B14F-4D97-AF65-F5344CB8AC3E}">
        <p14:creationId xmlns:p14="http://schemas.microsoft.com/office/powerpoint/2010/main" val="15846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607E1B8-B63E-4E1E-AA96-E202993F3D31}" type="datetimeFigureOut">
              <a:rPr lang="en-IN" smtClean="0"/>
              <a:t>12-09-2017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B77406-B83E-43EF-85C2-60C149730899}" type="slidenum">
              <a:rPr lang="en-IN" smtClean="0"/>
              <a:t>‹#›</a:t>
            </a:fld>
            <a:endParaRPr lang="en-IN"/>
          </a:p>
        </p:txBody>
      </p:sp>
    </p:spTree>
    <p:extLst>
      <p:ext uri="{BB962C8B-B14F-4D97-AF65-F5344CB8AC3E}">
        <p14:creationId xmlns:p14="http://schemas.microsoft.com/office/powerpoint/2010/main" val="153745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607E1B8-B63E-4E1E-AA96-E202993F3D31}" type="datetimeFigureOut">
              <a:rPr lang="en-IN" smtClean="0"/>
              <a:t>12-09-2017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B77406-B83E-43EF-85C2-60C149730899}" type="slidenum">
              <a:rPr lang="en-IN" smtClean="0"/>
              <a:t>‹#›</a:t>
            </a:fld>
            <a:endParaRPr lang="en-IN"/>
          </a:p>
        </p:txBody>
      </p:sp>
    </p:spTree>
    <p:extLst>
      <p:ext uri="{BB962C8B-B14F-4D97-AF65-F5344CB8AC3E}">
        <p14:creationId xmlns:p14="http://schemas.microsoft.com/office/powerpoint/2010/main" val="171120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607E1B8-B63E-4E1E-AA96-E202993F3D31}" type="datetimeFigureOut">
              <a:rPr lang="en-IN" smtClean="0"/>
              <a:t>12-09-2017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B77406-B83E-43EF-85C2-60C149730899}" type="slidenum">
              <a:rPr lang="en-IN" smtClean="0"/>
              <a:t>‹#›</a:t>
            </a:fld>
            <a:endParaRPr lang="en-IN"/>
          </a:p>
        </p:txBody>
      </p:sp>
    </p:spTree>
    <p:extLst>
      <p:ext uri="{BB962C8B-B14F-4D97-AF65-F5344CB8AC3E}">
        <p14:creationId xmlns:p14="http://schemas.microsoft.com/office/powerpoint/2010/main" val="137277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07E1B8-B63E-4E1E-AA96-E202993F3D31}" type="datetimeFigureOut">
              <a:rPr lang="en-IN" smtClean="0"/>
              <a:t>12-09-2017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B77406-B83E-43EF-85C2-60C149730899}" type="slidenum">
              <a:rPr lang="en-IN" smtClean="0"/>
              <a:t>‹#›</a:t>
            </a:fld>
            <a:endParaRPr lang="en-IN"/>
          </a:p>
        </p:txBody>
      </p:sp>
    </p:spTree>
    <p:extLst>
      <p:ext uri="{BB962C8B-B14F-4D97-AF65-F5344CB8AC3E}">
        <p14:creationId xmlns:p14="http://schemas.microsoft.com/office/powerpoint/2010/main" val="1512681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07E1B8-B63E-4E1E-AA96-E202993F3D31}" type="datetimeFigureOut">
              <a:rPr lang="en-IN" smtClean="0"/>
              <a:t>12-09-2017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B77406-B83E-43EF-85C2-60C149730899}" type="slidenum">
              <a:rPr lang="en-IN" smtClean="0"/>
              <a:t>‹#›</a:t>
            </a:fld>
            <a:endParaRPr lang="en-IN"/>
          </a:p>
        </p:txBody>
      </p:sp>
    </p:spTree>
    <p:extLst>
      <p:ext uri="{BB962C8B-B14F-4D97-AF65-F5344CB8AC3E}">
        <p14:creationId xmlns:p14="http://schemas.microsoft.com/office/powerpoint/2010/main" val="1934215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07E1B8-B63E-4E1E-AA96-E202993F3D31}" type="datetimeFigureOut">
              <a:rPr lang="en-IN" smtClean="0"/>
              <a:t>12-09-2017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B77406-B83E-43EF-85C2-60C149730899}" type="slidenum">
              <a:rPr lang="en-IN" smtClean="0"/>
              <a:t>‹#›</a:t>
            </a:fld>
            <a:endParaRPr lang="en-IN"/>
          </a:p>
        </p:txBody>
      </p:sp>
    </p:spTree>
    <p:extLst>
      <p:ext uri="{BB962C8B-B14F-4D97-AF65-F5344CB8AC3E}">
        <p14:creationId xmlns:p14="http://schemas.microsoft.com/office/powerpoint/2010/main" val="208632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07E1B8-B63E-4E1E-AA96-E202993F3D31}" type="datetimeFigureOut">
              <a:rPr lang="en-IN" smtClean="0"/>
              <a:t>12-09-2017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B77406-B83E-43EF-85C2-60C149730899}" type="slidenum">
              <a:rPr lang="en-IN" smtClean="0"/>
              <a:t>‹#›</a:t>
            </a:fld>
            <a:endParaRPr lang="en-IN"/>
          </a:p>
        </p:txBody>
      </p:sp>
    </p:spTree>
    <p:extLst>
      <p:ext uri="{BB962C8B-B14F-4D97-AF65-F5344CB8AC3E}">
        <p14:creationId xmlns:p14="http://schemas.microsoft.com/office/powerpoint/2010/main" val="1031367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Tech Quiz</a:t>
            </a:r>
            <a:endParaRPr lang="en-IN" dirty="0"/>
          </a:p>
        </p:txBody>
      </p:sp>
      <p:sp>
        <p:nvSpPr>
          <p:cNvPr id="3" name="Subtitle 2"/>
          <p:cNvSpPr>
            <a:spLocks noGrp="1"/>
          </p:cNvSpPr>
          <p:nvPr>
            <p:ph type="subTitle" idx="1"/>
          </p:nvPr>
        </p:nvSpPr>
        <p:spPr/>
        <p:txBody>
          <a:bodyPr/>
          <a:lstStyle/>
          <a:p>
            <a:r>
              <a:rPr lang="en-IN" dirty="0" smtClean="0"/>
              <a:t>QM: Tanmay Pereira Naik</a:t>
            </a:r>
            <a:endParaRPr lang="en-IN" dirty="0"/>
          </a:p>
        </p:txBody>
      </p:sp>
    </p:spTree>
    <p:extLst>
      <p:ext uri="{BB962C8B-B14F-4D97-AF65-F5344CB8AC3E}">
        <p14:creationId xmlns:p14="http://schemas.microsoft.com/office/powerpoint/2010/main" val="515202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7</a:t>
            </a:r>
            <a:endParaRPr lang="en-IN" dirty="0"/>
          </a:p>
        </p:txBody>
      </p:sp>
      <p:sp>
        <p:nvSpPr>
          <p:cNvPr id="3" name="Content Placeholder 2"/>
          <p:cNvSpPr>
            <a:spLocks noGrp="1"/>
          </p:cNvSpPr>
          <p:nvPr>
            <p:ph idx="1"/>
          </p:nvPr>
        </p:nvSpPr>
        <p:spPr/>
        <p:txBody>
          <a:bodyPr/>
          <a:lstStyle/>
          <a:p>
            <a:r>
              <a:rPr lang="en-IN" dirty="0" smtClean="0"/>
              <a:t>Which company was the first </a:t>
            </a:r>
            <a:r>
              <a:rPr lang="en-IN" dirty="0"/>
              <a:t>to produce a handheld </a:t>
            </a:r>
            <a:r>
              <a:rPr lang="en-IN" b="1" dirty="0"/>
              <a:t>mobile</a:t>
            </a:r>
            <a:r>
              <a:rPr lang="en-IN" dirty="0"/>
              <a:t> </a:t>
            </a:r>
            <a:r>
              <a:rPr lang="en-IN" dirty="0" smtClean="0"/>
              <a:t>phone in the 1970s?</a:t>
            </a:r>
            <a:endParaRPr lang="en-IN" dirty="0"/>
          </a:p>
        </p:txBody>
      </p:sp>
    </p:spTree>
    <p:extLst>
      <p:ext uri="{BB962C8B-B14F-4D97-AF65-F5344CB8AC3E}">
        <p14:creationId xmlns:p14="http://schemas.microsoft.com/office/powerpoint/2010/main" val="1019665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8</a:t>
            </a:r>
            <a:endParaRPr lang="en-IN" dirty="0"/>
          </a:p>
        </p:txBody>
      </p:sp>
      <p:sp>
        <p:nvSpPr>
          <p:cNvPr id="3" name="Content Placeholder 2"/>
          <p:cNvSpPr>
            <a:spLocks noGrp="1"/>
          </p:cNvSpPr>
          <p:nvPr>
            <p:ph idx="1"/>
          </p:nvPr>
        </p:nvSpPr>
        <p:spPr/>
        <p:txBody>
          <a:bodyPr/>
          <a:lstStyle/>
          <a:p>
            <a:r>
              <a:rPr lang="en-IN" dirty="0"/>
              <a:t>This OS is popular as the Indian version of Linux, still under development, has its developmental base in Chennai.</a:t>
            </a:r>
          </a:p>
          <a:p>
            <a:endParaRPr lang="en-IN" dirty="0"/>
          </a:p>
        </p:txBody>
      </p:sp>
    </p:spTree>
    <p:extLst>
      <p:ext uri="{BB962C8B-B14F-4D97-AF65-F5344CB8AC3E}">
        <p14:creationId xmlns:p14="http://schemas.microsoft.com/office/powerpoint/2010/main" val="984691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Answers!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50440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a:t>
            </a:r>
            <a:endParaRPr lang="en-IN" dirty="0"/>
          </a:p>
        </p:txBody>
      </p:sp>
      <p:sp>
        <p:nvSpPr>
          <p:cNvPr id="3" name="Content Placeholder 2"/>
          <p:cNvSpPr>
            <a:spLocks noGrp="1"/>
          </p:cNvSpPr>
          <p:nvPr>
            <p:ph idx="1"/>
          </p:nvPr>
        </p:nvSpPr>
        <p:spPr/>
        <p:txBody>
          <a:bodyPr/>
          <a:lstStyle/>
          <a:p>
            <a:r>
              <a:rPr lang="en-IN" dirty="0" smtClean="0"/>
              <a:t>Ericsson, a Denmark based company started working on a device that established radio links between portable devices. Jim </a:t>
            </a:r>
            <a:r>
              <a:rPr lang="en-IN" dirty="0" err="1" smtClean="0"/>
              <a:t>Kardman</a:t>
            </a:r>
            <a:r>
              <a:rPr lang="en-IN" dirty="0" smtClean="0"/>
              <a:t> named the technology _________ after the 10</a:t>
            </a:r>
            <a:r>
              <a:rPr lang="en-IN" baseline="30000" dirty="0" smtClean="0"/>
              <a:t>th</a:t>
            </a:r>
            <a:r>
              <a:rPr lang="en-IN" dirty="0" smtClean="0"/>
              <a:t> century Viking king Harold </a:t>
            </a:r>
            <a:r>
              <a:rPr lang="en-IN" dirty="0" err="1" smtClean="0"/>
              <a:t>Blatand</a:t>
            </a:r>
            <a:r>
              <a:rPr lang="en-IN" dirty="0" smtClean="0"/>
              <a:t>, who liked eating blueberries. FITB.</a:t>
            </a:r>
            <a:endParaRPr lang="en-IN" dirty="0"/>
          </a:p>
        </p:txBody>
      </p:sp>
    </p:spTree>
    <p:extLst>
      <p:ext uri="{BB962C8B-B14F-4D97-AF65-F5344CB8AC3E}">
        <p14:creationId xmlns:p14="http://schemas.microsoft.com/office/powerpoint/2010/main" val="1499627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“Bluetooth”, because of the teeth coloration after eating blueberries.</a:t>
            </a:r>
            <a:endParaRPr lang="en-IN" dirty="0"/>
          </a:p>
        </p:txBody>
      </p:sp>
    </p:spTree>
    <p:extLst>
      <p:ext uri="{BB962C8B-B14F-4D97-AF65-F5344CB8AC3E}">
        <p14:creationId xmlns:p14="http://schemas.microsoft.com/office/powerpoint/2010/main" val="3694615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a:t>
            </a:r>
            <a:endParaRPr lang="en-IN" dirty="0"/>
          </a:p>
        </p:txBody>
      </p:sp>
      <p:sp>
        <p:nvSpPr>
          <p:cNvPr id="3" name="Content Placeholder 2"/>
          <p:cNvSpPr>
            <a:spLocks noGrp="1"/>
          </p:cNvSpPr>
          <p:nvPr>
            <p:ph idx="1"/>
          </p:nvPr>
        </p:nvSpPr>
        <p:spPr/>
        <p:txBody>
          <a:bodyPr/>
          <a:lstStyle/>
          <a:p>
            <a:r>
              <a:rPr lang="en-IN" dirty="0"/>
              <a:t>This OS is the smallest in the world in terms of size, being of just 1.44MB, enough to store into a floppy disk, and also having a proper GUI</a:t>
            </a:r>
          </a:p>
        </p:txBody>
      </p:sp>
    </p:spTree>
    <p:extLst>
      <p:ext uri="{BB962C8B-B14F-4D97-AF65-F5344CB8AC3E}">
        <p14:creationId xmlns:p14="http://schemas.microsoft.com/office/powerpoint/2010/main" val="3350680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a:t>KolibriOS</a:t>
            </a:r>
            <a:endParaRPr lang="en-IN" dirty="0"/>
          </a:p>
        </p:txBody>
      </p:sp>
    </p:spTree>
    <p:extLst>
      <p:ext uri="{BB962C8B-B14F-4D97-AF65-F5344CB8AC3E}">
        <p14:creationId xmlns:p14="http://schemas.microsoft.com/office/powerpoint/2010/main" val="1706589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a:t>
            </a:r>
            <a:endParaRPr lang="en-IN" dirty="0"/>
          </a:p>
        </p:txBody>
      </p:sp>
      <p:sp>
        <p:nvSpPr>
          <p:cNvPr id="3" name="Content Placeholder 2"/>
          <p:cNvSpPr>
            <a:spLocks noGrp="1"/>
          </p:cNvSpPr>
          <p:nvPr>
            <p:ph idx="1"/>
          </p:nvPr>
        </p:nvSpPr>
        <p:spPr/>
        <p:txBody>
          <a:bodyPr/>
          <a:lstStyle/>
          <a:p>
            <a:r>
              <a:rPr lang="en-IN" dirty="0"/>
              <a:t>This computer virus, known to be appealing, was deployed as a fake love letter to its victims, once deployed, would overwrite all the important data with the copy of its own.</a:t>
            </a:r>
          </a:p>
        </p:txBody>
      </p:sp>
    </p:spTree>
    <p:extLst>
      <p:ext uri="{BB962C8B-B14F-4D97-AF65-F5344CB8AC3E}">
        <p14:creationId xmlns:p14="http://schemas.microsoft.com/office/powerpoint/2010/main" val="842698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ILOVEYOU</a:t>
            </a:r>
          </a:p>
        </p:txBody>
      </p:sp>
    </p:spTree>
    <p:extLst>
      <p:ext uri="{BB962C8B-B14F-4D97-AF65-F5344CB8AC3E}">
        <p14:creationId xmlns:p14="http://schemas.microsoft.com/office/powerpoint/2010/main" val="3996606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a:t>
            </a:r>
            <a:endParaRPr lang="en-IN" dirty="0"/>
          </a:p>
        </p:txBody>
      </p:sp>
      <p:sp>
        <p:nvSpPr>
          <p:cNvPr id="3" name="Content Placeholder 2"/>
          <p:cNvSpPr>
            <a:spLocks noGrp="1"/>
          </p:cNvSpPr>
          <p:nvPr>
            <p:ph idx="1"/>
          </p:nvPr>
        </p:nvSpPr>
        <p:spPr/>
        <p:txBody>
          <a:bodyPr/>
          <a:lstStyle/>
          <a:p>
            <a:r>
              <a:rPr lang="en-IN" dirty="0"/>
              <a:t>This system is the master program that controls the computer's resources, allotting them to different users and to different tasks, doesn't interact directly with user space</a:t>
            </a:r>
          </a:p>
        </p:txBody>
      </p:sp>
    </p:spTree>
    <p:extLst>
      <p:ext uri="{BB962C8B-B14F-4D97-AF65-F5344CB8AC3E}">
        <p14:creationId xmlns:p14="http://schemas.microsoft.com/office/powerpoint/2010/main" val="151267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Acknowledgements</a:t>
            </a:r>
            <a:endParaRPr lang="en-IN" dirty="0"/>
          </a:p>
        </p:txBody>
      </p:sp>
      <p:sp>
        <p:nvSpPr>
          <p:cNvPr id="3" name="Content Placeholder 2"/>
          <p:cNvSpPr>
            <a:spLocks noGrp="1"/>
          </p:cNvSpPr>
          <p:nvPr>
            <p:ph idx="1"/>
          </p:nvPr>
        </p:nvSpPr>
        <p:spPr/>
        <p:txBody>
          <a:bodyPr/>
          <a:lstStyle/>
          <a:p>
            <a:r>
              <a:rPr lang="en-IN" dirty="0" smtClean="0"/>
              <a:t>Rahul </a:t>
            </a:r>
            <a:r>
              <a:rPr lang="en-IN" dirty="0" err="1" smtClean="0"/>
              <a:t>Hulli</a:t>
            </a:r>
            <a:endParaRPr lang="en-IN" dirty="0" smtClean="0"/>
          </a:p>
          <a:p>
            <a:r>
              <a:rPr lang="en-IN" dirty="0" err="1" smtClean="0"/>
              <a:t>Saheel</a:t>
            </a:r>
            <a:r>
              <a:rPr lang="en-IN" dirty="0" smtClean="0"/>
              <a:t> </a:t>
            </a:r>
            <a:r>
              <a:rPr lang="en-IN" dirty="0" err="1" smtClean="0"/>
              <a:t>Wagh</a:t>
            </a:r>
            <a:endParaRPr lang="en-IN" dirty="0" smtClean="0"/>
          </a:p>
          <a:p>
            <a:r>
              <a:rPr lang="en-IN" dirty="0" smtClean="0"/>
              <a:t>CURSOR</a:t>
            </a:r>
            <a:endParaRPr lang="en-IN" dirty="0"/>
          </a:p>
        </p:txBody>
      </p:sp>
    </p:spTree>
    <p:extLst>
      <p:ext uri="{BB962C8B-B14F-4D97-AF65-F5344CB8AC3E}">
        <p14:creationId xmlns:p14="http://schemas.microsoft.com/office/powerpoint/2010/main" val="276577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Kernel</a:t>
            </a:r>
          </a:p>
        </p:txBody>
      </p:sp>
    </p:spTree>
    <p:extLst>
      <p:ext uri="{BB962C8B-B14F-4D97-AF65-F5344CB8AC3E}">
        <p14:creationId xmlns:p14="http://schemas.microsoft.com/office/powerpoint/2010/main" val="311220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a:t>
            </a:r>
            <a:endParaRPr lang="en-IN" dirty="0"/>
          </a:p>
        </p:txBody>
      </p:sp>
      <p:sp>
        <p:nvSpPr>
          <p:cNvPr id="3" name="Content Placeholder 2"/>
          <p:cNvSpPr>
            <a:spLocks noGrp="1"/>
          </p:cNvSpPr>
          <p:nvPr>
            <p:ph idx="1"/>
          </p:nvPr>
        </p:nvSpPr>
        <p:spPr/>
        <p:txBody>
          <a:bodyPr/>
          <a:lstStyle/>
          <a:p>
            <a:r>
              <a:rPr lang="en-IN" dirty="0"/>
              <a:t>This computer enthusiast, came up with the first of desktop designs of the 20th century, being the CEO of the company for a few years, only to be kicked out by the same company, which he claims his turning point towards making another, which now supports one of the top 3 operating systems in the world</a:t>
            </a:r>
          </a:p>
        </p:txBody>
      </p:sp>
    </p:spTree>
    <p:extLst>
      <p:ext uri="{BB962C8B-B14F-4D97-AF65-F5344CB8AC3E}">
        <p14:creationId xmlns:p14="http://schemas.microsoft.com/office/powerpoint/2010/main" val="2117310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Steve Jobs</a:t>
            </a:r>
            <a:endParaRPr lang="en-IN" dirty="0"/>
          </a:p>
        </p:txBody>
      </p:sp>
    </p:spTree>
    <p:extLst>
      <p:ext uri="{BB962C8B-B14F-4D97-AF65-F5344CB8AC3E}">
        <p14:creationId xmlns:p14="http://schemas.microsoft.com/office/powerpoint/2010/main" val="2757640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6</a:t>
            </a:r>
            <a:endParaRPr lang="en-IN" dirty="0"/>
          </a:p>
        </p:txBody>
      </p:sp>
      <p:sp>
        <p:nvSpPr>
          <p:cNvPr id="3" name="Content Placeholder 2"/>
          <p:cNvSpPr>
            <a:spLocks noGrp="1"/>
          </p:cNvSpPr>
          <p:nvPr>
            <p:ph idx="1"/>
          </p:nvPr>
        </p:nvSpPr>
        <p:spPr/>
        <p:txBody>
          <a:bodyPr/>
          <a:lstStyle/>
          <a:p>
            <a:r>
              <a:rPr lang="en-IN" dirty="0"/>
              <a:t>This OS, most popular in the world after Windows, uses customized Linux 3.6 Kernel.</a:t>
            </a:r>
          </a:p>
        </p:txBody>
      </p:sp>
    </p:spTree>
    <p:extLst>
      <p:ext uri="{BB962C8B-B14F-4D97-AF65-F5344CB8AC3E}">
        <p14:creationId xmlns:p14="http://schemas.microsoft.com/office/powerpoint/2010/main" val="2660447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Android</a:t>
            </a:r>
          </a:p>
        </p:txBody>
      </p:sp>
    </p:spTree>
    <p:extLst>
      <p:ext uri="{BB962C8B-B14F-4D97-AF65-F5344CB8AC3E}">
        <p14:creationId xmlns:p14="http://schemas.microsoft.com/office/powerpoint/2010/main" val="51427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7</a:t>
            </a:r>
            <a:endParaRPr lang="en-IN" dirty="0"/>
          </a:p>
        </p:txBody>
      </p:sp>
      <p:sp>
        <p:nvSpPr>
          <p:cNvPr id="3" name="Content Placeholder 2"/>
          <p:cNvSpPr>
            <a:spLocks noGrp="1"/>
          </p:cNvSpPr>
          <p:nvPr>
            <p:ph idx="1"/>
          </p:nvPr>
        </p:nvSpPr>
        <p:spPr/>
        <p:txBody>
          <a:bodyPr/>
          <a:lstStyle/>
          <a:p>
            <a:r>
              <a:rPr lang="en-IN" dirty="0" smtClean="0"/>
              <a:t>Which company was the first </a:t>
            </a:r>
            <a:r>
              <a:rPr lang="en-IN" dirty="0"/>
              <a:t>to produce a handheld </a:t>
            </a:r>
            <a:r>
              <a:rPr lang="en-IN" b="1" dirty="0"/>
              <a:t>mobile</a:t>
            </a:r>
            <a:r>
              <a:rPr lang="en-IN" dirty="0"/>
              <a:t> </a:t>
            </a:r>
            <a:r>
              <a:rPr lang="en-IN" dirty="0" smtClean="0"/>
              <a:t>phone in the 1970s?</a:t>
            </a:r>
            <a:endParaRPr lang="en-IN" dirty="0"/>
          </a:p>
        </p:txBody>
      </p:sp>
    </p:spTree>
    <p:extLst>
      <p:ext uri="{BB962C8B-B14F-4D97-AF65-F5344CB8AC3E}">
        <p14:creationId xmlns:p14="http://schemas.microsoft.com/office/powerpoint/2010/main" val="3695232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Motorola</a:t>
            </a:r>
            <a:endParaRPr lang="en-IN" dirty="0"/>
          </a:p>
        </p:txBody>
      </p:sp>
    </p:spTree>
    <p:extLst>
      <p:ext uri="{BB962C8B-B14F-4D97-AF65-F5344CB8AC3E}">
        <p14:creationId xmlns:p14="http://schemas.microsoft.com/office/powerpoint/2010/main" val="3575459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8</a:t>
            </a:r>
            <a:endParaRPr lang="en-IN" dirty="0"/>
          </a:p>
        </p:txBody>
      </p:sp>
      <p:sp>
        <p:nvSpPr>
          <p:cNvPr id="3" name="Content Placeholder 2"/>
          <p:cNvSpPr>
            <a:spLocks noGrp="1"/>
          </p:cNvSpPr>
          <p:nvPr>
            <p:ph idx="1"/>
          </p:nvPr>
        </p:nvSpPr>
        <p:spPr/>
        <p:txBody>
          <a:bodyPr/>
          <a:lstStyle/>
          <a:p>
            <a:r>
              <a:rPr lang="en-IN" dirty="0"/>
              <a:t>This OS is popular as the Indian version of Linux, still under development, has its developmental base in Chennai.</a:t>
            </a:r>
          </a:p>
          <a:p>
            <a:endParaRPr lang="en-IN" dirty="0"/>
          </a:p>
        </p:txBody>
      </p:sp>
    </p:spTree>
    <p:extLst>
      <p:ext uri="{BB962C8B-B14F-4D97-AF65-F5344CB8AC3E}">
        <p14:creationId xmlns:p14="http://schemas.microsoft.com/office/powerpoint/2010/main" val="2644729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sv-SE" dirty="0"/>
              <a:t>Bharat Operating System Solution (BOSS)</a:t>
            </a:r>
            <a:endParaRPr lang="en-IN" dirty="0"/>
          </a:p>
        </p:txBody>
      </p:sp>
    </p:spTree>
    <p:extLst>
      <p:ext uri="{BB962C8B-B14F-4D97-AF65-F5344CB8AC3E}">
        <p14:creationId xmlns:p14="http://schemas.microsoft.com/office/powerpoint/2010/main" val="1644589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Round 2</a:t>
            </a:r>
            <a:endParaRPr lang="en-IN" dirty="0"/>
          </a:p>
        </p:txBody>
      </p:sp>
      <p:sp>
        <p:nvSpPr>
          <p:cNvPr id="3" name="Content Placeholder 2"/>
          <p:cNvSpPr>
            <a:spLocks noGrp="1"/>
          </p:cNvSpPr>
          <p:nvPr>
            <p:ph idx="1"/>
          </p:nvPr>
        </p:nvSpPr>
        <p:spPr/>
        <p:txBody>
          <a:bodyPr/>
          <a:lstStyle/>
          <a:p>
            <a:r>
              <a:rPr lang="en-IN" dirty="0" smtClean="0"/>
              <a:t>Infinite Bounce</a:t>
            </a:r>
          </a:p>
          <a:p>
            <a:r>
              <a:rPr lang="en-IN" dirty="0" smtClean="0"/>
              <a:t>+10/-0</a:t>
            </a:r>
            <a:endParaRPr lang="en-IN" dirty="0"/>
          </a:p>
        </p:txBody>
      </p:sp>
    </p:spTree>
    <p:extLst>
      <p:ext uri="{BB962C8B-B14F-4D97-AF65-F5344CB8AC3E}">
        <p14:creationId xmlns:p14="http://schemas.microsoft.com/office/powerpoint/2010/main" val="3842244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Round 1 – Written </a:t>
            </a:r>
            <a:endParaRPr lang="en-IN" dirty="0"/>
          </a:p>
        </p:txBody>
      </p:sp>
      <p:sp>
        <p:nvSpPr>
          <p:cNvPr id="3" name="Content Placeholder 2"/>
          <p:cNvSpPr>
            <a:spLocks noGrp="1"/>
          </p:cNvSpPr>
          <p:nvPr>
            <p:ph idx="1"/>
          </p:nvPr>
        </p:nvSpPr>
        <p:spPr/>
        <p:txBody>
          <a:bodyPr/>
          <a:lstStyle/>
          <a:p>
            <a:r>
              <a:rPr lang="en-IN" dirty="0" smtClean="0"/>
              <a:t>Write all answers on the given sheet</a:t>
            </a:r>
          </a:p>
          <a:p>
            <a:r>
              <a:rPr lang="en-IN" dirty="0" smtClean="0"/>
              <a:t>+5 for each correct answer, no negatives</a:t>
            </a:r>
          </a:p>
          <a:p>
            <a:r>
              <a:rPr lang="en-IN" dirty="0" smtClean="0"/>
              <a:t>Exchange papers at the end</a:t>
            </a:r>
            <a:endParaRPr lang="en-IN" dirty="0"/>
          </a:p>
        </p:txBody>
      </p:sp>
    </p:spTree>
    <p:extLst>
      <p:ext uri="{BB962C8B-B14F-4D97-AF65-F5344CB8AC3E}">
        <p14:creationId xmlns:p14="http://schemas.microsoft.com/office/powerpoint/2010/main" val="28674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a:t>
            </a:r>
            <a:endParaRPr lang="en-IN" dirty="0"/>
          </a:p>
        </p:txBody>
      </p:sp>
      <p:sp>
        <p:nvSpPr>
          <p:cNvPr id="3" name="Content Placeholder 2"/>
          <p:cNvSpPr>
            <a:spLocks noGrp="1"/>
          </p:cNvSpPr>
          <p:nvPr>
            <p:ph idx="1"/>
          </p:nvPr>
        </p:nvSpPr>
        <p:spPr/>
        <p:txBody>
          <a:bodyPr/>
          <a:lstStyle/>
          <a:p>
            <a:r>
              <a:rPr lang="en-IN" dirty="0" smtClean="0"/>
              <a:t>When the Internet was still very much of a skeleton, a group of scientists at CERN started working on the WWW. In an office on the fourth floor, they placed the WWW’s central database. Some faulty requests were answered with the error message: “_____ ___ ___ ___”.</a:t>
            </a:r>
            <a:endParaRPr lang="en-IN" dirty="0"/>
          </a:p>
        </p:txBody>
      </p:sp>
    </p:spTree>
    <p:extLst>
      <p:ext uri="{BB962C8B-B14F-4D97-AF65-F5344CB8AC3E}">
        <p14:creationId xmlns:p14="http://schemas.microsoft.com/office/powerpoint/2010/main" val="94172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Room 404: File not found</a:t>
            </a:r>
            <a:endParaRPr lang="en-IN" dirty="0"/>
          </a:p>
        </p:txBody>
      </p:sp>
    </p:spTree>
    <p:extLst>
      <p:ext uri="{BB962C8B-B14F-4D97-AF65-F5344CB8AC3E}">
        <p14:creationId xmlns:p14="http://schemas.microsoft.com/office/powerpoint/2010/main" val="3470985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Connect </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341415" cy="1736566"/>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7580" y="562134"/>
            <a:ext cx="2865120" cy="286512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5074" y="3750786"/>
            <a:ext cx="4064541" cy="271622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12504" y="3750786"/>
            <a:ext cx="3655272" cy="2741454"/>
          </a:xfrm>
          <a:prstGeom prst="rect">
            <a:avLst/>
          </a:prstGeom>
        </p:spPr>
      </p:pic>
    </p:spTree>
    <p:extLst>
      <p:ext uri="{BB962C8B-B14F-4D97-AF65-F5344CB8AC3E}">
        <p14:creationId xmlns:p14="http://schemas.microsoft.com/office/powerpoint/2010/main" val="3664898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Ubuntu</a:t>
            </a:r>
            <a:endParaRPr lang="en-IN" dirty="0"/>
          </a:p>
        </p:txBody>
      </p:sp>
    </p:spTree>
    <p:extLst>
      <p:ext uri="{BB962C8B-B14F-4D97-AF65-F5344CB8AC3E}">
        <p14:creationId xmlns:p14="http://schemas.microsoft.com/office/powerpoint/2010/main" val="2096007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a:t>
            </a:r>
            <a:endParaRPr lang="en-IN" dirty="0"/>
          </a:p>
        </p:txBody>
      </p:sp>
      <p:sp>
        <p:nvSpPr>
          <p:cNvPr id="3" name="Content Placeholder 2"/>
          <p:cNvSpPr>
            <a:spLocks noGrp="1"/>
          </p:cNvSpPr>
          <p:nvPr>
            <p:ph idx="1"/>
          </p:nvPr>
        </p:nvSpPr>
        <p:spPr/>
        <p:txBody>
          <a:bodyPr/>
          <a:lstStyle/>
          <a:p>
            <a:r>
              <a:rPr lang="en-IN" dirty="0" smtClean="0"/>
              <a:t>X’s first project was a mobile app called “Field Trip”, which was intended to be a location-based guide to cities.</a:t>
            </a:r>
          </a:p>
          <a:p>
            <a:r>
              <a:rPr lang="en-IN" dirty="0" smtClean="0"/>
              <a:t>In an interview during the launch time, X’s CEO Y said that – “the idea behind the app was to build something that would help people connect with the real, physical world around them.”</a:t>
            </a:r>
          </a:p>
          <a:p>
            <a:r>
              <a:rPr lang="en-IN" dirty="0" smtClean="0"/>
              <a:t>ID X and Y.</a:t>
            </a:r>
            <a:endParaRPr lang="en-IN" dirty="0"/>
          </a:p>
        </p:txBody>
      </p:sp>
    </p:spTree>
    <p:extLst>
      <p:ext uri="{BB962C8B-B14F-4D97-AF65-F5344CB8AC3E}">
        <p14:creationId xmlns:p14="http://schemas.microsoft.com/office/powerpoint/2010/main" val="2867082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X – Niantic</a:t>
            </a:r>
          </a:p>
          <a:p>
            <a:r>
              <a:rPr lang="en-IN" dirty="0" smtClean="0"/>
              <a:t>Y – John </a:t>
            </a:r>
            <a:r>
              <a:rPr lang="en-IN" dirty="0" err="1" smtClean="0"/>
              <a:t>Hanke</a:t>
            </a:r>
            <a:endParaRPr lang="en-IN" dirty="0"/>
          </a:p>
        </p:txBody>
      </p:sp>
    </p:spTree>
    <p:extLst>
      <p:ext uri="{BB962C8B-B14F-4D97-AF65-F5344CB8AC3E}">
        <p14:creationId xmlns:p14="http://schemas.microsoft.com/office/powerpoint/2010/main" val="2271138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a:t>
            </a:r>
            <a:endParaRPr lang="en-IN" dirty="0"/>
          </a:p>
        </p:txBody>
      </p:sp>
      <p:sp>
        <p:nvSpPr>
          <p:cNvPr id="3" name="Content Placeholder 2"/>
          <p:cNvSpPr>
            <a:spLocks noGrp="1"/>
          </p:cNvSpPr>
          <p:nvPr>
            <p:ph idx="1"/>
          </p:nvPr>
        </p:nvSpPr>
        <p:spPr/>
        <p:txBody>
          <a:bodyPr/>
          <a:lstStyle/>
          <a:p>
            <a:r>
              <a:rPr lang="en-IN" dirty="0" smtClean="0"/>
              <a:t>The </a:t>
            </a:r>
            <a:r>
              <a:rPr lang="en-IN" dirty="0"/>
              <a:t>only legitimate child of the poet Lord Byron </a:t>
            </a:r>
            <a:r>
              <a:rPr lang="en-IN" dirty="0" smtClean="0"/>
              <a:t>, she was </a:t>
            </a:r>
            <a:r>
              <a:rPr lang="en-IN" dirty="0"/>
              <a:t>an English mathematician and writer, chiefly known for her work on Charles Babbage's proposed mechanical general-purpose computer, the Analytical Engine. She was the first to recognise that the machine had applications beyond pure calculation, and created the first algorithm intended to be carried out by such a machine.</a:t>
            </a:r>
          </a:p>
        </p:txBody>
      </p:sp>
    </p:spTree>
    <p:extLst>
      <p:ext uri="{BB962C8B-B14F-4D97-AF65-F5344CB8AC3E}">
        <p14:creationId xmlns:p14="http://schemas.microsoft.com/office/powerpoint/2010/main" val="2185023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Ada Lovelace</a:t>
            </a:r>
            <a:endParaRPr lang="en-IN" dirty="0"/>
          </a:p>
        </p:txBody>
      </p:sp>
    </p:spTree>
    <p:extLst>
      <p:ext uri="{BB962C8B-B14F-4D97-AF65-F5344CB8AC3E}">
        <p14:creationId xmlns:p14="http://schemas.microsoft.com/office/powerpoint/2010/main" val="4125501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a:t>
            </a:r>
            <a:endParaRPr lang="en-IN" dirty="0"/>
          </a:p>
        </p:txBody>
      </p:sp>
      <p:sp>
        <p:nvSpPr>
          <p:cNvPr id="3" name="Content Placeholder 2"/>
          <p:cNvSpPr>
            <a:spLocks noGrp="1"/>
          </p:cNvSpPr>
          <p:nvPr>
            <p:ph idx="1"/>
          </p:nvPr>
        </p:nvSpPr>
        <p:spPr/>
        <p:txBody>
          <a:bodyPr/>
          <a:lstStyle/>
          <a:p>
            <a:r>
              <a:rPr lang="en-IN" dirty="0"/>
              <a:t>This computer worm, is known to infect secondary storage devices external to the system. Various folders get created and the entire data existing in the device hides in a shortcut path.</a:t>
            </a:r>
          </a:p>
          <a:p>
            <a:endParaRPr lang="en-IN" dirty="0"/>
          </a:p>
        </p:txBody>
      </p:sp>
    </p:spTree>
    <p:extLst>
      <p:ext uri="{BB962C8B-B14F-4D97-AF65-F5344CB8AC3E}">
        <p14:creationId xmlns:p14="http://schemas.microsoft.com/office/powerpoint/2010/main" val="3880400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a:t>AutoRun</a:t>
            </a:r>
            <a:endParaRPr lang="en-IN" dirty="0"/>
          </a:p>
        </p:txBody>
      </p:sp>
    </p:spTree>
    <p:extLst>
      <p:ext uri="{BB962C8B-B14F-4D97-AF65-F5344CB8AC3E}">
        <p14:creationId xmlns:p14="http://schemas.microsoft.com/office/powerpoint/2010/main" val="2556248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a:t>
            </a:r>
            <a:endParaRPr lang="en-IN" dirty="0"/>
          </a:p>
        </p:txBody>
      </p:sp>
      <p:sp>
        <p:nvSpPr>
          <p:cNvPr id="3" name="Content Placeholder 2"/>
          <p:cNvSpPr>
            <a:spLocks noGrp="1"/>
          </p:cNvSpPr>
          <p:nvPr>
            <p:ph idx="1"/>
          </p:nvPr>
        </p:nvSpPr>
        <p:spPr/>
        <p:txBody>
          <a:bodyPr/>
          <a:lstStyle/>
          <a:p>
            <a:r>
              <a:rPr lang="en-IN" dirty="0" smtClean="0"/>
              <a:t>Ericsson, a Denmark based company started working on a device that established radio links between portable devices. Jim </a:t>
            </a:r>
            <a:r>
              <a:rPr lang="en-IN" dirty="0" err="1" smtClean="0"/>
              <a:t>Kardman</a:t>
            </a:r>
            <a:r>
              <a:rPr lang="en-IN" dirty="0" smtClean="0"/>
              <a:t> named the technology _________ after the 10</a:t>
            </a:r>
            <a:r>
              <a:rPr lang="en-IN" baseline="30000" dirty="0" smtClean="0"/>
              <a:t>th</a:t>
            </a:r>
            <a:r>
              <a:rPr lang="en-IN" dirty="0" smtClean="0"/>
              <a:t> century Viking king Harold </a:t>
            </a:r>
            <a:r>
              <a:rPr lang="en-IN" dirty="0" err="1" smtClean="0"/>
              <a:t>Blatand</a:t>
            </a:r>
            <a:r>
              <a:rPr lang="en-IN" dirty="0" smtClean="0"/>
              <a:t>, who liked eating blueberries. FITB.</a:t>
            </a:r>
            <a:endParaRPr lang="en-IN" dirty="0"/>
          </a:p>
        </p:txBody>
      </p:sp>
    </p:spTree>
    <p:extLst>
      <p:ext uri="{BB962C8B-B14F-4D97-AF65-F5344CB8AC3E}">
        <p14:creationId xmlns:p14="http://schemas.microsoft.com/office/powerpoint/2010/main" val="41379882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6</a:t>
            </a:r>
            <a:endParaRPr lang="en-IN" dirty="0"/>
          </a:p>
        </p:txBody>
      </p:sp>
      <p:sp>
        <p:nvSpPr>
          <p:cNvPr id="3" name="Content Placeholder 2"/>
          <p:cNvSpPr>
            <a:spLocks noGrp="1"/>
          </p:cNvSpPr>
          <p:nvPr>
            <p:ph idx="1"/>
          </p:nvPr>
        </p:nvSpPr>
        <p:spPr/>
        <p:txBody>
          <a:bodyPr/>
          <a:lstStyle/>
          <a:p>
            <a:r>
              <a:rPr lang="en-IN" dirty="0"/>
              <a:t>Which symbol is known to be the substitute to curly braces in C program?</a:t>
            </a:r>
          </a:p>
        </p:txBody>
      </p:sp>
    </p:spTree>
    <p:extLst>
      <p:ext uri="{BB962C8B-B14F-4D97-AF65-F5344CB8AC3E}">
        <p14:creationId xmlns:p14="http://schemas.microsoft.com/office/powerpoint/2010/main" val="4168565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a:t>Trigraph</a:t>
            </a:r>
            <a:r>
              <a:rPr lang="en-IN" dirty="0"/>
              <a:t> &lt;?? equivalent to { and ??&gt; equivalent to }</a:t>
            </a:r>
          </a:p>
        </p:txBody>
      </p:sp>
    </p:spTree>
    <p:extLst>
      <p:ext uri="{BB962C8B-B14F-4D97-AF65-F5344CB8AC3E}">
        <p14:creationId xmlns:p14="http://schemas.microsoft.com/office/powerpoint/2010/main" val="2525686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7</a:t>
            </a:r>
            <a:endParaRPr lang="en-IN" dirty="0"/>
          </a:p>
        </p:txBody>
      </p:sp>
      <p:sp>
        <p:nvSpPr>
          <p:cNvPr id="3" name="Content Placeholder 2"/>
          <p:cNvSpPr>
            <a:spLocks noGrp="1"/>
          </p:cNvSpPr>
          <p:nvPr>
            <p:ph idx="1"/>
          </p:nvPr>
        </p:nvSpPr>
        <p:spPr/>
        <p:txBody>
          <a:bodyPr/>
          <a:lstStyle/>
          <a:p>
            <a:r>
              <a:rPr lang="en-IN" dirty="0"/>
              <a:t>This Operating System is the first of its kind, working totally on a hypervisor environment (Virtual-Machine-Like), </a:t>
            </a:r>
            <a:r>
              <a:rPr lang="en-IN" dirty="0" smtClean="0"/>
              <a:t>imitates </a:t>
            </a:r>
            <a:r>
              <a:rPr lang="en-IN" dirty="0"/>
              <a:t>to be the 'in-between' of Ubuntu (Linux distro) and Windows XP, known currently as the most secure operating system in the world</a:t>
            </a:r>
          </a:p>
        </p:txBody>
      </p:sp>
    </p:spTree>
    <p:extLst>
      <p:ext uri="{BB962C8B-B14F-4D97-AF65-F5344CB8AC3E}">
        <p14:creationId xmlns:p14="http://schemas.microsoft.com/office/powerpoint/2010/main" val="1805689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a:t>Qubes</a:t>
            </a:r>
            <a:r>
              <a:rPr lang="en-IN" dirty="0"/>
              <a:t> OS</a:t>
            </a:r>
          </a:p>
        </p:txBody>
      </p:sp>
    </p:spTree>
    <p:extLst>
      <p:ext uri="{BB962C8B-B14F-4D97-AF65-F5344CB8AC3E}">
        <p14:creationId xmlns:p14="http://schemas.microsoft.com/office/powerpoint/2010/main" val="11902687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8</a:t>
            </a:r>
            <a:endParaRPr lang="en-IN" dirty="0"/>
          </a:p>
        </p:txBody>
      </p:sp>
      <p:sp>
        <p:nvSpPr>
          <p:cNvPr id="3" name="Content Placeholder 2"/>
          <p:cNvSpPr>
            <a:spLocks noGrp="1"/>
          </p:cNvSpPr>
          <p:nvPr>
            <p:ph idx="1"/>
          </p:nvPr>
        </p:nvSpPr>
        <p:spPr/>
        <p:txBody>
          <a:bodyPr/>
          <a:lstStyle/>
          <a:p>
            <a:r>
              <a:rPr lang="en-IN" dirty="0"/>
              <a:t>This Web-Development framework, designed in 2006, uses </a:t>
            </a:r>
            <a:r>
              <a:rPr lang="en-IN" dirty="0" smtClean="0"/>
              <a:t>Python </a:t>
            </a:r>
            <a:r>
              <a:rPr lang="en-IN" dirty="0"/>
              <a:t>as its backend, </a:t>
            </a:r>
            <a:r>
              <a:rPr lang="en-IN" dirty="0" smtClean="0"/>
              <a:t>and was designed targeting </a:t>
            </a:r>
            <a:r>
              <a:rPr lang="en-IN" dirty="0"/>
              <a:t>those people who work under journalism, allowing them to easily modify web-pages with recent </a:t>
            </a:r>
            <a:r>
              <a:rPr lang="en-IN" dirty="0" smtClean="0"/>
              <a:t>information within minutes.</a:t>
            </a:r>
          </a:p>
          <a:p>
            <a:r>
              <a:rPr lang="en-IN" dirty="0" smtClean="0"/>
              <a:t>It was named after guitarist ______ Reinhardt.</a:t>
            </a:r>
          </a:p>
          <a:p>
            <a:r>
              <a:rPr lang="en-IN" dirty="0" smtClean="0"/>
              <a:t>FITB.</a:t>
            </a:r>
          </a:p>
          <a:p>
            <a:endParaRPr lang="en-IN" dirty="0"/>
          </a:p>
        </p:txBody>
      </p:sp>
    </p:spTree>
    <p:extLst>
      <p:ext uri="{BB962C8B-B14F-4D97-AF65-F5344CB8AC3E}">
        <p14:creationId xmlns:p14="http://schemas.microsoft.com/office/powerpoint/2010/main" val="562101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Django</a:t>
            </a:r>
            <a:endParaRPr lang="en-IN" dirty="0"/>
          </a:p>
        </p:txBody>
      </p:sp>
    </p:spTree>
    <p:extLst>
      <p:ext uri="{BB962C8B-B14F-4D97-AF65-F5344CB8AC3E}">
        <p14:creationId xmlns:p14="http://schemas.microsoft.com/office/powerpoint/2010/main" val="4017138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9</a:t>
            </a:r>
            <a:endParaRPr lang="en-IN" dirty="0"/>
          </a:p>
        </p:txBody>
      </p:sp>
      <p:sp>
        <p:nvSpPr>
          <p:cNvPr id="3" name="Content Placeholder 2"/>
          <p:cNvSpPr>
            <a:spLocks noGrp="1"/>
          </p:cNvSpPr>
          <p:nvPr>
            <p:ph idx="1"/>
          </p:nvPr>
        </p:nvSpPr>
        <p:spPr/>
        <p:txBody>
          <a:bodyPr/>
          <a:lstStyle/>
          <a:p>
            <a:r>
              <a:rPr lang="en-IN" dirty="0" smtClean="0"/>
              <a:t>BBK Electronics is a Chinese MNC specialising in electronics like TV sets, MP3 players, digital cameras and cell phones.</a:t>
            </a:r>
          </a:p>
          <a:p>
            <a:r>
              <a:rPr lang="en-IN" dirty="0" smtClean="0"/>
              <a:t>For </a:t>
            </a:r>
            <a:r>
              <a:rPr lang="en-IN" b="1" dirty="0" smtClean="0"/>
              <a:t>full points</a:t>
            </a:r>
            <a:r>
              <a:rPr lang="en-IN" dirty="0" smtClean="0"/>
              <a:t>, give me the names of its 3 subsidiaries under which it markets smartphones in India.</a:t>
            </a:r>
          </a:p>
          <a:p>
            <a:endParaRPr lang="en-IN" dirty="0"/>
          </a:p>
        </p:txBody>
      </p:sp>
    </p:spTree>
    <p:extLst>
      <p:ext uri="{BB962C8B-B14F-4D97-AF65-F5344CB8AC3E}">
        <p14:creationId xmlns:p14="http://schemas.microsoft.com/office/powerpoint/2010/main" val="24253292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smtClean="0"/>
              <a:t>Oppo</a:t>
            </a:r>
            <a:r>
              <a:rPr lang="en-IN" dirty="0" smtClean="0"/>
              <a:t>, Vivo, OnePlus</a:t>
            </a:r>
            <a:endParaRPr lang="en-IN" dirty="0"/>
          </a:p>
        </p:txBody>
      </p:sp>
    </p:spTree>
    <p:extLst>
      <p:ext uri="{BB962C8B-B14F-4D97-AF65-F5344CB8AC3E}">
        <p14:creationId xmlns:p14="http://schemas.microsoft.com/office/powerpoint/2010/main" val="15404665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10</a:t>
            </a:r>
            <a:endParaRPr lang="en-IN" dirty="0"/>
          </a:p>
        </p:txBody>
      </p:sp>
      <p:sp>
        <p:nvSpPr>
          <p:cNvPr id="3" name="Content Placeholder 2"/>
          <p:cNvSpPr>
            <a:spLocks noGrp="1"/>
          </p:cNvSpPr>
          <p:nvPr>
            <p:ph idx="1"/>
          </p:nvPr>
        </p:nvSpPr>
        <p:spPr/>
        <p:txBody>
          <a:bodyPr/>
          <a:lstStyle/>
          <a:p>
            <a:r>
              <a:rPr lang="en-IN" dirty="0" smtClean="0"/>
              <a:t>Lee </a:t>
            </a:r>
            <a:r>
              <a:rPr lang="en-IN" dirty="0" err="1" smtClean="0"/>
              <a:t>Sedol</a:t>
            </a:r>
            <a:r>
              <a:rPr lang="en-IN" dirty="0" smtClean="0"/>
              <a:t> (pic on next slide) is an 18-time world champion of a strategy board game called Go.</a:t>
            </a:r>
          </a:p>
          <a:p>
            <a:r>
              <a:rPr lang="en-IN" dirty="0" smtClean="0"/>
              <a:t>“Who” defeated him 1-4 in a series of matches played between 9</a:t>
            </a:r>
            <a:r>
              <a:rPr lang="en-IN" baseline="30000" dirty="0" smtClean="0"/>
              <a:t>th</a:t>
            </a:r>
            <a:r>
              <a:rPr lang="en-IN" dirty="0" smtClean="0"/>
              <a:t> and 15</a:t>
            </a:r>
            <a:r>
              <a:rPr lang="en-IN" baseline="30000" dirty="0" smtClean="0"/>
              <a:t>th</a:t>
            </a:r>
            <a:r>
              <a:rPr lang="en-IN" dirty="0" smtClean="0"/>
              <a:t> March 2016?</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591" y="3726085"/>
            <a:ext cx="4444398" cy="2893655"/>
          </a:xfrm>
          <a:prstGeom prst="rect">
            <a:avLst/>
          </a:prstGeom>
        </p:spPr>
      </p:pic>
    </p:spTree>
    <p:extLst>
      <p:ext uri="{BB962C8B-B14F-4D97-AF65-F5344CB8AC3E}">
        <p14:creationId xmlns:p14="http://schemas.microsoft.com/office/powerpoint/2010/main" val="10462890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smtClean="0"/>
              <a:t>AlphaGo</a:t>
            </a:r>
            <a:endParaRPr lang="en-IN" dirty="0"/>
          </a:p>
        </p:txBody>
      </p:sp>
    </p:spTree>
    <p:extLst>
      <p:ext uri="{BB962C8B-B14F-4D97-AF65-F5344CB8AC3E}">
        <p14:creationId xmlns:p14="http://schemas.microsoft.com/office/powerpoint/2010/main" val="3267729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a:t>
            </a:r>
            <a:endParaRPr lang="en-IN" dirty="0"/>
          </a:p>
        </p:txBody>
      </p:sp>
      <p:sp>
        <p:nvSpPr>
          <p:cNvPr id="3" name="Content Placeholder 2"/>
          <p:cNvSpPr>
            <a:spLocks noGrp="1"/>
          </p:cNvSpPr>
          <p:nvPr>
            <p:ph idx="1"/>
          </p:nvPr>
        </p:nvSpPr>
        <p:spPr/>
        <p:txBody>
          <a:bodyPr/>
          <a:lstStyle/>
          <a:p>
            <a:r>
              <a:rPr lang="en-IN" dirty="0"/>
              <a:t>This OS is the smallest in the world in terms of size, being of just 1.44MB, enough to store into a floppy disk, and also having a proper GUI</a:t>
            </a:r>
          </a:p>
        </p:txBody>
      </p:sp>
    </p:spTree>
    <p:extLst>
      <p:ext uri="{BB962C8B-B14F-4D97-AF65-F5344CB8AC3E}">
        <p14:creationId xmlns:p14="http://schemas.microsoft.com/office/powerpoint/2010/main" val="17251527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11</a:t>
            </a:r>
            <a:endParaRPr lang="en-IN" dirty="0"/>
          </a:p>
        </p:txBody>
      </p:sp>
      <p:sp>
        <p:nvSpPr>
          <p:cNvPr id="3" name="Content Placeholder 2"/>
          <p:cNvSpPr>
            <a:spLocks noGrp="1"/>
          </p:cNvSpPr>
          <p:nvPr>
            <p:ph idx="1"/>
          </p:nvPr>
        </p:nvSpPr>
        <p:spPr/>
        <p:txBody>
          <a:bodyPr/>
          <a:lstStyle/>
          <a:p>
            <a:r>
              <a:rPr lang="en-IN" dirty="0" smtClean="0"/>
              <a:t>Speaking of iconic matches with AI-driven computers, chess grandmaster Garry Kasparov was defeated by which supercomputer in 1997?</a:t>
            </a:r>
            <a:endParaRPr lang="en-IN" dirty="0"/>
          </a:p>
        </p:txBody>
      </p:sp>
    </p:spTree>
    <p:extLst>
      <p:ext uri="{BB962C8B-B14F-4D97-AF65-F5344CB8AC3E}">
        <p14:creationId xmlns:p14="http://schemas.microsoft.com/office/powerpoint/2010/main" val="17860514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Deep Blue</a:t>
            </a:r>
          </a:p>
          <a:p>
            <a:endParaRPr lang="en-IN" dirty="0"/>
          </a:p>
        </p:txBody>
      </p:sp>
    </p:spTree>
    <p:extLst>
      <p:ext uri="{BB962C8B-B14F-4D97-AF65-F5344CB8AC3E}">
        <p14:creationId xmlns:p14="http://schemas.microsoft.com/office/powerpoint/2010/main" val="3127701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12</a:t>
            </a:r>
            <a:endParaRPr lang="en-IN" dirty="0"/>
          </a:p>
        </p:txBody>
      </p:sp>
      <p:sp>
        <p:nvSpPr>
          <p:cNvPr id="3" name="Content Placeholder 2"/>
          <p:cNvSpPr>
            <a:spLocks noGrp="1"/>
          </p:cNvSpPr>
          <p:nvPr>
            <p:ph idx="1"/>
          </p:nvPr>
        </p:nvSpPr>
        <p:spPr/>
        <p:txBody>
          <a:bodyPr/>
          <a:lstStyle/>
          <a:p>
            <a:r>
              <a:rPr lang="en-IN" dirty="0" smtClean="0"/>
              <a:t>This open source language developed by Microsoft is a syntactical superset of JavaScript. It brings the features of static types to JS, hence the name. Identify.</a:t>
            </a:r>
            <a:endParaRPr lang="en-IN" dirty="0"/>
          </a:p>
        </p:txBody>
      </p:sp>
    </p:spTree>
    <p:extLst>
      <p:ext uri="{BB962C8B-B14F-4D97-AF65-F5344CB8AC3E}">
        <p14:creationId xmlns:p14="http://schemas.microsoft.com/office/powerpoint/2010/main" val="33274479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smtClean="0"/>
              <a:t>TypeScript</a:t>
            </a:r>
            <a:endParaRPr lang="en-IN" dirty="0"/>
          </a:p>
        </p:txBody>
      </p:sp>
    </p:spTree>
    <p:extLst>
      <p:ext uri="{BB962C8B-B14F-4D97-AF65-F5344CB8AC3E}">
        <p14:creationId xmlns:p14="http://schemas.microsoft.com/office/powerpoint/2010/main" val="38880368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Round</a:t>
            </a:r>
            <a:endParaRPr lang="en-IN" dirty="0"/>
          </a:p>
        </p:txBody>
      </p:sp>
      <p:sp>
        <p:nvSpPr>
          <p:cNvPr id="3" name="Content Placeholder 2"/>
          <p:cNvSpPr>
            <a:spLocks noGrp="1"/>
          </p:cNvSpPr>
          <p:nvPr>
            <p:ph idx="1"/>
          </p:nvPr>
        </p:nvSpPr>
        <p:spPr/>
        <p:txBody>
          <a:bodyPr/>
          <a:lstStyle/>
          <a:p>
            <a:r>
              <a:rPr lang="en-IN" dirty="0" smtClean="0"/>
              <a:t>Infinite Bounce – Reverse Direction</a:t>
            </a:r>
          </a:p>
          <a:p>
            <a:r>
              <a:rPr lang="en-IN" dirty="0" smtClean="0"/>
              <a:t>Pounce to Death </a:t>
            </a:r>
            <a:endParaRPr lang="en-IN" dirty="0"/>
          </a:p>
        </p:txBody>
      </p:sp>
    </p:spTree>
    <p:extLst>
      <p:ext uri="{BB962C8B-B14F-4D97-AF65-F5344CB8AC3E}">
        <p14:creationId xmlns:p14="http://schemas.microsoft.com/office/powerpoint/2010/main" val="2408589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a:t>
            </a:r>
            <a:endParaRPr lang="en-IN" dirty="0"/>
          </a:p>
        </p:txBody>
      </p:sp>
      <p:sp>
        <p:nvSpPr>
          <p:cNvPr id="3" name="Content Placeholder 2"/>
          <p:cNvSpPr>
            <a:spLocks noGrp="1"/>
          </p:cNvSpPr>
          <p:nvPr>
            <p:ph idx="1"/>
          </p:nvPr>
        </p:nvSpPr>
        <p:spPr/>
        <p:txBody>
          <a:bodyPr/>
          <a:lstStyle/>
          <a:p>
            <a:r>
              <a:rPr lang="en-IN" b="1" dirty="0"/>
              <a:t>Herman Hollerith</a:t>
            </a:r>
            <a:r>
              <a:rPr lang="en-IN" dirty="0"/>
              <a:t> (February 29, 1860 – November 17, 1929) was an American inventor who developed an electromechanical punched card tabulator to assist in summarizing information and, later, accounting. He was the founder of the </a:t>
            </a:r>
            <a:r>
              <a:rPr lang="en-IN" b="1" dirty="0"/>
              <a:t>Tabulating Machine Company</a:t>
            </a:r>
            <a:r>
              <a:rPr lang="en-IN" dirty="0"/>
              <a:t> that was </a:t>
            </a:r>
            <a:r>
              <a:rPr lang="en-IN" dirty="0" smtClean="0"/>
              <a:t>amalgamated </a:t>
            </a:r>
            <a:r>
              <a:rPr lang="en-IN" dirty="0"/>
              <a:t>in 1911 with three other companies to form a fifth company, the </a:t>
            </a:r>
            <a:r>
              <a:rPr lang="en-IN" b="1" dirty="0"/>
              <a:t>Computing-Tabulating-Recording </a:t>
            </a:r>
            <a:r>
              <a:rPr lang="en-IN" b="1" dirty="0" smtClean="0"/>
              <a:t>Company,</a:t>
            </a:r>
            <a:r>
              <a:rPr lang="en-IN" dirty="0"/>
              <a:t> later </a:t>
            </a:r>
            <a:r>
              <a:rPr lang="en-IN" dirty="0" smtClean="0"/>
              <a:t>renamed as X.</a:t>
            </a:r>
            <a:endParaRPr lang="en-IN" dirty="0"/>
          </a:p>
        </p:txBody>
      </p:sp>
    </p:spTree>
    <p:extLst>
      <p:ext uri="{BB962C8B-B14F-4D97-AF65-F5344CB8AC3E}">
        <p14:creationId xmlns:p14="http://schemas.microsoft.com/office/powerpoint/2010/main" val="41662798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IBM</a:t>
            </a:r>
            <a:endParaRPr lang="en-IN" dirty="0"/>
          </a:p>
        </p:txBody>
      </p:sp>
    </p:spTree>
    <p:extLst>
      <p:ext uri="{BB962C8B-B14F-4D97-AF65-F5344CB8AC3E}">
        <p14:creationId xmlns:p14="http://schemas.microsoft.com/office/powerpoint/2010/main" val="9092019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a:t>
            </a:r>
            <a:endParaRPr lang="en-IN" dirty="0"/>
          </a:p>
        </p:txBody>
      </p:sp>
      <p:sp>
        <p:nvSpPr>
          <p:cNvPr id="3" name="Content Placeholder 2"/>
          <p:cNvSpPr>
            <a:spLocks noGrp="1"/>
          </p:cNvSpPr>
          <p:nvPr>
            <p:ph idx="1"/>
          </p:nvPr>
        </p:nvSpPr>
        <p:spPr/>
        <p:txBody>
          <a:bodyPr/>
          <a:lstStyle/>
          <a:p>
            <a:r>
              <a:rPr lang="en-IN" dirty="0"/>
              <a:t>This keyword in C++ is used to resolve name conflict of the identifiers, performs logical division of code</a:t>
            </a:r>
          </a:p>
        </p:txBody>
      </p:sp>
    </p:spTree>
    <p:extLst>
      <p:ext uri="{BB962C8B-B14F-4D97-AF65-F5344CB8AC3E}">
        <p14:creationId xmlns:p14="http://schemas.microsoft.com/office/powerpoint/2010/main" val="35496928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namespace</a:t>
            </a:r>
            <a:endParaRPr lang="en-IN" dirty="0"/>
          </a:p>
        </p:txBody>
      </p:sp>
    </p:spTree>
    <p:extLst>
      <p:ext uri="{BB962C8B-B14F-4D97-AF65-F5344CB8AC3E}">
        <p14:creationId xmlns:p14="http://schemas.microsoft.com/office/powerpoint/2010/main" val="11856277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a:t>
            </a:r>
            <a:endParaRPr lang="en-IN" dirty="0"/>
          </a:p>
        </p:txBody>
      </p:sp>
      <p:sp>
        <p:nvSpPr>
          <p:cNvPr id="3" name="Content Placeholder 2"/>
          <p:cNvSpPr>
            <a:spLocks noGrp="1"/>
          </p:cNvSpPr>
          <p:nvPr>
            <p:ph idx="1"/>
          </p:nvPr>
        </p:nvSpPr>
        <p:spPr/>
        <p:txBody>
          <a:bodyPr/>
          <a:lstStyle/>
          <a:p>
            <a:r>
              <a:rPr lang="en-IN" dirty="0"/>
              <a:t>Name the loop used in the design of the first ever computer virus</a:t>
            </a:r>
          </a:p>
          <a:p>
            <a:endParaRPr lang="en-IN" dirty="0"/>
          </a:p>
        </p:txBody>
      </p:sp>
    </p:spTree>
    <p:extLst>
      <p:ext uri="{BB962C8B-B14F-4D97-AF65-F5344CB8AC3E}">
        <p14:creationId xmlns:p14="http://schemas.microsoft.com/office/powerpoint/2010/main" val="971849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a:t>
            </a:r>
            <a:endParaRPr lang="en-IN" dirty="0"/>
          </a:p>
        </p:txBody>
      </p:sp>
      <p:sp>
        <p:nvSpPr>
          <p:cNvPr id="3" name="Content Placeholder 2"/>
          <p:cNvSpPr>
            <a:spLocks noGrp="1"/>
          </p:cNvSpPr>
          <p:nvPr>
            <p:ph idx="1"/>
          </p:nvPr>
        </p:nvSpPr>
        <p:spPr/>
        <p:txBody>
          <a:bodyPr/>
          <a:lstStyle/>
          <a:p>
            <a:r>
              <a:rPr lang="en-IN" dirty="0"/>
              <a:t>This computer virus, known to be appealing, was deployed as a fake love letter to its victims, once deployed, would overwrite all the important data with the copy of its own.</a:t>
            </a:r>
          </a:p>
        </p:txBody>
      </p:sp>
    </p:spTree>
    <p:extLst>
      <p:ext uri="{BB962C8B-B14F-4D97-AF65-F5344CB8AC3E}">
        <p14:creationId xmlns:p14="http://schemas.microsoft.com/office/powerpoint/2010/main" val="18292251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While()</a:t>
            </a:r>
          </a:p>
        </p:txBody>
      </p:sp>
    </p:spTree>
    <p:extLst>
      <p:ext uri="{BB962C8B-B14F-4D97-AF65-F5344CB8AC3E}">
        <p14:creationId xmlns:p14="http://schemas.microsoft.com/office/powerpoint/2010/main" val="16223245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a:t>
            </a:r>
            <a:endParaRPr lang="en-IN" dirty="0"/>
          </a:p>
        </p:txBody>
      </p:sp>
      <p:sp>
        <p:nvSpPr>
          <p:cNvPr id="3" name="Content Placeholder 2"/>
          <p:cNvSpPr>
            <a:spLocks noGrp="1"/>
          </p:cNvSpPr>
          <p:nvPr>
            <p:ph idx="1"/>
          </p:nvPr>
        </p:nvSpPr>
        <p:spPr/>
        <p:txBody>
          <a:bodyPr/>
          <a:lstStyle/>
          <a:p>
            <a:r>
              <a:rPr lang="en-IN" altLang="en-US" dirty="0">
                <a:latin typeface="Calibri" panose="020F0502020204030204" pitchFamily="34" charset="0"/>
              </a:rPr>
              <a:t>The annual Tour de France cycling race has always had a terrible time with cheats of all kinds. The 2016 edition </a:t>
            </a:r>
            <a:r>
              <a:rPr lang="en-IN" altLang="en-US" dirty="0" smtClean="0">
                <a:latin typeface="Calibri" panose="020F0502020204030204" pitchFamily="34" charset="0"/>
              </a:rPr>
              <a:t>featured </a:t>
            </a:r>
            <a:r>
              <a:rPr lang="en-IN" altLang="en-US" dirty="0">
                <a:latin typeface="Calibri" panose="020F0502020204030204" pitchFamily="34" charset="0"/>
              </a:rPr>
              <a:t>the use of random tests using thermal imaging and magnetic resonance imaging to nab participants who have done what?</a:t>
            </a:r>
          </a:p>
          <a:p>
            <a:endParaRPr lang="en-IN" dirty="0"/>
          </a:p>
        </p:txBody>
      </p:sp>
    </p:spTree>
    <p:extLst>
      <p:ext uri="{BB962C8B-B14F-4D97-AF65-F5344CB8AC3E}">
        <p14:creationId xmlns:p14="http://schemas.microsoft.com/office/powerpoint/2010/main" val="37858656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Added electric motors to the bicycles</a:t>
            </a:r>
            <a:endParaRPr lang="en-IN" dirty="0"/>
          </a:p>
        </p:txBody>
      </p:sp>
    </p:spTree>
    <p:extLst>
      <p:ext uri="{BB962C8B-B14F-4D97-AF65-F5344CB8AC3E}">
        <p14:creationId xmlns:p14="http://schemas.microsoft.com/office/powerpoint/2010/main" val="11637551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5</a:t>
            </a:r>
            <a:endParaRPr lang="en-IN" dirty="0"/>
          </a:p>
        </p:txBody>
      </p:sp>
      <p:sp>
        <p:nvSpPr>
          <p:cNvPr id="3" name="Content Placeholder 2"/>
          <p:cNvSpPr>
            <a:spLocks noGrp="1"/>
          </p:cNvSpPr>
          <p:nvPr>
            <p:ph idx="1"/>
          </p:nvPr>
        </p:nvSpPr>
        <p:spPr/>
        <p:txBody>
          <a:bodyPr>
            <a:normAutofit fontScale="77500" lnSpcReduction="20000"/>
          </a:bodyPr>
          <a:lstStyle/>
          <a:p>
            <a:r>
              <a:rPr lang="en-IN" dirty="0"/>
              <a:t>From his interview</a:t>
            </a:r>
            <a:r>
              <a:rPr lang="en-IN" dirty="0" smtClean="0"/>
              <a:t>:</a:t>
            </a:r>
          </a:p>
          <a:p>
            <a:r>
              <a:rPr lang="en-IN" dirty="0" smtClean="0"/>
              <a:t>Q</a:t>
            </a:r>
            <a:r>
              <a:rPr lang="en-IN" dirty="0"/>
              <a:t>: There’s a curious story behind </a:t>
            </a:r>
            <a:r>
              <a:rPr lang="en-IN" dirty="0" smtClean="0"/>
              <a:t>your “_____ _____” </a:t>
            </a:r>
            <a:r>
              <a:rPr lang="en-IN" dirty="0"/>
              <a:t>algorithm</a:t>
            </a:r>
            <a:r>
              <a:rPr lang="en-IN" dirty="0" smtClean="0"/>
              <a:t>....</a:t>
            </a:r>
          </a:p>
          <a:p>
            <a:r>
              <a:rPr lang="en-IN" dirty="0" smtClean="0"/>
              <a:t>A: What’s </a:t>
            </a:r>
            <a:r>
              <a:rPr lang="en-IN" dirty="0"/>
              <a:t>the </a:t>
            </a:r>
            <a:r>
              <a:rPr lang="en-IN" dirty="0" smtClean="0"/>
              <a:t>____ ____ </a:t>
            </a:r>
            <a:r>
              <a:rPr lang="en-IN" dirty="0"/>
              <a:t>to travel from Rotterdam to Groningen? It is the algorithm for the </a:t>
            </a:r>
            <a:r>
              <a:rPr lang="en-IN" dirty="0" smtClean="0"/>
              <a:t>______ _____, </a:t>
            </a:r>
            <a:r>
              <a:rPr lang="en-IN" dirty="0"/>
              <a:t>which I designed in about 20 minutes. One morning I was shopping in Amsterdam with my young fiancée, and tired, we sat down on the café terrace to drink a cup of </a:t>
            </a:r>
            <a:r>
              <a:rPr lang="en-IN" dirty="0" smtClean="0"/>
              <a:t>coffee… In </a:t>
            </a:r>
            <a:r>
              <a:rPr lang="en-IN" dirty="0"/>
              <a:t>fact, </a:t>
            </a:r>
            <a:r>
              <a:rPr lang="en-IN" dirty="0" smtClean="0"/>
              <a:t>it (the algorithm) </a:t>
            </a:r>
            <a:r>
              <a:rPr lang="en-IN" dirty="0"/>
              <a:t>was published in 1959, three years later. The publication is still quite nice. One of the reasons that it is so nice was that I design edit without pencil and paper. Without pencil and paper you are almost forced to avoid all avoidable complexities</a:t>
            </a:r>
            <a:r>
              <a:rPr lang="en-IN" dirty="0" smtClean="0"/>
              <a:t>. Eventually </a:t>
            </a:r>
            <a:r>
              <a:rPr lang="en-IN" dirty="0"/>
              <a:t>that algorithm became, to my great amazement, one of the cornerstones of my fame. I found it in the early 1960s in a German book on management science— </a:t>
            </a:r>
            <a:r>
              <a:rPr lang="en-IN" dirty="0" smtClean="0"/>
              <a:t>“X’s procedure</a:t>
            </a:r>
            <a:r>
              <a:rPr lang="en-IN" dirty="0"/>
              <a:t>”. Suddenly, there was a method named after me. And it jumped again recently because it is extensively used in all travel planners. If, these days, you want to go from here to there and you have a car with a GPS and a screen, it can give you the </a:t>
            </a:r>
            <a:r>
              <a:rPr lang="en-IN" dirty="0" smtClean="0"/>
              <a:t>_____ _____.</a:t>
            </a:r>
          </a:p>
          <a:p>
            <a:r>
              <a:rPr lang="en-IN" dirty="0" smtClean="0"/>
              <a:t>X is the a Dutch computer scientist who came up with the ______ ____ algorithm. FITB.</a:t>
            </a:r>
            <a:endParaRPr lang="en-IN" dirty="0"/>
          </a:p>
        </p:txBody>
      </p:sp>
    </p:spTree>
    <p:extLst>
      <p:ext uri="{BB962C8B-B14F-4D97-AF65-F5344CB8AC3E}">
        <p14:creationId xmlns:p14="http://schemas.microsoft.com/office/powerpoint/2010/main" val="35845350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Dijkstra’s Shortest Path algorithm</a:t>
            </a:r>
            <a:endParaRPr lang="en-IN" dirty="0"/>
          </a:p>
        </p:txBody>
      </p:sp>
    </p:spTree>
    <p:extLst>
      <p:ext uri="{BB962C8B-B14F-4D97-AF65-F5344CB8AC3E}">
        <p14:creationId xmlns:p14="http://schemas.microsoft.com/office/powerpoint/2010/main" val="4857900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6</a:t>
            </a:r>
            <a:endParaRPr lang="en-IN" dirty="0"/>
          </a:p>
        </p:txBody>
      </p:sp>
      <p:sp>
        <p:nvSpPr>
          <p:cNvPr id="3" name="Content Placeholder 2"/>
          <p:cNvSpPr>
            <a:spLocks noGrp="1"/>
          </p:cNvSpPr>
          <p:nvPr>
            <p:ph idx="1"/>
          </p:nvPr>
        </p:nvSpPr>
        <p:spPr/>
        <p:txBody>
          <a:bodyPr/>
          <a:lstStyle/>
          <a:p>
            <a:r>
              <a:rPr lang="en-IN" dirty="0"/>
              <a:t>This networking system technology, typically used earlier in its lifetime to draw lots and win bets. People from all around the world get connected to it as nodes, and all their data, including </a:t>
            </a:r>
            <a:r>
              <a:rPr lang="en-IN" dirty="0" err="1"/>
              <a:t>thier</a:t>
            </a:r>
            <a:r>
              <a:rPr lang="en-IN" dirty="0"/>
              <a:t> rewards is shared amongst all other nodes, so that the reward cannot be stolen. This was implemented recently in Russia to book Airline Tickets</a:t>
            </a:r>
          </a:p>
        </p:txBody>
      </p:sp>
    </p:spTree>
    <p:extLst>
      <p:ext uri="{BB962C8B-B14F-4D97-AF65-F5344CB8AC3E}">
        <p14:creationId xmlns:p14="http://schemas.microsoft.com/office/powerpoint/2010/main" val="30028727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a:t>BlockChain</a:t>
            </a:r>
            <a:endParaRPr lang="en-IN" dirty="0"/>
          </a:p>
        </p:txBody>
      </p:sp>
    </p:spTree>
    <p:extLst>
      <p:ext uri="{BB962C8B-B14F-4D97-AF65-F5344CB8AC3E}">
        <p14:creationId xmlns:p14="http://schemas.microsoft.com/office/powerpoint/2010/main" val="23770199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7</a:t>
            </a:r>
            <a:endParaRPr lang="en-IN" dirty="0"/>
          </a:p>
        </p:txBody>
      </p:sp>
      <p:sp>
        <p:nvSpPr>
          <p:cNvPr id="3" name="Content Placeholder 2"/>
          <p:cNvSpPr>
            <a:spLocks noGrp="1"/>
          </p:cNvSpPr>
          <p:nvPr>
            <p:ph idx="1"/>
          </p:nvPr>
        </p:nvSpPr>
        <p:spPr/>
        <p:txBody>
          <a:bodyPr/>
          <a:lstStyle/>
          <a:p>
            <a:r>
              <a:rPr lang="en-IN" dirty="0" smtClean="0"/>
              <a:t>Captain America’s shield is nearly indestructible. Wolverine’s </a:t>
            </a:r>
            <a:r>
              <a:rPr lang="en-IN" dirty="0" err="1" smtClean="0"/>
              <a:t>Adamantium</a:t>
            </a:r>
            <a:r>
              <a:rPr lang="en-IN" dirty="0" smtClean="0"/>
              <a:t> claws are known to scratch it, and it was destroyed only once by a radioactive form of its constituent element.</a:t>
            </a:r>
          </a:p>
          <a:p>
            <a:r>
              <a:rPr lang="en-IN" dirty="0" smtClean="0"/>
              <a:t>What fictional element is Cap’s shield made of?</a:t>
            </a:r>
          </a:p>
        </p:txBody>
      </p:sp>
    </p:spTree>
    <p:extLst>
      <p:ext uri="{BB962C8B-B14F-4D97-AF65-F5344CB8AC3E}">
        <p14:creationId xmlns:p14="http://schemas.microsoft.com/office/powerpoint/2010/main" val="41117811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smtClean="0"/>
              <a:t>Vibranium</a:t>
            </a:r>
            <a:endParaRPr lang="en-IN" dirty="0"/>
          </a:p>
        </p:txBody>
      </p:sp>
    </p:spTree>
    <p:extLst>
      <p:ext uri="{BB962C8B-B14F-4D97-AF65-F5344CB8AC3E}">
        <p14:creationId xmlns:p14="http://schemas.microsoft.com/office/powerpoint/2010/main" val="16154618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8</a:t>
            </a:r>
            <a:endParaRPr lang="en-IN" dirty="0"/>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New Hampshire-based research and development company DEKA is developing a ‘next generation prosthetic arm’ with a sense of touch. With the help of a $7 million funding from the DARPA, what is this project named?</a:t>
            </a:r>
          </a:p>
          <a:p>
            <a:endParaRPr lang="en-IN" dirty="0"/>
          </a:p>
        </p:txBody>
      </p:sp>
    </p:spTree>
    <p:extLst>
      <p:ext uri="{BB962C8B-B14F-4D97-AF65-F5344CB8AC3E}">
        <p14:creationId xmlns:p14="http://schemas.microsoft.com/office/powerpoint/2010/main" val="851928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a:t>
            </a:r>
            <a:endParaRPr lang="en-IN" dirty="0"/>
          </a:p>
        </p:txBody>
      </p:sp>
      <p:sp>
        <p:nvSpPr>
          <p:cNvPr id="3" name="Content Placeholder 2"/>
          <p:cNvSpPr>
            <a:spLocks noGrp="1"/>
          </p:cNvSpPr>
          <p:nvPr>
            <p:ph idx="1"/>
          </p:nvPr>
        </p:nvSpPr>
        <p:spPr/>
        <p:txBody>
          <a:bodyPr/>
          <a:lstStyle/>
          <a:p>
            <a:r>
              <a:rPr lang="en-IN" dirty="0"/>
              <a:t>This system is the master program that controls the computer's resources, allotting them to different users and to different tasks, doesn't interact directly with user space</a:t>
            </a:r>
          </a:p>
        </p:txBody>
      </p:sp>
    </p:spTree>
    <p:extLst>
      <p:ext uri="{BB962C8B-B14F-4D97-AF65-F5344CB8AC3E}">
        <p14:creationId xmlns:p14="http://schemas.microsoft.com/office/powerpoint/2010/main" val="38967565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i="1" dirty="0">
                <a:latin typeface="Times New Roman" pitchFamily="18" charset="0"/>
                <a:cs typeface="Times New Roman" pitchFamily="18" charset="0"/>
              </a:rPr>
              <a:t>Luke’s Arm</a:t>
            </a:r>
            <a:endParaRPr lang="en-IN" i="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4631498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9</a:t>
            </a:r>
            <a:endParaRPr lang="en-IN" dirty="0"/>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The original </a:t>
            </a:r>
            <a:r>
              <a:rPr lang="en-IN" b="1" dirty="0">
                <a:latin typeface="Times New Roman" pitchFamily="18" charset="0"/>
                <a:cs typeface="Times New Roman" pitchFamily="18" charset="0"/>
              </a:rPr>
              <a:t>X </a:t>
            </a:r>
            <a:r>
              <a:rPr lang="en-IN" dirty="0">
                <a:latin typeface="Times New Roman" pitchFamily="18" charset="0"/>
                <a:cs typeface="Times New Roman" pitchFamily="18" charset="0"/>
              </a:rPr>
              <a:t>was an American automobile manufacturing company formed by automobile industry executive John X in 1975.</a:t>
            </a:r>
            <a:r>
              <a:rPr lang="en-IN" baseline="30000" dirty="0">
                <a:latin typeface="Times New Roman" pitchFamily="18" charset="0"/>
                <a:cs typeface="Times New Roman" pitchFamily="18" charset="0"/>
              </a:rPr>
              <a:t> </a:t>
            </a:r>
            <a:r>
              <a:rPr lang="en-IN" dirty="0">
                <a:latin typeface="Times New Roman" pitchFamily="18" charset="0"/>
                <a:cs typeface="Times New Roman" pitchFamily="18" charset="0"/>
              </a:rPr>
              <a:t>It is remembered for the one model it produced — the distinctive stainless steel sports car featuring gull-wing doors—and for its brief and turbulent history, ending in bankruptcy in 1982.</a:t>
            </a:r>
          </a:p>
          <a:p>
            <a:r>
              <a:rPr lang="en-IN" dirty="0">
                <a:latin typeface="Times New Roman" pitchFamily="18" charset="0"/>
                <a:cs typeface="Times New Roman" pitchFamily="18" charset="0"/>
              </a:rPr>
              <a:t>The car featured memorably as the model of car made into a time machine by an eccentric scientist in a popular movie series, although the company had ceased to exist before the first movie was made.</a:t>
            </a:r>
          </a:p>
          <a:p>
            <a:endParaRPr lang="en-IN" dirty="0"/>
          </a:p>
        </p:txBody>
      </p:sp>
    </p:spTree>
    <p:extLst>
      <p:ext uri="{BB962C8B-B14F-4D97-AF65-F5344CB8AC3E}">
        <p14:creationId xmlns:p14="http://schemas.microsoft.com/office/powerpoint/2010/main" val="8175280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smtClean="0">
                <a:latin typeface="Times New Roman" pitchFamily="18" charset="0"/>
                <a:cs typeface="Times New Roman" pitchFamily="18" charset="0"/>
              </a:rPr>
              <a:t>DeLorean</a:t>
            </a:r>
            <a:r>
              <a:rPr lang="en-US" dirty="0" smtClean="0">
                <a:latin typeface="Times New Roman" pitchFamily="18" charset="0"/>
                <a:cs typeface="Times New Roman" pitchFamily="18" charset="0"/>
              </a:rPr>
              <a:t> Motor Company</a:t>
            </a:r>
            <a:endParaRPr lang="en-IN" dirty="0">
              <a:latin typeface="Times New Roman" pitchFamily="18" charset="0"/>
              <a:cs typeface="Times New Roman" pitchFamily="18" charset="0"/>
            </a:endParaRPr>
          </a:p>
          <a:p>
            <a:endParaRPr lang="en-IN" dirty="0"/>
          </a:p>
        </p:txBody>
      </p:sp>
      <p:sp>
        <p:nvSpPr>
          <p:cNvPr id="2" name="Title 1"/>
          <p:cNvSpPr>
            <a:spLocks noGrp="1"/>
          </p:cNvSpPr>
          <p:nvPr>
            <p:ph type="title"/>
          </p:nvPr>
        </p:nvSpPr>
        <p:spPr/>
        <p:txBody>
          <a:bodyPr/>
          <a:lstStyle/>
          <a:p>
            <a:endParaRPr lang="en-IN"/>
          </a:p>
        </p:txBody>
      </p:sp>
      <p:pic>
        <p:nvPicPr>
          <p:cNvPr id="1026" name="Picture 2" descr="C:\Users\LARA\Desktop\Quiz\271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204864"/>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3286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Formerly known as ‘Legend’, this Chinese multinational decide to change its name to a portmanteau of a part of the old name, and the Latin word for ‘new’. </a:t>
            </a:r>
            <a:r>
              <a:rPr lang="en-IN" dirty="0" smtClean="0">
                <a:latin typeface="Times New Roman" pitchFamily="18" charset="0"/>
                <a:cs typeface="Times New Roman" pitchFamily="18" charset="0"/>
              </a:rPr>
              <a:t>In Chinese, the name</a:t>
            </a:r>
            <a:r>
              <a:rPr lang="en-IN" dirty="0">
                <a:latin typeface="Times New Roman" pitchFamily="18" charset="0"/>
                <a:cs typeface="Times New Roman" pitchFamily="18" charset="0"/>
              </a:rPr>
              <a:t> means "</a:t>
            </a:r>
            <a:r>
              <a:rPr lang="en-IN" dirty="0" smtClean="0">
                <a:latin typeface="Times New Roman" pitchFamily="18" charset="0"/>
                <a:cs typeface="Times New Roman" pitchFamily="18" charset="0"/>
              </a:rPr>
              <a:t>association” or </a:t>
            </a:r>
            <a:r>
              <a:rPr lang="en-IN" dirty="0">
                <a:latin typeface="Times New Roman" pitchFamily="18" charset="0"/>
                <a:cs typeface="Times New Roman" pitchFamily="18" charset="0"/>
              </a:rPr>
              <a:t>"connected thinking."</a:t>
            </a:r>
            <a:r>
              <a:rPr lang="en-IN" dirty="0"/>
              <a:t> </a:t>
            </a:r>
          </a:p>
        </p:txBody>
      </p:sp>
      <p:sp>
        <p:nvSpPr>
          <p:cNvPr id="2" name="Title 1"/>
          <p:cNvSpPr>
            <a:spLocks noGrp="1"/>
          </p:cNvSpPr>
          <p:nvPr>
            <p:ph type="title"/>
          </p:nvPr>
        </p:nvSpPr>
        <p:spPr/>
        <p:txBody>
          <a:bodyPr/>
          <a:lstStyle/>
          <a:p>
            <a:r>
              <a:rPr lang="en-IN" dirty="0" smtClean="0"/>
              <a:t>10</a:t>
            </a:r>
            <a:endParaRPr lang="en-IN" dirty="0"/>
          </a:p>
        </p:txBody>
      </p:sp>
    </p:spTree>
    <p:extLst>
      <p:ext uri="{BB962C8B-B14F-4D97-AF65-F5344CB8AC3E}">
        <p14:creationId xmlns:p14="http://schemas.microsoft.com/office/powerpoint/2010/main" val="16258805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Lenovo</a:t>
            </a:r>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lstStyle/>
          <a:p>
            <a:endParaRPr lang="en-IN" dirty="0"/>
          </a:p>
        </p:txBody>
      </p:sp>
    </p:spTree>
    <p:extLst>
      <p:ext uri="{BB962C8B-B14F-4D97-AF65-F5344CB8AC3E}">
        <p14:creationId xmlns:p14="http://schemas.microsoft.com/office/powerpoint/2010/main" val="7201890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 This is a gold-plated audio visual disc that carries a truckload of data from around the world.</a:t>
            </a:r>
          </a:p>
          <a:p>
            <a:r>
              <a:rPr lang="en-IN" dirty="0" smtClean="0">
                <a:latin typeface="Times New Roman" pitchFamily="18" charset="0"/>
                <a:cs typeface="Times New Roman" pitchFamily="18" charset="0"/>
              </a:rPr>
              <a:t>It includes dozens of photos, a range of scientific information, spoken </a:t>
            </a:r>
            <a:r>
              <a:rPr lang="en-IN" dirty="0">
                <a:latin typeface="Times New Roman" pitchFamily="18" charset="0"/>
                <a:cs typeface="Times New Roman" pitchFamily="18" charset="0"/>
              </a:rPr>
              <a:t>greetings from people such as the Secretary-General of the United Nations and the President of the United States and a medley, "Sounds of Earth," that includes the sounds of whales, a baby crying, waves breaking on a shore, and a collection of music, including works by Mozart, </a:t>
            </a:r>
            <a:r>
              <a:rPr lang="en-IN" dirty="0" smtClean="0">
                <a:latin typeface="Times New Roman" pitchFamily="18" charset="0"/>
                <a:cs typeface="Times New Roman" pitchFamily="18" charset="0"/>
              </a:rPr>
              <a:t>etc. The </a:t>
            </a:r>
            <a:r>
              <a:rPr lang="en-IN" dirty="0">
                <a:latin typeface="Times New Roman" pitchFamily="18" charset="0"/>
                <a:cs typeface="Times New Roman" pitchFamily="18" charset="0"/>
              </a:rPr>
              <a:t>record also contains greetings in 55 different </a:t>
            </a:r>
            <a:r>
              <a:rPr lang="en-IN" dirty="0" smtClean="0">
                <a:latin typeface="Times New Roman" pitchFamily="18" charset="0"/>
                <a:cs typeface="Times New Roman" pitchFamily="18" charset="0"/>
              </a:rPr>
              <a:t>languages.</a:t>
            </a:r>
          </a:p>
          <a:p>
            <a:r>
              <a:rPr lang="en-US" dirty="0" smtClean="0">
                <a:latin typeface="Times New Roman" pitchFamily="18" charset="0"/>
                <a:cs typeface="Times New Roman" pitchFamily="18" charset="0"/>
              </a:rPr>
              <a:t>Where is this disc found? (picture on next slide)</a:t>
            </a:r>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dirty="0" smtClean="0"/>
              <a:t>11</a:t>
            </a:r>
            <a:endParaRPr lang="en-IN" dirty="0"/>
          </a:p>
        </p:txBody>
      </p:sp>
    </p:spTree>
    <p:extLst>
      <p:ext uri="{BB962C8B-B14F-4D97-AF65-F5344CB8AC3E}">
        <p14:creationId xmlns:p14="http://schemas.microsoft.com/office/powerpoint/2010/main" val="4219751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2" name="Title 1"/>
          <p:cNvSpPr>
            <a:spLocks noGrp="1"/>
          </p:cNvSpPr>
          <p:nvPr>
            <p:ph type="title"/>
          </p:nvPr>
        </p:nvSpPr>
        <p:spPr/>
        <p:txBody>
          <a:bodyPr/>
          <a:lstStyle/>
          <a:p>
            <a:endParaRPr lang="en-IN"/>
          </a:p>
        </p:txBody>
      </p:sp>
      <p:pic>
        <p:nvPicPr>
          <p:cNvPr id="1026" name="Picture 2" descr="C:\Users\LARA\Desktop\The_Sounds_of_Earth_-_GPN-2000-00197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785" y="1340768"/>
            <a:ext cx="4064646" cy="510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5712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Voyager </a:t>
            </a:r>
            <a:r>
              <a:rPr lang="en-US" dirty="0" err="1" smtClean="0">
                <a:latin typeface="Times New Roman" pitchFamily="18" charset="0"/>
                <a:cs typeface="Times New Roman" pitchFamily="18" charset="0"/>
              </a:rPr>
              <a:t>spacecrafts</a:t>
            </a:r>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1941379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12</a:t>
            </a:r>
            <a:endParaRPr lang="en-IN" dirty="0"/>
          </a:p>
        </p:txBody>
      </p:sp>
      <p:sp>
        <p:nvSpPr>
          <p:cNvPr id="3" name="Content Placeholder 2"/>
          <p:cNvSpPr>
            <a:spLocks noGrp="1"/>
          </p:cNvSpPr>
          <p:nvPr>
            <p:ph idx="1"/>
          </p:nvPr>
        </p:nvSpPr>
        <p:spPr/>
        <p:txBody>
          <a:bodyPr/>
          <a:lstStyle/>
          <a:p>
            <a:r>
              <a:rPr lang="en-IN" dirty="0" smtClean="0"/>
              <a:t>This Finnish tech giant had humble beginnings as a pulp mill in 1865.</a:t>
            </a:r>
          </a:p>
          <a:p>
            <a:r>
              <a:rPr lang="en-IN" dirty="0" smtClean="0"/>
              <a:t>Was known for producing toilet paper before and after WWII.</a:t>
            </a:r>
          </a:p>
          <a:p>
            <a:r>
              <a:rPr lang="en-IN" dirty="0" smtClean="0"/>
              <a:t>Which company?</a:t>
            </a:r>
            <a:endParaRPr lang="en-IN" dirty="0"/>
          </a:p>
        </p:txBody>
      </p:sp>
    </p:spTree>
    <p:extLst>
      <p:ext uri="{BB962C8B-B14F-4D97-AF65-F5344CB8AC3E}">
        <p14:creationId xmlns:p14="http://schemas.microsoft.com/office/powerpoint/2010/main" val="34422465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Nokia</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3470" y="2618169"/>
            <a:ext cx="4745059" cy="3558794"/>
          </a:xfrm>
          <a:prstGeom prst="rect">
            <a:avLst/>
          </a:prstGeom>
        </p:spPr>
      </p:pic>
    </p:spTree>
    <p:extLst>
      <p:ext uri="{BB962C8B-B14F-4D97-AF65-F5344CB8AC3E}">
        <p14:creationId xmlns:p14="http://schemas.microsoft.com/office/powerpoint/2010/main" val="1027234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a:t>
            </a:r>
            <a:endParaRPr lang="en-IN" dirty="0"/>
          </a:p>
        </p:txBody>
      </p:sp>
      <p:sp>
        <p:nvSpPr>
          <p:cNvPr id="3" name="Content Placeholder 2"/>
          <p:cNvSpPr>
            <a:spLocks noGrp="1"/>
          </p:cNvSpPr>
          <p:nvPr>
            <p:ph idx="1"/>
          </p:nvPr>
        </p:nvSpPr>
        <p:spPr/>
        <p:txBody>
          <a:bodyPr/>
          <a:lstStyle/>
          <a:p>
            <a:r>
              <a:rPr lang="en-IN" dirty="0"/>
              <a:t>This computer enthusiast, came up with the first of desktop designs of the 20th century, being the CEO of the company for a few years, only to be kicked out by the same company, which he claims his turning point towards making another, which now supports one of the top 3 operating systems in the world</a:t>
            </a:r>
          </a:p>
        </p:txBody>
      </p:sp>
    </p:spTree>
    <p:extLst>
      <p:ext uri="{BB962C8B-B14F-4D97-AF65-F5344CB8AC3E}">
        <p14:creationId xmlns:p14="http://schemas.microsoft.com/office/powerpoint/2010/main" val="14637874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Thank you!</a:t>
            </a:r>
            <a:endParaRPr lang="en-IN" dirty="0"/>
          </a:p>
        </p:txBody>
      </p:sp>
    </p:spTree>
    <p:extLst>
      <p:ext uri="{BB962C8B-B14F-4D97-AF65-F5344CB8AC3E}">
        <p14:creationId xmlns:p14="http://schemas.microsoft.com/office/powerpoint/2010/main" val="29490701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IN" dirty="0"/>
              <a:t>In an effort to continue expanding, </a:t>
            </a:r>
            <a:r>
              <a:rPr lang="en-IN" dirty="0" smtClean="0"/>
              <a:t>X created </a:t>
            </a:r>
            <a:r>
              <a:rPr lang="en-IN" dirty="0"/>
              <a:t>an additional arm of its network called </a:t>
            </a:r>
            <a:r>
              <a:rPr lang="en-IN" dirty="0" smtClean="0"/>
              <a:t>X Cares</a:t>
            </a:r>
            <a:r>
              <a:rPr lang="en-IN" dirty="0"/>
              <a:t>. It’s a charitable </a:t>
            </a:r>
            <a:r>
              <a:rPr lang="en-IN" dirty="0" smtClean="0"/>
              <a:t>endeavour </a:t>
            </a:r>
            <a:r>
              <a:rPr lang="en-IN" dirty="0"/>
              <a:t>that donates money based on eyeballs, and raises money for issues such as breast and testicular cancer awareness and research, as well as environmental campaigns like tree </a:t>
            </a:r>
            <a:r>
              <a:rPr lang="en-IN" dirty="0" smtClean="0"/>
              <a:t>planting (“X Gives America Wood” campaign). </a:t>
            </a:r>
            <a:r>
              <a:rPr lang="en-IN" dirty="0"/>
              <a:t>Its latest charitable effort includes giving away a $25k college </a:t>
            </a:r>
            <a:r>
              <a:rPr lang="en-IN" dirty="0" smtClean="0"/>
              <a:t>scholarship.</a:t>
            </a:r>
          </a:p>
          <a:p>
            <a:r>
              <a:rPr lang="en-IN" dirty="0" smtClean="0"/>
              <a:t>This was controversial because X is well-known for something else entirely.</a:t>
            </a:r>
          </a:p>
          <a:p>
            <a:r>
              <a:rPr lang="en-IN" dirty="0" smtClean="0"/>
              <a:t>ID X.</a:t>
            </a:r>
          </a:p>
        </p:txBody>
      </p:sp>
    </p:spTree>
    <p:extLst>
      <p:ext uri="{BB962C8B-B14F-4D97-AF65-F5344CB8AC3E}">
        <p14:creationId xmlns:p14="http://schemas.microsoft.com/office/powerpoint/2010/main" val="41950295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smtClean="0"/>
              <a:t>PornHub</a:t>
            </a:r>
            <a:endParaRPr lang="en-IN" dirty="0"/>
          </a:p>
        </p:txBody>
      </p:sp>
    </p:spTree>
    <p:extLst>
      <p:ext uri="{BB962C8B-B14F-4D97-AF65-F5344CB8AC3E}">
        <p14:creationId xmlns:p14="http://schemas.microsoft.com/office/powerpoint/2010/main" val="2996364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6</a:t>
            </a:r>
            <a:endParaRPr lang="en-IN" dirty="0"/>
          </a:p>
        </p:txBody>
      </p:sp>
      <p:sp>
        <p:nvSpPr>
          <p:cNvPr id="3" name="Content Placeholder 2"/>
          <p:cNvSpPr>
            <a:spLocks noGrp="1"/>
          </p:cNvSpPr>
          <p:nvPr>
            <p:ph idx="1"/>
          </p:nvPr>
        </p:nvSpPr>
        <p:spPr/>
        <p:txBody>
          <a:bodyPr/>
          <a:lstStyle/>
          <a:p>
            <a:r>
              <a:rPr lang="en-IN" dirty="0"/>
              <a:t>This OS, most popular in the world after Windows, uses customized Linux 3.6 Kernel.</a:t>
            </a:r>
          </a:p>
        </p:txBody>
      </p:sp>
    </p:spTree>
    <p:extLst>
      <p:ext uri="{BB962C8B-B14F-4D97-AF65-F5344CB8AC3E}">
        <p14:creationId xmlns:p14="http://schemas.microsoft.com/office/powerpoint/2010/main" val="2731743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TotalTime>
  <Words>1638</Words>
  <Application>Microsoft Office PowerPoint</Application>
  <PresentationFormat>Widescreen</PresentationFormat>
  <Paragraphs>149</Paragraphs>
  <Slides>82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Calibri</vt:lpstr>
      <vt:lpstr>Calibri Light</vt:lpstr>
      <vt:lpstr>Times New Roman</vt:lpstr>
      <vt:lpstr>Office Theme</vt:lpstr>
      <vt:lpstr>Tech Quiz</vt:lpstr>
      <vt:lpstr>Acknowledgements</vt:lpstr>
      <vt:lpstr>Round 1 – Written </vt:lpstr>
      <vt:lpstr>1</vt:lpstr>
      <vt:lpstr>2</vt:lpstr>
      <vt:lpstr>3</vt:lpstr>
      <vt:lpstr>4</vt:lpstr>
      <vt:lpstr>5</vt:lpstr>
      <vt:lpstr>6</vt:lpstr>
      <vt:lpstr>7</vt:lpstr>
      <vt:lpstr>8</vt:lpstr>
      <vt:lpstr>Answers!</vt:lpstr>
      <vt:lpstr>1</vt:lpstr>
      <vt:lpstr>PowerPoint Presentation</vt:lpstr>
      <vt:lpstr>2</vt:lpstr>
      <vt:lpstr>PowerPoint Presentation</vt:lpstr>
      <vt:lpstr>3</vt:lpstr>
      <vt:lpstr>PowerPoint Presentation</vt:lpstr>
      <vt:lpstr>4</vt:lpstr>
      <vt:lpstr>PowerPoint Presentation</vt:lpstr>
      <vt:lpstr>5</vt:lpstr>
      <vt:lpstr>PowerPoint Presentation</vt:lpstr>
      <vt:lpstr>6</vt:lpstr>
      <vt:lpstr>PowerPoint Presentation</vt:lpstr>
      <vt:lpstr>7</vt:lpstr>
      <vt:lpstr>PowerPoint Presentation</vt:lpstr>
      <vt:lpstr>8</vt:lpstr>
      <vt:lpstr>PowerPoint Presentation</vt:lpstr>
      <vt:lpstr>Round 2</vt:lpstr>
      <vt:lpstr>1</vt:lpstr>
      <vt:lpstr>PowerPoint Presentation</vt:lpstr>
      <vt:lpstr>2. Connect </vt:lpstr>
      <vt:lpstr>PowerPoint Presentation</vt:lpstr>
      <vt:lpstr>3</vt:lpstr>
      <vt:lpstr>PowerPoint Presentation</vt:lpstr>
      <vt:lpstr>4</vt:lpstr>
      <vt:lpstr>PowerPoint Presentation</vt:lpstr>
      <vt:lpstr>5</vt:lpstr>
      <vt:lpstr>PowerPoint Presentation</vt:lpstr>
      <vt:lpstr>6</vt:lpstr>
      <vt:lpstr>PowerPoint Presentation</vt:lpstr>
      <vt:lpstr>7</vt:lpstr>
      <vt:lpstr>PowerPoint Presentation</vt:lpstr>
      <vt:lpstr>8</vt:lpstr>
      <vt:lpstr>PowerPoint Presentation</vt:lpstr>
      <vt:lpstr>9</vt:lpstr>
      <vt:lpstr>PowerPoint Presentation</vt:lpstr>
      <vt:lpstr>10</vt:lpstr>
      <vt:lpstr>PowerPoint Presentation</vt:lpstr>
      <vt:lpstr>11</vt:lpstr>
      <vt:lpstr>PowerPoint Presentation</vt:lpstr>
      <vt:lpstr>12</vt:lpstr>
      <vt:lpstr>PowerPoint Presentation</vt:lpstr>
      <vt:lpstr>Final Round</vt:lpstr>
      <vt:lpstr>1</vt:lpstr>
      <vt:lpstr>PowerPoint Presentation</vt:lpstr>
      <vt:lpstr>2</vt:lpstr>
      <vt:lpstr>PowerPoint Presentation</vt:lpstr>
      <vt:lpstr>3</vt:lpstr>
      <vt:lpstr>PowerPoint Presentation</vt:lpstr>
      <vt:lpstr>4</vt:lpstr>
      <vt:lpstr>PowerPoint Presentation</vt:lpstr>
      <vt:lpstr>5</vt:lpstr>
      <vt:lpstr>PowerPoint Presentation</vt:lpstr>
      <vt:lpstr>6</vt:lpstr>
      <vt:lpstr>PowerPoint Presentation</vt:lpstr>
      <vt:lpstr>7</vt:lpstr>
      <vt:lpstr>PowerPoint Presentation</vt:lpstr>
      <vt:lpstr>8</vt:lpstr>
      <vt:lpstr>PowerPoint Presentation</vt:lpstr>
      <vt:lpstr>9</vt:lpstr>
      <vt:lpstr>PowerPoint Presentation</vt:lpstr>
      <vt:lpstr>10</vt:lpstr>
      <vt:lpstr>PowerPoint Presentation</vt:lpstr>
      <vt:lpstr>11</vt:lpstr>
      <vt:lpstr>PowerPoint Presentation</vt:lpstr>
      <vt:lpstr>PowerPoint Presentation</vt:lpstr>
      <vt:lpstr>12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Quiz</dc:title>
  <dc:creator>Tanmay Pereira Naik</dc:creator>
  <cp:lastModifiedBy>Tanmay Pereira Naik</cp:lastModifiedBy>
  <cp:revision>24</cp:revision>
  <dcterms:created xsi:type="dcterms:W3CDTF">2017-09-11T11:05:43Z</dcterms:created>
  <dcterms:modified xsi:type="dcterms:W3CDTF">2017-09-12T09:07:38Z</dcterms:modified>
</cp:coreProperties>
</file>