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1" r:id="rId5"/>
    <p:sldId id="262" r:id="rId6"/>
    <p:sldId id="263"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0"/>
          <p:cNvSpPr>
            <a:spLocks/>
          </p:cNvSpPr>
          <p:nvPr/>
        </p:nvSpPr>
        <p:spPr bwMode="auto">
          <a:xfrm>
            <a:off x="914344" y="1066780"/>
            <a:ext cx="7597342" cy="5486420"/>
          </a:xfrm>
          <a:custGeom>
            <a:avLst/>
            <a:gdLst>
              <a:gd name="T0" fmla="*/ 0 w 720"/>
              <a:gd name="T1" fmla="*/ 0 h 700"/>
              <a:gd name="T2" fmla="*/ 0 w 720"/>
              <a:gd name="T3" fmla="*/ 4972126 h 700"/>
              <a:gd name="T4" fmla="*/ 872222 w 720"/>
              <a:gd name="T5" fmla="*/ 5134261 h 700"/>
              <a:gd name="T6" fmla="*/ 5557520 w 720"/>
              <a:gd name="T7" fmla="*/ 4972126 h 700"/>
              <a:gd name="T8" fmla="*/ 5557520 w 720"/>
              <a:gd name="T9" fmla="*/ 4763667 h 700"/>
              <a:gd name="T10" fmla="*/ 5557520 w 720"/>
              <a:gd name="T11" fmla="*/ 0 h 700"/>
              <a:gd name="T12" fmla="*/ 0 w 720"/>
              <a:gd name="T13" fmla="*/ 0 h 700"/>
              <a:gd name="T14" fmla="*/ 0 60000 65536"/>
              <a:gd name="T15" fmla="*/ 0 60000 65536"/>
              <a:gd name="T16" fmla="*/ 0 60000 65536"/>
              <a:gd name="T17" fmla="*/ 0 60000 65536"/>
              <a:gd name="T18" fmla="*/ 0 60000 65536"/>
              <a:gd name="T19" fmla="*/ 0 60000 65536"/>
              <a:gd name="T20" fmla="*/ 0 60000 65536"/>
              <a:gd name="T21" fmla="*/ 0 w 720"/>
              <a:gd name="T22" fmla="*/ 0 h 700"/>
              <a:gd name="T23" fmla="*/ 720 w 720"/>
              <a:gd name="T24" fmla="*/ 700 h 7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0" h="700">
                <a:moveTo>
                  <a:pt x="0" y="0"/>
                </a:moveTo>
                <a:cubicBezTo>
                  <a:pt x="0" y="644"/>
                  <a:pt x="0" y="644"/>
                  <a:pt x="0" y="644"/>
                </a:cubicBezTo>
                <a:cubicBezTo>
                  <a:pt x="23" y="650"/>
                  <a:pt x="62" y="658"/>
                  <a:pt x="113" y="665"/>
                </a:cubicBezTo>
                <a:cubicBezTo>
                  <a:pt x="250" y="685"/>
                  <a:pt x="476" y="700"/>
                  <a:pt x="720" y="644"/>
                </a:cubicBezTo>
                <a:cubicBezTo>
                  <a:pt x="720" y="617"/>
                  <a:pt x="720" y="617"/>
                  <a:pt x="720" y="617"/>
                </a:cubicBezTo>
                <a:cubicBezTo>
                  <a:pt x="720" y="0"/>
                  <a:pt x="720" y="0"/>
                  <a:pt x="720" y="0"/>
                </a:cubicBezTo>
              </a:path>
            </a:pathLst>
          </a:custGeom>
          <a:blipFill>
            <a:blip r:embed="rId2">
              <a:duotone>
                <a:prstClr val="black"/>
                <a:schemeClr val="tx2">
                  <a:tint val="45000"/>
                  <a:satMod val="400000"/>
                </a:schemeClr>
              </a:duotone>
            </a:blip>
            <a:tile tx="0" ty="0" sx="100000" sy="100000" flip="none" algn="tl"/>
          </a:blipFill>
          <a:ln w="9525">
            <a:noFill/>
            <a:miter lim="800000"/>
            <a:headEnd/>
            <a:tailEnd/>
          </a:ln>
        </p:spPr>
        <p:txBody>
          <a:bodyPr vert="horz" wrap="square" lIns="914400" tIns="1097280" rIns="1097280" bIns="1097280" numCol="1" anchor="b" anchorCtr="0" compatLnSpc="1">
            <a:prstTxWarp prst="textNoShape">
              <a:avLst/>
            </a:prstTxWarp>
          </a:bodyPr>
          <a:lstStyle/>
          <a:p>
            <a:endParaRPr lang="en-US" sz="3600" b="1" dirty="0" smtClean="0"/>
          </a:p>
          <a:p>
            <a:endParaRPr lang="en-US" sz="3600" b="1" dirty="0" smtClean="0"/>
          </a:p>
          <a:p>
            <a:endParaRPr lang="en-US" sz="3600" b="1" dirty="0" smtClean="0"/>
          </a:p>
          <a:p>
            <a:endParaRPr lang="en-US" sz="3600" b="1" dirty="0" smtClean="0"/>
          </a:p>
          <a:p>
            <a:pPr algn="ctr"/>
            <a:r>
              <a:rPr lang="en-US" sz="3600" b="1" dirty="0" smtClean="0"/>
              <a:t>Mudra “responsible” </a:t>
            </a:r>
            <a:r>
              <a:rPr lang="en-US" sz="3600" b="1" dirty="0" err="1" smtClean="0"/>
              <a:t>bot</a:t>
            </a:r>
            <a:r>
              <a:rPr lang="en-US" sz="3600" b="1" dirty="0" smtClean="0"/>
              <a:t> catering to women returning to work after a career break</a:t>
            </a:r>
            <a:endParaRPr lang="en-US" sz="3600" dirty="0"/>
          </a:p>
        </p:txBody>
      </p:sp>
      <p:pic>
        <p:nvPicPr>
          <p:cNvPr id="1029" name="Picture 5"/>
          <p:cNvPicPr>
            <a:picLocks noChangeAspect="1" noChangeArrowheads="1"/>
          </p:cNvPicPr>
          <p:nvPr/>
        </p:nvPicPr>
        <p:blipFill>
          <a:blip r:embed="rId3"/>
          <a:srcRect/>
          <a:stretch>
            <a:fillRect/>
          </a:stretch>
        </p:blipFill>
        <p:spPr bwMode="auto">
          <a:xfrm>
            <a:off x="3505200" y="1447800"/>
            <a:ext cx="2133600" cy="21431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67000"/>
            <a:ext cx="8229600" cy="4038600"/>
          </a:xfrm>
        </p:spPr>
        <p:txBody>
          <a:bodyPr>
            <a:normAutofit fontScale="25000" lnSpcReduction="20000"/>
          </a:bodyPr>
          <a:lstStyle/>
          <a:p>
            <a:pPr>
              <a:buNone/>
            </a:pPr>
            <a:endParaRPr lang="en-US" b="1" dirty="0" smtClean="0"/>
          </a:p>
          <a:p>
            <a:pPr>
              <a:buNone/>
            </a:pPr>
            <a:endParaRPr lang="en-US" dirty="0" smtClean="0"/>
          </a:p>
          <a:p>
            <a:pPr>
              <a:buNone/>
            </a:pPr>
            <a:endParaRPr lang="en-US" sz="4900" dirty="0" smtClean="0"/>
          </a:p>
          <a:p>
            <a:pPr>
              <a:buNone/>
            </a:pPr>
            <a:endParaRPr lang="en-US" sz="4900" dirty="0" smtClean="0">
              <a:latin typeface="Cambria" pitchFamily="18" charset="0"/>
              <a:ea typeface="Cambria" pitchFamily="18" charset="0"/>
            </a:endParaRPr>
          </a:p>
          <a:p>
            <a:pPr algn="just">
              <a:lnSpc>
                <a:spcPct val="170000"/>
              </a:lnSpc>
            </a:pPr>
            <a:r>
              <a:rPr lang="en-US" sz="6400" dirty="0" smtClean="0">
                <a:latin typeface="Cambria" pitchFamily="18" charset="0"/>
                <a:ea typeface="Cambria" pitchFamily="18" charset="0"/>
              </a:rPr>
              <a:t>According to a study conducted by the “</a:t>
            </a:r>
            <a:r>
              <a:rPr lang="en-US" sz="6400" dirty="0" err="1" smtClean="0">
                <a:latin typeface="Cambria" pitchFamily="18" charset="0"/>
                <a:ea typeface="Cambria" pitchFamily="18" charset="0"/>
              </a:rPr>
              <a:t>Genpact</a:t>
            </a:r>
            <a:r>
              <a:rPr lang="en-US" sz="6400" dirty="0" smtClean="0">
                <a:latin typeface="Cambria" pitchFamily="18" charset="0"/>
                <a:ea typeface="Cambria" pitchFamily="18" charset="0"/>
              </a:rPr>
              <a:t> Centre for Women’s Leadership”, about 50 percent of working women in India leave their jobs to take care of their children at the age of 30. Even among those who manage to return, a huge fraction drops out within four months of rejoining the workforce which is very alarming. The report added that after becoming mothers, only 27 percent of women advance in their careers and continue to be part of the workforce.</a:t>
            </a:r>
          </a:p>
          <a:p>
            <a:pPr algn="just">
              <a:lnSpc>
                <a:spcPct val="170000"/>
              </a:lnSpc>
            </a:pPr>
            <a:r>
              <a:rPr lang="en-US" sz="6400" dirty="0" smtClean="0">
                <a:latin typeface="Cambria" pitchFamily="18" charset="0"/>
                <a:ea typeface="Cambria" pitchFamily="18" charset="0"/>
              </a:rPr>
              <a:t>Nearly half of all women said the pandemic had negatively impacted their career paths. 58 percent are in the process of rejoining the workforce, 48 percent had quit their jobs before COVID-19, 32 percent quit during, and another 20 percent were between jobs.</a:t>
            </a:r>
            <a:r>
              <a:rPr lang="en-US" sz="6400" dirty="0" smtClean="0"/>
              <a:t/>
            </a:r>
            <a:br>
              <a:rPr lang="en-US" sz="6400" dirty="0" smtClean="0"/>
            </a:br>
            <a:r>
              <a:rPr lang="en-US" sz="6400" dirty="0" smtClean="0"/>
              <a:t/>
            </a:r>
            <a:br>
              <a:rPr lang="en-US" sz="6400" dirty="0" smtClean="0"/>
            </a:br>
            <a:endParaRPr lang="en-US" sz="6400" dirty="0" smtClean="0"/>
          </a:p>
        </p:txBody>
      </p:sp>
      <p:pic>
        <p:nvPicPr>
          <p:cNvPr id="3076" name="Picture 4"/>
          <p:cNvPicPr>
            <a:picLocks noChangeAspect="1" noChangeArrowheads="1"/>
          </p:cNvPicPr>
          <p:nvPr/>
        </p:nvPicPr>
        <p:blipFill>
          <a:blip r:embed="rId2"/>
          <a:srcRect/>
          <a:stretch>
            <a:fillRect/>
          </a:stretch>
        </p:blipFill>
        <p:spPr bwMode="auto">
          <a:xfrm>
            <a:off x="838200" y="609600"/>
            <a:ext cx="7696200" cy="2590800"/>
          </a:xfrm>
          <a:prstGeom prst="rect">
            <a:avLst/>
          </a:prstGeom>
          <a:noFill/>
          <a:ln w="9525">
            <a:noFill/>
            <a:miter lim="800000"/>
            <a:headEnd/>
            <a:tailEnd/>
          </a:ln>
          <a:effectLst/>
        </p:spPr>
      </p:pic>
      <p:sp>
        <p:nvSpPr>
          <p:cNvPr id="7" name="TextBox 6"/>
          <p:cNvSpPr txBox="1"/>
          <p:nvPr/>
        </p:nvSpPr>
        <p:spPr>
          <a:xfrm>
            <a:off x="685800" y="152400"/>
            <a:ext cx="8153400" cy="461665"/>
          </a:xfrm>
          <a:prstGeom prst="rect">
            <a:avLst/>
          </a:prstGeom>
          <a:noFill/>
        </p:spPr>
        <p:txBody>
          <a:bodyPr wrap="square" rtlCol="0">
            <a:spAutoFit/>
          </a:bodyPr>
          <a:lstStyle/>
          <a:p>
            <a:pPr>
              <a:buNone/>
            </a:pPr>
            <a:r>
              <a:rPr lang="en-IN" sz="2400" b="1" dirty="0" smtClean="0">
                <a:latin typeface="Cambria" pitchFamily="18" charset="0"/>
                <a:ea typeface="Cambria" pitchFamily="18" charset="0"/>
              </a:rPr>
              <a:t>Latest statistics </a:t>
            </a:r>
            <a:r>
              <a:rPr lang="en-IN" sz="2400" b="1" dirty="0" smtClean="0">
                <a:latin typeface="Cambria" pitchFamily="18" charset="0"/>
                <a:ea typeface="Cambria" pitchFamily="18" charset="0"/>
              </a:rPr>
              <a:t>about </a:t>
            </a:r>
            <a:r>
              <a:rPr lang="en-IN" sz="2400" b="1" dirty="0" smtClean="0">
                <a:latin typeface="Cambria" pitchFamily="18" charset="0"/>
                <a:ea typeface="Cambria" pitchFamily="18" charset="0"/>
              </a:rPr>
              <a:t>Women Empowerment:</a:t>
            </a:r>
            <a:endParaRPr lang="en-US" sz="2400" b="1" dirty="0" smtClean="0">
              <a:latin typeface="Cambria" pitchFamily="18" charset="0"/>
              <a:ea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3441680"/>
            <a:ext cx="7848600" cy="3416320"/>
          </a:xfrm>
          <a:prstGeom prst="rect">
            <a:avLst/>
          </a:prstGeom>
        </p:spPr>
        <p:txBody>
          <a:bodyPr wrap="square">
            <a:spAutoFit/>
          </a:bodyPr>
          <a:lstStyle/>
          <a:p>
            <a:endParaRPr lang="en-US" dirty="0" smtClean="0"/>
          </a:p>
          <a:p>
            <a:pPr algn="just">
              <a:lnSpc>
                <a:spcPct val="150000"/>
              </a:lnSpc>
            </a:pPr>
            <a:r>
              <a:rPr lang="en-US" sz="1600" dirty="0" smtClean="0">
                <a:latin typeface="Cambria" pitchFamily="18" charset="0"/>
                <a:ea typeface="Cambria" pitchFamily="18" charset="0"/>
              </a:rPr>
              <a:t>More women than men are often forced to take a career break due to personal reasons, including but not limited to pregnancy, childbirth, taking care of children or the elderly. Another reason is the lack of expected career growth or development.</a:t>
            </a:r>
          </a:p>
          <a:p>
            <a:pPr algn="just">
              <a:lnSpc>
                <a:spcPct val="150000"/>
              </a:lnSpc>
            </a:pPr>
            <a:endParaRPr lang="en-US" sz="1600" dirty="0" smtClean="0">
              <a:latin typeface="Cambria" pitchFamily="18" charset="0"/>
              <a:ea typeface="Cambria" pitchFamily="18" charset="0"/>
            </a:endParaRPr>
          </a:p>
          <a:p>
            <a:pPr algn="just">
              <a:lnSpc>
                <a:spcPct val="150000"/>
              </a:lnSpc>
            </a:pPr>
            <a:r>
              <a:rPr lang="en-US" sz="1600" dirty="0" smtClean="0">
                <a:latin typeface="Cambria" pitchFamily="18" charset="0"/>
                <a:ea typeface="Cambria" pitchFamily="18" charset="0"/>
              </a:rPr>
              <a:t>Many of the women does not gets a second chance to reclaim her career. Returning to work after a break still remains tough for a lot of women employees. </a:t>
            </a:r>
            <a:r>
              <a:rPr lang="en-US" dirty="0" smtClean="0"/>
              <a:t/>
            </a:r>
            <a:br>
              <a:rPr lang="en-US" dirty="0" smtClean="0"/>
            </a:br>
            <a:r>
              <a:rPr lang="en-US" dirty="0" smtClean="0"/>
              <a:t/>
            </a:r>
            <a:br>
              <a:rPr lang="en-US" dirty="0" smtClean="0"/>
            </a:br>
            <a:endParaRPr lang="en-US" dirty="0"/>
          </a:p>
        </p:txBody>
      </p:sp>
      <p:sp>
        <p:nvSpPr>
          <p:cNvPr id="8" name="TextBox 7"/>
          <p:cNvSpPr txBox="1"/>
          <p:nvPr/>
        </p:nvSpPr>
        <p:spPr>
          <a:xfrm>
            <a:off x="609600" y="152400"/>
            <a:ext cx="4267200" cy="461665"/>
          </a:xfrm>
          <a:prstGeom prst="rect">
            <a:avLst/>
          </a:prstGeom>
          <a:noFill/>
        </p:spPr>
        <p:txBody>
          <a:bodyPr wrap="square" rtlCol="0">
            <a:spAutoFit/>
          </a:bodyPr>
          <a:lstStyle/>
          <a:p>
            <a:pPr>
              <a:buNone/>
            </a:pPr>
            <a:r>
              <a:rPr lang="en-US" sz="2400" b="1" dirty="0" smtClean="0">
                <a:latin typeface="Cambria" pitchFamily="18" charset="0"/>
                <a:ea typeface="Cambria" pitchFamily="18" charset="0"/>
              </a:rPr>
              <a:t>Present Situation :</a:t>
            </a:r>
          </a:p>
        </p:txBody>
      </p:sp>
      <p:pic>
        <p:nvPicPr>
          <p:cNvPr id="1026" name="Picture 2"/>
          <p:cNvPicPr>
            <a:picLocks noGrp="1" noChangeAspect="1" noChangeArrowheads="1"/>
          </p:cNvPicPr>
          <p:nvPr>
            <p:ph idx="1"/>
          </p:nvPr>
        </p:nvPicPr>
        <p:blipFill>
          <a:blip r:embed="rId2"/>
          <a:srcRect/>
          <a:stretch>
            <a:fillRect/>
          </a:stretch>
        </p:blipFill>
        <p:spPr bwMode="auto">
          <a:xfrm>
            <a:off x="762000" y="862012"/>
            <a:ext cx="7620000" cy="23907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458200" cy="5973763"/>
          </a:xfrm>
        </p:spPr>
        <p:txBody>
          <a:bodyPr>
            <a:normAutofit/>
          </a:bodyPr>
          <a:lstStyle/>
          <a:p>
            <a:pPr>
              <a:buNone/>
            </a:pPr>
            <a:r>
              <a:rPr lang="en-US" sz="2400" b="1" dirty="0" smtClean="0">
                <a:latin typeface="Cambria" pitchFamily="18" charset="0"/>
                <a:ea typeface="Cambria" pitchFamily="18" charset="0"/>
              </a:rPr>
              <a:t>Real stories of women to rejoin the workforce after a break</a:t>
            </a:r>
          </a:p>
          <a:p>
            <a:pPr>
              <a:buNone/>
            </a:pPr>
            <a:endParaRPr lang="en-US" sz="1600" dirty="0" smtClean="0">
              <a:latin typeface="Cambria" pitchFamily="18" charset="0"/>
              <a:ea typeface="Cambria" pitchFamily="18" charset="0"/>
            </a:endParaRPr>
          </a:p>
          <a:p>
            <a:pPr>
              <a:buNone/>
            </a:pPr>
            <a:endParaRPr lang="en-US" sz="1600" dirty="0" smtClean="0">
              <a:latin typeface="Cambria" pitchFamily="18" charset="0"/>
              <a:ea typeface="Cambria" pitchFamily="18" charset="0"/>
            </a:endParaRPr>
          </a:p>
          <a:p>
            <a:pPr>
              <a:lnSpc>
                <a:spcPct val="150000"/>
              </a:lnSpc>
              <a:buNone/>
            </a:pPr>
            <a:r>
              <a:rPr lang="en-US" sz="1800" b="1" dirty="0" err="1" smtClean="0">
                <a:latin typeface="Cambria" pitchFamily="18" charset="0"/>
                <a:ea typeface="Cambria" pitchFamily="18" charset="0"/>
              </a:rPr>
              <a:t>Sirisha</a:t>
            </a:r>
            <a:r>
              <a:rPr lang="en-US" sz="1800" b="1" dirty="0" smtClean="0">
                <a:latin typeface="Cambria" pitchFamily="18" charset="0"/>
                <a:ea typeface="Cambria" pitchFamily="18" charset="0"/>
              </a:rPr>
              <a:t> -</a:t>
            </a:r>
          </a:p>
          <a:p>
            <a:pPr>
              <a:lnSpc>
                <a:spcPct val="150000"/>
              </a:lnSpc>
              <a:buNone/>
            </a:pPr>
            <a:r>
              <a:rPr lang="en-US" sz="1800" dirty="0" smtClean="0">
                <a:latin typeface="Cambria" pitchFamily="18" charset="0"/>
                <a:ea typeface="Cambria" pitchFamily="18" charset="0"/>
              </a:rPr>
              <a:t>	 Who had her first child as the pandemic struck in March 2020, found it difficult to return to work in the new normal.</a:t>
            </a:r>
            <a:br>
              <a:rPr lang="en-US" sz="1800" dirty="0" smtClean="0">
                <a:latin typeface="Cambria" pitchFamily="18" charset="0"/>
                <a:ea typeface="Cambria" pitchFamily="18" charset="0"/>
              </a:rPr>
            </a:br>
            <a:endParaRPr lang="en-US" sz="1800" dirty="0" smtClean="0">
              <a:latin typeface="Cambria" pitchFamily="18" charset="0"/>
              <a:ea typeface="Cambria" pitchFamily="18" charset="0"/>
            </a:endParaRPr>
          </a:p>
          <a:p>
            <a:pPr>
              <a:lnSpc>
                <a:spcPct val="150000"/>
              </a:lnSpc>
              <a:buNone/>
            </a:pPr>
            <a:r>
              <a:rPr lang="en-US" sz="1800" b="1" dirty="0" err="1" smtClean="0">
                <a:latin typeface="Cambria" pitchFamily="18" charset="0"/>
                <a:ea typeface="Cambria" pitchFamily="18" charset="0"/>
              </a:rPr>
              <a:t>Sumithra</a:t>
            </a:r>
            <a:r>
              <a:rPr lang="en-US" sz="1800" b="1" dirty="0" smtClean="0">
                <a:latin typeface="Cambria" pitchFamily="18" charset="0"/>
                <a:ea typeface="Cambria" pitchFamily="18" charset="0"/>
              </a:rPr>
              <a:t> -</a:t>
            </a:r>
          </a:p>
          <a:p>
            <a:pPr>
              <a:lnSpc>
                <a:spcPct val="150000"/>
              </a:lnSpc>
              <a:buNone/>
            </a:pPr>
            <a:r>
              <a:rPr lang="en-US" sz="1800" dirty="0" smtClean="0">
                <a:latin typeface="Cambria" pitchFamily="18" charset="0"/>
                <a:ea typeface="Cambria" pitchFamily="18" charset="0"/>
              </a:rPr>
              <a:t>	Tried — at various points — to go back to work but it didn’t work out. The fear of leaving her child with unknown strangers, or in a daycare far away were too much of a risk for her. However, this prompted her to think in a different direction. </a:t>
            </a:r>
            <a:br>
              <a:rPr lang="en-US" sz="1800" dirty="0" smtClean="0">
                <a:latin typeface="Cambria" pitchFamily="18" charset="0"/>
                <a:ea typeface="Cambria" pitchFamily="18" charset="0"/>
              </a:rPr>
            </a:br>
            <a:r>
              <a:rPr lang="en-US" sz="1800" dirty="0" smtClean="0">
                <a:latin typeface="Cambria" pitchFamily="18" charset="0"/>
                <a:ea typeface="Cambria" pitchFamily="18" charset="0"/>
              </a:rPr>
              <a:t/>
            </a:r>
            <a:br>
              <a:rPr lang="en-US" sz="1800" dirty="0" smtClean="0">
                <a:latin typeface="Cambria" pitchFamily="18" charset="0"/>
                <a:ea typeface="Cambria" pitchFamily="18" charset="0"/>
              </a:rPr>
            </a:br>
            <a:endParaRPr lang="en-US" sz="1800" dirty="0">
              <a:latin typeface="Cambria" pitchFamily="18" charset="0"/>
              <a:ea typeface="Cambr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sz="2400" b="1" dirty="0" smtClean="0">
                <a:latin typeface="Cambria" pitchFamily="18" charset="0"/>
                <a:ea typeface="Cambria" pitchFamily="18" charset="0"/>
              </a:rPr>
              <a:t>Stake holders underlying thought’s :</a:t>
            </a:r>
          </a:p>
          <a:p>
            <a:pPr>
              <a:buNone/>
            </a:pPr>
            <a:endParaRPr lang="en-US" dirty="0" smtClean="0"/>
          </a:p>
        </p:txBody>
      </p:sp>
      <p:sp>
        <p:nvSpPr>
          <p:cNvPr id="4" name="Rectangle 3"/>
          <p:cNvSpPr/>
          <p:nvPr/>
        </p:nvSpPr>
        <p:spPr>
          <a:xfrm>
            <a:off x="533400" y="1524000"/>
            <a:ext cx="7543800" cy="2308324"/>
          </a:xfrm>
          <a:prstGeom prst="rect">
            <a:avLst/>
          </a:prstGeom>
        </p:spPr>
        <p:txBody>
          <a:bodyPr wrap="square">
            <a:spAutoFit/>
          </a:bodyPr>
          <a:lstStyle/>
          <a:p>
            <a:pPr algn="just">
              <a:lnSpc>
                <a:spcPct val="200000"/>
              </a:lnSpc>
              <a:buFont typeface="Wingdings" pitchFamily="2" charset="2"/>
              <a:buChar char="v"/>
            </a:pPr>
            <a:r>
              <a:rPr lang="en-US" dirty="0" smtClean="0">
                <a:latin typeface="Cambria" pitchFamily="18" charset="0"/>
                <a:ea typeface="Cambria" pitchFamily="18" charset="0"/>
              </a:rPr>
              <a:t>  Will I be able to return to my old position at work?</a:t>
            </a:r>
          </a:p>
          <a:p>
            <a:pPr algn="just">
              <a:lnSpc>
                <a:spcPct val="200000"/>
              </a:lnSpc>
              <a:buFont typeface="Wingdings" pitchFamily="2" charset="2"/>
              <a:buChar char="v"/>
            </a:pPr>
            <a:r>
              <a:rPr lang="en-US" dirty="0" smtClean="0">
                <a:latin typeface="Cambria" pitchFamily="18" charset="0"/>
                <a:ea typeface="Cambria" pitchFamily="18" charset="0"/>
              </a:rPr>
              <a:t>  How do I develop new skills? </a:t>
            </a:r>
          </a:p>
          <a:p>
            <a:pPr algn="just">
              <a:lnSpc>
                <a:spcPct val="200000"/>
              </a:lnSpc>
              <a:buFont typeface="Wingdings" pitchFamily="2" charset="2"/>
              <a:buChar char="v"/>
            </a:pPr>
            <a:r>
              <a:rPr lang="en-US" dirty="0" smtClean="0">
                <a:latin typeface="Cambria" pitchFamily="18" charset="0"/>
                <a:ea typeface="Cambria" pitchFamily="18" charset="0"/>
              </a:rPr>
              <a:t>  Will I be able to cope with changes in the industry? </a:t>
            </a:r>
          </a:p>
          <a:p>
            <a:pPr algn="just">
              <a:lnSpc>
                <a:spcPct val="200000"/>
              </a:lnSpc>
              <a:buFont typeface="Wingdings" pitchFamily="2" charset="2"/>
              <a:buChar char="v"/>
            </a:pPr>
            <a:r>
              <a:rPr lang="en-US" dirty="0" smtClean="0">
                <a:latin typeface="Cambria" pitchFamily="18" charset="0"/>
                <a:ea typeface="Cambria" pitchFamily="18" charset="0"/>
              </a:rPr>
              <a:t>  How will I manage both work and home?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a:bodyPr>
          <a:lstStyle/>
          <a:p>
            <a:pPr>
              <a:buNone/>
            </a:pPr>
            <a:r>
              <a:rPr lang="en-IN" sz="2400" b="1" dirty="0" smtClean="0">
                <a:latin typeface="Cambria" pitchFamily="18" charset="0"/>
                <a:ea typeface="Cambria" pitchFamily="18" charset="0"/>
              </a:rPr>
              <a:t>Our Solution: </a:t>
            </a:r>
            <a:r>
              <a:rPr lang="en-US" sz="2400" b="1" dirty="0" smtClean="0">
                <a:latin typeface="Cambria" pitchFamily="18" charset="0"/>
                <a:ea typeface="Cambria" pitchFamily="18" charset="0"/>
              </a:rPr>
              <a:t>Powering women to return to work with help of Azure responsible conversational AI</a:t>
            </a:r>
            <a:endParaRPr lang="en-US" sz="2400" dirty="0" smtClean="0">
              <a:latin typeface="Cambria" pitchFamily="18" charset="0"/>
              <a:ea typeface="Cambria" pitchFamily="18" charset="0"/>
            </a:endParaRPr>
          </a:p>
          <a:p>
            <a:pPr>
              <a:buNone/>
            </a:pPr>
            <a:endParaRPr lang="en-IN" sz="2400" dirty="0" smtClean="0">
              <a:latin typeface="Cambria" pitchFamily="18" charset="0"/>
              <a:ea typeface="Cambria" pitchFamily="18" charset="0"/>
            </a:endParaRPr>
          </a:p>
          <a:p>
            <a:pPr>
              <a:buNone/>
            </a:pPr>
            <a:endParaRPr lang="en-US" sz="2400" dirty="0">
              <a:latin typeface="Cambria" pitchFamily="18" charset="0"/>
              <a:ea typeface="Cambria" pitchFamily="18" charset="0"/>
            </a:endParaRPr>
          </a:p>
        </p:txBody>
      </p:sp>
      <p:sp>
        <p:nvSpPr>
          <p:cNvPr id="4" name="Rectangle 3"/>
          <p:cNvSpPr/>
          <p:nvPr/>
        </p:nvSpPr>
        <p:spPr>
          <a:xfrm>
            <a:off x="533400" y="990600"/>
            <a:ext cx="8382000" cy="7571303"/>
          </a:xfrm>
          <a:prstGeom prst="rect">
            <a:avLst/>
          </a:prstGeom>
        </p:spPr>
        <p:txBody>
          <a:bodyPr wrap="square">
            <a:spAutoFit/>
          </a:bodyPr>
          <a:lstStyle/>
          <a:p>
            <a:pPr>
              <a:lnSpc>
                <a:spcPct val="150000"/>
              </a:lnSpc>
            </a:pPr>
            <a:r>
              <a:rPr lang="en-US" dirty="0" smtClean="0">
                <a:latin typeface="Cambria" pitchFamily="18" charset="0"/>
                <a:ea typeface="Cambria" pitchFamily="18" charset="0"/>
              </a:rPr>
              <a:t>So after doing rigorous market research and found that the existing solutions / platforms (like job portals, career websites etc) are not tailor made as per their requirements.</a:t>
            </a:r>
          </a:p>
          <a:p>
            <a:pPr>
              <a:lnSpc>
                <a:spcPct val="150000"/>
              </a:lnSpc>
              <a:buFont typeface="Wingdings" pitchFamily="2" charset="2"/>
              <a:buChar char="v"/>
            </a:pPr>
            <a:r>
              <a:rPr lang="en-US" dirty="0" smtClean="0">
                <a:latin typeface="Cambria" pitchFamily="18" charset="0"/>
                <a:ea typeface="Cambria" pitchFamily="18" charset="0"/>
              </a:rPr>
              <a:t>   Transparency is not maintained. So, they often stop taking the initiative itself.</a:t>
            </a:r>
            <a:endParaRPr lang="en-US" dirty="0" smtClean="0">
              <a:latin typeface="Cambria" pitchFamily="18" charset="0"/>
              <a:ea typeface="Cambria" pitchFamily="18" charset="0"/>
              <a:sym typeface="Symbol"/>
            </a:endParaRPr>
          </a:p>
          <a:p>
            <a:pPr>
              <a:lnSpc>
                <a:spcPct val="150000"/>
              </a:lnSpc>
              <a:buFont typeface="Wingdings" pitchFamily="2" charset="2"/>
              <a:buChar char="v"/>
            </a:pPr>
            <a:r>
              <a:rPr lang="en-US" dirty="0" smtClean="0">
                <a:latin typeface="Cambria" pitchFamily="18" charset="0"/>
                <a:ea typeface="Cambria" pitchFamily="18" charset="0"/>
              </a:rPr>
              <a:t>   UI is not user friendly.</a:t>
            </a:r>
          </a:p>
          <a:p>
            <a:pPr>
              <a:lnSpc>
                <a:spcPct val="150000"/>
              </a:lnSpc>
              <a:buFont typeface="Wingdings" pitchFamily="2" charset="2"/>
              <a:buChar char="v"/>
            </a:pPr>
            <a:r>
              <a:rPr lang="en-US" dirty="0" smtClean="0">
                <a:latin typeface="Cambria" pitchFamily="18" charset="0"/>
                <a:ea typeface="Cambria" pitchFamily="18" charset="0"/>
              </a:rPr>
              <a:t>   No personalization </a:t>
            </a:r>
            <a:endParaRPr lang="en-US" dirty="0" smtClean="0">
              <a:latin typeface="Cambria" pitchFamily="18" charset="0"/>
              <a:ea typeface="Cambria" pitchFamily="18" charset="0"/>
            </a:endParaRPr>
          </a:p>
          <a:p>
            <a:pPr>
              <a:lnSpc>
                <a:spcPct val="150000"/>
              </a:lnSpc>
            </a:pPr>
            <a:endParaRPr lang="en-IN" dirty="0" smtClean="0">
              <a:latin typeface="Cambria" pitchFamily="18" charset="0"/>
              <a:ea typeface="Cambria" pitchFamily="18" charset="0"/>
            </a:endParaRPr>
          </a:p>
          <a:p>
            <a:pPr>
              <a:lnSpc>
                <a:spcPct val="150000"/>
              </a:lnSpc>
            </a:pPr>
            <a:r>
              <a:rPr lang="en-US" dirty="0" smtClean="0">
                <a:latin typeface="Cambria" pitchFamily="18" charset="0"/>
                <a:ea typeface="Cambria" pitchFamily="18" charset="0"/>
              </a:rPr>
              <a:t>So, the solution to this problem can be an AI-based responsible </a:t>
            </a:r>
            <a:r>
              <a:rPr lang="en-US" dirty="0" err="1" smtClean="0">
                <a:latin typeface="Cambria" pitchFamily="18" charset="0"/>
                <a:ea typeface="Cambria" pitchFamily="18" charset="0"/>
              </a:rPr>
              <a:t>Chatbot</a:t>
            </a:r>
            <a:r>
              <a:rPr lang="en-US" dirty="0" smtClean="0">
                <a:latin typeface="Cambria" pitchFamily="18" charset="0"/>
                <a:ea typeface="Cambria" pitchFamily="18" charset="0"/>
              </a:rPr>
              <a:t> </a:t>
            </a:r>
            <a:r>
              <a:rPr lang="en-US" dirty="0" smtClean="0">
                <a:latin typeface="Cambria" pitchFamily="18" charset="0"/>
                <a:ea typeface="Cambria" pitchFamily="18" charset="0"/>
              </a:rPr>
              <a:t>called </a:t>
            </a:r>
            <a:r>
              <a:rPr lang="en-US" b="1" dirty="0" smtClean="0">
                <a:latin typeface="Cambria" pitchFamily="18" charset="0"/>
                <a:ea typeface="Cambria" pitchFamily="18" charset="0"/>
              </a:rPr>
              <a:t>Mudra</a:t>
            </a:r>
            <a:r>
              <a:rPr lang="en-US" dirty="0" smtClean="0">
                <a:latin typeface="Cambria" pitchFamily="18" charset="0"/>
                <a:ea typeface="Cambria" pitchFamily="18" charset="0"/>
              </a:rPr>
              <a:t> where women from urban and even rural/remote areas can chat with it and:</a:t>
            </a:r>
          </a:p>
          <a:p>
            <a:pPr lvl="0">
              <a:lnSpc>
                <a:spcPct val="150000"/>
              </a:lnSpc>
              <a:buFont typeface="Wingdings" pitchFamily="2" charset="2"/>
              <a:buChar char="v"/>
            </a:pPr>
            <a:r>
              <a:rPr lang="en-US" dirty="0" smtClean="0">
                <a:latin typeface="Cambria" pitchFamily="18" charset="0"/>
                <a:ea typeface="Cambria" pitchFamily="18" charset="0"/>
              </a:rPr>
              <a:t>  Find relevant job opportunities nearby</a:t>
            </a:r>
          </a:p>
          <a:p>
            <a:pPr lvl="0">
              <a:lnSpc>
                <a:spcPct val="150000"/>
              </a:lnSpc>
              <a:buFont typeface="Wingdings" pitchFamily="2" charset="2"/>
              <a:buChar char="v"/>
            </a:pPr>
            <a:r>
              <a:rPr lang="en-US" dirty="0" smtClean="0">
                <a:latin typeface="Cambria" pitchFamily="18" charset="0"/>
                <a:ea typeface="Cambria" pitchFamily="18" charset="0"/>
              </a:rPr>
              <a:t>  Know more details about the job.</a:t>
            </a:r>
          </a:p>
          <a:p>
            <a:pPr lvl="0">
              <a:lnSpc>
                <a:spcPct val="150000"/>
              </a:lnSpc>
              <a:buFont typeface="Wingdings" pitchFamily="2" charset="2"/>
              <a:buChar char="v"/>
            </a:pPr>
            <a:r>
              <a:rPr lang="en-US" dirty="0" smtClean="0">
                <a:latin typeface="Cambria" pitchFamily="18" charset="0"/>
                <a:ea typeface="Cambria" pitchFamily="18" charset="0"/>
              </a:rPr>
              <a:t>  provide access to resources, education based on the </a:t>
            </a:r>
            <a:r>
              <a:rPr lang="en-US" dirty="0" smtClean="0">
                <a:latin typeface="Cambria" pitchFamily="18" charset="0"/>
                <a:ea typeface="Cambria" pitchFamily="18" charset="0"/>
              </a:rPr>
              <a:t>location.</a:t>
            </a:r>
          </a:p>
          <a:p>
            <a:pPr lvl="0">
              <a:lnSpc>
                <a:spcPct val="150000"/>
              </a:lnSpc>
              <a:buFont typeface="Wingdings" pitchFamily="2" charset="2"/>
              <a:buChar char="v"/>
            </a:pPr>
            <a:r>
              <a:rPr lang="en-IN" dirty="0" smtClean="0">
                <a:latin typeface="Cambria" pitchFamily="18" charset="0"/>
                <a:ea typeface="Cambria" pitchFamily="18" charset="0"/>
              </a:rPr>
              <a:t>  Provide child/day care centres near to their office/work locations.</a:t>
            </a:r>
            <a:endParaRPr lang="en-US" dirty="0" smtClean="0">
              <a:latin typeface="Cambria" pitchFamily="18" charset="0"/>
              <a:ea typeface="Cambria" pitchFamily="18" charset="0"/>
            </a:endParaRPr>
          </a:p>
          <a:p>
            <a:pPr lvl="0">
              <a:lnSpc>
                <a:spcPct val="150000"/>
              </a:lnSpc>
              <a:buFont typeface="Wingdings" pitchFamily="2" charset="2"/>
              <a:buChar char="v"/>
            </a:pPr>
            <a:endParaRPr lang="en-US" dirty="0" smtClean="0">
              <a:latin typeface="Cambria" pitchFamily="18" charset="0"/>
              <a:ea typeface="Cambria" pitchFamily="18" charset="0"/>
            </a:endParaRPr>
          </a:p>
          <a:p>
            <a:pPr lvl="0">
              <a:lnSpc>
                <a:spcPct val="150000"/>
              </a:lnSpc>
              <a:buFont typeface="Wingdings" pitchFamily="2" charset="2"/>
              <a:buChar char="v"/>
            </a:pPr>
            <a:endParaRPr lang="en-US" dirty="0" smtClean="0">
              <a:latin typeface="Cambria" pitchFamily="18" charset="0"/>
              <a:ea typeface="Cambria" pitchFamily="18" charset="0"/>
            </a:endParaRPr>
          </a:p>
          <a:p>
            <a:pPr lvl="0"/>
            <a:endParaRPr lang="en-US" dirty="0" smtClean="0"/>
          </a:p>
          <a:p>
            <a:pPr lvl="0"/>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400" dirty="0" smtClean="0">
                <a:latin typeface="Cambria" pitchFamily="18" charset="0"/>
                <a:ea typeface="Cambria" pitchFamily="18" charset="0"/>
              </a:rPr>
              <a:t>So why choose a </a:t>
            </a:r>
            <a:r>
              <a:rPr lang="en-US" sz="2400" b="1" dirty="0" smtClean="0">
                <a:latin typeface="Cambria" pitchFamily="18" charset="0"/>
                <a:ea typeface="Cambria" pitchFamily="18" charset="0"/>
              </a:rPr>
              <a:t>"responsible"</a:t>
            </a:r>
            <a:r>
              <a:rPr lang="en-US" sz="2400" dirty="0" smtClean="0">
                <a:latin typeface="Cambria" pitchFamily="18" charset="0"/>
                <a:ea typeface="Cambria" pitchFamily="18" charset="0"/>
              </a:rPr>
              <a:t> </a:t>
            </a:r>
            <a:r>
              <a:rPr lang="en-US" sz="2400" dirty="0" err="1" smtClean="0">
                <a:latin typeface="Cambria" pitchFamily="18" charset="0"/>
                <a:ea typeface="Cambria" pitchFamily="18" charset="0"/>
              </a:rPr>
              <a:t>bot</a:t>
            </a:r>
            <a:r>
              <a:rPr lang="en-US" sz="2400" dirty="0" smtClean="0">
                <a:latin typeface="Cambria" pitchFamily="18" charset="0"/>
                <a:ea typeface="Cambria" pitchFamily="18" charset="0"/>
              </a:rPr>
              <a:t>?  Reason being: </a:t>
            </a:r>
          </a:p>
          <a:p>
            <a:pPr>
              <a:buNone/>
            </a:pPr>
            <a:endParaRPr lang="en-US" dirty="0" smtClean="0"/>
          </a:p>
          <a:p>
            <a:pPr>
              <a:lnSpc>
                <a:spcPct val="200000"/>
              </a:lnSpc>
              <a:buFont typeface="Wingdings" pitchFamily="2" charset="2"/>
              <a:buChar char="v"/>
            </a:pPr>
            <a:r>
              <a:rPr lang="en-US" sz="1800" dirty="0" smtClean="0"/>
              <a:t>Available 24/7 </a:t>
            </a:r>
          </a:p>
          <a:p>
            <a:pPr>
              <a:lnSpc>
                <a:spcPct val="200000"/>
              </a:lnSpc>
              <a:buFont typeface="Wingdings" pitchFamily="2" charset="2"/>
              <a:buChar char="v"/>
            </a:pPr>
            <a:r>
              <a:rPr lang="en-US" sz="1800" dirty="0" smtClean="0"/>
              <a:t>Scalable with lower costs </a:t>
            </a:r>
          </a:p>
          <a:p>
            <a:pPr>
              <a:lnSpc>
                <a:spcPct val="200000"/>
              </a:lnSpc>
              <a:buFont typeface="Wingdings" pitchFamily="2" charset="2"/>
              <a:buChar char="v"/>
            </a:pPr>
            <a:r>
              <a:rPr lang="en-US" sz="1800" dirty="0" smtClean="0"/>
              <a:t>Greater personalization </a:t>
            </a:r>
          </a:p>
          <a:p>
            <a:pPr>
              <a:lnSpc>
                <a:spcPct val="200000"/>
              </a:lnSpc>
              <a:buFont typeface="Wingdings" pitchFamily="2" charset="2"/>
              <a:buChar char="v"/>
            </a:pPr>
            <a:r>
              <a:rPr lang="en-US" sz="1800" dirty="0" smtClean="0"/>
              <a:t>Ideal for a repetitive and transactional use case with a testable result </a:t>
            </a:r>
          </a:p>
          <a:p>
            <a:pPr>
              <a:lnSpc>
                <a:spcPct val="200000"/>
              </a:lnSpc>
              <a:buFont typeface="Wingdings" pitchFamily="2" charset="2"/>
              <a:buChar char="v"/>
            </a:pPr>
            <a:r>
              <a:rPr lang="en-US" sz="1800" dirty="0" smtClean="0"/>
              <a:t>Transparent </a:t>
            </a:r>
          </a:p>
          <a:p>
            <a:pPr>
              <a:lnSpc>
                <a:spcPct val="200000"/>
              </a:lnSpc>
              <a:buFont typeface="Wingdings" pitchFamily="2" charset="2"/>
              <a:buChar char="v"/>
            </a:pPr>
            <a:r>
              <a:rPr lang="en-US" sz="1800" dirty="0" smtClean="0"/>
              <a:t>Trustworthy</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305800" cy="5791200"/>
          </a:xfrm>
        </p:spPr>
        <p:txBody>
          <a:bodyPr>
            <a:normAutofit fontScale="92500" lnSpcReduction="10000"/>
          </a:bodyPr>
          <a:lstStyle/>
          <a:p>
            <a:pPr>
              <a:buNone/>
            </a:pPr>
            <a:r>
              <a:rPr lang="en-US" sz="2800" b="1" dirty="0" err="1" smtClean="0">
                <a:latin typeface="Cambria" pitchFamily="18" charset="0"/>
                <a:ea typeface="Cambria" pitchFamily="18" charset="0"/>
              </a:rPr>
              <a:t>Mudra</a:t>
            </a:r>
            <a:r>
              <a:rPr lang="en-US" sz="2800" b="1" dirty="0" smtClean="0">
                <a:latin typeface="Cambria" pitchFamily="18" charset="0"/>
                <a:ea typeface="Cambria" pitchFamily="18" charset="0"/>
              </a:rPr>
              <a:t>- </a:t>
            </a:r>
            <a:r>
              <a:rPr lang="en-US" sz="2800" b="1" dirty="0" smtClean="0">
                <a:latin typeface="Cambria" pitchFamily="18" charset="0"/>
                <a:ea typeface="Cambria" pitchFamily="18" charset="0"/>
              </a:rPr>
              <a:t>A</a:t>
            </a:r>
            <a:r>
              <a:rPr lang="en-US" sz="2800" b="1" dirty="0" smtClean="0">
                <a:latin typeface="Cambria" pitchFamily="18" charset="0"/>
                <a:ea typeface="Cambria" pitchFamily="18" charset="0"/>
              </a:rPr>
              <a:t>n </a:t>
            </a:r>
            <a:r>
              <a:rPr lang="en-US" sz="2800" b="1" dirty="0" smtClean="0">
                <a:latin typeface="Cambria" pitchFamily="18" charset="0"/>
                <a:ea typeface="Cambria" pitchFamily="18" charset="0"/>
              </a:rPr>
              <a:t>imprint of life:</a:t>
            </a:r>
            <a:endParaRPr lang="en-US" sz="2800" b="1" dirty="0" smtClean="0">
              <a:latin typeface="Cambria" pitchFamily="18" charset="0"/>
              <a:ea typeface="Cambria" pitchFamily="18" charset="0"/>
            </a:endParaRPr>
          </a:p>
          <a:p>
            <a:pPr>
              <a:buNone/>
            </a:pPr>
            <a:endParaRPr lang="en-IN" b="1" dirty="0" smtClean="0"/>
          </a:p>
          <a:p>
            <a:pPr algn="just">
              <a:lnSpc>
                <a:spcPct val="150000"/>
              </a:lnSpc>
              <a:buNone/>
            </a:pPr>
            <a:r>
              <a:rPr lang="en-US" sz="2100" b="1" dirty="0" smtClean="0">
                <a:latin typeface="Cambria" pitchFamily="18" charset="0"/>
                <a:ea typeface="Cambria" pitchFamily="18" charset="0"/>
              </a:rPr>
              <a:t>Mudra </a:t>
            </a:r>
            <a:r>
              <a:rPr lang="en-US" sz="2100" dirty="0" smtClean="0">
                <a:latin typeface="Cambria" pitchFamily="18" charset="0"/>
                <a:ea typeface="Cambria" pitchFamily="18" charset="0"/>
              </a:rPr>
              <a:t>will make an impact for empowering our women by promoting </a:t>
            </a:r>
          </a:p>
          <a:p>
            <a:pPr algn="just">
              <a:lnSpc>
                <a:spcPct val="150000"/>
              </a:lnSpc>
              <a:buNone/>
            </a:pPr>
            <a:r>
              <a:rPr lang="en-US" sz="2100" dirty="0" smtClean="0">
                <a:latin typeface="Cambria" pitchFamily="18" charset="0"/>
                <a:ea typeface="Cambria" pitchFamily="18" charset="0"/>
              </a:rPr>
              <a:t>their rights and skills and opportunities. With "Mudra" want to see “A </a:t>
            </a:r>
          </a:p>
          <a:p>
            <a:pPr algn="just">
              <a:lnSpc>
                <a:spcPct val="150000"/>
              </a:lnSpc>
              <a:buNone/>
            </a:pPr>
            <a:r>
              <a:rPr lang="en-US" sz="2100" dirty="0" smtClean="0">
                <a:latin typeface="Cambria" pitchFamily="18" charset="0"/>
                <a:ea typeface="Cambria" pitchFamily="18" charset="0"/>
              </a:rPr>
              <a:t>woman as the full circle. Within her is the power to create, nurture and </a:t>
            </a:r>
          </a:p>
          <a:p>
            <a:pPr algn="just">
              <a:lnSpc>
                <a:spcPct val="150000"/>
              </a:lnSpc>
              <a:buNone/>
            </a:pPr>
            <a:r>
              <a:rPr lang="en-US" sz="2100" dirty="0" smtClean="0">
                <a:latin typeface="Cambria" pitchFamily="18" charset="0"/>
                <a:ea typeface="Cambria" pitchFamily="18" charset="0"/>
              </a:rPr>
              <a:t>transform.”</a:t>
            </a:r>
            <a:endParaRPr lang="en-US" sz="2100" b="1" dirty="0" smtClean="0">
              <a:latin typeface="Cambria" pitchFamily="18" charset="0"/>
              <a:ea typeface="Cambria" pitchFamily="18" charset="0"/>
            </a:endParaRPr>
          </a:p>
          <a:p>
            <a:pPr>
              <a:buNone/>
            </a:pPr>
            <a:endParaRPr lang="en-US" sz="2100" dirty="0" smtClean="0">
              <a:latin typeface="Cambria" pitchFamily="18" charset="0"/>
              <a:ea typeface="Cambria" pitchFamily="18" charset="0"/>
            </a:endParaRPr>
          </a:p>
          <a:p>
            <a:pPr>
              <a:lnSpc>
                <a:spcPct val="160000"/>
              </a:lnSpc>
              <a:buNone/>
            </a:pPr>
            <a:r>
              <a:rPr lang="en-US" sz="2100" b="1" dirty="0" err="1" smtClean="0">
                <a:latin typeface="Cambria" pitchFamily="18" charset="0"/>
                <a:ea typeface="Cambria" pitchFamily="18" charset="0"/>
              </a:rPr>
              <a:t>Bot</a:t>
            </a:r>
            <a:r>
              <a:rPr lang="en-US" sz="2100" b="1" dirty="0" smtClean="0">
                <a:latin typeface="Cambria" pitchFamily="18" charset="0"/>
                <a:ea typeface="Cambria" pitchFamily="18" charset="0"/>
              </a:rPr>
              <a:t> goals:</a:t>
            </a:r>
            <a:endParaRPr lang="en-US" sz="2100" dirty="0" smtClean="0">
              <a:latin typeface="Cambria" pitchFamily="18" charset="0"/>
              <a:ea typeface="Cambria" pitchFamily="18" charset="0"/>
            </a:endParaRPr>
          </a:p>
          <a:p>
            <a:pPr lvl="0">
              <a:lnSpc>
                <a:spcPct val="160000"/>
              </a:lnSpc>
              <a:buFont typeface="Wingdings" pitchFamily="2" charset="2"/>
              <a:buChar char="v"/>
            </a:pPr>
            <a:r>
              <a:rPr lang="en-US" sz="2100" dirty="0" smtClean="0">
                <a:latin typeface="Cambria" pitchFamily="18" charset="0"/>
                <a:ea typeface="Cambria" pitchFamily="18" charset="0"/>
              </a:rPr>
              <a:t>Intelligent</a:t>
            </a:r>
          </a:p>
          <a:p>
            <a:pPr lvl="0">
              <a:lnSpc>
                <a:spcPct val="160000"/>
              </a:lnSpc>
              <a:buFont typeface="Wingdings" pitchFamily="2" charset="2"/>
              <a:buChar char="v"/>
            </a:pPr>
            <a:r>
              <a:rPr lang="en-US" sz="2100" dirty="0" smtClean="0">
                <a:latin typeface="Cambria" pitchFamily="18" charset="0"/>
                <a:ea typeface="Cambria" pitchFamily="18" charset="0"/>
              </a:rPr>
              <a:t>Fast &amp; Accurate</a:t>
            </a:r>
          </a:p>
          <a:p>
            <a:pPr lvl="0">
              <a:lnSpc>
                <a:spcPct val="160000"/>
              </a:lnSpc>
              <a:buFont typeface="Wingdings" pitchFamily="2" charset="2"/>
              <a:buChar char="v"/>
            </a:pPr>
            <a:r>
              <a:rPr lang="en-US" sz="2100" dirty="0" smtClean="0">
                <a:latin typeface="Cambria" pitchFamily="18" charset="0"/>
                <a:ea typeface="Cambria" pitchFamily="18" charset="0"/>
              </a:rPr>
              <a:t>Secure</a:t>
            </a:r>
          </a:p>
          <a:p>
            <a:pPr lvl="0">
              <a:lnSpc>
                <a:spcPct val="160000"/>
              </a:lnSpc>
              <a:buFont typeface="Wingdings" pitchFamily="2" charset="2"/>
              <a:buChar char="v"/>
            </a:pPr>
            <a:r>
              <a:rPr lang="en-US" sz="2100" dirty="0" smtClean="0">
                <a:latin typeface="Cambria" pitchFamily="18" charset="0"/>
                <a:ea typeface="Cambria" pitchFamily="18" charset="0"/>
              </a:rPr>
              <a:t>Easy to access</a:t>
            </a:r>
          </a:p>
          <a:p>
            <a:pPr lvl="0">
              <a:buNone/>
            </a:pP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blipFill>
          <a:blip xmlns:r="http://schemas.openxmlformats.org/officeDocument/2006/relationships" r:embed="rId1"/>
          <a:tile tx="0" ty="0" sx="100000" sy="100000" flip="none" algn="tl"/>
        </a:blipFill>
        <a:ln w="9525">
          <a:noFill/>
          <a:miter lim="800000"/>
          <a:headEnd/>
          <a:tailEnd/>
        </a:ln>
      </a:spPr>
      <a:bodyPr vert="horz" wrap="square" lIns="914400" tIns="1097280" rIns="1097280" bIns="1097280" numCol="1" anchor="b" anchorCtr="0" compatLnSpc="1">
        <a:prstTxWarp prst="textNoShape">
          <a:avLst/>
        </a:prstTxWarp>
      </a:bodyPr>
      <a:lstStyle>
        <a:defPPr>
          <a:defRPr sz="3600" b="1" dirty="0" smtClean="0"/>
        </a:defPPr>
      </a:lstStyle>
    </a:spDef>
  </a:objectDefaults>
  <a:extraClrSchemeLst/>
</a:theme>
</file>

<file path=docProps/app.xml><?xml version="1.0" encoding="utf-8"?>
<Properties xmlns="http://schemas.openxmlformats.org/officeDocument/2006/extended-properties" xmlns:vt="http://schemas.openxmlformats.org/officeDocument/2006/docPropsVTypes">
  <TotalTime>1412</TotalTime>
  <Words>454</Words>
  <Application>Microsoft Office PowerPoint</Application>
  <PresentationFormat>On-screen Show (4:3)</PresentationFormat>
  <Paragraphs>63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39</cp:revision>
  <dcterms:created xsi:type="dcterms:W3CDTF">2006-08-16T00:00:00Z</dcterms:created>
  <dcterms:modified xsi:type="dcterms:W3CDTF">2022-06-20T12:39:09Z</dcterms:modified>
</cp:coreProperties>
</file>