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62" r:id="rId6"/>
    <p:sldId id="263" r:id="rId7"/>
    <p:sldId id="264" r:id="rId8"/>
    <p:sldId id="265"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0"/>
          <p:cNvSpPr>
            <a:spLocks/>
          </p:cNvSpPr>
          <p:nvPr/>
        </p:nvSpPr>
        <p:spPr bwMode="auto">
          <a:xfrm>
            <a:off x="914344" y="1066780"/>
            <a:ext cx="7597342" cy="5486420"/>
          </a:xfrm>
          <a:custGeom>
            <a:avLst/>
            <a:gdLst>
              <a:gd name="T0" fmla="*/ 0 w 720"/>
              <a:gd name="T1" fmla="*/ 0 h 700"/>
              <a:gd name="T2" fmla="*/ 0 w 720"/>
              <a:gd name="T3" fmla="*/ 4972126 h 700"/>
              <a:gd name="T4" fmla="*/ 872222 w 720"/>
              <a:gd name="T5" fmla="*/ 5134261 h 700"/>
              <a:gd name="T6" fmla="*/ 5557520 w 720"/>
              <a:gd name="T7" fmla="*/ 4972126 h 700"/>
              <a:gd name="T8" fmla="*/ 5557520 w 720"/>
              <a:gd name="T9" fmla="*/ 4763667 h 700"/>
              <a:gd name="T10" fmla="*/ 5557520 w 720"/>
              <a:gd name="T11" fmla="*/ 0 h 700"/>
              <a:gd name="T12" fmla="*/ 0 w 720"/>
              <a:gd name="T13" fmla="*/ 0 h 700"/>
              <a:gd name="T14" fmla="*/ 0 60000 65536"/>
              <a:gd name="T15" fmla="*/ 0 60000 65536"/>
              <a:gd name="T16" fmla="*/ 0 60000 65536"/>
              <a:gd name="T17" fmla="*/ 0 60000 65536"/>
              <a:gd name="T18" fmla="*/ 0 60000 65536"/>
              <a:gd name="T19" fmla="*/ 0 60000 65536"/>
              <a:gd name="T20" fmla="*/ 0 60000 65536"/>
              <a:gd name="T21" fmla="*/ 0 w 720"/>
              <a:gd name="T22" fmla="*/ 0 h 700"/>
              <a:gd name="T23" fmla="*/ 720 w 720"/>
              <a:gd name="T24" fmla="*/ 700 h 7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0" h="700">
                <a:moveTo>
                  <a:pt x="0" y="0"/>
                </a:moveTo>
                <a:cubicBezTo>
                  <a:pt x="0" y="644"/>
                  <a:pt x="0" y="644"/>
                  <a:pt x="0" y="644"/>
                </a:cubicBezTo>
                <a:cubicBezTo>
                  <a:pt x="23" y="650"/>
                  <a:pt x="62" y="658"/>
                  <a:pt x="113" y="665"/>
                </a:cubicBezTo>
                <a:cubicBezTo>
                  <a:pt x="250" y="685"/>
                  <a:pt x="476" y="700"/>
                  <a:pt x="720" y="644"/>
                </a:cubicBezTo>
                <a:cubicBezTo>
                  <a:pt x="720" y="617"/>
                  <a:pt x="720" y="617"/>
                  <a:pt x="720" y="617"/>
                </a:cubicBezTo>
                <a:cubicBezTo>
                  <a:pt x="720" y="0"/>
                  <a:pt x="720" y="0"/>
                  <a:pt x="720" y="0"/>
                </a:cubicBezTo>
              </a:path>
            </a:pathLst>
          </a:custGeom>
          <a:blipFill>
            <a:blip r:embed="rId2">
              <a:duotone>
                <a:prstClr val="black"/>
                <a:schemeClr val="tx2">
                  <a:tint val="45000"/>
                  <a:satMod val="400000"/>
                </a:schemeClr>
              </a:duotone>
            </a:blip>
            <a:tile tx="0" ty="0" sx="100000" sy="100000" flip="none" algn="tl"/>
          </a:blipFill>
          <a:ln w="9525">
            <a:noFill/>
            <a:miter lim="800000"/>
            <a:headEnd/>
            <a:tailEnd/>
          </a:ln>
        </p:spPr>
        <p:txBody>
          <a:bodyPr vert="horz" wrap="square" lIns="914400" tIns="1097280" rIns="1097280" bIns="1097280" numCol="1" anchor="b" anchorCtr="0" compatLnSpc="1">
            <a:prstTxWarp prst="textNoShape">
              <a:avLst/>
            </a:prstTxWarp>
          </a:bodyPr>
          <a:lstStyle/>
          <a:p>
            <a:endParaRPr lang="en-US" sz="3600" b="1" dirty="0" smtClean="0"/>
          </a:p>
          <a:p>
            <a:endParaRPr lang="en-US" sz="3600" b="1" dirty="0" smtClean="0"/>
          </a:p>
          <a:p>
            <a:endParaRPr lang="en-US" sz="3600" b="1" dirty="0" smtClean="0"/>
          </a:p>
          <a:p>
            <a:endParaRPr lang="en-US" sz="3600" b="1" dirty="0" smtClean="0"/>
          </a:p>
          <a:p>
            <a:pPr algn="ctr"/>
            <a:r>
              <a:rPr lang="en-US" sz="3600" b="1" dirty="0" smtClean="0"/>
              <a:t>Mudra “responsible” </a:t>
            </a:r>
            <a:r>
              <a:rPr lang="en-US" sz="3600" b="1" dirty="0" err="1" smtClean="0"/>
              <a:t>bot</a:t>
            </a:r>
            <a:r>
              <a:rPr lang="en-US" sz="3600" b="1" dirty="0" smtClean="0"/>
              <a:t> catering to women returning to work after a career break</a:t>
            </a:r>
            <a:endParaRPr lang="en-US" sz="3600" dirty="0"/>
          </a:p>
        </p:txBody>
      </p:sp>
      <p:pic>
        <p:nvPicPr>
          <p:cNvPr id="1029" name="Picture 5"/>
          <p:cNvPicPr>
            <a:picLocks noChangeAspect="1" noChangeArrowheads="1"/>
          </p:cNvPicPr>
          <p:nvPr/>
        </p:nvPicPr>
        <p:blipFill>
          <a:blip r:embed="rId3"/>
          <a:srcRect/>
          <a:stretch>
            <a:fillRect/>
          </a:stretch>
        </p:blipFill>
        <p:spPr bwMode="auto">
          <a:xfrm>
            <a:off x="3505200" y="1447800"/>
            <a:ext cx="2133600" cy="21431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7000"/>
            <a:ext cx="8229600" cy="4038600"/>
          </a:xfrm>
        </p:spPr>
        <p:txBody>
          <a:bodyPr>
            <a:normAutofit fontScale="25000" lnSpcReduction="20000"/>
          </a:bodyPr>
          <a:lstStyle/>
          <a:p>
            <a:pPr>
              <a:buNone/>
            </a:pPr>
            <a:endParaRPr lang="en-US" b="1" dirty="0" smtClean="0"/>
          </a:p>
          <a:p>
            <a:pPr>
              <a:buNone/>
            </a:pPr>
            <a:endParaRPr lang="en-US" dirty="0" smtClean="0"/>
          </a:p>
          <a:p>
            <a:pPr>
              <a:buNone/>
            </a:pPr>
            <a:endParaRPr lang="en-US" sz="4900" dirty="0" smtClean="0"/>
          </a:p>
          <a:p>
            <a:pPr>
              <a:buNone/>
            </a:pPr>
            <a:endParaRPr lang="en-US" sz="4900" dirty="0" smtClean="0">
              <a:latin typeface="Cambria" pitchFamily="18" charset="0"/>
              <a:ea typeface="Cambria" pitchFamily="18" charset="0"/>
            </a:endParaRPr>
          </a:p>
          <a:p>
            <a:pPr algn="just">
              <a:lnSpc>
                <a:spcPct val="170000"/>
              </a:lnSpc>
            </a:pPr>
            <a:r>
              <a:rPr lang="en-US" sz="6400" dirty="0" smtClean="0">
                <a:latin typeface="Cambria" pitchFamily="18" charset="0"/>
                <a:ea typeface="Cambria" pitchFamily="18" charset="0"/>
              </a:rPr>
              <a:t>According </a:t>
            </a:r>
            <a:r>
              <a:rPr lang="en-US" sz="6400" dirty="0" smtClean="0">
                <a:latin typeface="Cambria" pitchFamily="18" charset="0"/>
                <a:ea typeface="Cambria" pitchFamily="18" charset="0"/>
              </a:rPr>
              <a:t>to a study conducted by the </a:t>
            </a:r>
            <a:r>
              <a:rPr lang="en-US" sz="6400" dirty="0" smtClean="0">
                <a:latin typeface="Cambria" pitchFamily="18" charset="0"/>
                <a:ea typeface="Cambria" pitchFamily="18" charset="0"/>
              </a:rPr>
              <a:t>“</a:t>
            </a:r>
            <a:r>
              <a:rPr lang="en-US" sz="6400" dirty="0" err="1" smtClean="0">
                <a:latin typeface="Cambria" pitchFamily="18" charset="0"/>
                <a:ea typeface="Cambria" pitchFamily="18" charset="0"/>
              </a:rPr>
              <a:t>Genpact</a:t>
            </a:r>
            <a:r>
              <a:rPr lang="en-US" sz="6400" dirty="0" smtClean="0">
                <a:latin typeface="Cambria" pitchFamily="18" charset="0"/>
                <a:ea typeface="Cambria" pitchFamily="18" charset="0"/>
              </a:rPr>
              <a:t> </a:t>
            </a:r>
            <a:r>
              <a:rPr lang="en-US" sz="6400" dirty="0" smtClean="0">
                <a:latin typeface="Cambria" pitchFamily="18" charset="0"/>
                <a:ea typeface="Cambria" pitchFamily="18" charset="0"/>
              </a:rPr>
              <a:t>Centre for Women’s </a:t>
            </a:r>
            <a:r>
              <a:rPr lang="en-US" sz="6400" dirty="0" smtClean="0">
                <a:latin typeface="Cambria" pitchFamily="18" charset="0"/>
                <a:ea typeface="Cambria" pitchFamily="18" charset="0"/>
              </a:rPr>
              <a:t>Leadership”, </a:t>
            </a:r>
            <a:r>
              <a:rPr lang="en-US" sz="6400" dirty="0" smtClean="0">
                <a:latin typeface="Cambria" pitchFamily="18" charset="0"/>
                <a:ea typeface="Cambria" pitchFamily="18" charset="0"/>
              </a:rPr>
              <a:t>about 50 percent of working women in India leave their jobs to take care of their children at the age of 30. Even among those who manage to return, a huge fraction drops out within four months of rejoining the workforce which is very alarming. The report added that after becoming mothers, only 27 percent of women advance in their careers and continue to be part of the workforce</a:t>
            </a:r>
            <a:r>
              <a:rPr lang="en-US" sz="6400" dirty="0" smtClean="0">
                <a:latin typeface="Cambria" pitchFamily="18" charset="0"/>
                <a:ea typeface="Cambria" pitchFamily="18" charset="0"/>
              </a:rPr>
              <a:t>.</a:t>
            </a:r>
          </a:p>
          <a:p>
            <a:pPr algn="just">
              <a:lnSpc>
                <a:spcPct val="170000"/>
              </a:lnSpc>
            </a:pPr>
            <a:r>
              <a:rPr lang="en-US" sz="6400" dirty="0" smtClean="0">
                <a:latin typeface="Cambria" pitchFamily="18" charset="0"/>
                <a:ea typeface="Cambria" pitchFamily="18" charset="0"/>
              </a:rPr>
              <a:t>Nearly half of all women said the pandemic had negatively impacted their career paths. </a:t>
            </a:r>
            <a:r>
              <a:rPr lang="en-US" sz="6400" dirty="0" smtClean="0">
                <a:latin typeface="Cambria" pitchFamily="18" charset="0"/>
                <a:ea typeface="Cambria" pitchFamily="18" charset="0"/>
              </a:rPr>
              <a:t>58 </a:t>
            </a:r>
            <a:r>
              <a:rPr lang="en-US" sz="6400" dirty="0" smtClean="0">
                <a:latin typeface="Cambria" pitchFamily="18" charset="0"/>
                <a:ea typeface="Cambria" pitchFamily="18" charset="0"/>
              </a:rPr>
              <a:t>percent are in the process of rejoining the workforce, 48 percent had quit their jobs before COVID-19, 32 percent quit during, and another 20 percent were between jobs.</a:t>
            </a:r>
            <a:r>
              <a:rPr lang="en-US" sz="6400" dirty="0" smtClean="0"/>
              <a:t/>
            </a:r>
            <a:br>
              <a:rPr lang="en-US" sz="6400" dirty="0" smtClean="0"/>
            </a:br>
            <a:r>
              <a:rPr lang="en-US" sz="6400" dirty="0" smtClean="0"/>
              <a:t/>
            </a:r>
            <a:br>
              <a:rPr lang="en-US" sz="6400" dirty="0" smtClean="0"/>
            </a:br>
            <a:endParaRPr lang="en-US" sz="6400" dirty="0" smtClean="0"/>
          </a:p>
        </p:txBody>
      </p:sp>
      <p:pic>
        <p:nvPicPr>
          <p:cNvPr id="3076" name="Picture 4"/>
          <p:cNvPicPr>
            <a:picLocks noChangeAspect="1" noChangeArrowheads="1"/>
          </p:cNvPicPr>
          <p:nvPr/>
        </p:nvPicPr>
        <p:blipFill>
          <a:blip r:embed="rId2"/>
          <a:srcRect/>
          <a:stretch>
            <a:fillRect/>
          </a:stretch>
        </p:blipFill>
        <p:spPr bwMode="auto">
          <a:xfrm>
            <a:off x="838200" y="609600"/>
            <a:ext cx="7696200" cy="2590800"/>
          </a:xfrm>
          <a:prstGeom prst="rect">
            <a:avLst/>
          </a:prstGeom>
          <a:noFill/>
          <a:ln w="9525">
            <a:noFill/>
            <a:miter lim="800000"/>
            <a:headEnd/>
            <a:tailEnd/>
          </a:ln>
          <a:effectLst/>
        </p:spPr>
      </p:pic>
      <p:sp>
        <p:nvSpPr>
          <p:cNvPr id="7" name="TextBox 6"/>
          <p:cNvSpPr txBox="1"/>
          <p:nvPr/>
        </p:nvSpPr>
        <p:spPr>
          <a:xfrm>
            <a:off x="685800" y="152400"/>
            <a:ext cx="8153400" cy="461665"/>
          </a:xfrm>
          <a:prstGeom prst="rect">
            <a:avLst/>
          </a:prstGeom>
          <a:noFill/>
        </p:spPr>
        <p:txBody>
          <a:bodyPr wrap="square" rtlCol="0">
            <a:spAutoFit/>
          </a:bodyPr>
          <a:lstStyle/>
          <a:p>
            <a:pPr>
              <a:buNone/>
            </a:pPr>
            <a:r>
              <a:rPr lang="en-IN" sz="2400" b="1" dirty="0" smtClean="0">
                <a:latin typeface="Cambria" pitchFamily="18" charset="0"/>
                <a:ea typeface="Cambria" pitchFamily="18" charset="0"/>
              </a:rPr>
              <a:t>Research </a:t>
            </a:r>
            <a:r>
              <a:rPr lang="en-IN" sz="2400" b="1" dirty="0" smtClean="0">
                <a:latin typeface="Cambria" pitchFamily="18" charset="0"/>
                <a:ea typeface="Cambria" pitchFamily="18" charset="0"/>
              </a:rPr>
              <a:t>Study about Women Empowerment:</a:t>
            </a:r>
            <a:endParaRPr lang="en-US" sz="2400" b="1" dirty="0" smtClean="0">
              <a:latin typeface="Cambria" pitchFamily="18" charset="0"/>
              <a:ea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441680"/>
            <a:ext cx="7848600" cy="3416320"/>
          </a:xfrm>
          <a:prstGeom prst="rect">
            <a:avLst/>
          </a:prstGeom>
        </p:spPr>
        <p:txBody>
          <a:bodyPr wrap="square">
            <a:spAutoFit/>
          </a:bodyPr>
          <a:lstStyle/>
          <a:p>
            <a:endParaRPr lang="en-US" dirty="0" smtClean="0"/>
          </a:p>
          <a:p>
            <a:pPr algn="just">
              <a:lnSpc>
                <a:spcPct val="150000"/>
              </a:lnSpc>
            </a:pPr>
            <a:r>
              <a:rPr lang="en-US" sz="1600" dirty="0" smtClean="0">
                <a:latin typeface="Cambria" pitchFamily="18" charset="0"/>
                <a:ea typeface="Cambria" pitchFamily="18" charset="0"/>
              </a:rPr>
              <a:t>More women than men are often forced to take a career break due to personal reasons, including but not limited to pregnancy, childbirth, taking care of children or the elderly. Another reason is the lack of expected career growth or development</a:t>
            </a:r>
            <a:r>
              <a:rPr lang="en-US" sz="1600" dirty="0" smtClean="0">
                <a:latin typeface="Cambria" pitchFamily="18" charset="0"/>
                <a:ea typeface="Cambria" pitchFamily="18" charset="0"/>
              </a:rPr>
              <a:t>.</a:t>
            </a:r>
          </a:p>
          <a:p>
            <a:pPr algn="just">
              <a:lnSpc>
                <a:spcPct val="150000"/>
              </a:lnSpc>
            </a:pPr>
            <a:endParaRPr lang="en-US" sz="1600" dirty="0" smtClean="0">
              <a:latin typeface="Cambria" pitchFamily="18" charset="0"/>
              <a:ea typeface="Cambria" pitchFamily="18" charset="0"/>
            </a:endParaRPr>
          </a:p>
          <a:p>
            <a:pPr algn="just">
              <a:lnSpc>
                <a:spcPct val="150000"/>
              </a:lnSpc>
            </a:pPr>
            <a:r>
              <a:rPr lang="en-US" sz="1600" dirty="0" smtClean="0">
                <a:latin typeface="Cambria" pitchFamily="18" charset="0"/>
                <a:ea typeface="Cambria" pitchFamily="18" charset="0"/>
              </a:rPr>
              <a:t>Many of the women does not gets a second chance to reclaim her career. Returning to work after a break still remains tough for a lot of women employees. </a:t>
            </a:r>
            <a:r>
              <a:rPr lang="en-US" dirty="0" smtClean="0"/>
              <a:t/>
            </a:r>
            <a:br>
              <a:rPr lang="en-US" dirty="0" smtClean="0"/>
            </a:br>
            <a:r>
              <a:rPr lang="en-US" dirty="0" smtClean="0"/>
              <a:t/>
            </a:r>
            <a:br>
              <a:rPr lang="en-US"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09600" y="609600"/>
            <a:ext cx="7620000" cy="2895600"/>
          </a:xfrm>
          <a:prstGeom prst="rect">
            <a:avLst/>
          </a:prstGeom>
          <a:noFill/>
          <a:ln w="9525">
            <a:noFill/>
            <a:miter lim="800000"/>
            <a:headEnd/>
            <a:tailEnd/>
          </a:ln>
          <a:effectLst/>
        </p:spPr>
      </p:pic>
      <p:sp>
        <p:nvSpPr>
          <p:cNvPr id="8" name="TextBox 7"/>
          <p:cNvSpPr txBox="1"/>
          <p:nvPr/>
        </p:nvSpPr>
        <p:spPr>
          <a:xfrm>
            <a:off x="609600" y="152400"/>
            <a:ext cx="4267200" cy="461665"/>
          </a:xfrm>
          <a:prstGeom prst="rect">
            <a:avLst/>
          </a:prstGeom>
          <a:noFill/>
        </p:spPr>
        <p:txBody>
          <a:bodyPr wrap="square" rtlCol="0">
            <a:spAutoFit/>
          </a:bodyPr>
          <a:lstStyle/>
          <a:p>
            <a:pPr>
              <a:buNone/>
            </a:pPr>
            <a:r>
              <a:rPr lang="en-US" sz="2400" b="1" dirty="0" smtClean="0">
                <a:latin typeface="Cambria" pitchFamily="18" charset="0"/>
                <a:ea typeface="Cambria" pitchFamily="18" charset="0"/>
              </a:rPr>
              <a:t>Present </a:t>
            </a:r>
            <a:r>
              <a:rPr lang="en-US" sz="2400" b="1" dirty="0" smtClean="0">
                <a:latin typeface="Cambria" pitchFamily="18" charset="0"/>
                <a:ea typeface="Cambria" pitchFamily="18" charset="0"/>
              </a:rPr>
              <a:t>Situation :</a:t>
            </a:r>
            <a:endParaRPr lang="en-US" sz="2400" b="1" dirty="0" smtClean="0">
              <a:latin typeface="Cambria" pitchFamily="18" charset="0"/>
              <a:ea typeface="Cambr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458200" cy="5973763"/>
          </a:xfrm>
        </p:spPr>
        <p:txBody>
          <a:bodyPr>
            <a:normAutofit/>
          </a:bodyPr>
          <a:lstStyle/>
          <a:p>
            <a:pPr>
              <a:buNone/>
            </a:pPr>
            <a:r>
              <a:rPr lang="en-US" sz="2400" b="1" dirty="0" smtClean="0">
                <a:latin typeface="Cambria" pitchFamily="18" charset="0"/>
                <a:ea typeface="Cambria" pitchFamily="18" charset="0"/>
              </a:rPr>
              <a:t>Real stories of women to rejoin the workforce after </a:t>
            </a:r>
            <a:r>
              <a:rPr lang="en-US" sz="2400" b="1" dirty="0" smtClean="0">
                <a:latin typeface="Cambria" pitchFamily="18" charset="0"/>
                <a:ea typeface="Cambria" pitchFamily="18" charset="0"/>
              </a:rPr>
              <a:t>a break</a:t>
            </a:r>
            <a:endParaRPr lang="en-US" sz="2400" b="1" dirty="0" smtClean="0">
              <a:latin typeface="Cambria" pitchFamily="18" charset="0"/>
              <a:ea typeface="Cambria" pitchFamily="18" charset="0"/>
            </a:endParaRPr>
          </a:p>
          <a:p>
            <a:pPr>
              <a:buNone/>
            </a:pPr>
            <a:endParaRPr lang="en-US" sz="1600" dirty="0" smtClean="0">
              <a:latin typeface="Cambria" pitchFamily="18" charset="0"/>
              <a:ea typeface="Cambria" pitchFamily="18" charset="0"/>
            </a:endParaRPr>
          </a:p>
          <a:p>
            <a:pPr>
              <a:buNone/>
            </a:pPr>
            <a:endParaRPr lang="en-US" sz="1600" dirty="0" smtClean="0">
              <a:latin typeface="Cambria" pitchFamily="18" charset="0"/>
              <a:ea typeface="Cambria" pitchFamily="18" charset="0"/>
            </a:endParaRPr>
          </a:p>
          <a:p>
            <a:pPr>
              <a:lnSpc>
                <a:spcPct val="150000"/>
              </a:lnSpc>
              <a:buNone/>
            </a:pPr>
            <a:r>
              <a:rPr lang="en-US" sz="1800" b="1" dirty="0" err="1" smtClean="0">
                <a:latin typeface="Cambria" pitchFamily="18" charset="0"/>
                <a:ea typeface="Cambria" pitchFamily="18" charset="0"/>
              </a:rPr>
              <a:t>Sirisha</a:t>
            </a:r>
            <a:r>
              <a:rPr lang="en-US" sz="1800" b="1" dirty="0" smtClean="0">
                <a:latin typeface="Cambria" pitchFamily="18" charset="0"/>
                <a:ea typeface="Cambria" pitchFamily="18" charset="0"/>
              </a:rPr>
              <a:t> -</a:t>
            </a:r>
            <a:endParaRPr lang="en-US" sz="1800" b="1" dirty="0" smtClean="0">
              <a:latin typeface="Cambria" pitchFamily="18" charset="0"/>
              <a:ea typeface="Cambria" pitchFamily="18" charset="0"/>
            </a:endParaRPr>
          </a:p>
          <a:p>
            <a:pPr>
              <a:lnSpc>
                <a:spcPct val="150000"/>
              </a:lnSpc>
              <a:buNone/>
            </a:pPr>
            <a:r>
              <a:rPr lang="en-US" sz="1800" dirty="0" smtClean="0">
                <a:latin typeface="Cambria" pitchFamily="18" charset="0"/>
                <a:ea typeface="Cambria" pitchFamily="18" charset="0"/>
              </a:rPr>
              <a:t>	 Who </a:t>
            </a:r>
            <a:r>
              <a:rPr lang="en-US" sz="1800" dirty="0" smtClean="0">
                <a:latin typeface="Cambria" pitchFamily="18" charset="0"/>
                <a:ea typeface="Cambria" pitchFamily="18" charset="0"/>
              </a:rPr>
              <a:t>had her first child as the pandemic struck in March 2020, found it difficult to return to work in the new normal.</a:t>
            </a:r>
            <a:br>
              <a:rPr lang="en-US" sz="1800" dirty="0" smtClean="0">
                <a:latin typeface="Cambria" pitchFamily="18" charset="0"/>
                <a:ea typeface="Cambria" pitchFamily="18" charset="0"/>
              </a:rPr>
            </a:br>
            <a:endParaRPr lang="en-US" sz="1800" dirty="0" smtClean="0">
              <a:latin typeface="Cambria" pitchFamily="18" charset="0"/>
              <a:ea typeface="Cambria" pitchFamily="18" charset="0"/>
            </a:endParaRPr>
          </a:p>
          <a:p>
            <a:pPr>
              <a:lnSpc>
                <a:spcPct val="150000"/>
              </a:lnSpc>
              <a:buNone/>
            </a:pPr>
            <a:r>
              <a:rPr lang="en-US" sz="1800" b="1" dirty="0" err="1" smtClean="0">
                <a:latin typeface="Cambria" pitchFamily="18" charset="0"/>
                <a:ea typeface="Cambria" pitchFamily="18" charset="0"/>
              </a:rPr>
              <a:t>Sumithra</a:t>
            </a:r>
            <a:r>
              <a:rPr lang="en-US" sz="1800" b="1" dirty="0" smtClean="0">
                <a:latin typeface="Cambria" pitchFamily="18" charset="0"/>
                <a:ea typeface="Cambria" pitchFamily="18" charset="0"/>
              </a:rPr>
              <a:t> -</a:t>
            </a:r>
          </a:p>
          <a:p>
            <a:pPr>
              <a:lnSpc>
                <a:spcPct val="150000"/>
              </a:lnSpc>
              <a:buNone/>
            </a:pPr>
            <a:r>
              <a:rPr lang="en-US" sz="1800" dirty="0" smtClean="0">
                <a:latin typeface="Cambria" pitchFamily="18" charset="0"/>
                <a:ea typeface="Cambria" pitchFamily="18" charset="0"/>
              </a:rPr>
              <a:t>	T</a:t>
            </a:r>
            <a:r>
              <a:rPr lang="en-US" sz="1800" dirty="0" smtClean="0">
                <a:latin typeface="Cambria" pitchFamily="18" charset="0"/>
                <a:ea typeface="Cambria" pitchFamily="18" charset="0"/>
              </a:rPr>
              <a:t>ried </a:t>
            </a:r>
            <a:r>
              <a:rPr lang="en-US" sz="1800" dirty="0" smtClean="0">
                <a:latin typeface="Cambria" pitchFamily="18" charset="0"/>
                <a:ea typeface="Cambria" pitchFamily="18" charset="0"/>
              </a:rPr>
              <a:t>— at various points — to go back to work but it didn’t work out. The fear of leaving her child with unknown strangers, or in a daycare far away were too much of a risk for her. However, this prompted her to think in a different direction. </a:t>
            </a:r>
            <a:br>
              <a:rPr lang="en-US" sz="1800" dirty="0" smtClean="0">
                <a:latin typeface="Cambria" pitchFamily="18" charset="0"/>
                <a:ea typeface="Cambria" pitchFamily="18" charset="0"/>
              </a:rPr>
            </a:br>
            <a:r>
              <a:rPr lang="en-US" sz="1800" dirty="0" smtClean="0">
                <a:latin typeface="Cambria" pitchFamily="18" charset="0"/>
                <a:ea typeface="Cambria" pitchFamily="18" charset="0"/>
              </a:rPr>
              <a:t/>
            </a:r>
            <a:br>
              <a:rPr lang="en-US" sz="1800" dirty="0" smtClean="0">
                <a:latin typeface="Cambria" pitchFamily="18" charset="0"/>
                <a:ea typeface="Cambria" pitchFamily="18" charset="0"/>
              </a:rPr>
            </a:br>
            <a:endParaRPr lang="en-US" sz="1800" dirty="0">
              <a:latin typeface="Cambria" pitchFamily="18" charset="0"/>
              <a:ea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sz="2400" b="1" dirty="0" smtClean="0">
                <a:latin typeface="Cambria" pitchFamily="18" charset="0"/>
                <a:ea typeface="Cambria" pitchFamily="18" charset="0"/>
              </a:rPr>
              <a:t>Stake </a:t>
            </a:r>
            <a:r>
              <a:rPr lang="en-US" sz="2400" b="1" dirty="0" smtClean="0">
                <a:latin typeface="Cambria" pitchFamily="18" charset="0"/>
                <a:ea typeface="Cambria" pitchFamily="18" charset="0"/>
              </a:rPr>
              <a:t>holders underlying thought’s :</a:t>
            </a:r>
          </a:p>
          <a:p>
            <a:pPr>
              <a:buNone/>
            </a:pPr>
            <a:endParaRPr lang="en-US" dirty="0" smtClean="0"/>
          </a:p>
        </p:txBody>
      </p:sp>
      <p:sp>
        <p:nvSpPr>
          <p:cNvPr id="4" name="Rectangle 3"/>
          <p:cNvSpPr/>
          <p:nvPr/>
        </p:nvSpPr>
        <p:spPr>
          <a:xfrm>
            <a:off x="533400" y="1524000"/>
            <a:ext cx="7543800" cy="2308324"/>
          </a:xfrm>
          <a:prstGeom prst="rect">
            <a:avLst/>
          </a:prstGeom>
        </p:spPr>
        <p:txBody>
          <a:bodyPr wrap="square">
            <a:spAutoFit/>
          </a:bodyPr>
          <a:lstStyle/>
          <a:p>
            <a:pPr algn="just">
              <a:lnSpc>
                <a:spcPct val="200000"/>
              </a:lnSpc>
              <a:buFont typeface="Wingdings" pitchFamily="2" charset="2"/>
              <a:buChar char="v"/>
            </a:pPr>
            <a:r>
              <a:rPr lang="en-US" dirty="0" smtClean="0">
                <a:latin typeface="Cambria" pitchFamily="18" charset="0"/>
                <a:ea typeface="Cambria" pitchFamily="18" charset="0"/>
              </a:rPr>
              <a:t>  Will </a:t>
            </a:r>
            <a:r>
              <a:rPr lang="en-US" dirty="0" smtClean="0">
                <a:latin typeface="Cambria" pitchFamily="18" charset="0"/>
                <a:ea typeface="Cambria" pitchFamily="18" charset="0"/>
              </a:rPr>
              <a:t>I be able to return to my old position at work?</a:t>
            </a:r>
          </a:p>
          <a:p>
            <a:pPr algn="just">
              <a:lnSpc>
                <a:spcPct val="200000"/>
              </a:lnSpc>
              <a:buFont typeface="Wingdings" pitchFamily="2" charset="2"/>
              <a:buChar char="v"/>
            </a:pPr>
            <a:r>
              <a:rPr lang="en-US" dirty="0" smtClean="0">
                <a:latin typeface="Cambria" pitchFamily="18" charset="0"/>
                <a:ea typeface="Cambria" pitchFamily="18" charset="0"/>
              </a:rPr>
              <a:t>  How </a:t>
            </a:r>
            <a:r>
              <a:rPr lang="en-US" dirty="0" smtClean="0">
                <a:latin typeface="Cambria" pitchFamily="18" charset="0"/>
                <a:ea typeface="Cambria" pitchFamily="18" charset="0"/>
              </a:rPr>
              <a:t>do I develop new skills? </a:t>
            </a:r>
          </a:p>
          <a:p>
            <a:pPr algn="just">
              <a:lnSpc>
                <a:spcPct val="200000"/>
              </a:lnSpc>
              <a:buFont typeface="Wingdings" pitchFamily="2" charset="2"/>
              <a:buChar char="v"/>
            </a:pPr>
            <a:r>
              <a:rPr lang="en-US" dirty="0" smtClean="0">
                <a:latin typeface="Cambria" pitchFamily="18" charset="0"/>
                <a:ea typeface="Cambria" pitchFamily="18" charset="0"/>
              </a:rPr>
              <a:t>  Will </a:t>
            </a:r>
            <a:r>
              <a:rPr lang="en-US" dirty="0" smtClean="0">
                <a:latin typeface="Cambria" pitchFamily="18" charset="0"/>
                <a:ea typeface="Cambria" pitchFamily="18" charset="0"/>
              </a:rPr>
              <a:t>I be able to cope with changes in the industry? </a:t>
            </a:r>
          </a:p>
          <a:p>
            <a:pPr algn="just">
              <a:lnSpc>
                <a:spcPct val="200000"/>
              </a:lnSpc>
              <a:buFont typeface="Wingdings" pitchFamily="2" charset="2"/>
              <a:buChar char="v"/>
            </a:pPr>
            <a:r>
              <a:rPr lang="en-US" dirty="0" smtClean="0">
                <a:latin typeface="Cambria" pitchFamily="18" charset="0"/>
                <a:ea typeface="Cambria" pitchFamily="18" charset="0"/>
              </a:rPr>
              <a:t>  How </a:t>
            </a:r>
            <a:r>
              <a:rPr lang="en-US" dirty="0" smtClean="0">
                <a:latin typeface="Cambria" pitchFamily="18" charset="0"/>
                <a:ea typeface="Cambria" pitchFamily="18" charset="0"/>
              </a:rPr>
              <a:t>will I manage both work and home</a:t>
            </a:r>
            <a:r>
              <a:rPr lang="en-US" dirty="0" smtClean="0">
                <a:latin typeface="Cambria" pitchFamily="18" charset="0"/>
                <a:ea typeface="Cambria" pitchFamily="18" charset="0"/>
              </a:rPr>
              <a:t>?</a:t>
            </a:r>
            <a:endParaRPr lang="en-US" dirty="0" smtClean="0">
              <a:latin typeface="Cambria" pitchFamily="18" charset="0"/>
              <a:ea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IN" sz="2400" b="1" dirty="0" smtClean="0">
                <a:latin typeface="Cambria" pitchFamily="18" charset="0"/>
                <a:ea typeface="Cambria" pitchFamily="18" charset="0"/>
              </a:rPr>
              <a:t>Our Solution: </a:t>
            </a:r>
            <a:r>
              <a:rPr lang="en-US" sz="2400" b="1" dirty="0" smtClean="0">
                <a:latin typeface="Cambria" pitchFamily="18" charset="0"/>
                <a:ea typeface="Cambria" pitchFamily="18" charset="0"/>
              </a:rPr>
              <a:t>Powering </a:t>
            </a:r>
            <a:r>
              <a:rPr lang="en-US" sz="2400" b="1" dirty="0" smtClean="0">
                <a:latin typeface="Cambria" pitchFamily="18" charset="0"/>
                <a:ea typeface="Cambria" pitchFamily="18" charset="0"/>
              </a:rPr>
              <a:t>women to return to work with help of </a:t>
            </a:r>
            <a:r>
              <a:rPr lang="en-US" sz="2400" b="1" dirty="0" smtClean="0">
                <a:latin typeface="Cambria" pitchFamily="18" charset="0"/>
                <a:ea typeface="Cambria" pitchFamily="18" charset="0"/>
              </a:rPr>
              <a:t>Azure </a:t>
            </a:r>
            <a:r>
              <a:rPr lang="en-US" sz="2400" b="1" dirty="0" smtClean="0">
                <a:latin typeface="Cambria" pitchFamily="18" charset="0"/>
                <a:ea typeface="Cambria" pitchFamily="18" charset="0"/>
              </a:rPr>
              <a:t>responsible </a:t>
            </a:r>
            <a:r>
              <a:rPr lang="en-US" sz="2400" b="1" dirty="0" smtClean="0">
                <a:latin typeface="Cambria" pitchFamily="18" charset="0"/>
                <a:ea typeface="Cambria" pitchFamily="18" charset="0"/>
              </a:rPr>
              <a:t>conversational AI</a:t>
            </a:r>
            <a:endParaRPr lang="en-US" sz="2400" dirty="0" smtClean="0">
              <a:latin typeface="Cambria" pitchFamily="18" charset="0"/>
              <a:ea typeface="Cambria" pitchFamily="18" charset="0"/>
            </a:endParaRPr>
          </a:p>
          <a:p>
            <a:pPr>
              <a:buNone/>
            </a:pPr>
            <a:endParaRPr lang="en-IN" sz="2400" dirty="0" smtClean="0">
              <a:latin typeface="Cambria" pitchFamily="18" charset="0"/>
              <a:ea typeface="Cambria" pitchFamily="18" charset="0"/>
            </a:endParaRPr>
          </a:p>
          <a:p>
            <a:pPr>
              <a:buNone/>
            </a:pPr>
            <a:endParaRPr lang="en-US" sz="2400" dirty="0">
              <a:latin typeface="Cambria" pitchFamily="18" charset="0"/>
              <a:ea typeface="Cambria" pitchFamily="18" charset="0"/>
            </a:endParaRPr>
          </a:p>
        </p:txBody>
      </p:sp>
      <p:sp>
        <p:nvSpPr>
          <p:cNvPr id="4" name="Rectangle 3"/>
          <p:cNvSpPr/>
          <p:nvPr/>
        </p:nvSpPr>
        <p:spPr>
          <a:xfrm>
            <a:off x="533400" y="1219200"/>
            <a:ext cx="8382000" cy="6324808"/>
          </a:xfrm>
          <a:prstGeom prst="rect">
            <a:avLst/>
          </a:prstGeom>
        </p:spPr>
        <p:txBody>
          <a:bodyPr wrap="square">
            <a:spAutoFit/>
          </a:bodyPr>
          <a:lstStyle/>
          <a:p>
            <a:pPr>
              <a:lnSpc>
                <a:spcPct val="150000"/>
              </a:lnSpc>
            </a:pPr>
            <a:r>
              <a:rPr lang="en-US" dirty="0" smtClean="0">
                <a:latin typeface="Cambria" pitchFamily="18" charset="0"/>
                <a:ea typeface="Cambria" pitchFamily="18" charset="0"/>
              </a:rPr>
              <a:t>So after doing rigorous </a:t>
            </a:r>
            <a:r>
              <a:rPr lang="en-US" dirty="0" smtClean="0">
                <a:latin typeface="Cambria" pitchFamily="18" charset="0"/>
                <a:ea typeface="Cambria" pitchFamily="18" charset="0"/>
              </a:rPr>
              <a:t>market research and found that the existing solutions / platforms (like job portals, career websites etc) are not tailor made as per their requirements.</a:t>
            </a:r>
          </a:p>
          <a:p>
            <a:pPr>
              <a:lnSpc>
                <a:spcPct val="150000"/>
              </a:lnSpc>
              <a:buFont typeface="Wingdings" pitchFamily="2" charset="2"/>
              <a:buChar char="v"/>
            </a:pPr>
            <a:r>
              <a:rPr lang="en-US" dirty="0" smtClean="0">
                <a:latin typeface="Cambria" pitchFamily="18" charset="0"/>
                <a:ea typeface="Cambria" pitchFamily="18" charset="0"/>
              </a:rPr>
              <a:t> </a:t>
            </a:r>
            <a:r>
              <a:rPr lang="en-US" dirty="0" smtClean="0">
                <a:latin typeface="Cambria" pitchFamily="18" charset="0"/>
                <a:ea typeface="Cambria" pitchFamily="18" charset="0"/>
              </a:rPr>
              <a:t>  Transparency </a:t>
            </a:r>
            <a:r>
              <a:rPr lang="en-US" dirty="0" smtClean="0">
                <a:latin typeface="Cambria" pitchFamily="18" charset="0"/>
                <a:ea typeface="Cambria" pitchFamily="18" charset="0"/>
              </a:rPr>
              <a:t>is not </a:t>
            </a:r>
            <a:r>
              <a:rPr lang="en-US" dirty="0" smtClean="0">
                <a:latin typeface="Cambria" pitchFamily="18" charset="0"/>
                <a:ea typeface="Cambria" pitchFamily="18" charset="0"/>
              </a:rPr>
              <a:t>maintained. So</a:t>
            </a:r>
            <a:r>
              <a:rPr lang="en-US" dirty="0" smtClean="0">
                <a:latin typeface="Cambria" pitchFamily="18" charset="0"/>
                <a:ea typeface="Cambria" pitchFamily="18" charset="0"/>
              </a:rPr>
              <a:t>, they often stop taking the initiative itself</a:t>
            </a:r>
            <a:r>
              <a:rPr lang="en-US" dirty="0" smtClean="0">
                <a:latin typeface="Cambria" pitchFamily="18" charset="0"/>
                <a:ea typeface="Cambria" pitchFamily="18" charset="0"/>
              </a:rPr>
              <a:t>.</a:t>
            </a:r>
            <a:endParaRPr lang="en-US" dirty="0" smtClean="0">
              <a:latin typeface="Cambria" pitchFamily="18" charset="0"/>
              <a:ea typeface="Cambria" pitchFamily="18" charset="0"/>
              <a:sym typeface="Symbol"/>
            </a:endParaRPr>
          </a:p>
          <a:p>
            <a:pPr>
              <a:lnSpc>
                <a:spcPct val="150000"/>
              </a:lnSpc>
              <a:buFont typeface="Wingdings" pitchFamily="2" charset="2"/>
              <a:buChar char="v"/>
            </a:pPr>
            <a:r>
              <a:rPr lang="en-US" dirty="0" smtClean="0">
                <a:latin typeface="Cambria" pitchFamily="18" charset="0"/>
                <a:ea typeface="Cambria" pitchFamily="18" charset="0"/>
              </a:rPr>
              <a:t>   </a:t>
            </a:r>
            <a:r>
              <a:rPr lang="en-US" dirty="0" smtClean="0">
                <a:latin typeface="Cambria" pitchFamily="18" charset="0"/>
                <a:ea typeface="Cambria" pitchFamily="18" charset="0"/>
              </a:rPr>
              <a:t>UI is not user </a:t>
            </a:r>
            <a:r>
              <a:rPr lang="en-US" dirty="0" smtClean="0">
                <a:latin typeface="Cambria" pitchFamily="18" charset="0"/>
                <a:ea typeface="Cambria" pitchFamily="18" charset="0"/>
              </a:rPr>
              <a:t>friendly.</a:t>
            </a:r>
          </a:p>
          <a:p>
            <a:pPr>
              <a:lnSpc>
                <a:spcPct val="150000"/>
              </a:lnSpc>
              <a:buFont typeface="Wingdings" pitchFamily="2" charset="2"/>
              <a:buChar char="v"/>
            </a:pPr>
            <a:r>
              <a:rPr lang="en-US" dirty="0" smtClean="0">
                <a:latin typeface="Cambria" pitchFamily="18" charset="0"/>
                <a:ea typeface="Cambria" pitchFamily="18" charset="0"/>
              </a:rPr>
              <a:t>   No </a:t>
            </a:r>
            <a:r>
              <a:rPr lang="en-US" dirty="0" smtClean="0">
                <a:latin typeface="Cambria" pitchFamily="18" charset="0"/>
                <a:ea typeface="Cambria" pitchFamily="18" charset="0"/>
              </a:rPr>
              <a:t>personalization </a:t>
            </a:r>
            <a:endParaRPr lang="en-US" dirty="0" smtClean="0">
              <a:latin typeface="Cambria" pitchFamily="18" charset="0"/>
              <a:ea typeface="Cambria" pitchFamily="18" charset="0"/>
            </a:endParaRPr>
          </a:p>
          <a:p>
            <a:pPr>
              <a:lnSpc>
                <a:spcPct val="150000"/>
              </a:lnSpc>
            </a:pPr>
            <a:endParaRPr lang="en-IN" dirty="0" smtClean="0">
              <a:latin typeface="Cambria" pitchFamily="18" charset="0"/>
              <a:ea typeface="Cambria" pitchFamily="18" charset="0"/>
            </a:endParaRPr>
          </a:p>
          <a:p>
            <a:pPr>
              <a:lnSpc>
                <a:spcPct val="150000"/>
              </a:lnSpc>
            </a:pPr>
            <a:r>
              <a:rPr lang="en-US" dirty="0" smtClean="0">
                <a:latin typeface="Cambria" pitchFamily="18" charset="0"/>
                <a:ea typeface="Cambria" pitchFamily="18" charset="0"/>
              </a:rPr>
              <a:t>So, the solution to this problem can be an AI-based responsible </a:t>
            </a:r>
            <a:r>
              <a:rPr lang="en-US" dirty="0" err="1" smtClean="0">
                <a:latin typeface="Cambria" pitchFamily="18" charset="0"/>
                <a:ea typeface="Cambria" pitchFamily="18" charset="0"/>
              </a:rPr>
              <a:t>chatbot</a:t>
            </a:r>
            <a:r>
              <a:rPr lang="en-US" dirty="0" smtClean="0">
                <a:latin typeface="Cambria" pitchFamily="18" charset="0"/>
                <a:ea typeface="Cambria" pitchFamily="18" charset="0"/>
              </a:rPr>
              <a:t> called </a:t>
            </a:r>
            <a:r>
              <a:rPr lang="en-US" b="1" dirty="0" smtClean="0">
                <a:latin typeface="Cambria" pitchFamily="18" charset="0"/>
                <a:ea typeface="Cambria" pitchFamily="18" charset="0"/>
              </a:rPr>
              <a:t>Mudra</a:t>
            </a:r>
            <a:r>
              <a:rPr lang="en-US" dirty="0" smtClean="0">
                <a:latin typeface="Cambria" pitchFamily="18" charset="0"/>
                <a:ea typeface="Cambria" pitchFamily="18" charset="0"/>
              </a:rPr>
              <a:t> where women from urban </a:t>
            </a:r>
            <a:r>
              <a:rPr lang="en-US" dirty="0" smtClean="0">
                <a:latin typeface="Cambria" pitchFamily="18" charset="0"/>
                <a:ea typeface="Cambria" pitchFamily="18" charset="0"/>
              </a:rPr>
              <a:t>and even rural/remote </a:t>
            </a:r>
            <a:r>
              <a:rPr lang="en-US" dirty="0" smtClean="0">
                <a:latin typeface="Cambria" pitchFamily="18" charset="0"/>
                <a:ea typeface="Cambria" pitchFamily="18" charset="0"/>
              </a:rPr>
              <a:t>areas can chat with it and:</a:t>
            </a:r>
          </a:p>
          <a:p>
            <a:pPr lvl="0">
              <a:lnSpc>
                <a:spcPct val="150000"/>
              </a:lnSpc>
              <a:buFont typeface="Wingdings" pitchFamily="2" charset="2"/>
              <a:buChar char="v"/>
            </a:pPr>
            <a:r>
              <a:rPr lang="en-US" dirty="0" smtClean="0">
                <a:latin typeface="Cambria" pitchFamily="18" charset="0"/>
                <a:ea typeface="Cambria" pitchFamily="18" charset="0"/>
              </a:rPr>
              <a:t>  Find </a:t>
            </a:r>
            <a:r>
              <a:rPr lang="en-US" dirty="0" smtClean="0">
                <a:latin typeface="Cambria" pitchFamily="18" charset="0"/>
                <a:ea typeface="Cambria" pitchFamily="18" charset="0"/>
              </a:rPr>
              <a:t>relevant job </a:t>
            </a:r>
            <a:r>
              <a:rPr lang="en-US" dirty="0" smtClean="0">
                <a:latin typeface="Cambria" pitchFamily="18" charset="0"/>
                <a:ea typeface="Cambria" pitchFamily="18" charset="0"/>
              </a:rPr>
              <a:t>opportunities nearby</a:t>
            </a:r>
            <a:endParaRPr lang="en-US" dirty="0" smtClean="0">
              <a:latin typeface="Cambria" pitchFamily="18" charset="0"/>
              <a:ea typeface="Cambria" pitchFamily="18" charset="0"/>
            </a:endParaRPr>
          </a:p>
          <a:p>
            <a:pPr lvl="0">
              <a:lnSpc>
                <a:spcPct val="150000"/>
              </a:lnSpc>
              <a:buFont typeface="Wingdings" pitchFamily="2" charset="2"/>
              <a:buChar char="v"/>
            </a:pPr>
            <a:r>
              <a:rPr lang="en-US" dirty="0" smtClean="0">
                <a:latin typeface="Cambria" pitchFamily="18" charset="0"/>
                <a:ea typeface="Cambria" pitchFamily="18" charset="0"/>
              </a:rPr>
              <a:t>  Know </a:t>
            </a:r>
            <a:r>
              <a:rPr lang="en-US" dirty="0" smtClean="0">
                <a:latin typeface="Cambria" pitchFamily="18" charset="0"/>
                <a:ea typeface="Cambria" pitchFamily="18" charset="0"/>
              </a:rPr>
              <a:t>more details about the </a:t>
            </a:r>
            <a:r>
              <a:rPr lang="en-US" dirty="0" smtClean="0">
                <a:latin typeface="Cambria" pitchFamily="18" charset="0"/>
                <a:ea typeface="Cambria" pitchFamily="18" charset="0"/>
              </a:rPr>
              <a:t>job.</a:t>
            </a:r>
          </a:p>
          <a:p>
            <a:pPr lvl="0">
              <a:lnSpc>
                <a:spcPct val="150000"/>
              </a:lnSpc>
              <a:buFont typeface="Wingdings" pitchFamily="2" charset="2"/>
              <a:buChar char="v"/>
            </a:pPr>
            <a:r>
              <a:rPr lang="en-US" dirty="0" smtClean="0">
                <a:latin typeface="Cambria" pitchFamily="18" charset="0"/>
                <a:ea typeface="Cambria" pitchFamily="18" charset="0"/>
              </a:rPr>
              <a:t>  provide access </a:t>
            </a:r>
            <a:r>
              <a:rPr lang="en-US" dirty="0" smtClean="0">
                <a:latin typeface="Cambria" pitchFamily="18" charset="0"/>
                <a:ea typeface="Cambria" pitchFamily="18" charset="0"/>
              </a:rPr>
              <a:t>to resources, </a:t>
            </a:r>
            <a:r>
              <a:rPr lang="en-US" dirty="0" smtClean="0">
                <a:latin typeface="Cambria" pitchFamily="18" charset="0"/>
                <a:ea typeface="Cambria" pitchFamily="18" charset="0"/>
              </a:rPr>
              <a:t>education based on the location</a:t>
            </a:r>
          </a:p>
          <a:p>
            <a:pPr lvl="0"/>
            <a:endParaRPr lang="en-US" dirty="0" smtClean="0"/>
          </a:p>
          <a:p>
            <a:pPr lvl="0"/>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400" dirty="0" smtClean="0">
                <a:latin typeface="Cambria" pitchFamily="18" charset="0"/>
                <a:ea typeface="Cambria" pitchFamily="18" charset="0"/>
              </a:rPr>
              <a:t>So why choose a </a:t>
            </a:r>
            <a:r>
              <a:rPr lang="en-US" sz="2400" b="1" dirty="0" smtClean="0">
                <a:latin typeface="Cambria" pitchFamily="18" charset="0"/>
                <a:ea typeface="Cambria" pitchFamily="18" charset="0"/>
              </a:rPr>
              <a:t>"responsible"</a:t>
            </a:r>
            <a:r>
              <a:rPr lang="en-US" sz="2400" dirty="0" smtClean="0">
                <a:latin typeface="Cambria" pitchFamily="18" charset="0"/>
                <a:ea typeface="Cambria" pitchFamily="18" charset="0"/>
              </a:rPr>
              <a:t> </a:t>
            </a:r>
            <a:r>
              <a:rPr lang="en-US" sz="2400" dirty="0" err="1" smtClean="0">
                <a:latin typeface="Cambria" pitchFamily="18" charset="0"/>
                <a:ea typeface="Cambria" pitchFamily="18" charset="0"/>
              </a:rPr>
              <a:t>bot</a:t>
            </a:r>
            <a:r>
              <a:rPr lang="en-US" sz="2400" dirty="0" smtClean="0">
                <a:latin typeface="Cambria" pitchFamily="18" charset="0"/>
                <a:ea typeface="Cambria" pitchFamily="18" charset="0"/>
              </a:rPr>
              <a:t>?  </a:t>
            </a:r>
            <a:r>
              <a:rPr lang="en-US" sz="2400" dirty="0" smtClean="0">
                <a:latin typeface="Cambria" pitchFamily="18" charset="0"/>
                <a:ea typeface="Cambria" pitchFamily="18" charset="0"/>
              </a:rPr>
              <a:t>Reason </a:t>
            </a:r>
            <a:r>
              <a:rPr lang="en-US" sz="2400" dirty="0" smtClean="0">
                <a:latin typeface="Cambria" pitchFamily="18" charset="0"/>
                <a:ea typeface="Cambria" pitchFamily="18" charset="0"/>
              </a:rPr>
              <a:t>being: </a:t>
            </a:r>
          </a:p>
          <a:p>
            <a:pPr>
              <a:buNone/>
            </a:pPr>
            <a:endParaRPr lang="en-US" dirty="0" smtClean="0"/>
          </a:p>
          <a:p>
            <a:pPr>
              <a:lnSpc>
                <a:spcPct val="200000"/>
              </a:lnSpc>
              <a:buFont typeface="Wingdings" pitchFamily="2" charset="2"/>
              <a:buChar char="v"/>
            </a:pPr>
            <a:r>
              <a:rPr lang="en-US" sz="1800" dirty="0" smtClean="0"/>
              <a:t>Available </a:t>
            </a:r>
            <a:r>
              <a:rPr lang="en-US" sz="1800" dirty="0" smtClean="0"/>
              <a:t>24/7 </a:t>
            </a:r>
          </a:p>
          <a:p>
            <a:pPr>
              <a:lnSpc>
                <a:spcPct val="200000"/>
              </a:lnSpc>
              <a:buFont typeface="Wingdings" pitchFamily="2" charset="2"/>
              <a:buChar char="v"/>
            </a:pPr>
            <a:r>
              <a:rPr lang="en-US" sz="1800" dirty="0" smtClean="0"/>
              <a:t>Scalable </a:t>
            </a:r>
            <a:r>
              <a:rPr lang="en-US" sz="1800" dirty="0" smtClean="0"/>
              <a:t>with lower costs </a:t>
            </a:r>
          </a:p>
          <a:p>
            <a:pPr>
              <a:lnSpc>
                <a:spcPct val="200000"/>
              </a:lnSpc>
              <a:buFont typeface="Wingdings" pitchFamily="2" charset="2"/>
              <a:buChar char="v"/>
            </a:pPr>
            <a:r>
              <a:rPr lang="en-US" sz="1800" dirty="0" smtClean="0"/>
              <a:t>Greater </a:t>
            </a:r>
            <a:r>
              <a:rPr lang="en-US" sz="1800" dirty="0" smtClean="0"/>
              <a:t>personalization </a:t>
            </a:r>
          </a:p>
          <a:p>
            <a:pPr>
              <a:lnSpc>
                <a:spcPct val="200000"/>
              </a:lnSpc>
              <a:buFont typeface="Wingdings" pitchFamily="2" charset="2"/>
              <a:buChar char="v"/>
            </a:pPr>
            <a:r>
              <a:rPr lang="en-US" sz="1800" dirty="0" smtClean="0"/>
              <a:t>Ideal </a:t>
            </a:r>
            <a:r>
              <a:rPr lang="en-US" sz="1800" dirty="0" smtClean="0"/>
              <a:t>for a repetitive and transactional use </a:t>
            </a:r>
            <a:r>
              <a:rPr lang="en-US" sz="1800" dirty="0" smtClean="0"/>
              <a:t>case with </a:t>
            </a:r>
            <a:r>
              <a:rPr lang="en-US" sz="1800" dirty="0" smtClean="0"/>
              <a:t>a testable result </a:t>
            </a:r>
          </a:p>
          <a:p>
            <a:pPr>
              <a:lnSpc>
                <a:spcPct val="200000"/>
              </a:lnSpc>
              <a:buFont typeface="Wingdings" pitchFamily="2" charset="2"/>
              <a:buChar char="v"/>
            </a:pPr>
            <a:r>
              <a:rPr lang="en-US" sz="1800" dirty="0" smtClean="0"/>
              <a:t>Transparent </a:t>
            </a:r>
          </a:p>
          <a:p>
            <a:pPr>
              <a:lnSpc>
                <a:spcPct val="200000"/>
              </a:lnSpc>
              <a:buFont typeface="Wingdings" pitchFamily="2" charset="2"/>
              <a:buChar char="v"/>
            </a:pPr>
            <a:r>
              <a:rPr lang="en-US" sz="1800" dirty="0" smtClean="0"/>
              <a:t>Trustworthy</a:t>
            </a:r>
            <a:endParaRPr lang="en-US" sz="1800"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305800" cy="5791200"/>
          </a:xfrm>
        </p:spPr>
        <p:txBody>
          <a:bodyPr>
            <a:normAutofit fontScale="92500" lnSpcReduction="10000"/>
          </a:bodyPr>
          <a:lstStyle/>
          <a:p>
            <a:pPr>
              <a:buNone/>
            </a:pPr>
            <a:r>
              <a:rPr lang="en-US" sz="2800" b="1" dirty="0" err="1" smtClean="0">
                <a:latin typeface="Cambria" pitchFamily="18" charset="0"/>
                <a:ea typeface="Cambria" pitchFamily="18" charset="0"/>
              </a:rPr>
              <a:t>Mudra</a:t>
            </a:r>
            <a:r>
              <a:rPr lang="en-US" sz="2800" b="1" dirty="0" smtClean="0">
                <a:latin typeface="Cambria" pitchFamily="18" charset="0"/>
                <a:ea typeface="Cambria" pitchFamily="18" charset="0"/>
              </a:rPr>
              <a:t>- The Chat </a:t>
            </a:r>
            <a:r>
              <a:rPr lang="en-US" sz="2800" b="1" dirty="0" err="1" smtClean="0">
                <a:latin typeface="Cambria" pitchFamily="18" charset="0"/>
                <a:ea typeface="Cambria" pitchFamily="18" charset="0"/>
              </a:rPr>
              <a:t>Bot</a:t>
            </a:r>
            <a:r>
              <a:rPr lang="en-US" sz="2800" b="1" dirty="0" smtClean="0">
                <a:latin typeface="Cambria" pitchFamily="18" charset="0"/>
                <a:ea typeface="Cambria" pitchFamily="18" charset="0"/>
              </a:rPr>
              <a:t> :</a:t>
            </a:r>
          </a:p>
          <a:p>
            <a:pPr>
              <a:buNone/>
            </a:pPr>
            <a:endParaRPr lang="en-IN" b="1" dirty="0" smtClean="0"/>
          </a:p>
          <a:p>
            <a:pPr algn="just">
              <a:lnSpc>
                <a:spcPct val="150000"/>
              </a:lnSpc>
              <a:buNone/>
            </a:pPr>
            <a:r>
              <a:rPr lang="en-US" sz="2100" b="1" dirty="0" smtClean="0">
                <a:latin typeface="Cambria" pitchFamily="18" charset="0"/>
                <a:ea typeface="Cambria" pitchFamily="18" charset="0"/>
              </a:rPr>
              <a:t>Mudra </a:t>
            </a:r>
            <a:r>
              <a:rPr lang="en-US" sz="2100" dirty="0" smtClean="0">
                <a:latin typeface="Cambria" pitchFamily="18" charset="0"/>
                <a:ea typeface="Cambria" pitchFamily="18" charset="0"/>
              </a:rPr>
              <a:t>will make an impact for empowering </a:t>
            </a:r>
            <a:r>
              <a:rPr lang="en-US" sz="2100" dirty="0" smtClean="0">
                <a:latin typeface="Cambria" pitchFamily="18" charset="0"/>
                <a:ea typeface="Cambria" pitchFamily="18" charset="0"/>
              </a:rPr>
              <a:t>our women by promoting </a:t>
            </a:r>
          </a:p>
          <a:p>
            <a:pPr algn="just">
              <a:lnSpc>
                <a:spcPct val="150000"/>
              </a:lnSpc>
              <a:buNone/>
            </a:pPr>
            <a:r>
              <a:rPr lang="en-US" sz="2100" dirty="0" smtClean="0">
                <a:latin typeface="Cambria" pitchFamily="18" charset="0"/>
                <a:ea typeface="Cambria" pitchFamily="18" charset="0"/>
              </a:rPr>
              <a:t>their </a:t>
            </a:r>
            <a:r>
              <a:rPr lang="en-US" sz="2100" dirty="0" smtClean="0">
                <a:latin typeface="Cambria" pitchFamily="18" charset="0"/>
                <a:ea typeface="Cambria" pitchFamily="18" charset="0"/>
              </a:rPr>
              <a:t>rights and skills and </a:t>
            </a:r>
            <a:r>
              <a:rPr lang="en-US" sz="2100" dirty="0" smtClean="0">
                <a:latin typeface="Cambria" pitchFamily="18" charset="0"/>
                <a:ea typeface="Cambria" pitchFamily="18" charset="0"/>
              </a:rPr>
              <a:t>opportunities. With </a:t>
            </a:r>
            <a:r>
              <a:rPr lang="en-US" sz="2100" dirty="0" smtClean="0">
                <a:latin typeface="Cambria" pitchFamily="18" charset="0"/>
                <a:ea typeface="Cambria" pitchFamily="18" charset="0"/>
              </a:rPr>
              <a:t>"Mudra" want to see “</a:t>
            </a:r>
            <a:r>
              <a:rPr lang="en-US" sz="2100" dirty="0" smtClean="0">
                <a:latin typeface="Cambria" pitchFamily="18" charset="0"/>
                <a:ea typeface="Cambria" pitchFamily="18" charset="0"/>
              </a:rPr>
              <a:t>A </a:t>
            </a:r>
          </a:p>
          <a:p>
            <a:pPr algn="just">
              <a:lnSpc>
                <a:spcPct val="150000"/>
              </a:lnSpc>
              <a:buNone/>
            </a:pPr>
            <a:r>
              <a:rPr lang="en-US" sz="2100" dirty="0" smtClean="0">
                <a:latin typeface="Cambria" pitchFamily="18" charset="0"/>
                <a:ea typeface="Cambria" pitchFamily="18" charset="0"/>
              </a:rPr>
              <a:t>woman </a:t>
            </a:r>
            <a:r>
              <a:rPr lang="en-US" sz="2100" dirty="0" smtClean="0">
                <a:latin typeface="Cambria" pitchFamily="18" charset="0"/>
                <a:ea typeface="Cambria" pitchFamily="18" charset="0"/>
              </a:rPr>
              <a:t>as the full circle. Within her is the power to create, nurture </a:t>
            </a:r>
            <a:r>
              <a:rPr lang="en-US" sz="2100" dirty="0" smtClean="0">
                <a:latin typeface="Cambria" pitchFamily="18" charset="0"/>
                <a:ea typeface="Cambria" pitchFamily="18" charset="0"/>
              </a:rPr>
              <a:t>and </a:t>
            </a:r>
          </a:p>
          <a:p>
            <a:pPr algn="just">
              <a:lnSpc>
                <a:spcPct val="150000"/>
              </a:lnSpc>
              <a:buNone/>
            </a:pPr>
            <a:r>
              <a:rPr lang="en-US" sz="2100" dirty="0" smtClean="0">
                <a:latin typeface="Cambria" pitchFamily="18" charset="0"/>
                <a:ea typeface="Cambria" pitchFamily="18" charset="0"/>
              </a:rPr>
              <a:t>transform</a:t>
            </a:r>
            <a:r>
              <a:rPr lang="en-US" sz="2100" dirty="0" smtClean="0">
                <a:latin typeface="Cambria" pitchFamily="18" charset="0"/>
                <a:ea typeface="Cambria" pitchFamily="18" charset="0"/>
              </a:rPr>
              <a:t>.”</a:t>
            </a:r>
            <a:endParaRPr lang="en-US" sz="2100" b="1" dirty="0" smtClean="0">
              <a:latin typeface="Cambria" pitchFamily="18" charset="0"/>
              <a:ea typeface="Cambria" pitchFamily="18" charset="0"/>
            </a:endParaRPr>
          </a:p>
          <a:p>
            <a:pPr>
              <a:buNone/>
            </a:pPr>
            <a:endParaRPr lang="en-US" sz="2100" dirty="0" smtClean="0">
              <a:latin typeface="Cambria" pitchFamily="18" charset="0"/>
              <a:ea typeface="Cambria" pitchFamily="18" charset="0"/>
            </a:endParaRPr>
          </a:p>
          <a:p>
            <a:pPr>
              <a:lnSpc>
                <a:spcPct val="160000"/>
              </a:lnSpc>
              <a:buNone/>
            </a:pPr>
            <a:r>
              <a:rPr lang="en-US" sz="2100" b="1" dirty="0" err="1" smtClean="0">
                <a:latin typeface="Cambria" pitchFamily="18" charset="0"/>
                <a:ea typeface="Cambria" pitchFamily="18" charset="0"/>
              </a:rPr>
              <a:t>Bot</a:t>
            </a:r>
            <a:r>
              <a:rPr lang="en-US" sz="2100" b="1" dirty="0" smtClean="0">
                <a:latin typeface="Cambria" pitchFamily="18" charset="0"/>
                <a:ea typeface="Cambria" pitchFamily="18" charset="0"/>
              </a:rPr>
              <a:t> </a:t>
            </a:r>
            <a:r>
              <a:rPr lang="en-US" sz="2100" b="1" dirty="0" smtClean="0">
                <a:latin typeface="Cambria" pitchFamily="18" charset="0"/>
                <a:ea typeface="Cambria" pitchFamily="18" charset="0"/>
              </a:rPr>
              <a:t>goals:</a:t>
            </a:r>
            <a:endParaRPr lang="en-US" sz="2100" dirty="0" smtClean="0">
              <a:latin typeface="Cambria" pitchFamily="18" charset="0"/>
              <a:ea typeface="Cambria" pitchFamily="18" charset="0"/>
            </a:endParaRPr>
          </a:p>
          <a:p>
            <a:pPr lvl="0">
              <a:lnSpc>
                <a:spcPct val="160000"/>
              </a:lnSpc>
              <a:buFont typeface="Wingdings" pitchFamily="2" charset="2"/>
              <a:buChar char="v"/>
            </a:pPr>
            <a:r>
              <a:rPr lang="en-US" sz="2100" dirty="0" smtClean="0">
                <a:latin typeface="Cambria" pitchFamily="18" charset="0"/>
                <a:ea typeface="Cambria" pitchFamily="18" charset="0"/>
              </a:rPr>
              <a:t>Intelligent</a:t>
            </a:r>
          </a:p>
          <a:p>
            <a:pPr lvl="0">
              <a:lnSpc>
                <a:spcPct val="160000"/>
              </a:lnSpc>
              <a:buFont typeface="Wingdings" pitchFamily="2" charset="2"/>
              <a:buChar char="v"/>
            </a:pPr>
            <a:r>
              <a:rPr lang="en-US" sz="2100" dirty="0" smtClean="0">
                <a:latin typeface="Cambria" pitchFamily="18" charset="0"/>
                <a:ea typeface="Cambria" pitchFamily="18" charset="0"/>
              </a:rPr>
              <a:t>Fast &amp; Accurate</a:t>
            </a:r>
          </a:p>
          <a:p>
            <a:pPr lvl="0">
              <a:lnSpc>
                <a:spcPct val="160000"/>
              </a:lnSpc>
              <a:buFont typeface="Wingdings" pitchFamily="2" charset="2"/>
              <a:buChar char="v"/>
            </a:pPr>
            <a:r>
              <a:rPr lang="en-US" sz="2100" dirty="0" smtClean="0">
                <a:latin typeface="Cambria" pitchFamily="18" charset="0"/>
                <a:ea typeface="Cambria" pitchFamily="18" charset="0"/>
              </a:rPr>
              <a:t>Secure</a:t>
            </a:r>
          </a:p>
          <a:p>
            <a:pPr lvl="0">
              <a:lnSpc>
                <a:spcPct val="160000"/>
              </a:lnSpc>
              <a:buFont typeface="Wingdings" pitchFamily="2" charset="2"/>
              <a:buChar char="v"/>
            </a:pPr>
            <a:r>
              <a:rPr lang="en-US" sz="2100" dirty="0" smtClean="0">
                <a:latin typeface="Cambria" pitchFamily="18" charset="0"/>
                <a:ea typeface="Cambria" pitchFamily="18" charset="0"/>
              </a:rPr>
              <a:t>Easy to </a:t>
            </a:r>
            <a:r>
              <a:rPr lang="en-US" sz="2100" dirty="0" smtClean="0">
                <a:latin typeface="Cambria" pitchFamily="18" charset="0"/>
                <a:ea typeface="Cambria" pitchFamily="18" charset="0"/>
              </a:rPr>
              <a:t>access</a:t>
            </a:r>
          </a:p>
          <a:p>
            <a:pPr lvl="0">
              <a:buNone/>
            </a:pPr>
            <a:endParaRPr lang="en-US"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6172200"/>
          </a:xfrm>
        </p:spPr>
        <p:txBody>
          <a:bodyPr>
            <a:normAutofit fontScale="25000" lnSpcReduction="20000"/>
          </a:bodyPr>
          <a:lstStyle/>
          <a:p>
            <a:pPr>
              <a:buNone/>
            </a:pPr>
            <a:r>
              <a:rPr lang="en-US" b="1" dirty="0" smtClean="0"/>
              <a:t>Sample </a:t>
            </a:r>
            <a:r>
              <a:rPr lang="en-US" b="1" dirty="0" smtClean="0"/>
              <a:t>output</a:t>
            </a:r>
            <a:endParaRPr lang="en-US" dirty="0" smtClean="0"/>
          </a:p>
          <a:p>
            <a:pPr>
              <a:buNone/>
            </a:pPr>
            <a:r>
              <a:rPr lang="en-US" dirty="0" smtClean="0"/>
              <a:t>Follow the script below for a sample conversation with </a:t>
            </a:r>
            <a:r>
              <a:rPr lang="en-US" dirty="0" smtClean="0"/>
              <a:t>Mudra.</a:t>
            </a:r>
            <a:endParaRPr lang="en-US" dirty="0" smtClean="0"/>
          </a:p>
          <a:p>
            <a:pPr>
              <a:lnSpc>
                <a:spcPct val="120000"/>
              </a:lnSpc>
              <a:buNone/>
            </a:pPr>
            <a:r>
              <a:rPr lang="en-US" sz="6400" dirty="0" smtClean="0">
                <a:latin typeface="Cambria" pitchFamily="18" charset="0"/>
                <a:ea typeface="Cambria" pitchFamily="18" charset="0"/>
              </a:rPr>
              <a:t>Mudra: </a:t>
            </a:r>
            <a:r>
              <a:rPr lang="en-US" sz="6400" dirty="0" smtClean="0">
                <a:latin typeface="Cambria" pitchFamily="18" charset="0"/>
                <a:ea typeface="Cambria" pitchFamily="18" charset="0"/>
              </a:rPr>
              <a:t>Welcome to </a:t>
            </a:r>
            <a:r>
              <a:rPr lang="en-US" sz="6400" dirty="0" smtClean="0">
                <a:latin typeface="Cambria" pitchFamily="18" charset="0"/>
                <a:ea typeface="Cambria" pitchFamily="18" charset="0"/>
              </a:rPr>
              <a:t>Mudra. </a:t>
            </a:r>
            <a:r>
              <a:rPr lang="en-US" sz="6400" dirty="0" smtClean="0">
                <a:latin typeface="Cambria" pitchFamily="18" charset="0"/>
                <a:ea typeface="Cambria" pitchFamily="18" charset="0"/>
              </a:rPr>
              <a:t>I am a </a:t>
            </a:r>
            <a:r>
              <a:rPr lang="en-US" sz="6400" dirty="0" err="1" smtClean="0">
                <a:latin typeface="Cambria" pitchFamily="18" charset="0"/>
                <a:ea typeface="Cambria" pitchFamily="18" charset="0"/>
              </a:rPr>
              <a:t>bot</a:t>
            </a:r>
            <a:r>
              <a:rPr lang="en-US" sz="6400" dirty="0" smtClean="0">
                <a:latin typeface="Cambria" pitchFamily="18" charset="0"/>
                <a:ea typeface="Cambria" pitchFamily="18" charset="0"/>
              </a:rPr>
              <a:t> who can help in finding the best career options for you regardless of the reason or the length of your break.</a:t>
            </a:r>
          </a:p>
          <a:p>
            <a:pPr>
              <a:lnSpc>
                <a:spcPct val="120000"/>
              </a:lnSpc>
              <a:buNone/>
            </a:pPr>
            <a:r>
              <a:rPr lang="en-US" sz="6400" dirty="0" smtClean="0">
                <a:latin typeface="Cambria" pitchFamily="18" charset="0"/>
                <a:ea typeface="Cambria" pitchFamily="18" charset="0"/>
              </a:rPr>
              <a:t>User Reply: I am housewife, want to restart my career</a:t>
            </a:r>
          </a:p>
          <a:p>
            <a:pPr>
              <a:lnSpc>
                <a:spcPct val="120000"/>
              </a:lnSpc>
              <a:buNone/>
            </a:pPr>
            <a:r>
              <a:rPr lang="en-US" sz="6400" dirty="0" smtClean="0">
                <a:latin typeface="Cambria" pitchFamily="18" charset="0"/>
                <a:ea typeface="Cambria" pitchFamily="18" charset="0"/>
              </a:rPr>
              <a:t> </a:t>
            </a:r>
          </a:p>
          <a:p>
            <a:pPr>
              <a:lnSpc>
                <a:spcPct val="120000"/>
              </a:lnSpc>
              <a:buNone/>
            </a:pPr>
            <a:r>
              <a:rPr lang="en-US" sz="6400" dirty="0" smtClean="0">
                <a:latin typeface="Cambria" pitchFamily="18" charset="0"/>
                <a:ea typeface="Cambria" pitchFamily="18" charset="0"/>
              </a:rPr>
              <a:t>Mudra: </a:t>
            </a:r>
            <a:r>
              <a:rPr lang="en-US" sz="6400" dirty="0" smtClean="0">
                <a:latin typeface="Cambria" pitchFamily="18" charset="0"/>
                <a:ea typeface="Cambria" pitchFamily="18" charset="0"/>
              </a:rPr>
              <a:t>You have come to the right place. I will help you in guiding the career path, Before that could you let me know few questions ?</a:t>
            </a:r>
          </a:p>
          <a:p>
            <a:pPr>
              <a:lnSpc>
                <a:spcPct val="120000"/>
              </a:lnSpc>
              <a:buNone/>
            </a:pPr>
            <a:r>
              <a:rPr lang="en-US" sz="6400" dirty="0" smtClean="0">
                <a:latin typeface="Cambria" pitchFamily="18" charset="0"/>
                <a:ea typeface="Cambria" pitchFamily="18" charset="0"/>
              </a:rPr>
              <a:t>What is your educational background ?</a:t>
            </a:r>
          </a:p>
          <a:p>
            <a:pPr>
              <a:lnSpc>
                <a:spcPct val="120000"/>
              </a:lnSpc>
              <a:buNone/>
            </a:pPr>
            <a:r>
              <a:rPr lang="en-US" sz="6400" dirty="0" smtClean="0">
                <a:latin typeface="Cambria" pitchFamily="18" charset="0"/>
                <a:ea typeface="Cambria" pitchFamily="18" charset="0"/>
              </a:rPr>
              <a:t>User Reply: Degree</a:t>
            </a:r>
          </a:p>
          <a:p>
            <a:pPr>
              <a:lnSpc>
                <a:spcPct val="120000"/>
              </a:lnSpc>
              <a:buNone/>
            </a:pPr>
            <a:r>
              <a:rPr lang="en-US" sz="6400" dirty="0" smtClean="0">
                <a:latin typeface="Cambria" pitchFamily="18" charset="0"/>
                <a:ea typeface="Cambria" pitchFamily="18" charset="0"/>
              </a:rPr>
              <a:t> </a:t>
            </a:r>
          </a:p>
          <a:p>
            <a:pPr>
              <a:lnSpc>
                <a:spcPct val="120000"/>
              </a:lnSpc>
              <a:buNone/>
            </a:pPr>
            <a:r>
              <a:rPr lang="en-US" sz="6400" dirty="0" smtClean="0">
                <a:latin typeface="Cambria" pitchFamily="18" charset="0"/>
                <a:ea typeface="Cambria" pitchFamily="18" charset="0"/>
              </a:rPr>
              <a:t>Mudra: </a:t>
            </a:r>
            <a:r>
              <a:rPr lang="en-US" sz="6400" dirty="0" smtClean="0">
                <a:latin typeface="Cambria" pitchFamily="18" charset="0"/>
                <a:ea typeface="Cambria" pitchFamily="18" charset="0"/>
              </a:rPr>
              <a:t>What kind of jobs are you interested in? Like Software &amp; IT, Data Science, Sales, Marketing</a:t>
            </a:r>
          </a:p>
          <a:p>
            <a:pPr>
              <a:lnSpc>
                <a:spcPct val="120000"/>
              </a:lnSpc>
              <a:buNone/>
            </a:pPr>
            <a:r>
              <a:rPr lang="en-US" sz="6400" dirty="0" smtClean="0">
                <a:latin typeface="Cambria" pitchFamily="18" charset="0"/>
                <a:ea typeface="Cambria" pitchFamily="18" charset="0"/>
              </a:rPr>
              <a:t>User Reply: Data Science</a:t>
            </a:r>
          </a:p>
          <a:p>
            <a:pPr>
              <a:lnSpc>
                <a:spcPct val="120000"/>
              </a:lnSpc>
              <a:buNone/>
            </a:pPr>
            <a:r>
              <a:rPr lang="en-US" sz="6400" dirty="0" smtClean="0">
                <a:latin typeface="Cambria" pitchFamily="18" charset="0"/>
                <a:ea typeface="Cambria" pitchFamily="18" charset="0"/>
              </a:rPr>
              <a:t> </a:t>
            </a:r>
          </a:p>
          <a:p>
            <a:pPr>
              <a:lnSpc>
                <a:spcPct val="120000"/>
              </a:lnSpc>
              <a:buNone/>
            </a:pPr>
            <a:r>
              <a:rPr lang="en-US" sz="6400" dirty="0" smtClean="0">
                <a:latin typeface="Cambria" pitchFamily="18" charset="0"/>
                <a:ea typeface="Cambria" pitchFamily="18" charset="0"/>
              </a:rPr>
              <a:t>Mudra: </a:t>
            </a:r>
            <a:r>
              <a:rPr lang="en-US" sz="6400" dirty="0" smtClean="0">
                <a:latin typeface="Cambria" pitchFamily="18" charset="0"/>
                <a:ea typeface="Cambria" pitchFamily="18" charset="0"/>
              </a:rPr>
              <a:t>How much work experience do you have ?</a:t>
            </a:r>
          </a:p>
          <a:p>
            <a:pPr>
              <a:lnSpc>
                <a:spcPct val="120000"/>
              </a:lnSpc>
              <a:buNone/>
            </a:pPr>
            <a:r>
              <a:rPr lang="en-US" sz="6400" dirty="0" smtClean="0">
                <a:latin typeface="Cambria" pitchFamily="18" charset="0"/>
                <a:ea typeface="Cambria" pitchFamily="18" charset="0"/>
              </a:rPr>
              <a:t>User Reply: I am a Fresher</a:t>
            </a:r>
          </a:p>
          <a:p>
            <a:pPr>
              <a:lnSpc>
                <a:spcPct val="120000"/>
              </a:lnSpc>
              <a:buNone/>
            </a:pPr>
            <a:r>
              <a:rPr lang="en-US" sz="6400" dirty="0" smtClean="0">
                <a:latin typeface="Cambria" pitchFamily="18" charset="0"/>
                <a:ea typeface="Cambria" pitchFamily="18" charset="0"/>
              </a:rPr>
              <a:t> </a:t>
            </a:r>
          </a:p>
          <a:p>
            <a:pPr>
              <a:lnSpc>
                <a:spcPct val="120000"/>
              </a:lnSpc>
              <a:buNone/>
            </a:pPr>
            <a:r>
              <a:rPr lang="en-US" sz="6400" dirty="0" smtClean="0">
                <a:latin typeface="Cambria" pitchFamily="18" charset="0"/>
                <a:ea typeface="Cambria" pitchFamily="18" charset="0"/>
              </a:rPr>
              <a:t>Mudra: </a:t>
            </a:r>
            <a:r>
              <a:rPr lang="en-US" sz="6400" dirty="0" smtClean="0">
                <a:latin typeface="Cambria" pitchFamily="18" charset="0"/>
                <a:ea typeface="Cambria" pitchFamily="18" charset="0"/>
              </a:rPr>
              <a:t>Alright! Which cities are you looking for jobs in? Like Mumbai, </a:t>
            </a:r>
            <a:r>
              <a:rPr lang="en-US" sz="6400" dirty="0" err="1" smtClean="0">
                <a:latin typeface="Cambria" pitchFamily="18" charset="0"/>
                <a:ea typeface="Cambria" pitchFamily="18" charset="0"/>
              </a:rPr>
              <a:t>Pune</a:t>
            </a:r>
            <a:endParaRPr lang="en-US" sz="6400" dirty="0" smtClean="0">
              <a:latin typeface="Cambria" pitchFamily="18" charset="0"/>
              <a:ea typeface="Cambria" pitchFamily="18" charset="0"/>
            </a:endParaRPr>
          </a:p>
          <a:p>
            <a:pPr>
              <a:lnSpc>
                <a:spcPct val="120000"/>
              </a:lnSpc>
              <a:buNone/>
            </a:pPr>
            <a:r>
              <a:rPr lang="en-US" sz="6400" dirty="0" smtClean="0">
                <a:latin typeface="Cambria" pitchFamily="18" charset="0"/>
                <a:ea typeface="Cambria" pitchFamily="18" charset="0"/>
              </a:rPr>
              <a:t>User Reply: Mumbai</a:t>
            </a:r>
          </a:p>
          <a:p>
            <a:pPr>
              <a:lnSpc>
                <a:spcPct val="120000"/>
              </a:lnSpc>
              <a:buNone/>
            </a:pPr>
            <a:r>
              <a:rPr lang="en-US" sz="6400" dirty="0" smtClean="0">
                <a:latin typeface="Cambria" pitchFamily="18" charset="0"/>
                <a:ea typeface="Cambria" pitchFamily="18" charset="0"/>
              </a:rPr>
              <a:t> </a:t>
            </a:r>
          </a:p>
          <a:p>
            <a:pPr>
              <a:lnSpc>
                <a:spcPct val="120000"/>
              </a:lnSpc>
              <a:buNone/>
            </a:pPr>
            <a:r>
              <a:rPr lang="en-US" sz="6400" dirty="0" smtClean="0">
                <a:latin typeface="Cambria" pitchFamily="18" charset="0"/>
                <a:ea typeface="Cambria" pitchFamily="18" charset="0"/>
              </a:rPr>
              <a:t>Mudra: </a:t>
            </a:r>
            <a:r>
              <a:rPr lang="en-US" sz="6400" dirty="0" smtClean="0">
                <a:latin typeface="Cambria" pitchFamily="18" charset="0"/>
                <a:ea typeface="Cambria" pitchFamily="18" charset="0"/>
              </a:rPr>
              <a:t>Thank you, we found the details below, based on your technology selection :</a:t>
            </a:r>
          </a:p>
          <a:p>
            <a:pPr>
              <a:lnSpc>
                <a:spcPct val="120000"/>
              </a:lnSpc>
              <a:buNone/>
            </a:pPr>
            <a:r>
              <a:rPr lang="en-US" sz="6400" dirty="0" smtClean="0">
                <a:latin typeface="Cambria" pitchFamily="18" charset="0"/>
                <a:ea typeface="Cambria" pitchFamily="18" charset="0"/>
              </a:rPr>
              <a:t> </a:t>
            </a:r>
          </a:p>
          <a:p>
            <a:pPr>
              <a:lnSpc>
                <a:spcPct val="120000"/>
              </a:lnSpc>
              <a:buNone/>
            </a:pPr>
            <a:r>
              <a:rPr lang="en-US" sz="6400" dirty="0" smtClean="0">
                <a:latin typeface="Cambria" pitchFamily="18" charset="0"/>
                <a:ea typeface="Cambria" pitchFamily="18" charset="0"/>
              </a:rPr>
              <a:t>you can see the insights of the hiring trends of the technology to have selected :</a:t>
            </a:r>
          </a:p>
          <a:p>
            <a:pPr>
              <a:lnSpc>
                <a:spcPct val="120000"/>
              </a:lnSpc>
              <a:buNone/>
            </a:pPr>
            <a:r>
              <a:rPr lang="en-US" sz="6400" dirty="0" smtClean="0">
                <a:latin typeface="Cambria" pitchFamily="18" charset="0"/>
                <a:ea typeface="Cambria" pitchFamily="18" charset="0"/>
              </a:rPr>
              <a:t> </a:t>
            </a:r>
          </a:p>
          <a:p>
            <a:pPr>
              <a:buNone/>
            </a:pPr>
            <a:endParaRPr lang="en-US" dirty="0" smtClean="0"/>
          </a:p>
          <a:p>
            <a:pPr>
              <a:buNone/>
            </a:pP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lipFill>
          <a:blip xmlns:r="http://schemas.openxmlformats.org/officeDocument/2006/relationships" r:embed="rId1"/>
          <a:tile tx="0" ty="0" sx="100000" sy="100000" flip="none" algn="tl"/>
        </a:blipFill>
        <a:ln w="9525">
          <a:noFill/>
          <a:miter lim="800000"/>
          <a:headEnd/>
          <a:tailEnd/>
        </a:ln>
      </a:spPr>
      <a:bodyPr vert="horz" wrap="square" lIns="914400" tIns="1097280" rIns="1097280" bIns="1097280" numCol="1" anchor="b" anchorCtr="0" compatLnSpc="1">
        <a:prstTxWarp prst="textNoShape">
          <a:avLst/>
        </a:prstTxWarp>
      </a:bodyPr>
      <a:lstStyle>
        <a:defPPr>
          <a:defRPr sz="3600" b="1" dirty="0" smtClean="0"/>
        </a:defPPr>
      </a:lstStyle>
    </a:spDef>
  </a:objectDefaults>
  <a:extraClrSchemeLst/>
</a:theme>
</file>

<file path=docProps/app.xml><?xml version="1.0" encoding="utf-8"?>
<Properties xmlns="http://schemas.openxmlformats.org/officeDocument/2006/extended-properties" xmlns:vt="http://schemas.openxmlformats.org/officeDocument/2006/docPropsVTypes">
  <TotalTime>1338</TotalTime>
  <Words>510</Words>
  <Application>Microsoft Office PowerPoint</Application>
  <PresentationFormat>On-screen Show (4:3)</PresentationFormat>
  <Paragraphs>83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32</cp:revision>
  <dcterms:created xsi:type="dcterms:W3CDTF">2006-08-16T00:00:00Z</dcterms:created>
  <dcterms:modified xsi:type="dcterms:W3CDTF">2022-06-17T12:53:17Z</dcterms:modified>
</cp:coreProperties>
</file>