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08" r:id="rId2"/>
    <p:sldId id="257" r:id="rId3"/>
    <p:sldId id="259" r:id="rId4"/>
    <p:sldId id="260" r:id="rId5"/>
    <p:sldId id="309" r:id="rId6"/>
    <p:sldId id="299" r:id="rId7"/>
    <p:sldId id="261" r:id="rId8"/>
    <p:sldId id="306" r:id="rId9"/>
    <p:sldId id="307" r:id="rId10"/>
    <p:sldId id="292" r:id="rId11"/>
    <p:sldId id="263" r:id="rId12"/>
    <p:sldId id="302" r:id="rId13"/>
    <p:sldId id="303" r:id="rId14"/>
    <p:sldId id="304" r:id="rId15"/>
    <p:sldId id="305" r:id="rId16"/>
    <p:sldId id="310" r:id="rId17"/>
    <p:sldId id="262" r:id="rId18"/>
    <p:sldId id="312" r:id="rId19"/>
    <p:sldId id="298" r:id="rId20"/>
    <p:sldId id="313" r:id="rId21"/>
    <p:sldId id="265" r:id="rId22"/>
    <p:sldId id="395" r:id="rId23"/>
    <p:sldId id="266" r:id="rId24"/>
    <p:sldId id="267" r:id="rId25"/>
    <p:sldId id="268" r:id="rId26"/>
    <p:sldId id="269" r:id="rId27"/>
    <p:sldId id="270" r:id="rId28"/>
    <p:sldId id="294" r:id="rId29"/>
    <p:sldId id="273" r:id="rId30"/>
    <p:sldId id="272" r:id="rId31"/>
    <p:sldId id="271" r:id="rId32"/>
    <p:sldId id="295" r:id="rId33"/>
    <p:sldId id="283" r:id="rId34"/>
    <p:sldId id="284" r:id="rId35"/>
    <p:sldId id="285" r:id="rId36"/>
    <p:sldId id="397" r:id="rId37"/>
    <p:sldId id="398" r:id="rId38"/>
  </p:sldIdLst>
  <p:sldSz cx="9144000" cy="6858000" type="screen4x3"/>
  <p:notesSz cx="9932988" cy="680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43FBD-61DE-4F5D-8673-804D4B6F2297}" v="102" dt="2022-03-04T07:37:06.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84" autoAdjust="0"/>
  </p:normalViewPr>
  <p:slideViewPr>
    <p:cSldViewPr snapToGrid="0">
      <p:cViewPr varScale="1">
        <p:scale>
          <a:sx n="104" d="100"/>
          <a:sy n="104" d="100"/>
        </p:scale>
        <p:origin x="131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6395" y="0"/>
            <a:ext cx="4304295" cy="341224"/>
          </a:xfrm>
          <a:prstGeom prst="rect">
            <a:avLst/>
          </a:prstGeom>
        </p:spPr>
        <p:txBody>
          <a:bodyPr vert="horz" lIns="91440" tIns="45720" rIns="91440" bIns="45720" rtlCol="0"/>
          <a:lstStyle>
            <a:lvl1pPr algn="r">
              <a:defRPr sz="1200"/>
            </a:lvl1pPr>
          </a:lstStyle>
          <a:p>
            <a:fld id="{DFA8A924-3DAB-4DFC-84A1-9A3F20C73148}"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3436938" y="850900"/>
            <a:ext cx="3059112" cy="2293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299" y="3272909"/>
            <a:ext cx="7946390" cy="267783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6395" y="6459627"/>
            <a:ext cx="4304295" cy="341223"/>
          </a:xfrm>
          <a:prstGeom prst="rect">
            <a:avLst/>
          </a:prstGeom>
        </p:spPr>
        <p:txBody>
          <a:bodyPr vert="horz" lIns="91440" tIns="45720" rIns="91440" bIns="45720" rtlCol="0" anchor="b"/>
          <a:lstStyle>
            <a:lvl1pPr algn="r">
              <a:defRPr sz="1200"/>
            </a:lvl1pPr>
          </a:lstStyle>
          <a:p>
            <a:fld id="{7CE675B3-1424-489E-BB86-CC21EF150B64}" type="slidenum">
              <a:rPr lang="zh-CN" altLang="en-US" smtClean="0"/>
              <a:t>‹#›</a:t>
            </a:fld>
            <a:endParaRPr lang="zh-CN" altLang="en-US"/>
          </a:p>
        </p:txBody>
      </p:sp>
    </p:spTree>
    <p:extLst>
      <p:ext uri="{BB962C8B-B14F-4D97-AF65-F5344CB8AC3E}">
        <p14:creationId xmlns:p14="http://schemas.microsoft.com/office/powerpoint/2010/main" val="291966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“运动学”是从几何观点来研究和描述物体机械运动规律，物体怎样动 “动力学学”是从受力的角度来研究和描述物体机械运动规律，物体为什么会动。</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4</a:t>
            </a:fld>
            <a:endParaRPr lang="zh-CN" altLang="en-US"/>
          </a:p>
        </p:txBody>
      </p:sp>
    </p:spTree>
    <p:extLst>
      <p:ext uri="{BB962C8B-B14F-4D97-AF65-F5344CB8AC3E}">
        <p14:creationId xmlns:p14="http://schemas.microsoft.com/office/powerpoint/2010/main" val="210491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引入路程描述质点运动的轨迹</a:t>
            </a:r>
            <a:endParaRPr lang="en-US" altLang="zh-CN" dirty="0"/>
          </a:p>
          <a:p>
            <a:endParaRPr lang="en-US" altLang="zh-CN" dirty="0"/>
          </a:p>
          <a:p>
            <a:endParaRPr lang="en-US" altLang="zh-CN" dirty="0"/>
          </a:p>
          <a:p>
            <a:r>
              <a:rPr lang="zh-CN" altLang="en-US" dirty="0"/>
              <a:t>在一段时间内，质点在其轨迹上经过的路径的总长度叫路程</a:t>
            </a:r>
          </a:p>
          <a:p>
            <a:endParaRPr lang="zh-CN" altLang="en-US" dirty="0"/>
          </a:p>
        </p:txBody>
      </p:sp>
      <p:sp>
        <p:nvSpPr>
          <p:cNvPr id="4" name="灯片编号占位符 3"/>
          <p:cNvSpPr>
            <a:spLocks noGrp="1"/>
          </p:cNvSpPr>
          <p:nvPr>
            <p:ph type="sldNum" sz="quarter" idx="5"/>
          </p:nvPr>
        </p:nvSpPr>
        <p:spPr/>
        <p:txBody>
          <a:bodyPr/>
          <a:lstStyle/>
          <a:p>
            <a:fld id="{7CE675B3-1424-489E-BB86-CC21EF150B64}" type="slidenum">
              <a:rPr lang="zh-CN" altLang="en-US" smtClean="0"/>
              <a:t>24</a:t>
            </a:fld>
            <a:endParaRPr lang="zh-CN" altLang="en-US"/>
          </a:p>
        </p:txBody>
      </p:sp>
    </p:spTree>
    <p:extLst>
      <p:ext uri="{BB962C8B-B14F-4D97-AF65-F5344CB8AC3E}">
        <p14:creationId xmlns:p14="http://schemas.microsoft.com/office/powerpoint/2010/main" val="358639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质点位移与发生这一位移的时间间隔之比，称作质点在这段时间内的平均速度</a:t>
            </a:r>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26</a:t>
            </a:fld>
            <a:endParaRPr lang="zh-CN" altLang="en-US"/>
          </a:p>
        </p:txBody>
      </p:sp>
    </p:spTree>
    <p:extLst>
      <p:ext uri="{BB962C8B-B14F-4D97-AF65-F5344CB8AC3E}">
        <p14:creationId xmlns:p14="http://schemas.microsoft.com/office/powerpoint/2010/main" val="2190627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平均速度只能提供一段时间内位置总变动的方向和大小，却不能精细给出质点在这段时间内发生的运动方向的改变和时快时慢的详细情况。</a:t>
            </a:r>
            <a:endParaRPr lang="en-US" altLang="zh-CN" dirty="0"/>
          </a:p>
          <a:p>
            <a:r>
              <a:rPr lang="zh-CN" altLang="en-US" dirty="0"/>
              <a:t>观察时间越短，平均速度越能体现运动情况。</a:t>
            </a:r>
            <a:endParaRPr lang="en-US" altLang="zh-CN" dirty="0"/>
          </a:p>
          <a:p>
            <a:r>
              <a:rPr lang="zh-CN" altLang="en-US" dirty="0"/>
              <a:t>在这里我们提出极限的概念。</a:t>
            </a:r>
            <a:endParaRPr lang="en-US" altLang="zh-CN" dirty="0"/>
          </a:p>
          <a:p>
            <a:endParaRPr lang="en-US" altLang="zh-CN" dirty="0"/>
          </a:p>
          <a:p>
            <a:r>
              <a:rPr lang="zh-CN" altLang="en-US" dirty="0"/>
              <a:t>我们定义质点在</a:t>
            </a:r>
            <a:r>
              <a:rPr lang="en-US" altLang="zh-CN" dirty="0"/>
              <a:t>t</a:t>
            </a:r>
            <a:r>
              <a:rPr lang="zh-CN" altLang="en-US" dirty="0"/>
              <a:t>时刻的瞬时速度，它等于</a:t>
            </a:r>
            <a:r>
              <a:rPr lang="en-US" altLang="zh-CN" dirty="0"/>
              <a:t>t</a:t>
            </a:r>
            <a:r>
              <a:rPr lang="zh-CN" altLang="en-US" dirty="0"/>
              <a:t>到</a:t>
            </a:r>
            <a:r>
              <a:rPr lang="el-GR" altLang="zh-CN" dirty="0"/>
              <a:t>Δ</a:t>
            </a:r>
            <a:r>
              <a:rPr lang="en-US" altLang="zh-CN" dirty="0"/>
              <a:t>t</a:t>
            </a:r>
            <a:r>
              <a:rPr lang="zh-CN" altLang="en-US" dirty="0"/>
              <a:t>时间内平均速度</a:t>
            </a:r>
            <a:r>
              <a:rPr lang="el-GR" altLang="zh-CN" dirty="0"/>
              <a:t>Δ</a:t>
            </a:r>
            <a:r>
              <a:rPr lang="en-US" altLang="zh-CN" dirty="0"/>
              <a:t>r/</a:t>
            </a:r>
            <a:r>
              <a:rPr lang="el-GR" altLang="zh-CN" dirty="0"/>
              <a:t> Δ</a:t>
            </a:r>
            <a:r>
              <a:rPr lang="en-US" altLang="zh-CN" dirty="0"/>
              <a:t>t</a:t>
            </a:r>
            <a:r>
              <a:rPr lang="zh-CN" altLang="en-US" dirty="0"/>
              <a:t>当</a:t>
            </a:r>
            <a:r>
              <a:rPr lang="el-GR" altLang="zh-CN" dirty="0"/>
              <a:t>Δ</a:t>
            </a:r>
            <a:r>
              <a:rPr lang="en-US" altLang="zh-CN" dirty="0"/>
              <a:t>t</a:t>
            </a:r>
            <a:r>
              <a:rPr lang="zh-CN" altLang="en-US" dirty="0"/>
              <a:t>趋近于</a:t>
            </a:r>
            <a:r>
              <a:rPr lang="en-US" altLang="zh-CN" dirty="0"/>
              <a:t>0</a:t>
            </a:r>
            <a:r>
              <a:rPr lang="zh-CN" altLang="en-US" dirty="0"/>
              <a:t>时的极限  即质点的瞬时速度等于位置矢量对时间的变化率或一阶导数</a:t>
            </a:r>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27</a:t>
            </a:fld>
            <a:endParaRPr lang="zh-CN" altLang="en-US"/>
          </a:p>
        </p:txBody>
      </p:sp>
    </p:spTree>
    <p:extLst>
      <p:ext uri="{BB962C8B-B14F-4D97-AF65-F5344CB8AC3E}">
        <p14:creationId xmlns:p14="http://schemas.microsoft.com/office/powerpoint/2010/main" val="3863436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平均速度只能提供一段时间内位置总变动的方向和大小，却不能精细给出质点在这段时间内发生的运动方向的改变和时快时慢的详细情况。</a:t>
            </a:r>
            <a:endParaRPr lang="en-US" altLang="zh-CN" dirty="0"/>
          </a:p>
          <a:p>
            <a:r>
              <a:rPr lang="zh-CN" altLang="en-US" dirty="0"/>
              <a:t>观察时间越短，平均速度越能体现运动情况。</a:t>
            </a:r>
            <a:endParaRPr lang="en-US" altLang="zh-CN" dirty="0"/>
          </a:p>
          <a:p>
            <a:r>
              <a:rPr lang="zh-CN" altLang="en-US" dirty="0"/>
              <a:t>在这里我们提出极限的概念。</a:t>
            </a:r>
            <a:endParaRPr lang="en-US" altLang="zh-CN" dirty="0"/>
          </a:p>
          <a:p>
            <a:endParaRPr lang="en-US" altLang="zh-CN" dirty="0"/>
          </a:p>
          <a:p>
            <a:r>
              <a:rPr lang="zh-CN" altLang="en-US" dirty="0"/>
              <a:t>我们定义质点在</a:t>
            </a:r>
            <a:r>
              <a:rPr lang="en-US" altLang="zh-CN" dirty="0"/>
              <a:t>t</a:t>
            </a:r>
            <a:r>
              <a:rPr lang="zh-CN" altLang="en-US" dirty="0"/>
              <a:t>时刻的瞬时速度，它等于</a:t>
            </a:r>
            <a:r>
              <a:rPr lang="en-US" altLang="zh-CN" dirty="0"/>
              <a:t>t</a:t>
            </a:r>
            <a:r>
              <a:rPr lang="zh-CN" altLang="en-US" dirty="0"/>
              <a:t>到</a:t>
            </a:r>
            <a:r>
              <a:rPr lang="el-GR" altLang="zh-CN" dirty="0"/>
              <a:t>Δ</a:t>
            </a:r>
            <a:r>
              <a:rPr lang="en-US" altLang="zh-CN" dirty="0"/>
              <a:t>t</a:t>
            </a:r>
            <a:r>
              <a:rPr lang="zh-CN" altLang="en-US" dirty="0"/>
              <a:t>时间内平均速度</a:t>
            </a:r>
            <a:r>
              <a:rPr lang="el-GR" altLang="zh-CN" dirty="0"/>
              <a:t>Δ</a:t>
            </a:r>
            <a:r>
              <a:rPr lang="en-US" altLang="zh-CN" dirty="0"/>
              <a:t>r/</a:t>
            </a:r>
            <a:r>
              <a:rPr lang="el-GR" altLang="zh-CN" dirty="0"/>
              <a:t> Δ</a:t>
            </a:r>
            <a:r>
              <a:rPr lang="en-US" altLang="zh-CN" dirty="0"/>
              <a:t>t</a:t>
            </a:r>
            <a:r>
              <a:rPr lang="zh-CN" altLang="en-US" dirty="0"/>
              <a:t>当</a:t>
            </a:r>
            <a:r>
              <a:rPr lang="el-GR" altLang="zh-CN" dirty="0"/>
              <a:t>Δ</a:t>
            </a:r>
            <a:r>
              <a:rPr lang="en-US" altLang="zh-CN" dirty="0"/>
              <a:t>t</a:t>
            </a:r>
            <a:r>
              <a:rPr lang="zh-CN" altLang="en-US" dirty="0"/>
              <a:t>趋近于</a:t>
            </a:r>
            <a:r>
              <a:rPr lang="en-US" altLang="zh-CN" dirty="0"/>
              <a:t>0</a:t>
            </a:r>
            <a:r>
              <a:rPr lang="zh-CN" altLang="en-US" dirty="0"/>
              <a:t>时的极限  即质点的瞬时速度等于位置矢量对时间的变化率或一阶导数</a:t>
            </a:r>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28</a:t>
            </a:fld>
            <a:endParaRPr lang="zh-CN" altLang="en-US"/>
          </a:p>
        </p:txBody>
      </p:sp>
    </p:spTree>
    <p:extLst>
      <p:ext uri="{BB962C8B-B14F-4D97-AF65-F5344CB8AC3E}">
        <p14:creationId xmlns:p14="http://schemas.microsoft.com/office/powerpoint/2010/main" val="2458010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质点运动时，瞬时速度的大小和方向都可能发生变化，为反映其变化的快慢和方向，我们引入平均加速度和瞬时加速度。</a:t>
            </a:r>
            <a:endParaRPr lang="en-US" altLang="zh-CN" dirty="0"/>
          </a:p>
          <a:p>
            <a:r>
              <a:rPr lang="zh-CN" altLang="en-US" dirty="0"/>
              <a:t>如图所示，设质点在</a:t>
            </a:r>
            <a:r>
              <a:rPr lang="en-US" altLang="zh-CN" dirty="0"/>
              <a:t>t</a:t>
            </a:r>
            <a:r>
              <a:rPr lang="zh-CN" altLang="en-US" dirty="0"/>
              <a:t>时刻的速度为</a:t>
            </a:r>
            <a:r>
              <a:rPr lang="en-US" altLang="zh-CN" dirty="0"/>
              <a:t>VA</a:t>
            </a:r>
            <a:r>
              <a:rPr lang="zh-CN" altLang="en-US" dirty="0"/>
              <a:t>，经</a:t>
            </a:r>
            <a:r>
              <a:rPr lang="el-GR" altLang="zh-CN" dirty="0"/>
              <a:t>Δ</a:t>
            </a:r>
            <a:r>
              <a:rPr lang="en-US" altLang="zh-CN" dirty="0"/>
              <a:t>t</a:t>
            </a:r>
            <a:r>
              <a:rPr lang="zh-CN" altLang="en-US" dirty="0"/>
              <a:t>后速度为</a:t>
            </a:r>
            <a:r>
              <a:rPr lang="en-US" altLang="zh-CN" dirty="0"/>
              <a:t>VB</a:t>
            </a:r>
            <a:r>
              <a:rPr lang="zh-CN" altLang="en-US" dirty="0"/>
              <a:t>，速度增量与发生这一增量所用的时间</a:t>
            </a:r>
            <a:r>
              <a:rPr lang="el-GR" altLang="zh-CN" dirty="0"/>
              <a:t>Δ</a:t>
            </a:r>
            <a:r>
              <a:rPr lang="en-US" altLang="zh-CN" dirty="0"/>
              <a:t>t</a:t>
            </a:r>
            <a:r>
              <a:rPr lang="zh-CN" altLang="en-US" dirty="0"/>
              <a:t>之比称为这段时间内的平均加速度。</a:t>
            </a:r>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30</a:t>
            </a:fld>
            <a:endParaRPr lang="zh-CN" altLang="en-US"/>
          </a:p>
        </p:txBody>
      </p:sp>
    </p:spTree>
    <p:extLst>
      <p:ext uri="{BB962C8B-B14F-4D97-AF65-F5344CB8AC3E}">
        <p14:creationId xmlns:p14="http://schemas.microsoft.com/office/powerpoint/2010/main" val="312587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t</a:t>
            </a:r>
            <a:r>
              <a:rPr lang="zh-CN" altLang="en-US" dirty="0"/>
              <a:t>至</a:t>
            </a:r>
            <a:r>
              <a:rPr lang="en-US" altLang="zh-CN" dirty="0"/>
              <a:t>t+</a:t>
            </a:r>
            <a:r>
              <a:rPr lang="el-GR" altLang="zh-CN" dirty="0"/>
              <a:t>Δ</a:t>
            </a:r>
            <a:r>
              <a:rPr lang="en-US" altLang="zh-CN" dirty="0"/>
              <a:t>t</a:t>
            </a:r>
            <a:r>
              <a:rPr lang="zh-CN" altLang="en-US" dirty="0"/>
              <a:t>时间内平均加速度                 ，当</a:t>
            </a:r>
            <a:endParaRPr lang="en-US" altLang="zh-CN" dirty="0"/>
          </a:p>
          <a:p>
            <a:endParaRPr lang="en-US" altLang="zh-CN" dirty="0"/>
          </a:p>
          <a:p>
            <a:r>
              <a:rPr lang="el-GR" altLang="zh-CN" dirty="0"/>
              <a:t>Δ</a:t>
            </a:r>
            <a:r>
              <a:rPr lang="en-US" altLang="zh-CN" dirty="0"/>
              <a:t>t</a:t>
            </a:r>
            <a:r>
              <a:rPr lang="zh-CN" altLang="en-US" dirty="0"/>
              <a:t>趋近于</a:t>
            </a:r>
            <a:r>
              <a:rPr lang="en-US" altLang="zh-CN" dirty="0"/>
              <a:t>0</a:t>
            </a:r>
            <a:r>
              <a:rPr lang="zh-CN" altLang="en-US" dirty="0"/>
              <a:t>时的极限叫做</a:t>
            </a:r>
            <a:r>
              <a:rPr lang="en-US" altLang="zh-CN" dirty="0"/>
              <a:t>t</a:t>
            </a:r>
            <a:r>
              <a:rPr lang="zh-CN" altLang="en-US" dirty="0"/>
              <a:t>时刻的瞬时加速度，</a:t>
            </a:r>
            <a:endParaRPr lang="en-US" altLang="zh-CN" dirty="0"/>
          </a:p>
          <a:p>
            <a:r>
              <a:rPr lang="zh-CN" altLang="en-US" dirty="0"/>
              <a:t>记作</a:t>
            </a:r>
            <a:r>
              <a:rPr lang="en-US" altLang="zh-CN" dirty="0"/>
              <a:t>a</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31</a:t>
            </a:fld>
            <a:endParaRPr lang="zh-CN" altLang="en-US"/>
          </a:p>
        </p:txBody>
      </p:sp>
    </p:spTree>
    <p:extLst>
      <p:ext uri="{BB962C8B-B14F-4D97-AF65-F5344CB8AC3E}">
        <p14:creationId xmlns:p14="http://schemas.microsoft.com/office/powerpoint/2010/main" val="2864145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t</a:t>
            </a:r>
            <a:r>
              <a:rPr lang="zh-CN" altLang="en-US" dirty="0"/>
              <a:t>至</a:t>
            </a:r>
            <a:r>
              <a:rPr lang="en-US" altLang="zh-CN" dirty="0"/>
              <a:t>t+</a:t>
            </a:r>
            <a:r>
              <a:rPr lang="el-GR" altLang="zh-CN" dirty="0"/>
              <a:t>Δ</a:t>
            </a:r>
            <a:r>
              <a:rPr lang="en-US" altLang="zh-CN" dirty="0"/>
              <a:t>t</a:t>
            </a:r>
            <a:r>
              <a:rPr lang="zh-CN" altLang="en-US" dirty="0"/>
              <a:t>时间内平均加速度                 ，当</a:t>
            </a:r>
            <a:endParaRPr lang="en-US" altLang="zh-CN" dirty="0"/>
          </a:p>
          <a:p>
            <a:endParaRPr lang="en-US" altLang="zh-CN" dirty="0"/>
          </a:p>
          <a:p>
            <a:r>
              <a:rPr lang="el-GR" altLang="zh-CN" dirty="0"/>
              <a:t>Δ</a:t>
            </a:r>
            <a:r>
              <a:rPr lang="en-US" altLang="zh-CN" dirty="0"/>
              <a:t>t</a:t>
            </a:r>
            <a:r>
              <a:rPr lang="zh-CN" altLang="en-US" dirty="0"/>
              <a:t>趋近于</a:t>
            </a:r>
            <a:r>
              <a:rPr lang="en-US" altLang="zh-CN" dirty="0"/>
              <a:t>0</a:t>
            </a:r>
            <a:r>
              <a:rPr lang="zh-CN" altLang="en-US" dirty="0"/>
              <a:t>时的极限叫做</a:t>
            </a:r>
            <a:r>
              <a:rPr lang="en-US" altLang="zh-CN" dirty="0"/>
              <a:t>t</a:t>
            </a:r>
            <a:r>
              <a:rPr lang="zh-CN" altLang="en-US" dirty="0"/>
              <a:t>时刻的瞬时加速度，</a:t>
            </a:r>
            <a:endParaRPr lang="en-US" altLang="zh-CN" dirty="0"/>
          </a:p>
          <a:p>
            <a:r>
              <a:rPr lang="zh-CN" altLang="en-US" dirty="0"/>
              <a:t>记作</a:t>
            </a:r>
            <a:r>
              <a:rPr lang="en-US" altLang="zh-CN" dirty="0"/>
              <a:t>a</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32</a:t>
            </a:fld>
            <a:endParaRPr lang="zh-CN" altLang="en-US"/>
          </a:p>
        </p:txBody>
      </p:sp>
    </p:spTree>
    <p:extLst>
      <p:ext uri="{BB962C8B-B14F-4D97-AF65-F5344CB8AC3E}">
        <p14:creationId xmlns:p14="http://schemas.microsoft.com/office/powerpoint/2010/main" val="191219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fld id="{6CED09DA-D798-4699-A9F2-25083970F03A}" type="slidenum">
              <a:rPr lang="en-US" altLang="zh-CN" sz="1200" smtClean="0">
                <a:solidFill>
                  <a:srgbClr val="1C1C1C"/>
                </a:solidFill>
                <a:latin typeface="Times New Roman" panose="02020603050405020304" pitchFamily="18" charset="0"/>
              </a:rPr>
              <a:pPr/>
              <a:t>33</a:t>
            </a:fld>
            <a:endParaRPr lang="en-US" altLang="zh-CN" sz="1200">
              <a:solidFill>
                <a:srgbClr val="1C1C1C"/>
              </a:solidFill>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6990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fld id="{CC57578D-AF12-4B0C-9E8B-862AD79DCDE2}" type="slidenum">
              <a:rPr lang="en-US" altLang="zh-CN" sz="1200" smtClean="0">
                <a:solidFill>
                  <a:srgbClr val="1C1C1C"/>
                </a:solidFill>
                <a:latin typeface="Times New Roman" panose="02020603050405020304" pitchFamily="18" charset="0"/>
              </a:rPr>
              <a:pPr/>
              <a:t>34</a:t>
            </a:fld>
            <a:endParaRPr lang="en-US" altLang="zh-CN" sz="1200">
              <a:solidFill>
                <a:srgbClr val="1C1C1C"/>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57092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fld id="{B3F8E598-BE61-4EB7-AC4B-0D49765D5F85}" type="slidenum">
              <a:rPr lang="en-US" altLang="zh-CN" sz="1200" smtClean="0">
                <a:solidFill>
                  <a:srgbClr val="1C1C1C"/>
                </a:solidFill>
                <a:latin typeface="Times New Roman" panose="02020603050405020304" pitchFamily="18" charset="0"/>
              </a:rPr>
              <a:pPr/>
              <a:t>35</a:t>
            </a:fld>
            <a:endParaRPr lang="en-US" altLang="zh-CN" sz="1200">
              <a:solidFill>
                <a:srgbClr val="1C1C1C"/>
              </a:solidFill>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8041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马克思主义辩证唯物法说运动是绝对的，任何物体都在不停的运动的。而静止是相对的，静止一般是相对于某个物体来说的，因此我们需要找一个参考系。</a:t>
            </a:r>
          </a:p>
        </p:txBody>
      </p:sp>
      <p:sp>
        <p:nvSpPr>
          <p:cNvPr id="4" name="灯片编号占位符 3"/>
          <p:cNvSpPr>
            <a:spLocks noGrp="1"/>
          </p:cNvSpPr>
          <p:nvPr>
            <p:ph type="sldNum" sz="quarter" idx="10"/>
          </p:nvPr>
        </p:nvSpPr>
        <p:spPr/>
        <p:txBody>
          <a:bodyPr/>
          <a:lstStyle/>
          <a:p>
            <a:fld id="{7CE675B3-1424-489E-BB86-CC21EF150B64}" type="slidenum">
              <a:rPr lang="zh-CN" altLang="en-US" smtClean="0"/>
              <a:t>6</a:t>
            </a:fld>
            <a:endParaRPr lang="zh-CN" altLang="en-US"/>
          </a:p>
        </p:txBody>
      </p:sp>
    </p:spTree>
    <p:extLst>
      <p:ext uri="{BB962C8B-B14F-4D97-AF65-F5344CB8AC3E}">
        <p14:creationId xmlns:p14="http://schemas.microsoft.com/office/powerpoint/2010/main" val="195903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CE675B3-1424-489E-BB86-CC21EF150B64}" type="slidenum">
              <a:rPr lang="zh-CN" altLang="en-US" smtClean="0"/>
              <a:t>9</a:t>
            </a:fld>
            <a:endParaRPr lang="zh-CN" altLang="en-US"/>
          </a:p>
        </p:txBody>
      </p:sp>
    </p:spTree>
    <p:extLst>
      <p:ext uri="{BB962C8B-B14F-4D97-AF65-F5344CB8AC3E}">
        <p14:creationId xmlns:p14="http://schemas.microsoft.com/office/powerpoint/2010/main" val="153439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ct val="0"/>
              </a:spcBef>
              <a:spcAft>
                <a:spcPct val="0"/>
              </a:spcAft>
            </a:pPr>
            <a:r>
              <a:rPr lang="zh-CN" altLang="en-US" sz="1200" b="1" dirty="0">
                <a:solidFill>
                  <a:srgbClr val="000000"/>
                </a:solidFill>
                <a:latin typeface="Arial" panose="020B0604020202020204" pitchFamily="34" charset="0"/>
                <a:ea typeface="宋体" panose="02010600030101010101" pitchFamily="2" charset="-122"/>
              </a:rPr>
              <a:t>只具有质量而忽略大小和形状的“理想物体”</a:t>
            </a:r>
            <a:endParaRPr lang="en-US" altLang="zh-CN" sz="1200" b="1" dirty="0">
              <a:solidFill>
                <a:srgbClr val="000000"/>
              </a:solidFill>
              <a:latin typeface="Arial" panose="020B0604020202020204" pitchFamily="34" charset="0"/>
              <a:ea typeface="宋体" panose="02010600030101010101" pitchFamily="2" charset="-122"/>
            </a:endParaRPr>
          </a:p>
          <a:p>
            <a:pPr eaLnBrk="0" fontAlgn="base" hangingPunct="0">
              <a:spcBef>
                <a:spcPct val="0"/>
              </a:spcBef>
              <a:spcAft>
                <a:spcPct val="0"/>
              </a:spcAft>
            </a:pPr>
            <a:r>
              <a:rPr lang="zh-CN" altLang="en-US" sz="1200" b="1" dirty="0">
                <a:solidFill>
                  <a:srgbClr val="000000"/>
                </a:solidFill>
                <a:latin typeface="Arial" panose="020B0604020202020204" pitchFamily="34" charset="0"/>
                <a:ea typeface="宋体" panose="02010600030101010101" pitchFamily="2" charset="-122"/>
              </a:rPr>
              <a:t>理想模型：一种科学的思维方法。突出主要因素，忽略次要因素的一种抽象思维方法。</a:t>
            </a:r>
            <a:endParaRPr lang="en-US" altLang="zh-CN" sz="1200" b="1" dirty="0">
              <a:solidFill>
                <a:srgbClr val="000000"/>
              </a:solidFill>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11</a:t>
            </a:fld>
            <a:endParaRPr lang="zh-CN" altLang="en-US"/>
          </a:p>
        </p:txBody>
      </p:sp>
    </p:spTree>
    <p:extLst>
      <p:ext uri="{BB962C8B-B14F-4D97-AF65-F5344CB8AC3E}">
        <p14:creationId xmlns:p14="http://schemas.microsoft.com/office/powerpoint/2010/main" val="316735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热学单位</a:t>
            </a:r>
            <a:r>
              <a:rPr lang="en-US" altLang="zh-CN" dirty="0"/>
              <a:t>K</a:t>
            </a:r>
            <a:r>
              <a:rPr lang="zh-CN" altLang="en-US" dirty="0"/>
              <a:t>，光学用坎德拉（</a:t>
            </a:r>
            <a:r>
              <a:rPr lang="en-US" altLang="zh-CN" dirty="0"/>
              <a:t>cd</a:t>
            </a:r>
            <a:r>
              <a:rPr lang="zh-CN" altLang="en-US" dirty="0"/>
              <a:t>），电流单位</a:t>
            </a:r>
            <a:r>
              <a:rPr lang="en-US" altLang="zh-CN" dirty="0"/>
              <a:t>A</a:t>
            </a:r>
            <a:r>
              <a:rPr lang="zh-CN" altLang="en-US" dirty="0"/>
              <a:t>安培，物质的量</a:t>
            </a:r>
            <a:r>
              <a:rPr lang="en-US" altLang="zh-CN" dirty="0" err="1"/>
              <a:t>mol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CE675B3-1424-489E-BB86-CC21EF150B64}" type="slidenum">
              <a:rPr lang="zh-CN" altLang="en-US" smtClean="0"/>
              <a:t>12</a:t>
            </a:fld>
            <a:endParaRPr lang="zh-CN" altLang="en-US"/>
          </a:p>
        </p:txBody>
      </p:sp>
    </p:spTree>
    <p:extLst>
      <p:ext uri="{BB962C8B-B14F-4D97-AF65-F5344CB8AC3E}">
        <p14:creationId xmlns:p14="http://schemas.microsoft.com/office/powerpoint/2010/main" val="389677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位置矢量在直角坐标系中的正交分解形式</a:t>
            </a:r>
            <a:endParaRPr lang="en-US" altLang="zh-CN" dirty="0"/>
          </a:p>
          <a:p>
            <a:r>
              <a:rPr lang="en-US" altLang="zh-CN" dirty="0" err="1"/>
              <a:t>i</a:t>
            </a:r>
            <a:r>
              <a:rPr lang="zh-CN" altLang="en-US" dirty="0"/>
              <a:t>、</a:t>
            </a:r>
            <a:r>
              <a:rPr lang="en-US" altLang="zh-CN" dirty="0"/>
              <a:t>j</a:t>
            </a:r>
            <a:r>
              <a:rPr lang="zh-CN" altLang="en-US" dirty="0"/>
              <a:t>、</a:t>
            </a:r>
            <a:r>
              <a:rPr lang="en-US" altLang="zh-CN" dirty="0"/>
              <a:t>k</a:t>
            </a:r>
            <a:r>
              <a:rPr lang="zh-CN" altLang="en-US" dirty="0"/>
              <a:t>为坐标轴的单位矢量</a:t>
            </a:r>
            <a:endParaRPr lang="en-US" altLang="zh-CN" dirty="0"/>
          </a:p>
          <a:p>
            <a:r>
              <a:rPr lang="en-US" altLang="zh-CN" dirty="0"/>
              <a:t>X</a:t>
            </a:r>
            <a:r>
              <a:rPr lang="zh-CN" altLang="en-US" dirty="0"/>
              <a:t>，</a:t>
            </a:r>
            <a:r>
              <a:rPr lang="en-US" altLang="zh-CN" dirty="0"/>
              <a:t>y</a:t>
            </a:r>
            <a:r>
              <a:rPr lang="zh-CN" altLang="en-US" dirty="0"/>
              <a:t>，</a:t>
            </a:r>
            <a:r>
              <a:rPr lang="en-US" altLang="zh-CN" dirty="0"/>
              <a:t>z</a:t>
            </a:r>
            <a:r>
              <a:rPr lang="zh-CN" altLang="en-US" dirty="0"/>
              <a:t>称为质点的位置坐标</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使用坐标位置表示位置矢量的大小和方向</a:t>
            </a:r>
          </a:p>
          <a:p>
            <a:endParaRPr lang="zh-CN" altLang="en-US" dirty="0"/>
          </a:p>
        </p:txBody>
      </p:sp>
      <p:sp>
        <p:nvSpPr>
          <p:cNvPr id="4" name="灯片编号占位符 3"/>
          <p:cNvSpPr>
            <a:spLocks noGrp="1"/>
          </p:cNvSpPr>
          <p:nvPr>
            <p:ph type="sldNum" sz="quarter" idx="5"/>
          </p:nvPr>
        </p:nvSpPr>
        <p:spPr/>
        <p:txBody>
          <a:bodyPr/>
          <a:lstStyle/>
          <a:p>
            <a:fld id="{7CE675B3-1424-489E-BB86-CC21EF150B64}" type="slidenum">
              <a:rPr lang="zh-CN" altLang="en-US" smtClean="0"/>
              <a:t>19</a:t>
            </a:fld>
            <a:endParaRPr lang="zh-CN" altLang="en-US"/>
          </a:p>
        </p:txBody>
      </p:sp>
    </p:spTree>
    <p:extLst>
      <p:ext uri="{BB962C8B-B14F-4D97-AF65-F5344CB8AC3E}">
        <p14:creationId xmlns:p14="http://schemas.microsoft.com/office/powerpoint/2010/main" val="344499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位置矢量在直角坐标系中的正交分解形式</a:t>
            </a:r>
            <a:endParaRPr lang="en-US" altLang="zh-CN" dirty="0"/>
          </a:p>
          <a:p>
            <a:r>
              <a:rPr lang="en-US" altLang="zh-CN" dirty="0" err="1"/>
              <a:t>i</a:t>
            </a:r>
            <a:r>
              <a:rPr lang="zh-CN" altLang="en-US" dirty="0"/>
              <a:t>、</a:t>
            </a:r>
            <a:r>
              <a:rPr lang="en-US" altLang="zh-CN" dirty="0"/>
              <a:t>j</a:t>
            </a:r>
            <a:r>
              <a:rPr lang="zh-CN" altLang="en-US" dirty="0"/>
              <a:t>、</a:t>
            </a:r>
            <a:r>
              <a:rPr lang="en-US" altLang="zh-CN" dirty="0"/>
              <a:t>k</a:t>
            </a:r>
            <a:r>
              <a:rPr lang="zh-CN" altLang="en-US" dirty="0"/>
              <a:t>为坐标轴的单位矢量</a:t>
            </a:r>
            <a:endParaRPr lang="en-US" altLang="zh-CN" dirty="0"/>
          </a:p>
          <a:p>
            <a:r>
              <a:rPr lang="en-US" altLang="zh-CN" dirty="0"/>
              <a:t>X</a:t>
            </a:r>
            <a:r>
              <a:rPr lang="zh-CN" altLang="en-US" dirty="0"/>
              <a:t>，</a:t>
            </a:r>
            <a:r>
              <a:rPr lang="en-US" altLang="zh-CN" dirty="0"/>
              <a:t>y</a:t>
            </a:r>
            <a:r>
              <a:rPr lang="zh-CN" altLang="en-US" dirty="0"/>
              <a:t>，</a:t>
            </a:r>
            <a:r>
              <a:rPr lang="en-US" altLang="zh-CN" dirty="0"/>
              <a:t>z</a:t>
            </a:r>
            <a:r>
              <a:rPr lang="zh-CN" altLang="en-US" dirty="0"/>
              <a:t>称为质点的位置坐标</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使用坐标位置表示位置矢量的大小和方向</a:t>
            </a:r>
          </a:p>
          <a:p>
            <a:endParaRPr lang="zh-CN" altLang="en-US" dirty="0"/>
          </a:p>
        </p:txBody>
      </p:sp>
      <p:sp>
        <p:nvSpPr>
          <p:cNvPr id="4" name="灯片编号占位符 3"/>
          <p:cNvSpPr>
            <a:spLocks noGrp="1"/>
          </p:cNvSpPr>
          <p:nvPr>
            <p:ph type="sldNum" sz="quarter" idx="5"/>
          </p:nvPr>
        </p:nvSpPr>
        <p:spPr/>
        <p:txBody>
          <a:bodyPr/>
          <a:lstStyle/>
          <a:p>
            <a:fld id="{7CE675B3-1424-489E-BB86-CC21EF150B64}" type="slidenum">
              <a:rPr lang="zh-CN" altLang="en-US" smtClean="0"/>
              <a:t>20</a:t>
            </a:fld>
            <a:endParaRPr lang="zh-CN" altLang="en-US"/>
          </a:p>
        </p:txBody>
      </p:sp>
    </p:spTree>
    <p:extLst>
      <p:ext uri="{BB962C8B-B14F-4D97-AF65-F5344CB8AC3E}">
        <p14:creationId xmlns:p14="http://schemas.microsoft.com/office/powerpoint/2010/main" val="416731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质点运动的每一时刻，均有一位置矢量与之对应，即位置</a:t>
            </a:r>
            <a:r>
              <a:rPr lang="en-US" altLang="zh-CN" dirty="0"/>
              <a:t>r</a:t>
            </a:r>
            <a:r>
              <a:rPr lang="zh-CN" altLang="en-US" dirty="0"/>
              <a:t>为时间</a:t>
            </a:r>
            <a:r>
              <a:rPr lang="en-US" altLang="zh-CN" dirty="0"/>
              <a:t>t</a:t>
            </a:r>
            <a:r>
              <a:rPr lang="zh-CN" altLang="en-US" dirty="0"/>
              <a:t>的函数</a:t>
            </a:r>
          </a:p>
          <a:p>
            <a:r>
              <a:rPr lang="zh-CN" altLang="en-US" dirty="0"/>
              <a:t>正交分解式</a:t>
            </a:r>
            <a:endParaRPr lang="en-US" altLang="zh-CN" dirty="0"/>
          </a:p>
          <a:p>
            <a:r>
              <a:rPr lang="zh-CN" altLang="en-US" dirty="0"/>
              <a:t>已知三个分量，即知</a:t>
            </a:r>
            <a:r>
              <a:rPr lang="en-US" altLang="zh-CN" dirty="0"/>
              <a:t>r</a:t>
            </a:r>
            <a:r>
              <a:rPr lang="zh-CN" altLang="en-US" dirty="0"/>
              <a:t>（</a:t>
            </a:r>
            <a:r>
              <a:rPr lang="en-US" altLang="zh-CN" dirty="0"/>
              <a:t>t</a:t>
            </a:r>
            <a:r>
              <a:rPr lang="zh-CN" altLang="en-US" dirty="0"/>
              <a:t>），反之亦然。因此称分量式微质点运动学方程的标量形式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质点运动时描出的轨迹称质点运动的轨迹。位置矢量的矢端画出的曲线，称位置矢量的矢端曲线，即质点的轨迹</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CE675B3-1424-489E-BB86-CC21EF150B64}" type="slidenum">
              <a:rPr lang="zh-CN" altLang="en-US" smtClean="0"/>
              <a:t>21</a:t>
            </a:fld>
            <a:endParaRPr lang="zh-CN" altLang="en-US"/>
          </a:p>
        </p:txBody>
      </p:sp>
    </p:spTree>
    <p:extLst>
      <p:ext uri="{BB962C8B-B14F-4D97-AF65-F5344CB8AC3E}">
        <p14:creationId xmlns:p14="http://schemas.microsoft.com/office/powerpoint/2010/main" val="1870745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一质点在</a:t>
                </a:r>
                <a:r>
                  <a:rPr lang="en-US" altLang="zh-CN" dirty="0"/>
                  <a:t>t</a:t>
                </a:r>
                <a:r>
                  <a:rPr lang="zh-CN" altLang="en-US" dirty="0"/>
                  <a:t>到</a:t>
                </a:r>
                <a:r>
                  <a:rPr lang="en-US" altLang="zh-CN" dirty="0"/>
                  <a:t>t+</a:t>
                </a:r>
                <a:r>
                  <a:rPr lang="el-GR" altLang="zh-CN" dirty="0"/>
                  <a:t>Δ</a:t>
                </a:r>
                <a:r>
                  <a:rPr lang="en-US" altLang="zh-CN" dirty="0"/>
                  <a:t>t</a:t>
                </a:r>
                <a:r>
                  <a:rPr lang="zh-CN" altLang="en-US" dirty="0"/>
                  <a:t>时间内由</a:t>
                </a:r>
                <a:r>
                  <a:rPr lang="en-US" altLang="zh-CN" dirty="0"/>
                  <a:t>A</a:t>
                </a:r>
                <a:r>
                  <a:rPr lang="zh-CN" altLang="en-US" dirty="0"/>
                  <a:t>点移动到</a:t>
                </a:r>
                <a:r>
                  <a:rPr lang="en-US" altLang="zh-CN" dirty="0"/>
                  <a:t>B</a:t>
                </a:r>
                <a:r>
                  <a:rPr lang="zh-CN" altLang="en-US" dirty="0"/>
                  <a:t>点，质点初位置引向</a:t>
                </a:r>
                <a:r>
                  <a:rPr lang="el-GR" altLang="zh-CN" dirty="0"/>
                  <a:t>Δ</a:t>
                </a:r>
                <a:r>
                  <a:rPr lang="en-US" altLang="zh-CN" dirty="0"/>
                  <a:t>t</a:t>
                </a:r>
                <a:r>
                  <a:rPr lang="zh-CN" altLang="en-US" dirty="0"/>
                  <a:t>以后的末位置的矢量</a:t>
                </a:r>
                <a14:m>
                  <m:oMath xmlns:m="http://schemas.openxmlformats.org/officeDocument/2006/math">
                    <m:groupChr>
                      <m:groupChrPr>
                        <m:chr m:val="→"/>
                        <m:pos m:val="top"/>
                        <m:ctrlPr>
                          <a:rPr lang="zh-CN" altLang="en-US" i="1" smtClean="0">
                            <a:latin typeface="Cambria Math" panose="02040503050406030204" pitchFamily="18" charset="0"/>
                          </a:rPr>
                        </m:ctrlPr>
                      </m:groupChrPr>
                      <m:e>
                        <m:r>
                          <m:rPr>
                            <m:brk m:alnAt="1"/>
                          </m:rPr>
                          <a:rPr lang="en-US" altLang="zh-CN" b="0" i="1" smtClean="0">
                            <a:latin typeface="Cambria Math" panose="02040503050406030204" pitchFamily="18" charset="0"/>
                          </a:rPr>
                          <m:t>𝐴</m:t>
                        </m:r>
                        <m:r>
                          <a:rPr lang="en-US" altLang="zh-CN" b="0" i="1" smtClean="0">
                            <a:latin typeface="Cambria Math" panose="02040503050406030204" pitchFamily="18" charset="0"/>
                          </a:rPr>
                          <m:t>𝐵</m:t>
                        </m:r>
                      </m:e>
                    </m:groupChr>
                    <m:r>
                      <a:rPr lang="zh-CN" altLang="en-US" b="0" i="1" smtClean="0">
                        <a:latin typeface="Cambria Math" panose="02040503050406030204" pitchFamily="18" charset="0"/>
                      </a:rPr>
                      <m:t>称</m:t>
                    </m:r>
                    <m:r>
                      <a:rPr lang="zh-CN" altLang="en-US" i="1">
                        <a:latin typeface="Cambria Math" panose="02040503050406030204" pitchFamily="18" charset="0"/>
                      </a:rPr>
                      <m:t>时间</m:t>
                    </m:r>
                  </m:oMath>
                </a14:m>
                <a:r>
                  <a:rPr lang="el-GR" altLang="zh-CN" dirty="0"/>
                  <a:t>Δ</a:t>
                </a:r>
                <a:r>
                  <a:rPr lang="en-US" altLang="zh-CN" dirty="0"/>
                  <a:t>t</a:t>
                </a:r>
                <a:r>
                  <a:rPr lang="zh-CN" altLang="en-US" dirty="0"/>
                  <a:t>内的位移，记作</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一质点在</a:t>
                </a:r>
                <a:r>
                  <a:rPr lang="en-US" altLang="zh-CN" dirty="0"/>
                  <a:t>t</a:t>
                </a:r>
                <a:r>
                  <a:rPr lang="zh-CN" altLang="en-US" dirty="0"/>
                  <a:t>到</a:t>
                </a:r>
                <a:r>
                  <a:rPr lang="en-US" altLang="zh-CN" dirty="0"/>
                  <a:t>t+</a:t>
                </a:r>
                <a:r>
                  <a:rPr lang="el-GR" altLang="zh-CN" dirty="0"/>
                  <a:t>Δ</a:t>
                </a:r>
                <a:r>
                  <a:rPr lang="en-US" altLang="zh-CN" dirty="0"/>
                  <a:t>t</a:t>
                </a:r>
                <a:r>
                  <a:rPr lang="zh-CN" altLang="en-US" dirty="0"/>
                  <a:t>时间内由</a:t>
                </a:r>
                <a:r>
                  <a:rPr lang="en-US" altLang="zh-CN" dirty="0"/>
                  <a:t>A</a:t>
                </a:r>
                <a:r>
                  <a:rPr lang="zh-CN" altLang="en-US" dirty="0"/>
                  <a:t>点移动到</a:t>
                </a:r>
                <a:r>
                  <a:rPr lang="en-US" altLang="zh-CN" dirty="0"/>
                  <a:t>B</a:t>
                </a:r>
                <a:r>
                  <a:rPr lang="zh-CN" altLang="en-US" dirty="0"/>
                  <a:t>点，质点初位置引向</a:t>
                </a:r>
                <a:r>
                  <a:rPr lang="el-GR" altLang="zh-CN" dirty="0"/>
                  <a:t>Δ</a:t>
                </a:r>
                <a:r>
                  <a:rPr lang="en-US" altLang="zh-CN" dirty="0"/>
                  <a:t>t</a:t>
                </a:r>
                <a:r>
                  <a:rPr lang="zh-CN" altLang="en-US" dirty="0"/>
                  <a:t>以后的末位置的矢量</a:t>
                </a:r>
                <a:r>
                  <a:rPr lang="zh-CN" altLang="en-US" i="0">
                    <a:latin typeface="Cambria Math" panose="02040503050406030204" pitchFamily="18" charset="0"/>
                  </a:rPr>
                  <a:t>→</a:t>
                </a:r>
                <a:r>
                  <a:rPr lang="en-US" altLang="zh-CN" b="0" i="0">
                    <a:latin typeface="Cambria Math" panose="02040503050406030204" pitchFamily="18" charset="0"/>
                  </a:rPr>
                  <a:t>┬𝐴𝐵</a:t>
                </a:r>
                <a:r>
                  <a:rPr lang="zh-CN" altLang="en-US" b="0" i="0">
                    <a:latin typeface="Cambria Math" panose="02040503050406030204" pitchFamily="18" charset="0"/>
                  </a:rPr>
                  <a:t> 称</a:t>
                </a:r>
                <a:r>
                  <a:rPr lang="zh-CN" altLang="en-US" i="0">
                    <a:latin typeface="Cambria Math" panose="02040503050406030204" pitchFamily="18" charset="0"/>
                  </a:rPr>
                  <a:t>时间</a:t>
                </a:r>
                <a:r>
                  <a:rPr lang="el-GR" altLang="zh-CN" dirty="0"/>
                  <a:t>Δ</a:t>
                </a:r>
                <a:r>
                  <a:rPr lang="en-US" altLang="zh-CN" dirty="0"/>
                  <a:t>t</a:t>
                </a:r>
                <a:r>
                  <a:rPr lang="zh-CN" altLang="en-US" dirty="0"/>
                  <a:t>内的位移，记作</a:t>
                </a:r>
              </a:p>
              <a:p>
                <a:endParaRPr lang="zh-CN" altLang="en-US" dirty="0"/>
              </a:p>
            </p:txBody>
          </p:sp>
        </mc:Fallback>
      </mc:AlternateContent>
      <p:sp>
        <p:nvSpPr>
          <p:cNvPr id="4" name="灯片编号占位符 3"/>
          <p:cNvSpPr>
            <a:spLocks noGrp="1"/>
          </p:cNvSpPr>
          <p:nvPr>
            <p:ph type="sldNum" sz="quarter" idx="5"/>
          </p:nvPr>
        </p:nvSpPr>
        <p:spPr/>
        <p:txBody>
          <a:bodyPr/>
          <a:lstStyle/>
          <a:p>
            <a:fld id="{7CE675B3-1424-489E-BB86-CC21EF150B64}" type="slidenum">
              <a:rPr lang="zh-CN" altLang="en-US" smtClean="0"/>
              <a:t>23</a:t>
            </a:fld>
            <a:endParaRPr lang="zh-CN" altLang="en-US"/>
          </a:p>
        </p:txBody>
      </p:sp>
    </p:spTree>
    <p:extLst>
      <p:ext uri="{BB962C8B-B14F-4D97-AF65-F5344CB8AC3E}">
        <p14:creationId xmlns:p14="http://schemas.microsoft.com/office/powerpoint/2010/main" val="202664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148639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46911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1066392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3"/>
          <p:cNvSpPr>
            <a:spLocks noGrp="1" noChangeArrowheads="1"/>
          </p:cNvSpPr>
          <p:nvPr>
            <p:ph type="sldNum" sz="quarter" idx="10"/>
          </p:nvPr>
        </p:nvSpPr>
        <p:spPr>
          <a:ln/>
        </p:spPr>
        <p:txBody>
          <a:bodyPr/>
          <a:lstStyle>
            <a:lvl1pPr>
              <a:defRPr/>
            </a:lvl1pPr>
          </a:lstStyle>
          <a:p>
            <a:pPr>
              <a:defRPr/>
            </a:pPr>
            <a:fld id="{BCE21DC5-341B-41FD-8587-6E51606AA07D}" type="slidenum">
              <a:rPr lang="en-US" altLang="zh-CN"/>
              <a:pPr>
                <a:defRPr/>
              </a:pPr>
              <a:t>‹#›</a:t>
            </a:fld>
            <a:endParaRPr lang="en-US" altLang="zh-CN"/>
          </a:p>
        </p:txBody>
      </p:sp>
    </p:spTree>
    <p:extLst>
      <p:ext uri="{BB962C8B-B14F-4D97-AF65-F5344CB8AC3E}">
        <p14:creationId xmlns:p14="http://schemas.microsoft.com/office/powerpoint/2010/main" val="3724516787"/>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68691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161853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35101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41365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124743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340843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344362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557FF5F-46B0-4C09-B08D-7047392621A0}" type="datetimeFigureOut">
              <a:rPr lang="zh-CN" altLang="en-US" smtClean="0"/>
              <a:t>2022/3/21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173182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7FF5F-46B0-4C09-B08D-7047392621A0}" type="datetimeFigureOut">
              <a:rPr lang="zh-CN" altLang="en-US" smtClean="0"/>
              <a:t>2022/3/21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590F1-5E69-4E23-8651-078018AF4053}" type="slidenum">
              <a:rPr lang="zh-CN" altLang="en-US" smtClean="0"/>
              <a:t>‹#›</a:t>
            </a:fld>
            <a:endParaRPr lang="zh-CN" altLang="en-US"/>
          </a:p>
        </p:txBody>
      </p:sp>
    </p:spTree>
    <p:extLst>
      <p:ext uri="{BB962C8B-B14F-4D97-AF65-F5344CB8AC3E}">
        <p14:creationId xmlns:p14="http://schemas.microsoft.com/office/powerpoint/2010/main" val="2613294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34.png"/><Relationship Id="rId3" Type="http://schemas.openxmlformats.org/officeDocument/2006/relationships/image" Target="../media/image2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2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8.png"/><Relationship Id="rId20"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35.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8.xml"/><Relationship Id="rId16"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66.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notesSlide" Target="../notesSlides/notesSlide9.xml"/><Relationship Id="rId16"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19"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24.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notesSlide" Target="../notesSlides/notesSlide10.xml"/><Relationship Id="rId16"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5" Type="http://schemas.openxmlformats.org/officeDocument/2006/relationships/image" Target="../media/image94.png"/><Relationship Id="rId10" Type="http://schemas.openxmlformats.org/officeDocument/2006/relationships/image" Target="../media/image90.png"/><Relationship Id="rId19" Type="http://schemas.openxmlformats.org/officeDocument/2006/relationships/image" Target="../media/image95.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82.png"/></Relationships>
</file>

<file path=ppt/slides/_rels/slide25.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18" Type="http://schemas.openxmlformats.org/officeDocument/2006/relationships/image" Target="../media/image116.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99.png"/><Relationship Id="rId16" Type="http://schemas.openxmlformats.org/officeDocument/2006/relationships/image" Target="../media/image114.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2.png"/><Relationship Id="rId15" Type="http://schemas.openxmlformats.org/officeDocument/2006/relationships/image" Target="../media/image113.png"/><Relationship Id="rId10" Type="http://schemas.openxmlformats.org/officeDocument/2006/relationships/image" Target="../media/image108.png"/><Relationship Id="rId19" Type="http://schemas.openxmlformats.org/officeDocument/2006/relationships/image" Target="../media/image117.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21.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22.png"/></Relationships>
</file>

<file path=ppt/slides/_rels/slide28.xml.rels><?xml version="1.0" encoding="UTF-8" standalone="yes"?>
<Relationships xmlns="http://schemas.openxmlformats.org/package/2006/relationships"><Relationship Id="rId13" Type="http://schemas.openxmlformats.org/officeDocument/2006/relationships/image" Target="../media/image123.png"/><Relationship Id="rId3" Type="http://schemas.openxmlformats.org/officeDocument/2006/relationships/image" Target="../media/image143.png"/><Relationship Id="rId12" Type="http://schemas.openxmlformats.org/officeDocument/2006/relationships/image" Target="../media/image831.png"/><Relationship Id="rId17" Type="http://schemas.openxmlformats.org/officeDocument/2006/relationships/image" Target="../media/image127.png"/><Relationship Id="rId2" Type="http://schemas.openxmlformats.org/officeDocument/2006/relationships/notesSlide" Target="../notesSlides/notesSlide13.xml"/><Relationship Id="rId16"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15" Type="http://schemas.openxmlformats.org/officeDocument/2006/relationships/image" Target="../media/image125.png"/><Relationship Id="rId4" Type="http://schemas.openxmlformats.org/officeDocument/2006/relationships/image" Target="../media/image144.png"/><Relationship Id="rId14" Type="http://schemas.openxmlformats.org/officeDocument/2006/relationships/image" Target="../media/image124.png"/></Relationships>
</file>

<file path=ppt/slides/_rels/slide29.xml.rels><?xml version="1.0" encoding="UTF-8" standalone="yes"?>
<Relationships xmlns="http://schemas.openxmlformats.org/package/2006/relationships"><Relationship Id="rId3" Type="http://schemas.openxmlformats.org/officeDocument/2006/relationships/image" Target="../media/image129.png"/><Relationship Id="rId7" Type="http://schemas.openxmlformats.org/officeDocument/2006/relationships/image" Target="../media/image52.png"/><Relationship Id="rId2" Type="http://schemas.openxmlformats.org/officeDocument/2006/relationships/image" Target="../media/image128.png"/><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530.png"/><Relationship Id="rId13" Type="http://schemas.openxmlformats.org/officeDocument/2006/relationships/image" Target="../media/image150.png"/><Relationship Id="rId3" Type="http://schemas.openxmlformats.org/officeDocument/2006/relationships/image" Target="../media/image1480.png"/><Relationship Id="rId7" Type="http://schemas.openxmlformats.org/officeDocument/2006/relationships/image" Target="../media/image153.png"/><Relationship Id="rId12" Type="http://schemas.openxmlformats.org/officeDocument/2006/relationships/image" Target="../media/image14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2.png"/><Relationship Id="rId11" Type="http://schemas.openxmlformats.org/officeDocument/2006/relationships/image" Target="../media/image148.png"/><Relationship Id="rId5" Type="http://schemas.openxmlformats.org/officeDocument/2006/relationships/image" Target="../media/image151.png"/><Relationship Id="rId10" Type="http://schemas.openxmlformats.org/officeDocument/2006/relationships/image" Target="../media/image155.png"/><Relationship Id="rId4" Type="http://schemas.openxmlformats.org/officeDocument/2006/relationships/image" Target="../media/image1490.png"/><Relationship Id="rId9" Type="http://schemas.openxmlformats.org/officeDocument/2006/relationships/image" Target="../media/image154.png"/></Relationships>
</file>

<file path=ppt/slides/_rels/slide3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58.png"/><Relationship Id="rId4" Type="http://schemas.openxmlformats.org/officeDocument/2006/relationships/image" Target="../media/image157.png"/></Relationships>
</file>

<file path=ppt/slides/_rels/slide32.xml.rels><?xml version="1.0" encoding="UTF-8" standalone="yes"?>
<Relationships xmlns="http://schemas.openxmlformats.org/package/2006/relationships"><Relationship Id="rId8" Type="http://schemas.openxmlformats.org/officeDocument/2006/relationships/image" Target="../media/image164.png"/><Relationship Id="rId3" Type="http://schemas.openxmlformats.org/officeDocument/2006/relationships/image" Target="../media/image159.png"/><Relationship Id="rId7" Type="http://schemas.openxmlformats.org/officeDocument/2006/relationships/image" Target="../media/image16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2.png"/><Relationship Id="rId5" Type="http://schemas.openxmlformats.org/officeDocument/2006/relationships/image" Target="../media/image161.png"/><Relationship Id="rId4" Type="http://schemas.openxmlformats.org/officeDocument/2006/relationships/image" Target="../media/image160.png"/></Relationships>
</file>

<file path=ppt/slides/_rels/slide3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34.xml.rels><?xml version="1.0" encoding="UTF-8" standalone="yes"?>
<Relationships xmlns="http://schemas.openxmlformats.org/package/2006/relationships"><Relationship Id="rId8" Type="http://schemas.openxmlformats.org/officeDocument/2006/relationships/image" Target="../media/image175.png"/><Relationship Id="rId3" Type="http://schemas.openxmlformats.org/officeDocument/2006/relationships/image" Target="../media/image170.png"/><Relationship Id="rId7" Type="http://schemas.openxmlformats.org/officeDocument/2006/relationships/image" Target="../media/image172.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73.png"/><Relationship Id="rId5" Type="http://schemas.openxmlformats.org/officeDocument/2006/relationships/image" Target="../media/image165.png"/><Relationship Id="rId4" Type="http://schemas.openxmlformats.org/officeDocument/2006/relationships/image" Target="../media/image171.png"/><Relationship Id="rId9" Type="http://schemas.openxmlformats.org/officeDocument/2006/relationships/image" Target="../media/image176.png"/></Relationships>
</file>

<file path=ppt/slides/_rels/slide35.xml.rels><?xml version="1.0" encoding="UTF-8" standalone="yes"?>
<Relationships xmlns="http://schemas.openxmlformats.org/package/2006/relationships"><Relationship Id="rId8" Type="http://schemas.openxmlformats.org/officeDocument/2006/relationships/image" Target="../media/image1720.png"/><Relationship Id="rId3" Type="http://schemas.openxmlformats.org/officeDocument/2006/relationships/image" Target="../media/image1670.png"/><Relationship Id="rId7" Type="http://schemas.openxmlformats.org/officeDocument/2006/relationships/image" Target="../media/image1710.png"/><Relationship Id="rId12" Type="http://schemas.openxmlformats.org/officeDocument/2006/relationships/image" Target="../media/image176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700.png"/><Relationship Id="rId11" Type="http://schemas.openxmlformats.org/officeDocument/2006/relationships/image" Target="../media/image1750.png"/><Relationship Id="rId5" Type="http://schemas.openxmlformats.org/officeDocument/2006/relationships/image" Target="../media/image1690.png"/><Relationship Id="rId10" Type="http://schemas.openxmlformats.org/officeDocument/2006/relationships/image" Target="../media/image1740.png"/><Relationship Id="rId4" Type="http://schemas.openxmlformats.org/officeDocument/2006/relationships/image" Target="../media/image1680.png"/><Relationship Id="rId9" Type="http://schemas.openxmlformats.org/officeDocument/2006/relationships/image" Target="../media/image1730.png"/></Relationships>
</file>

<file path=ppt/slides/_rels/slide36.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bin"/><Relationship Id="rId14" Type="http://schemas.openxmlformats.org/officeDocument/2006/relationships/image" Target="../media/image58.wmf"/></Relationships>
</file>

<file path=ppt/slides/_rels/slide37.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15.bin"/><Relationship Id="rId18" Type="http://schemas.openxmlformats.org/officeDocument/2006/relationships/oleObject" Target="../embeddings/oleObject20.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oleObject" Target="../embeddings/oleObject18.bin"/><Relationship Id="rId1" Type="http://schemas.openxmlformats.org/officeDocument/2006/relationships/vmlDrawing" Target="../drawings/vmlDrawing3.vml"/><Relationship Id="rId6" Type="http://schemas.openxmlformats.org/officeDocument/2006/relationships/image" Target="../media/image6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7.bin"/><Relationship Id="rId10" Type="http://schemas.openxmlformats.org/officeDocument/2006/relationships/image" Target="../media/image62.wmf"/><Relationship Id="rId19" Type="http://schemas.openxmlformats.org/officeDocument/2006/relationships/oleObject" Target="../embeddings/oleObject21.bin"/><Relationship Id="rId4" Type="http://schemas.openxmlformats.org/officeDocument/2006/relationships/image" Target="../media/image59.wmf"/><Relationship Id="rId9" Type="http://schemas.openxmlformats.org/officeDocument/2006/relationships/oleObject" Target="../embeddings/oleObject12.bin"/><Relationship Id="rId1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182442"/>
            <a:ext cx="9144000" cy="2096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pic>
        <p:nvPicPr>
          <p:cNvPr id="9" name="图片 8">
            <a:extLst>
              <a:ext uri="{FF2B5EF4-FFF2-40B4-BE49-F238E27FC236}">
                <a16:creationId xmlns:a16="http://schemas.microsoft.com/office/drawing/2014/main" id="{D4099D5A-2A45-40D3-B95F-5A3B7DD5D6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99" r="15094" b="82123"/>
          <a:stretch/>
        </p:blipFill>
        <p:spPr>
          <a:xfrm>
            <a:off x="0" y="-12972"/>
            <a:ext cx="9146563" cy="1397808"/>
          </a:xfrm>
          <a:prstGeom prst="rect">
            <a:avLst/>
          </a:prstGeom>
        </p:spPr>
      </p:pic>
      <p:sp>
        <p:nvSpPr>
          <p:cNvPr id="6" name="文本占位符 1"/>
          <p:cNvSpPr txBox="1">
            <a:spLocks/>
          </p:cNvSpPr>
          <p:nvPr/>
        </p:nvSpPr>
        <p:spPr>
          <a:xfrm>
            <a:off x="592310" y="2573545"/>
            <a:ext cx="8036653" cy="778707"/>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6000"/>
              </a:lnSpc>
            </a:pPr>
            <a:endParaRPr lang="en-US" altLang="zh-CN" sz="6600" b="1" dirty="0">
              <a:solidFill>
                <a:schemeClr val="bg1"/>
              </a:solidFill>
              <a:latin typeface="宋体" panose="02010600030101010101" pitchFamily="2" charset="-122"/>
              <a:ea typeface="宋体" panose="02010600030101010101" pitchFamily="2" charset="-122"/>
            </a:endParaRPr>
          </a:p>
          <a:p>
            <a:pPr algn="ctr"/>
            <a:r>
              <a:rPr lang="zh-CN" altLang="en-US" sz="6600" b="1" dirty="0">
                <a:solidFill>
                  <a:schemeClr val="bg1"/>
                </a:solidFill>
                <a:latin typeface="华文楷体" pitchFamily="2" charset="-122"/>
                <a:ea typeface="华文楷体" pitchFamily="2" charset="-122"/>
              </a:rPr>
              <a:t>大学物理</a:t>
            </a:r>
            <a:endParaRPr lang="en-US" altLang="zh-CN" sz="6600" b="1"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309735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33" name="Text Box 4" descr="再生纸"/>
          <p:cNvSpPr txBox="1">
            <a:spLocks noChangeArrowheads="1"/>
          </p:cNvSpPr>
          <p:nvPr/>
        </p:nvSpPr>
        <p:spPr bwMode="auto">
          <a:xfrm>
            <a:off x="281974" y="1338431"/>
            <a:ext cx="7273925" cy="631711"/>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dirty="0">
                <a:latin typeface="Times New Roman" panose="02020603050405020304" pitchFamily="18" charset="0"/>
              </a:rPr>
              <a:t>        </a:t>
            </a:r>
            <a:endParaRPr kumimoji="1" lang="zh-CN" altLang="en-US" dirty="0">
              <a:latin typeface="Times New Roman" panose="02020603050405020304" pitchFamily="18" charset="0"/>
            </a:endParaRPr>
          </a:p>
        </p:txBody>
      </p:sp>
      <p:sp>
        <p:nvSpPr>
          <p:cNvPr id="34" name="Text Box 2"/>
          <p:cNvSpPr txBox="1">
            <a:spLocks noChangeArrowheads="1"/>
          </p:cNvSpPr>
          <p:nvPr/>
        </p:nvSpPr>
        <p:spPr bwMode="auto">
          <a:xfrm>
            <a:off x="259307" y="875749"/>
            <a:ext cx="8625385"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2800" b="0" dirty="0">
                <a:solidFill>
                  <a:srgbClr val="0000FF"/>
                </a:solidFill>
                <a:latin typeface="微软雅黑" panose="020B0503020204020204" pitchFamily="34" charset="-122"/>
                <a:ea typeface="微软雅黑" panose="020B0503020204020204" pitchFamily="34" charset="-122"/>
              </a:rPr>
              <a:t>2</a:t>
            </a:r>
            <a:r>
              <a:rPr kumimoji="1" lang="zh-CN" altLang="en-US" sz="2800" b="0" dirty="0">
                <a:solidFill>
                  <a:srgbClr val="0000FF"/>
                </a:solidFill>
                <a:latin typeface="微软雅黑" panose="020B0503020204020204" pitchFamily="34" charset="-122"/>
                <a:ea typeface="微软雅黑" panose="020B0503020204020204" pitchFamily="34" charset="-122"/>
              </a:rPr>
              <a:t>、自然坐标系：</a:t>
            </a:r>
            <a:endParaRPr kumimoji="1" lang="zh-CN" altLang="en-US" sz="2800" b="0" dirty="0">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rcRect/>
          <a:stretch/>
        </p:blipFill>
        <p:spPr>
          <a:xfrm>
            <a:off x="1014125" y="2194768"/>
            <a:ext cx="7115749" cy="3324801"/>
          </a:xfrm>
          <a:prstGeom prst="rect">
            <a:avLst/>
          </a:prstGeom>
        </p:spPr>
      </p:pic>
      <p:pic>
        <p:nvPicPr>
          <p:cNvPr id="3" name="图片 2">
            <a:extLst>
              <a:ext uri="{FF2B5EF4-FFF2-40B4-BE49-F238E27FC236}">
                <a16:creationId xmlns:a16="http://schemas.microsoft.com/office/drawing/2014/main" id="{E682298A-9ABD-45CD-BD26-A845FC4CDB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7528" y="5559656"/>
            <a:ext cx="5389017" cy="797262"/>
          </a:xfrm>
          <a:prstGeom prst="rect">
            <a:avLst/>
          </a:prstGeom>
        </p:spPr>
      </p:pic>
    </p:spTree>
    <p:extLst>
      <p:ext uri="{BB962C8B-B14F-4D97-AF65-F5344CB8AC3E}">
        <p14:creationId xmlns:p14="http://schemas.microsoft.com/office/powerpoint/2010/main" val="303155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635525" y="1365533"/>
            <a:ext cx="8343743" cy="10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20000"/>
              </a:lnSpc>
              <a:spcBef>
                <a:spcPct val="0"/>
              </a:spcBef>
              <a:spcAft>
                <a:spcPct val="0"/>
              </a:spcAft>
              <a:buClrTx/>
              <a:buSzTx/>
              <a:buFontTx/>
              <a:buNone/>
              <a:tabLst/>
              <a:defRPr/>
            </a:pPr>
            <a:r>
              <a:rPr kumimoji="1" lang="en-US" altLang="zh-CN" sz="2800" b="0" kern="0" dirty="0">
                <a:solidFill>
                  <a:srgbClr val="000000"/>
                </a:solidFill>
                <a:latin typeface="微软雅黑" panose="020B0503020204020204" pitchFamily="34" charset="-122"/>
                <a:ea typeface="微软雅黑" panose="020B0503020204020204" pitchFamily="34" charset="-122"/>
              </a:rPr>
              <a:t>1.</a:t>
            </a:r>
            <a:r>
              <a:rPr kumimoji="1" lang="zh-CN" altLang="en-US" sz="2800" b="0" kern="0" dirty="0">
                <a:solidFill>
                  <a:srgbClr val="000000"/>
                </a:solidFill>
                <a:latin typeface="微软雅黑" panose="020B0503020204020204" pitchFamily="34" charset="-122"/>
                <a:ea typeface="微软雅黑" panose="020B0503020204020204" pitchFamily="34" charset="-122"/>
              </a:rPr>
              <a:t>质点：</a:t>
            </a:r>
            <a:r>
              <a:rPr kumimoji="1"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物体大小和形状的变化对其运动的影响可忽略时的理想模型。</a:t>
            </a:r>
            <a:endParaRPr kumimoji="1"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Rectangle 3"/>
          <p:cNvSpPr>
            <a:spLocks noChangeArrowheads="1"/>
          </p:cNvSpPr>
          <p:nvPr/>
        </p:nvSpPr>
        <p:spPr bwMode="auto">
          <a:xfrm>
            <a:off x="232678" y="780943"/>
            <a:ext cx="417512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kumimoji="1" lang="zh-CN" altLang="en-US" sz="2800" b="0" dirty="0">
                <a:solidFill>
                  <a:srgbClr val="C00000"/>
                </a:solidFill>
                <a:latin typeface="微软雅黑" panose="020B0503020204020204" pitchFamily="34" charset="-122"/>
                <a:ea typeface="微软雅黑" panose="020B0503020204020204" pitchFamily="34" charset="-122"/>
              </a:rPr>
              <a:t>四、理想的物理模型　　 </a:t>
            </a:r>
          </a:p>
        </p:txBody>
      </p:sp>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2" name="文本框 1">
            <a:extLst>
              <a:ext uri="{FF2B5EF4-FFF2-40B4-BE49-F238E27FC236}">
                <a16:creationId xmlns:a16="http://schemas.microsoft.com/office/drawing/2014/main" id="{CAB0E281-36B8-4FE1-A802-ECBBA8EC5F65}"/>
              </a:ext>
            </a:extLst>
          </p:cNvPr>
          <p:cNvSpPr txBox="1"/>
          <p:nvPr/>
        </p:nvSpPr>
        <p:spPr>
          <a:xfrm>
            <a:off x="521634" y="4786791"/>
            <a:ext cx="8039356" cy="1384995"/>
          </a:xfrm>
          <a:prstGeom prst="rect">
            <a:avLst/>
          </a:prstGeom>
          <a:noFill/>
        </p:spPr>
        <p:txBody>
          <a:bodyPr wrap="square" rtlCol="0">
            <a:spAutoFit/>
          </a:bodyPr>
          <a:lstStyle/>
          <a:p>
            <a:r>
              <a:rPr kumimoji="1" lang="en-US" altLang="zh-CN" sz="2800" kern="0" dirty="0">
                <a:solidFill>
                  <a:srgbClr val="000000"/>
                </a:solidFill>
                <a:latin typeface="微软雅黑" panose="020B0503020204020204" pitchFamily="34" charset="-122"/>
                <a:ea typeface="微软雅黑" panose="020B0503020204020204" pitchFamily="34" charset="-122"/>
              </a:rPr>
              <a:t>3.</a:t>
            </a:r>
            <a:r>
              <a:rPr kumimoji="1" lang="zh-CN" altLang="en-US" sz="2800" kern="0" dirty="0">
                <a:solidFill>
                  <a:srgbClr val="000000"/>
                </a:solidFill>
                <a:latin typeface="微软雅黑" panose="020B0503020204020204" pitchFamily="34" charset="-122"/>
                <a:ea typeface="微软雅黑" panose="020B0503020204020204" pitchFamily="34" charset="-122"/>
              </a:rPr>
              <a:t>选择合适的参考系，确定物体的运动性质；建立合适的坐标系，定量描述物体的运动；提出合适的物理模型，研究物体的运动规律。</a:t>
            </a:r>
          </a:p>
        </p:txBody>
      </p:sp>
      <p:sp>
        <p:nvSpPr>
          <p:cNvPr id="4" name="文本框 3">
            <a:extLst>
              <a:ext uri="{FF2B5EF4-FFF2-40B4-BE49-F238E27FC236}">
                <a16:creationId xmlns:a16="http://schemas.microsoft.com/office/drawing/2014/main" id="{EC6C4010-D2A5-41BF-99E5-2E718533FB42}"/>
              </a:ext>
            </a:extLst>
          </p:cNvPr>
          <p:cNvSpPr txBox="1"/>
          <p:nvPr/>
        </p:nvSpPr>
        <p:spPr>
          <a:xfrm>
            <a:off x="619828" y="2552950"/>
            <a:ext cx="8100724" cy="2437590"/>
          </a:xfrm>
          <a:prstGeom prst="rect">
            <a:avLst/>
          </a:prstGeom>
          <a:noFill/>
        </p:spPr>
        <p:txBody>
          <a:bodyPr wrap="square" rtlCol="0">
            <a:spAutoFit/>
          </a:bodyPr>
          <a:lstStyle/>
          <a:p>
            <a:pPr fontAlgn="base">
              <a:lnSpc>
                <a:spcPct val="120000"/>
              </a:lnSpc>
              <a:spcBef>
                <a:spcPct val="0"/>
              </a:spcBef>
              <a:spcAft>
                <a:spcPct val="0"/>
              </a:spcAft>
              <a:defRPr/>
            </a:pPr>
            <a:r>
              <a:rPr kumimoji="1" lang="en-US" altLang="zh-CN" sz="2800" kern="0" dirty="0">
                <a:solidFill>
                  <a:srgbClr val="000000"/>
                </a:solidFill>
                <a:latin typeface="微软雅黑" panose="020B0503020204020204" pitchFamily="34" charset="-122"/>
                <a:ea typeface="微软雅黑" panose="020B0503020204020204" pitchFamily="34" charset="-122"/>
              </a:rPr>
              <a:t>2.</a:t>
            </a:r>
            <a:r>
              <a:rPr kumimoji="1" lang="zh-CN" altLang="en-US" sz="2800" kern="0" dirty="0">
                <a:solidFill>
                  <a:srgbClr val="000000"/>
                </a:solidFill>
                <a:latin typeface="微软雅黑" panose="020B0503020204020204" pitchFamily="34" charset="-122"/>
                <a:ea typeface="微软雅黑" panose="020B0503020204020204" pitchFamily="34" charset="-122"/>
              </a:rPr>
              <a:t>理想模型：由真实物体抽象出来，突出主要因素，忽略次要因素，简化问题而又不失客观真实性的抽象思维方法。常见的理想模型：质点、刚体、线性弹簧振子、理想气体、点电荷等。</a:t>
            </a:r>
          </a:p>
          <a:p>
            <a:endParaRPr lang="zh-CN" altLang="en-US" dirty="0"/>
          </a:p>
        </p:txBody>
      </p:sp>
    </p:spTree>
    <p:extLst>
      <p:ext uri="{BB962C8B-B14F-4D97-AF65-F5344CB8AC3E}">
        <p14:creationId xmlns:p14="http://schemas.microsoft.com/office/powerpoint/2010/main" val="22272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9750" y="836613"/>
            <a:ext cx="29798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C00000"/>
                </a:solidFill>
                <a:latin typeface="微软雅黑" panose="020B0503020204020204" pitchFamily="34" charset="-122"/>
                <a:ea typeface="微软雅黑" panose="020B0503020204020204" pitchFamily="34" charset="-122"/>
              </a:rPr>
              <a:t>五、国际</a:t>
            </a:r>
            <a:r>
              <a:rPr kumimoji="0" lang="zh-CN" altLang="en-US" sz="2800" dirty="0">
                <a:solidFill>
                  <a:srgbClr val="C00000"/>
                </a:solidFill>
                <a:latin typeface="微软雅黑" panose="020B0503020204020204" pitchFamily="34" charset="-122"/>
                <a:ea typeface="微软雅黑" panose="020B0503020204020204" pitchFamily="34" charset="-122"/>
              </a:rPr>
              <a:t>单位制</a:t>
            </a:r>
          </a:p>
        </p:txBody>
      </p:sp>
      <p:sp>
        <p:nvSpPr>
          <p:cNvPr id="3" name="矩形 2"/>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rgbClr val="002060"/>
              </a:solidFill>
              <a:latin typeface="宋体" panose="02010600030101010101" pitchFamily="2" charset="-122"/>
              <a:ea typeface="宋体" panose="02010600030101010101" pitchFamily="2" charset="-122"/>
            </a:endParaRPr>
          </a:p>
        </p:txBody>
      </p:sp>
      <p:sp>
        <p:nvSpPr>
          <p:cNvPr id="4" name="矩形 3"/>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5" name="Rectangle 2"/>
          <p:cNvSpPr>
            <a:spLocks noChangeArrowheads="1"/>
          </p:cNvSpPr>
          <p:nvPr/>
        </p:nvSpPr>
        <p:spPr bwMode="auto">
          <a:xfrm>
            <a:off x="755650" y="4734486"/>
            <a:ext cx="1676400" cy="861774"/>
          </a:xfrm>
          <a:prstGeom prst="rect">
            <a:avLst/>
          </a:prstGeom>
          <a:gradFill rotWithShape="1">
            <a:gsLst>
              <a:gs pos="0">
                <a:srgbClr val="EDFAD2"/>
              </a:gs>
              <a:gs pos="50000">
                <a:srgbClr val="FFFFFF"/>
              </a:gs>
              <a:gs pos="100000">
                <a:srgbClr val="EDFAD2"/>
              </a:gs>
            </a:gsLst>
            <a:lin ang="5400000" scaled="1"/>
          </a:gradFill>
          <a:ln w="12700">
            <a:solidFill>
              <a:srgbClr val="006666"/>
            </a:solidFill>
            <a:miter lim="800000"/>
            <a:headEnd/>
            <a:tailEnd/>
          </a:ln>
        </p:spPr>
        <p:txBody>
          <a:bodyPr lIns="0" tIns="0" rIns="0" bIns="0">
            <a:spAutoFit/>
          </a:bodyPr>
          <a:lstStyle/>
          <a:p>
            <a:pPr algn="ctr"/>
            <a:r>
              <a:rPr kumimoji="0" lang="zh-CN" altLang="en-US" sz="2800" dirty="0">
                <a:solidFill>
                  <a:srgbClr val="C00000"/>
                </a:solidFill>
                <a:latin typeface="微软雅黑" panose="020B0503020204020204" pitchFamily="34" charset="-122"/>
                <a:ea typeface="微软雅黑" panose="020B0503020204020204" pitchFamily="34" charset="-122"/>
              </a:rPr>
              <a:t>力学的</a:t>
            </a:r>
          </a:p>
          <a:p>
            <a:pPr algn="ctr"/>
            <a:r>
              <a:rPr kumimoji="0" lang="zh-CN" altLang="en-US" sz="2800" dirty="0">
                <a:solidFill>
                  <a:srgbClr val="C00000"/>
                </a:solidFill>
                <a:latin typeface="微软雅黑" panose="020B0503020204020204" pitchFamily="34" charset="-122"/>
                <a:ea typeface="微软雅黑" panose="020B0503020204020204" pitchFamily="34" charset="-122"/>
              </a:rPr>
              <a:t>基本单位</a:t>
            </a:r>
          </a:p>
        </p:txBody>
      </p:sp>
      <mc:AlternateContent xmlns:mc="http://schemas.openxmlformats.org/markup-compatibility/2006" xmlns:a14="http://schemas.microsoft.com/office/drawing/2010/main">
        <mc:Choice Requires="a14">
          <p:sp>
            <p:nvSpPr>
              <p:cNvPr id="6" name="Text Box 3"/>
              <p:cNvSpPr txBox="1">
                <a:spLocks noChangeArrowheads="1"/>
              </p:cNvSpPr>
              <p:nvPr/>
            </p:nvSpPr>
            <p:spPr bwMode="auto">
              <a:xfrm>
                <a:off x="611188" y="1408113"/>
                <a:ext cx="8001000" cy="10769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nSpc>
                    <a:spcPct val="120000"/>
                  </a:lnSpc>
                </a:pPr>
                <a:r>
                  <a:rPr kumimoji="0" lang="zh-CN" altLang="en-US" sz="2800" dirty="0">
                    <a:solidFill>
                      <a:srgbClr val="000000"/>
                    </a:solidFill>
                    <a:latin typeface="微软雅黑" panose="020B0503020204020204" pitchFamily="34" charset="-122"/>
                    <a:ea typeface="微软雅黑" panose="020B0503020204020204" pitchFamily="34" charset="-122"/>
                  </a:rPr>
                  <a:t>       </a:t>
                </a:r>
                <a:r>
                  <a:rPr kumimoji="0"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1984</a:t>
                </a:r>
                <a:r>
                  <a:rPr kumimoji="0" lang="zh-CN" altLang="en-US" sz="2800" dirty="0">
                    <a:solidFill>
                      <a:srgbClr val="000000"/>
                    </a:solidFill>
                    <a:latin typeface="微软雅黑" panose="020B0503020204020204" pitchFamily="34" charset="-122"/>
                    <a:ea typeface="微软雅黑" panose="020B0503020204020204" pitchFamily="34" charset="-122"/>
                  </a:rPr>
                  <a:t>年</a:t>
                </a:r>
                <a:r>
                  <a:rPr kumimoji="0"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800" dirty="0">
                    <a:solidFill>
                      <a:srgbClr val="000000"/>
                    </a:solidFill>
                    <a:latin typeface="微软雅黑" panose="020B0503020204020204" pitchFamily="34" charset="-122"/>
                    <a:ea typeface="微软雅黑" panose="020B0503020204020204" pitchFamily="34" charset="-122"/>
                  </a:rPr>
                  <a:t>月</a:t>
                </a:r>
                <a:r>
                  <a:rPr kumimoji="0" lang="zh-CN" altLang="en-US" sz="28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27</a:t>
                </a:r>
                <a:r>
                  <a:rPr kumimoji="0" lang="zh-CN" altLang="en-US" sz="2800" dirty="0">
                    <a:solidFill>
                      <a:srgbClr val="000000"/>
                    </a:solidFill>
                    <a:latin typeface="微软雅黑" panose="020B0503020204020204" pitchFamily="34" charset="-122"/>
                    <a:ea typeface="微软雅黑" panose="020B0503020204020204" pitchFamily="34" charset="-122"/>
                  </a:rPr>
                  <a:t>日，我国国务院颁布实行以国际单位制</a:t>
                </a:r>
                <a14:m>
                  <m:oMath xmlns:m="http://schemas.openxmlformats.org/officeDocument/2006/math">
                    <m:r>
                      <a:rPr kumimoji="0" lang="zh-CN" altLang="en-US" sz="2800" i="1" dirty="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kumimoji="0" lang="en-US" altLang="zh-CN" sz="2800"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𝑆𝐼</m:t>
                    </m:r>
                    <m:r>
                      <a:rPr kumimoji="0" lang="en-US" altLang="zh-CN" sz="2800" i="1" dirty="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800" dirty="0">
                    <a:solidFill>
                      <a:srgbClr val="000000"/>
                    </a:solidFill>
                    <a:latin typeface="微软雅黑" panose="020B0503020204020204" pitchFamily="34" charset="-122"/>
                    <a:ea typeface="微软雅黑" panose="020B0503020204020204" pitchFamily="34" charset="-122"/>
                  </a:rPr>
                  <a:t>为基础的法定单位制。</a:t>
                </a:r>
              </a:p>
            </p:txBody>
          </p:sp>
        </mc:Choice>
        <mc:Fallback xmlns="">
          <p:sp>
            <p:nvSpPr>
              <p:cNvPr id="6" name="Text Box 3"/>
              <p:cNvSpPr txBox="1">
                <a:spLocks noRot="1" noChangeAspect="1" noMove="1" noResize="1" noEditPoints="1" noAdjustHandles="1" noChangeArrowheads="1" noChangeShapeType="1" noTextEdit="1"/>
              </p:cNvSpPr>
              <p:nvPr/>
            </p:nvSpPr>
            <p:spPr bwMode="auto">
              <a:xfrm>
                <a:off x="611188" y="1408113"/>
                <a:ext cx="8001000" cy="1076961"/>
              </a:xfrm>
              <a:prstGeom prst="rect">
                <a:avLst/>
              </a:prstGeom>
              <a:blipFill>
                <a:blip r:embed="rId3"/>
                <a:stretch>
                  <a:fillRect l="-1523" t="-2260" b="-15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7" name="Group 4"/>
          <p:cNvGraphicFramePr>
            <a:graphicFrameLocks noGrp="1"/>
          </p:cNvGraphicFramePr>
          <p:nvPr>
            <p:extLst>
              <p:ext uri="{D42A27DB-BD31-4B8C-83A1-F6EECF244321}">
                <p14:modId xmlns:p14="http://schemas.microsoft.com/office/powerpoint/2010/main" val="2957966102"/>
              </p:ext>
            </p:extLst>
          </p:nvPr>
        </p:nvGraphicFramePr>
        <p:xfrm>
          <a:off x="2482850" y="4338894"/>
          <a:ext cx="6121400" cy="1758951"/>
        </p:xfrm>
        <a:graphic>
          <a:graphicData uri="http://schemas.openxmlformats.org/drawingml/2006/table">
            <a:tbl>
              <a:tblPr/>
              <a:tblGrid>
                <a:gridCol w="1944688">
                  <a:extLst>
                    <a:ext uri="{9D8B030D-6E8A-4147-A177-3AD203B41FA5}">
                      <a16:colId xmlns:a16="http://schemas.microsoft.com/office/drawing/2014/main" val="2386567143"/>
                    </a:ext>
                  </a:extLst>
                </a:gridCol>
                <a:gridCol w="1512887">
                  <a:extLst>
                    <a:ext uri="{9D8B030D-6E8A-4147-A177-3AD203B41FA5}">
                      <a16:colId xmlns:a16="http://schemas.microsoft.com/office/drawing/2014/main" val="2846135118"/>
                    </a:ext>
                  </a:extLst>
                </a:gridCol>
                <a:gridCol w="1439863">
                  <a:extLst>
                    <a:ext uri="{9D8B030D-6E8A-4147-A177-3AD203B41FA5}">
                      <a16:colId xmlns:a16="http://schemas.microsoft.com/office/drawing/2014/main" val="2666818409"/>
                    </a:ext>
                  </a:extLst>
                </a:gridCol>
                <a:gridCol w="1223962">
                  <a:extLst>
                    <a:ext uri="{9D8B030D-6E8A-4147-A177-3AD203B41FA5}">
                      <a16:colId xmlns:a16="http://schemas.microsoft.com/office/drawing/2014/main" val="2995390607"/>
                    </a:ext>
                  </a:extLst>
                </a:gridCol>
              </a:tblGrid>
              <a:tr h="5857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物理量</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gradFill rotWithShape="0">
                      <a:gsLst>
                        <a:gs pos="0">
                          <a:srgbClr val="EDFAD2"/>
                        </a:gs>
                        <a:gs pos="50000">
                          <a:schemeClr val="bg1"/>
                        </a:gs>
                        <a:gs pos="100000">
                          <a:srgbClr val="EDFAD2"/>
                        </a:gs>
                      </a:gsLst>
                      <a:lin ang="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长度</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rgbClr val="000000"/>
                          </a:solidFill>
                          <a:effectLst/>
                          <a:latin typeface="宋体" panose="02010600030101010101" pitchFamily="2" charset="-122"/>
                          <a:ea typeface="宋体" panose="02010600030101010101" pitchFamily="2" charset="-122"/>
                        </a:rPr>
                        <a:t>质量</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rgbClr val="000000"/>
                          </a:solidFill>
                          <a:effectLst/>
                          <a:latin typeface="宋体" panose="02010600030101010101" pitchFamily="2" charset="-122"/>
                          <a:ea typeface="宋体" panose="02010600030101010101" pitchFamily="2" charset="-122"/>
                        </a:rPr>
                        <a:t>时间</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6697586"/>
                  </a:ext>
                </a:extLst>
              </a:tr>
              <a:tr h="5873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rgbClr val="000000"/>
                          </a:solidFill>
                          <a:effectLst/>
                          <a:latin typeface="宋体" panose="02010600030101010101" pitchFamily="2" charset="-122"/>
                          <a:ea typeface="宋体" panose="02010600030101010101" pitchFamily="2" charset="-122"/>
                        </a:rPr>
                        <a:t>单位名称</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gradFill rotWithShape="0">
                      <a:gsLst>
                        <a:gs pos="0">
                          <a:srgbClr val="EDFAD2"/>
                        </a:gs>
                        <a:gs pos="50000">
                          <a:schemeClr val="bg1"/>
                        </a:gs>
                        <a:gs pos="100000">
                          <a:srgbClr val="EDFAD2"/>
                        </a:gs>
                      </a:gsLst>
                      <a:lin ang="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米</a:t>
                      </a:r>
                      <a:endParaRPr kumimoji="1" lang="zh-CN" altLang="en-US"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千克</a:t>
                      </a:r>
                      <a:endParaRPr kumimoji="1" lang="zh-CN" altLang="en-US" sz="3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秒</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8489853"/>
                  </a:ext>
                </a:extLst>
              </a:tr>
              <a:tr h="5857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rgbClr val="000000"/>
                          </a:solidFill>
                          <a:effectLst/>
                          <a:latin typeface="宋体" panose="02010600030101010101" pitchFamily="2" charset="-122"/>
                          <a:ea typeface="宋体" panose="02010600030101010101" pitchFamily="2" charset="-122"/>
                        </a:rPr>
                        <a:t>符号</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gradFill rotWithShape="0">
                      <a:gsLst>
                        <a:gs pos="0">
                          <a:srgbClr val="EDFAD2"/>
                        </a:gs>
                        <a:gs pos="50000">
                          <a:schemeClr val="bg1"/>
                        </a:gs>
                        <a:gs pos="100000">
                          <a:srgbClr val="EDFAD2"/>
                        </a:gs>
                      </a:gsLst>
                      <a:lin ang="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kg</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0373374"/>
                  </a:ext>
                </a:extLst>
              </a:tr>
            </a:tbl>
          </a:graphicData>
        </a:graphic>
      </p:graphicFrame>
      <p:sp>
        <p:nvSpPr>
          <p:cNvPr id="8" name="Text Box 27"/>
          <p:cNvSpPr txBox="1">
            <a:spLocks noChangeArrowheads="1"/>
          </p:cNvSpPr>
          <p:nvPr/>
        </p:nvSpPr>
        <p:spPr bwMode="auto">
          <a:xfrm>
            <a:off x="1403350" y="2705100"/>
            <a:ext cx="648176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r>
              <a:rPr kumimoji="0" lang="zh-CN" altLang="en-US" sz="2800" dirty="0">
                <a:solidFill>
                  <a:srgbClr val="000000"/>
                </a:solidFill>
                <a:latin typeface="微软雅黑" panose="020B0503020204020204" pitchFamily="34" charset="-122"/>
                <a:ea typeface="微软雅黑" panose="020B0503020204020204" pitchFamily="34" charset="-122"/>
              </a:rPr>
              <a:t>国际单位制规定了</a:t>
            </a:r>
            <a:r>
              <a:rPr kumimoji="0" lang="zh-CN" altLang="en-US" sz="2800" dirty="0">
                <a:solidFill>
                  <a:srgbClr val="C00000"/>
                </a:solidFill>
                <a:latin typeface="微软雅黑" panose="020B0503020204020204" pitchFamily="34" charset="-122"/>
                <a:ea typeface="微软雅黑" panose="020B0503020204020204" pitchFamily="34" charset="-122"/>
              </a:rPr>
              <a:t>七个基本单位（</a:t>
            </a:r>
            <a:r>
              <a:rPr kumimoji="0" lang="zh-CN" altLang="en-US" sz="2800" dirty="0">
                <a:latin typeface="微软雅黑" panose="020B0503020204020204" pitchFamily="34" charset="-122"/>
                <a:ea typeface="微软雅黑" panose="020B0503020204020204" pitchFamily="34" charset="-122"/>
              </a:rPr>
              <a:t>长度、质量、时间、电流、温度、物质的量和发光强度）。</a:t>
            </a:r>
          </a:p>
        </p:txBody>
      </p:sp>
    </p:spTree>
    <p:extLst>
      <p:ext uri="{BB962C8B-B14F-4D97-AF65-F5344CB8AC3E}">
        <p14:creationId xmlns:p14="http://schemas.microsoft.com/office/powerpoint/2010/main" val="401331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74677" y="1881331"/>
            <a:ext cx="1447800" cy="523220"/>
          </a:xfrm>
          <a:prstGeom prst="rect">
            <a:avLst/>
          </a:prstGeom>
          <a:noFill/>
          <a:ln>
            <a:noFill/>
          </a:ln>
          <a:effectLst/>
          <a:extLst>
            <a:ext uri="{909E8E84-426E-40DD-AFC4-6F175D3DCCD1}">
              <a14:hiddenFill xmlns:a14="http://schemas.microsoft.com/office/drawing/2010/main">
                <a:gradFill rotWithShape="0">
                  <a:gsLst>
                    <a:gs pos="0">
                      <a:srgbClr val="FFEBFA"/>
                    </a:gs>
                    <a:gs pos="30000">
                      <a:srgbClr val="C4D6EB"/>
                    </a:gs>
                    <a:gs pos="60001">
                      <a:srgbClr val="85C2FF"/>
                    </a:gs>
                    <a:gs pos="100000">
                      <a:srgbClr val="5E9EFF"/>
                    </a:gs>
                  </a:gsLst>
                  <a:lin ang="5400000" scaled="1"/>
                </a:gra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dirty="0">
                <a:solidFill>
                  <a:srgbClr val="010000"/>
                </a:solidFill>
                <a:latin typeface="微软雅黑" panose="020B0503020204020204" pitchFamily="34" charset="-122"/>
                <a:ea typeface="微软雅黑" panose="020B0503020204020204" pitchFamily="34" charset="-122"/>
              </a:rPr>
              <a:t>速率</a:t>
            </a:r>
            <a:endParaRPr kumimoji="0" lang="zh-CN" altLang="en-US" sz="2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Object 5"/>
              <p:cNvSpPr txBox="1"/>
              <p:nvPr/>
            </p:nvSpPr>
            <p:spPr bwMode="auto">
              <a:xfrm>
                <a:off x="2744788" y="1943669"/>
                <a:ext cx="1652588" cy="46037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altLang="zh-CN" sz="2800" b="0" i="1" smtClean="0">
                          <a:solidFill>
                            <a:srgbClr val="000000"/>
                          </a:solidFill>
                          <a:latin typeface="Cambria Math" panose="02040503050406030204" pitchFamily="18" charset="0"/>
                        </a:rPr>
                        <m:t>𝑣</m:t>
                      </m:r>
                      <m:r>
                        <a:rPr lang="zh-CN" altLang="en-US" sz="2800" b="0" i="1">
                          <a:solidFill>
                            <a:srgbClr val="000000"/>
                          </a:solidFill>
                          <a:latin typeface="Cambria Math" panose="02040503050406030204" pitchFamily="18" charset="0"/>
                        </a:rPr>
                        <m:t>=</m:t>
                      </m:r>
                      <m:r>
                        <m:rPr>
                          <m:sty m:val="p"/>
                        </m:rPr>
                        <a:rPr lang="zh-CN" altLang="en-US" sz="2800" b="0" i="0">
                          <a:solidFill>
                            <a:srgbClr val="000000"/>
                          </a:solidFill>
                          <a:latin typeface="Cambria Math" panose="02040503050406030204" pitchFamily="18" charset="0"/>
                        </a:rPr>
                        <m:t>d</m:t>
                      </m:r>
                      <m:r>
                        <a:rPr lang="zh-CN" altLang="en-US" sz="2800" b="0" i="1">
                          <a:solidFill>
                            <a:srgbClr val="000000"/>
                          </a:solidFill>
                          <a:latin typeface="Cambria Math" panose="02040503050406030204" pitchFamily="18" charset="0"/>
                        </a:rPr>
                        <m:t>𝑠</m:t>
                      </m:r>
                      <m:r>
                        <a:rPr lang="zh-CN" altLang="en-US" sz="2800" b="0" i="1">
                          <a:solidFill>
                            <a:srgbClr val="000000"/>
                          </a:solidFill>
                          <a:latin typeface="Cambria Math" panose="02040503050406030204" pitchFamily="18" charset="0"/>
                        </a:rPr>
                        <m:t>/</m:t>
                      </m:r>
                      <m:r>
                        <m:rPr>
                          <m:sty m:val="p"/>
                        </m:rPr>
                        <a:rPr lang="zh-CN" altLang="en-US" sz="2800" b="0" i="0">
                          <a:solidFill>
                            <a:srgbClr val="000000"/>
                          </a:solidFill>
                          <a:latin typeface="Cambria Math" panose="02040503050406030204" pitchFamily="18" charset="0"/>
                        </a:rPr>
                        <m:t>d</m:t>
                      </m:r>
                      <m:r>
                        <a:rPr lang="zh-CN" altLang="en-US" sz="2800" b="0" i="1">
                          <a:solidFill>
                            <a:srgbClr val="000000"/>
                          </a:solidFill>
                          <a:latin typeface="Cambria Math" panose="02040503050406030204" pitchFamily="18" charset="0"/>
                        </a:rPr>
                        <m:t>𝑡</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Object 5"/>
              <p:cNvSpPr txBox="1">
                <a:spLocks noRot="1" noChangeAspect="1" noMove="1" noResize="1" noEditPoints="1" noAdjustHandles="1" noChangeArrowheads="1" noChangeShapeType="1" noTextEdit="1"/>
              </p:cNvSpPr>
              <p:nvPr/>
            </p:nvSpPr>
            <p:spPr bwMode="auto">
              <a:xfrm>
                <a:off x="2744788" y="1943669"/>
                <a:ext cx="1652588" cy="460375"/>
              </a:xfrm>
              <a:prstGeom prst="rect">
                <a:avLst/>
              </a:prstGeom>
              <a:blipFill>
                <a:blip r:embed="rId2"/>
                <a:stretch>
                  <a:fillRect b="-2000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Object 6"/>
              <p:cNvSpPr txBox="1"/>
              <p:nvPr/>
            </p:nvSpPr>
            <p:spPr bwMode="auto">
              <a:xfrm>
                <a:off x="6102454" y="1847666"/>
                <a:ext cx="1331165" cy="5905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800" b="0" i="0">
                          <a:solidFill>
                            <a:srgbClr val="000000"/>
                          </a:solidFill>
                          <a:latin typeface="Cambria Math" panose="02040503050406030204" pitchFamily="18" charset="0"/>
                        </a:rPr>
                        <m:t>m</m:t>
                      </m:r>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s</m:t>
                          </m:r>
                        </m:e>
                        <m:sup>
                          <m:r>
                            <a:rPr lang="zh-CN" altLang="en-US" sz="2800" b="0" i="1">
                              <a:solidFill>
                                <a:srgbClr val="000000"/>
                              </a:solidFill>
                              <a:latin typeface="Cambria Math" panose="02040503050406030204" pitchFamily="18" charset="0"/>
                            </a:rPr>
                            <m:t>−1</m:t>
                          </m:r>
                        </m:sup>
                      </m:sSup>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 name="Object 6"/>
              <p:cNvSpPr txBox="1">
                <a:spLocks noRot="1" noChangeAspect="1" noMove="1" noResize="1" noEditPoints="1" noAdjustHandles="1" noChangeArrowheads="1" noChangeShapeType="1" noTextEdit="1"/>
              </p:cNvSpPr>
              <p:nvPr/>
            </p:nvSpPr>
            <p:spPr bwMode="auto">
              <a:xfrm>
                <a:off x="6102454" y="1847666"/>
                <a:ext cx="1331165" cy="5905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 name="Rectangle 7"/>
          <p:cNvSpPr>
            <a:spLocks noChangeArrowheads="1"/>
          </p:cNvSpPr>
          <p:nvPr/>
        </p:nvSpPr>
        <p:spPr bwMode="auto">
          <a:xfrm>
            <a:off x="825500" y="1000125"/>
            <a:ext cx="2026882" cy="430887"/>
          </a:xfrm>
          <a:prstGeom prst="rect">
            <a:avLst/>
          </a:prstGeom>
          <a:gradFill rotWithShape="1">
            <a:gsLst>
              <a:gs pos="0">
                <a:srgbClr val="EDFAD2"/>
              </a:gs>
              <a:gs pos="50000">
                <a:srgbClr val="FFFFFF"/>
              </a:gs>
              <a:gs pos="100000">
                <a:srgbClr val="EDFAD2"/>
              </a:gs>
            </a:gsLst>
            <a:lin ang="5400000" scaled="1"/>
          </a:gradFill>
          <a:ln w="9525"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kumimoji="0" lang="zh-CN" altLang="en-US" sz="2800" dirty="0">
                <a:solidFill>
                  <a:srgbClr val="CC0000"/>
                </a:solidFill>
                <a:latin typeface="微软雅黑" panose="020B0503020204020204" pitchFamily="34" charset="-122"/>
                <a:ea typeface="微软雅黑" panose="020B0503020204020204" pitchFamily="34" charset="-122"/>
              </a:rPr>
              <a:t>导出量</a:t>
            </a:r>
          </a:p>
        </p:txBody>
      </p:sp>
      <mc:AlternateContent xmlns:mc="http://schemas.openxmlformats.org/markup-compatibility/2006" xmlns:a14="http://schemas.microsoft.com/office/drawing/2010/main">
        <mc:Choice Requires="a14">
          <p:sp>
            <p:nvSpPr>
              <p:cNvPr id="6" name="Object 9"/>
              <p:cNvSpPr txBox="1"/>
              <p:nvPr/>
            </p:nvSpPr>
            <p:spPr bwMode="auto">
              <a:xfrm>
                <a:off x="2695575" y="2899242"/>
                <a:ext cx="1343025" cy="5429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𝐹</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𝑚</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𝑎</m:t>
                          </m:r>
                        </m:e>
                      </m:acc>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Object 9"/>
              <p:cNvSpPr txBox="1">
                <a:spLocks noRot="1" noChangeAspect="1" noMove="1" noResize="1" noEditPoints="1" noAdjustHandles="1" noChangeArrowheads="1" noChangeShapeType="1" noTextEdit="1"/>
              </p:cNvSpPr>
              <p:nvPr/>
            </p:nvSpPr>
            <p:spPr bwMode="auto">
              <a:xfrm>
                <a:off x="2695575" y="2899242"/>
                <a:ext cx="1343025" cy="542925"/>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10"/>
              <p:cNvSpPr txBox="1"/>
              <p:nvPr/>
            </p:nvSpPr>
            <p:spPr bwMode="auto">
              <a:xfrm>
                <a:off x="5635625" y="2878605"/>
                <a:ext cx="2746375" cy="60960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1</m:t>
                      </m:r>
                      <m:r>
                        <m:rPr>
                          <m:sty m:val="p"/>
                        </m:rPr>
                        <a:rPr lang="zh-CN" altLang="en-US" sz="2800" b="0" i="0">
                          <a:solidFill>
                            <a:srgbClr val="000000"/>
                          </a:solidFill>
                          <a:latin typeface="Cambria Math" panose="02040503050406030204" pitchFamily="18" charset="0"/>
                        </a:rPr>
                        <m:t>N</m:t>
                      </m:r>
                      <m:r>
                        <a:rPr lang="zh-CN" altLang="en-US" sz="2800" b="0" i="1">
                          <a:solidFill>
                            <a:srgbClr val="000000"/>
                          </a:solidFill>
                          <a:latin typeface="Cambria Math" panose="02040503050406030204" pitchFamily="18" charset="0"/>
                        </a:rPr>
                        <m:t>=1</m:t>
                      </m:r>
                      <m:r>
                        <m:rPr>
                          <m:nor/>
                        </m:rPr>
                        <a:rPr lang="zh-CN" altLang="en-US" sz="2800" i="0">
                          <a:solidFill>
                            <a:srgbClr val="000000"/>
                          </a:solidFill>
                          <a:latin typeface="微软雅黑" panose="020B0503020204020204" pitchFamily="34" charset="-122"/>
                          <a:ea typeface="微软雅黑" panose="020B0503020204020204" pitchFamily="34" charset="-122"/>
                        </a:rPr>
                        <m:t>kg</m:t>
                      </m:r>
                      <m:r>
                        <a:rPr lang="zh-CN" altLang="en-US" sz="2800" b="0" i="1">
                          <a:solidFill>
                            <a:srgbClr val="000000"/>
                          </a:solidFill>
                          <a:latin typeface="Cambria Math" panose="02040503050406030204" pitchFamily="18" charset="0"/>
                        </a:rPr>
                        <m:t>⋅</m:t>
                      </m:r>
                      <m:r>
                        <m:rPr>
                          <m:sty m:val="p"/>
                        </m:rPr>
                        <a:rPr lang="zh-CN" altLang="en-US" sz="2800" b="0" i="0">
                          <a:solidFill>
                            <a:srgbClr val="000000"/>
                          </a:solidFill>
                          <a:latin typeface="Cambria Math" panose="02040503050406030204" pitchFamily="18" charset="0"/>
                        </a:rPr>
                        <m:t>m</m:t>
                      </m:r>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s</m:t>
                          </m:r>
                        </m:e>
                        <m:sup>
                          <m:r>
                            <a:rPr lang="zh-CN" altLang="en-US" sz="2800" b="0" i="1">
                              <a:solidFill>
                                <a:srgbClr val="000000"/>
                              </a:solidFill>
                              <a:latin typeface="Cambria Math" panose="02040503050406030204" pitchFamily="18" charset="0"/>
                            </a:rPr>
                            <m:t>−2</m:t>
                          </m:r>
                        </m:sup>
                      </m:sSup>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7" name="Object 10"/>
              <p:cNvSpPr txBox="1">
                <a:spLocks noRot="1" noChangeAspect="1" noMove="1" noResize="1" noEditPoints="1" noAdjustHandles="1" noChangeArrowheads="1" noChangeShapeType="1" noTextEdit="1"/>
              </p:cNvSpPr>
              <p:nvPr/>
            </p:nvSpPr>
            <p:spPr bwMode="auto">
              <a:xfrm>
                <a:off x="5635625" y="2878605"/>
                <a:ext cx="2746375" cy="609600"/>
              </a:xfrm>
              <a:prstGeom prst="rect">
                <a:avLst/>
              </a:prstGeom>
              <a:blipFill>
                <a:blip r:embed="rId5"/>
                <a:stretch>
                  <a:fillRect l="-443"/>
                </a:stretch>
              </a:blipFill>
              <a:ln>
                <a:noFill/>
              </a:ln>
              <a:effectLst/>
            </p:spPr>
            <p:txBody>
              <a:bodyPr/>
              <a:lstStyle/>
              <a:p>
                <a:r>
                  <a:rPr lang="zh-CN" altLang="en-US">
                    <a:noFill/>
                  </a:rPr>
                  <a:t> </a:t>
                </a:r>
              </a:p>
            </p:txBody>
          </p:sp>
        </mc:Fallback>
      </mc:AlternateContent>
      <p:sp>
        <p:nvSpPr>
          <p:cNvPr id="8" name="Rectangle 11"/>
          <p:cNvSpPr>
            <a:spLocks noChangeArrowheads="1"/>
          </p:cNvSpPr>
          <p:nvPr/>
        </p:nvSpPr>
        <p:spPr bwMode="auto">
          <a:xfrm>
            <a:off x="1219200" y="2854792"/>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010000"/>
                </a:solidFill>
                <a:latin typeface="微软雅黑" panose="020B0503020204020204" pitchFamily="34" charset="-122"/>
                <a:ea typeface="微软雅黑" panose="020B0503020204020204" pitchFamily="34" charset="-122"/>
              </a:rPr>
              <a:t>力</a:t>
            </a:r>
          </a:p>
        </p:txBody>
      </p:sp>
      <mc:AlternateContent xmlns:mc="http://schemas.openxmlformats.org/markup-compatibility/2006" xmlns:a14="http://schemas.microsoft.com/office/drawing/2010/main">
        <mc:Choice Requires="a14">
          <p:sp>
            <p:nvSpPr>
              <p:cNvPr id="9" name="Object 13"/>
              <p:cNvSpPr txBox="1"/>
              <p:nvPr/>
            </p:nvSpPr>
            <p:spPr bwMode="auto">
              <a:xfrm>
                <a:off x="2551113" y="3837455"/>
                <a:ext cx="2020887" cy="53816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zh-CN" altLang="en-US" sz="2800" b="0" i="0">
                          <a:solidFill>
                            <a:srgbClr val="000000"/>
                          </a:solidFill>
                          <a:latin typeface="Cambria Math" panose="02040503050406030204" pitchFamily="18" charset="0"/>
                        </a:rPr>
                        <m:t>d</m:t>
                      </m:r>
                      <m:r>
                        <a:rPr lang="zh-CN" altLang="en-US" sz="2800" b="0" i="1">
                          <a:solidFill>
                            <a:srgbClr val="000000"/>
                          </a:solidFill>
                          <a:latin typeface="Cambria Math" panose="02040503050406030204" pitchFamily="18" charset="0"/>
                        </a:rPr>
                        <m:t>𝑊</m:t>
                      </m:r>
                      <m:r>
                        <a:rPr lang="zh-CN" altLang="en-US" sz="2800" b="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𝐹</m:t>
                          </m:r>
                        </m:e>
                      </m:acc>
                      <m:r>
                        <a:rPr lang="zh-CN" altLang="en-US" sz="2800" b="0" i="1">
                          <a:solidFill>
                            <a:srgbClr val="000000"/>
                          </a:solidFill>
                          <a:latin typeface="Cambria Math" panose="02040503050406030204" pitchFamily="18" charset="0"/>
                        </a:rPr>
                        <m:t>⋅</m:t>
                      </m:r>
                      <m:r>
                        <m:rPr>
                          <m:sty m:val="p"/>
                        </m:rPr>
                        <a:rPr lang="zh-CN" altLang="en-US" sz="2800" b="0" i="0">
                          <a:solidFill>
                            <a:srgbClr val="000000"/>
                          </a:solidFill>
                          <a:latin typeface="Cambria Math" panose="02040503050406030204" pitchFamily="18" charset="0"/>
                        </a:rPr>
                        <m:t>d</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9" name="Object 13"/>
              <p:cNvSpPr txBox="1">
                <a:spLocks noRot="1" noChangeAspect="1" noMove="1" noResize="1" noEditPoints="1" noAdjustHandles="1" noChangeArrowheads="1" noChangeShapeType="1" noTextEdit="1"/>
              </p:cNvSpPr>
              <p:nvPr/>
            </p:nvSpPr>
            <p:spPr bwMode="auto">
              <a:xfrm>
                <a:off x="2551113" y="3837455"/>
                <a:ext cx="2020887" cy="538162"/>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14"/>
              <p:cNvSpPr txBox="1"/>
              <p:nvPr/>
            </p:nvSpPr>
            <p:spPr bwMode="auto">
              <a:xfrm>
                <a:off x="5648325" y="3916830"/>
                <a:ext cx="2239424" cy="5349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1</m:t>
                      </m:r>
                      <m:r>
                        <m:rPr>
                          <m:sty m:val="p"/>
                        </m:rPr>
                        <a:rPr lang="zh-CN" altLang="en-US" sz="2800" b="0" i="0">
                          <a:solidFill>
                            <a:srgbClr val="000000"/>
                          </a:solidFill>
                          <a:latin typeface="Cambria Math" panose="02040503050406030204" pitchFamily="18" charset="0"/>
                        </a:rPr>
                        <m:t>J</m:t>
                      </m:r>
                      <m:r>
                        <a:rPr lang="zh-CN" altLang="en-US" sz="2800" b="0" i="1">
                          <a:solidFill>
                            <a:srgbClr val="000000"/>
                          </a:solidFill>
                          <a:latin typeface="Cambria Math" panose="02040503050406030204" pitchFamily="18" charset="0"/>
                        </a:rPr>
                        <m:t>=</m:t>
                      </m:r>
                      <m:r>
                        <a:rPr lang="zh-CN" altLang="en-US" sz="2800" b="0" i="0">
                          <a:solidFill>
                            <a:srgbClr val="000000"/>
                          </a:solidFill>
                          <a:latin typeface="Cambria Math" panose="02040503050406030204" pitchFamily="18" charset="0"/>
                        </a:rPr>
                        <m:t>1</m:t>
                      </m:r>
                      <m:r>
                        <m:rPr>
                          <m:sty m:val="p"/>
                        </m:rPr>
                        <a:rPr lang="zh-CN" altLang="en-US" sz="2800" b="0" i="0">
                          <a:solidFill>
                            <a:srgbClr val="000000"/>
                          </a:solidFill>
                          <a:latin typeface="Cambria Math" panose="02040503050406030204" pitchFamily="18" charset="0"/>
                        </a:rPr>
                        <m:t>N</m:t>
                      </m:r>
                      <m:r>
                        <a:rPr lang="zh-CN" altLang="en-US" sz="2800" b="0" i="1">
                          <a:solidFill>
                            <a:srgbClr val="000000"/>
                          </a:solidFill>
                          <a:latin typeface="Cambria Math" panose="02040503050406030204" pitchFamily="18" charset="0"/>
                        </a:rPr>
                        <m:t>⋅</m:t>
                      </m:r>
                      <m:r>
                        <m:rPr>
                          <m:sty m:val="p"/>
                        </m:rPr>
                        <a:rPr lang="zh-CN" altLang="en-US" sz="2800" b="0" i="0">
                          <a:solidFill>
                            <a:srgbClr val="000000"/>
                          </a:solidFill>
                          <a:latin typeface="Cambria Math" panose="02040503050406030204" pitchFamily="18" charset="0"/>
                        </a:rPr>
                        <m:t>m</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0" name="Object 14"/>
              <p:cNvSpPr txBox="1">
                <a:spLocks noRot="1" noChangeAspect="1" noMove="1" noResize="1" noEditPoints="1" noAdjustHandles="1" noChangeArrowheads="1" noChangeShapeType="1" noTextEdit="1"/>
              </p:cNvSpPr>
              <p:nvPr/>
            </p:nvSpPr>
            <p:spPr bwMode="auto">
              <a:xfrm>
                <a:off x="5648325" y="3916830"/>
                <a:ext cx="2239424" cy="534987"/>
              </a:xfrm>
              <a:prstGeom prst="rect">
                <a:avLst/>
              </a:prstGeom>
              <a:blipFill>
                <a:blip r:embed="rId7"/>
                <a:stretch>
                  <a:fillRect/>
                </a:stretch>
              </a:blipFill>
              <a:ln>
                <a:noFill/>
              </a:ln>
              <a:effectLst/>
            </p:spPr>
            <p:txBody>
              <a:bodyPr/>
              <a:lstStyle/>
              <a:p>
                <a:r>
                  <a:rPr lang="zh-CN" altLang="en-US">
                    <a:noFill/>
                  </a:rPr>
                  <a:t> </a:t>
                </a:r>
              </a:p>
            </p:txBody>
          </p:sp>
        </mc:Fallback>
      </mc:AlternateContent>
      <p:sp>
        <p:nvSpPr>
          <p:cNvPr id="11" name="Rectangle 15"/>
          <p:cNvSpPr>
            <a:spLocks noChangeArrowheads="1"/>
          </p:cNvSpPr>
          <p:nvPr/>
        </p:nvSpPr>
        <p:spPr bwMode="auto">
          <a:xfrm>
            <a:off x="1219200" y="3828253"/>
            <a:ext cx="83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a:solidFill>
                  <a:srgbClr val="010000"/>
                </a:solidFill>
                <a:latin typeface="微软雅黑" panose="020B0503020204020204" pitchFamily="34" charset="-122"/>
                <a:ea typeface="微软雅黑" panose="020B0503020204020204" pitchFamily="34" charset="-122"/>
              </a:rPr>
              <a:t>功</a:t>
            </a:r>
          </a:p>
        </p:txBody>
      </p:sp>
      <p:sp>
        <p:nvSpPr>
          <p:cNvPr id="12" name="矩形 11"/>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rgbClr val="002060"/>
              </a:solidFill>
              <a:latin typeface="宋体" panose="02010600030101010101" pitchFamily="2" charset="-122"/>
              <a:ea typeface="宋体" panose="02010600030101010101" pitchFamily="2" charset="-122"/>
            </a:endParaRPr>
          </a:p>
        </p:txBody>
      </p:sp>
      <p:sp>
        <p:nvSpPr>
          <p:cNvPr id="13" name="矩形 12"/>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14" name="Rectangle 7">
            <a:extLst>
              <a:ext uri="{FF2B5EF4-FFF2-40B4-BE49-F238E27FC236}">
                <a16:creationId xmlns:a16="http://schemas.microsoft.com/office/drawing/2014/main" id="{DB2BF1DC-C74E-4689-B343-E4EFA613BB31}"/>
              </a:ext>
            </a:extLst>
          </p:cNvPr>
          <p:cNvSpPr>
            <a:spLocks noChangeArrowheads="1"/>
          </p:cNvSpPr>
          <p:nvPr/>
        </p:nvSpPr>
        <p:spPr bwMode="auto">
          <a:xfrm>
            <a:off x="5549894" y="1023648"/>
            <a:ext cx="2026882" cy="430887"/>
          </a:xfrm>
          <a:prstGeom prst="rect">
            <a:avLst/>
          </a:prstGeom>
          <a:gradFill rotWithShape="1">
            <a:gsLst>
              <a:gs pos="0">
                <a:srgbClr val="EDFAD2"/>
              </a:gs>
              <a:gs pos="50000">
                <a:srgbClr val="FFFFFF"/>
              </a:gs>
              <a:gs pos="100000">
                <a:srgbClr val="EDFAD2"/>
              </a:gs>
            </a:gsLst>
            <a:lin ang="5400000" scaled="1"/>
          </a:gradFill>
          <a:ln w="9525" algn="ctr">
            <a:solidFill>
              <a:srgbClr val="3399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kumimoji="0" lang="zh-CN" altLang="en-US" sz="2800" dirty="0">
                <a:solidFill>
                  <a:srgbClr val="CC0000"/>
                </a:solidFill>
                <a:latin typeface="微软雅黑" panose="020B0503020204020204" pitchFamily="34" charset="-122"/>
                <a:ea typeface="微软雅黑" panose="020B0503020204020204" pitchFamily="34" charset="-122"/>
              </a:rPr>
              <a:t>导出单位</a:t>
            </a:r>
          </a:p>
        </p:txBody>
      </p:sp>
    </p:spTree>
    <p:extLst>
      <p:ext uri="{BB962C8B-B14F-4D97-AF65-F5344CB8AC3E}">
        <p14:creationId xmlns:p14="http://schemas.microsoft.com/office/powerpoint/2010/main" val="2413881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p:cNvSpPr>
                <a:spLocks noChangeArrowheads="1"/>
              </p:cNvSpPr>
              <p:nvPr/>
            </p:nvSpPr>
            <p:spPr bwMode="auto">
              <a:xfrm>
                <a:off x="755650" y="1370013"/>
                <a:ext cx="7848600" cy="9903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spAutoFit/>
              </a:bodyPr>
              <a:lstStyle/>
              <a:p>
                <a:pPr>
                  <a:lnSpc>
                    <a:spcPct val="120000"/>
                  </a:lnSpc>
                </a:pPr>
                <a:r>
                  <a:rPr lang="zh-CN" altLang="en-US" sz="2800" dirty="0">
                    <a:solidFill>
                      <a:srgbClr val="000000"/>
                    </a:solidFill>
                    <a:latin typeface="微软雅黑" panose="020B0503020204020204" pitchFamily="34" charset="-122"/>
                    <a:ea typeface="微软雅黑" panose="020B0503020204020204" pitchFamily="34" charset="-122"/>
                  </a:rPr>
                  <a:t>   导出量与基本量之间的关系式。力学基本量纲：</a:t>
                </a:r>
                <a14:m>
                  <m:oMath xmlns:m="http://schemas.openxmlformats.org/officeDocument/2006/math">
                    <m:r>
                      <a:rPr lang="en-US" altLang="zh-CN" sz="2800" i="1" dirty="0" smtClean="0">
                        <a:solidFill>
                          <a:srgbClr val="000000"/>
                        </a:solidFill>
                        <a:latin typeface="Cambria Math" panose="02040503050406030204" pitchFamily="18" charset="0"/>
                        <a:ea typeface="微软雅黑" panose="020B0503020204020204" pitchFamily="34" charset="-122"/>
                      </a:rPr>
                      <m:t>𝐿</m:t>
                    </m:r>
                    <m:r>
                      <a:rPr lang="zh-CN" altLang="en-US" sz="2800" i="1" dirty="0" smtClean="0">
                        <a:solidFill>
                          <a:srgbClr val="000000"/>
                        </a:solidFill>
                        <a:latin typeface="Cambria Math" panose="02040503050406030204" pitchFamily="18" charset="0"/>
                        <a:ea typeface="微软雅黑" panose="020B0503020204020204" pitchFamily="34" charset="-122"/>
                      </a:rPr>
                      <m:t>、</m:t>
                    </m:r>
                    <m:r>
                      <a:rPr lang="en-US" altLang="zh-CN" sz="2800" i="1" dirty="0" smtClean="0">
                        <a:solidFill>
                          <a:srgbClr val="000000"/>
                        </a:solidFill>
                        <a:latin typeface="Cambria Math" panose="02040503050406030204" pitchFamily="18" charset="0"/>
                        <a:ea typeface="微软雅黑" panose="020B0503020204020204" pitchFamily="34" charset="-122"/>
                      </a:rPr>
                      <m:t>𝑀</m:t>
                    </m:r>
                    <m:r>
                      <a:rPr lang="zh-CN" altLang="en-US" sz="2800" i="1" dirty="0" smtClean="0">
                        <a:solidFill>
                          <a:srgbClr val="000000"/>
                        </a:solidFill>
                        <a:latin typeface="Cambria Math" panose="02040503050406030204" pitchFamily="18" charset="0"/>
                        <a:ea typeface="微软雅黑" panose="020B0503020204020204" pitchFamily="34" charset="-122"/>
                      </a:rPr>
                      <m:t>、</m:t>
                    </m:r>
                    <m:r>
                      <a:rPr lang="en-US" altLang="zh-CN" sz="2800" i="1" dirty="0" smtClean="0">
                        <a:solidFill>
                          <a:srgbClr val="000000"/>
                        </a:solidFill>
                        <a:latin typeface="Cambria Math" panose="02040503050406030204" pitchFamily="18" charset="0"/>
                        <a:ea typeface="微软雅黑" panose="020B0503020204020204" pitchFamily="34" charset="-122"/>
                      </a:rPr>
                      <m:t>𝑇</m:t>
                    </m:r>
                  </m:oMath>
                </a14:m>
                <a:endParaRPr kumimoji="0" lang="zh-CN" altLang="en-US" sz="2800" dirty="0">
                  <a:solidFill>
                    <a:srgbClr val="000000"/>
                  </a:solidFill>
                  <a:latin typeface="微软雅黑" panose="020B0503020204020204" pitchFamily="34" charset="-122"/>
                  <a:ea typeface="微软雅黑" panose="020B0503020204020204" pitchFamily="34" charset="-122"/>
                </a:endParaRPr>
              </a:p>
            </p:txBody>
          </p:sp>
        </mc:Choice>
        <mc:Fallback xmlns="">
          <p:sp>
            <p:nvSpPr>
              <p:cNvPr id="2" name="Rectangle 2"/>
              <p:cNvSpPr>
                <a:spLocks noRot="1" noChangeAspect="1" noMove="1" noResize="1" noEditPoints="1" noAdjustHandles="1" noChangeArrowheads="1" noChangeShapeType="1" noTextEdit="1"/>
              </p:cNvSpPr>
              <p:nvPr/>
            </p:nvSpPr>
            <p:spPr bwMode="auto">
              <a:xfrm>
                <a:off x="755650" y="1370013"/>
                <a:ext cx="7848600" cy="990336"/>
              </a:xfrm>
              <a:prstGeom prst="rect">
                <a:avLst/>
              </a:prstGeom>
              <a:blipFill>
                <a:blip r:embed="rId2"/>
                <a:stretch>
                  <a:fillRect t="-6790" r="-15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Object 3"/>
              <p:cNvSpPr txBox="1"/>
              <p:nvPr/>
            </p:nvSpPr>
            <p:spPr bwMode="auto">
              <a:xfrm>
                <a:off x="2555875" y="3265844"/>
                <a:ext cx="3598863" cy="533400"/>
              </a:xfrm>
              <a:prstGeom prst="rect">
                <a:avLst/>
              </a:prstGeom>
              <a:gradFill rotWithShape="1">
                <a:gsLst>
                  <a:gs pos="0">
                    <a:srgbClr val="EDFAD2"/>
                  </a:gs>
                  <a:gs pos="50000">
                    <a:srgbClr val="FFFFFF"/>
                  </a:gs>
                  <a:gs pos="100000">
                    <a:srgbClr val="EDFAD2"/>
                  </a:gs>
                </a:gsLst>
                <a:lin ang="5400000" scaled="1"/>
              </a:gradFill>
              <a:ln w="9525" algn="ctr">
                <a:solidFill>
                  <a:srgbClr val="339966"/>
                </a:solidFill>
                <a:miter lim="800000"/>
                <a:headEnd/>
                <a:tailEnd/>
              </a:ln>
              <a:effectLst/>
            </p:spPr>
            <p:txBody>
              <a:bodyPr>
                <a:normAutofit/>
              </a:bodyPr>
              <a:lstStyle/>
              <a:p>
                <a:r>
                  <a:rPr lang="en-US" altLang="zh-CN" sz="2800" b="0" dirty="0">
                    <a:solidFill>
                      <a:srgbClr val="000000"/>
                    </a:solidFill>
                  </a:rPr>
                  <a:t>Q</a:t>
                </a:r>
                <a14:m>
                  <m:oMath xmlns:m="http://schemas.openxmlformats.org/officeDocument/2006/math">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L</m:t>
                        </m:r>
                      </m:e>
                      <m:sup>
                        <m:r>
                          <a:rPr lang="zh-CN" altLang="en-US" sz="2800" b="0" i="1">
                            <a:solidFill>
                              <a:srgbClr val="000000"/>
                            </a:solidFill>
                            <a:latin typeface="Cambria Math" panose="02040503050406030204" pitchFamily="18" charset="0"/>
                          </a:rPr>
                          <m:t>𝑝</m:t>
                        </m:r>
                      </m:sup>
                    </m:sSup>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M</m:t>
                        </m:r>
                      </m:e>
                      <m:sup>
                        <m:r>
                          <a:rPr lang="zh-CN" altLang="en-US" sz="2800" b="0" i="1">
                            <a:solidFill>
                              <a:srgbClr val="000000"/>
                            </a:solidFill>
                            <a:latin typeface="Cambria Math" panose="02040503050406030204" pitchFamily="18" charset="0"/>
                          </a:rPr>
                          <m:t>𝑞</m:t>
                        </m:r>
                      </m:sup>
                    </m:sSup>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T</m:t>
                        </m:r>
                      </m:e>
                      <m:sup>
                        <m:r>
                          <a:rPr lang="zh-CN" altLang="en-US" sz="2800" b="0" i="1">
                            <a:solidFill>
                              <a:srgbClr val="000000"/>
                            </a:solidFill>
                            <a:latin typeface="Cambria Math" panose="02040503050406030204" pitchFamily="18" charset="0"/>
                          </a:rPr>
                          <m:t>𝑠</m:t>
                        </m:r>
                      </m:sup>
                    </m:sSup>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Object 3"/>
              <p:cNvSpPr txBox="1">
                <a:spLocks noRot="1" noChangeAspect="1" noMove="1" noResize="1" noEditPoints="1" noAdjustHandles="1" noChangeArrowheads="1" noChangeShapeType="1" noTextEdit="1"/>
              </p:cNvSpPr>
              <p:nvPr/>
            </p:nvSpPr>
            <p:spPr bwMode="auto">
              <a:xfrm>
                <a:off x="2555875" y="3265844"/>
                <a:ext cx="3598863" cy="533400"/>
              </a:xfrm>
              <a:prstGeom prst="rect">
                <a:avLst/>
              </a:prstGeom>
              <a:blipFill>
                <a:blip r:embed="rId3"/>
                <a:stretch>
                  <a:fillRect l="-3204" t="-10112" b="-29213"/>
                </a:stretch>
              </a:blipFill>
              <a:ln w="9525" algn="ctr">
                <a:solidFill>
                  <a:srgbClr val="339966"/>
                </a:solidFill>
                <a:miter lim="800000"/>
                <a:headEnd/>
                <a:tailEnd/>
              </a:ln>
              <a:effectLst/>
            </p:spPr>
            <p:txBody>
              <a:bodyPr/>
              <a:lstStyle/>
              <a:p>
                <a:r>
                  <a:rPr lang="zh-CN" altLang="en-US">
                    <a:noFill/>
                  </a:rPr>
                  <a:t> </a:t>
                </a:r>
              </a:p>
            </p:txBody>
          </p:sp>
        </mc:Fallback>
      </mc:AlternateContent>
      <p:grpSp>
        <p:nvGrpSpPr>
          <p:cNvPr id="4" name="Group 4"/>
          <p:cNvGrpSpPr>
            <a:grpSpLocks/>
          </p:cNvGrpSpPr>
          <p:nvPr/>
        </p:nvGrpSpPr>
        <p:grpSpPr bwMode="auto">
          <a:xfrm>
            <a:off x="755650" y="2481620"/>
            <a:ext cx="5394325" cy="533400"/>
            <a:chOff x="612" y="2158"/>
            <a:chExt cx="2854" cy="336"/>
          </a:xfrm>
        </p:grpSpPr>
        <p:sp>
          <p:nvSpPr>
            <p:cNvPr id="5" name="Rectangle 5"/>
            <p:cNvSpPr>
              <a:spLocks noChangeArrowheads="1"/>
            </p:cNvSpPr>
            <p:nvPr/>
          </p:nvSpPr>
          <p:spPr bwMode="auto">
            <a:xfrm>
              <a:off x="612" y="2205"/>
              <a:ext cx="2854" cy="271"/>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p>
              <a:r>
                <a:rPr kumimoji="0" lang="zh-CN" altLang="en-US" sz="2800" dirty="0">
                  <a:solidFill>
                    <a:srgbClr val="000000"/>
                  </a:solidFill>
                  <a:latin typeface="微软雅黑" panose="020B0503020204020204" pitchFamily="34" charset="-122"/>
                  <a:ea typeface="微软雅黑" panose="020B0503020204020204" pitchFamily="34" charset="-122"/>
                </a:rPr>
                <a:t>力学中其他物理量</a:t>
              </a:r>
              <a:r>
                <a:rPr kumimoji="0" lang="zh-CN" altLang="zh-CN" sz="2800" dirty="0">
                  <a:solidFill>
                    <a:srgbClr val="000000"/>
                  </a:solidFill>
                  <a:latin typeface="微软雅黑" panose="020B0503020204020204" pitchFamily="34" charset="-122"/>
                  <a:ea typeface="微软雅黑" panose="020B0503020204020204" pitchFamily="34" charset="-122"/>
                </a:rPr>
                <a:t>   </a:t>
              </a:r>
              <a:r>
                <a:rPr kumimoji="0" lang="zh-CN" altLang="en-US" sz="2800" dirty="0">
                  <a:solidFill>
                    <a:srgbClr val="000000"/>
                  </a:solidFill>
                  <a:latin typeface="微软雅黑" panose="020B0503020204020204" pitchFamily="34" charset="-122"/>
                  <a:ea typeface="微软雅黑" panose="020B0503020204020204" pitchFamily="34" charset="-122"/>
                </a:rPr>
                <a:t>的量纲</a:t>
              </a:r>
            </a:p>
          </p:txBody>
        </p:sp>
        <mc:AlternateContent xmlns:mc="http://schemas.openxmlformats.org/markup-compatibility/2006" xmlns:a14="http://schemas.microsoft.com/office/drawing/2010/main">
          <mc:Choice Requires="a14">
            <p:sp>
              <p:nvSpPr>
                <p:cNvPr id="6" name="Object 6"/>
                <p:cNvSpPr txBox="1"/>
                <p:nvPr/>
              </p:nvSpPr>
              <p:spPr bwMode="auto">
                <a:xfrm>
                  <a:off x="2073" y="2158"/>
                  <a:ext cx="252"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𝑄</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Object 6"/>
                <p:cNvSpPr txBox="1">
                  <a:spLocks noRot="1" noChangeAspect="1" noMove="1" noResize="1" noEditPoints="1" noAdjustHandles="1" noChangeArrowheads="1" noChangeShapeType="1" noTextEdit="1"/>
                </p:cNvSpPr>
                <p:nvPr/>
              </p:nvSpPr>
              <p:spPr bwMode="auto">
                <a:xfrm>
                  <a:off x="2073" y="2158"/>
                  <a:ext cx="252" cy="336"/>
                </a:xfrm>
                <a:prstGeom prst="rect">
                  <a:avLst/>
                </a:prstGeom>
                <a:blipFill>
                  <a:blip r:embed="rId4"/>
                  <a:stretch>
                    <a:fillRect/>
                  </a:stretch>
                </a:blipFill>
                <a:ln>
                  <a:noFill/>
                </a:ln>
                <a:effectLst/>
              </p:spPr>
              <p:txBody>
                <a:bodyPr/>
                <a:lstStyle/>
                <a:p>
                  <a:r>
                    <a:rPr lang="zh-CN" altLang="en-US">
                      <a:noFill/>
                    </a:rPr>
                    <a:t> </a:t>
                  </a:r>
                </a:p>
              </p:txBody>
            </p:sp>
          </mc:Fallback>
        </mc:AlternateContent>
      </p:grpSp>
      <p:sp>
        <p:nvSpPr>
          <p:cNvPr id="7" name="Text Box 7"/>
          <p:cNvSpPr txBox="1">
            <a:spLocks noChangeArrowheads="1"/>
          </p:cNvSpPr>
          <p:nvPr/>
        </p:nvSpPr>
        <p:spPr bwMode="auto">
          <a:xfrm>
            <a:off x="611188" y="765175"/>
            <a:ext cx="2808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0" lang="zh-CN" altLang="en-US" sz="2800" dirty="0">
                <a:solidFill>
                  <a:srgbClr val="CC0000"/>
                </a:solidFill>
                <a:latin typeface="微软雅黑" panose="020B0503020204020204" pitchFamily="34" charset="-122"/>
                <a:ea typeface="微软雅黑" panose="020B0503020204020204" pitchFamily="34" charset="-122"/>
              </a:rPr>
              <a:t>六、量纲</a:t>
            </a:r>
            <a:endParaRPr kumimoji="0" lang="zh-CN" altLang="en-US" sz="2800" dirty="0">
              <a:solidFill>
                <a:srgbClr val="0000FF"/>
              </a:solidFill>
              <a:latin typeface="微软雅黑" panose="020B0503020204020204" pitchFamily="34" charset="-122"/>
              <a:ea typeface="微软雅黑" panose="020B0503020204020204" pitchFamily="34" charset="-122"/>
            </a:endParaRPr>
          </a:p>
        </p:txBody>
      </p:sp>
      <p:grpSp>
        <p:nvGrpSpPr>
          <p:cNvPr id="8" name="Group 9"/>
          <p:cNvGrpSpPr>
            <a:grpSpLocks/>
          </p:cNvGrpSpPr>
          <p:nvPr/>
        </p:nvGrpSpPr>
        <p:grpSpPr bwMode="auto">
          <a:xfrm>
            <a:off x="1479574" y="4299847"/>
            <a:ext cx="4286250" cy="523875"/>
            <a:chOff x="1292" y="2659"/>
            <a:chExt cx="2700" cy="330"/>
          </a:xfrm>
        </p:grpSpPr>
        <p:sp>
          <p:nvSpPr>
            <p:cNvPr id="9" name="Text Box 10"/>
            <p:cNvSpPr txBox="1">
              <a:spLocks noChangeArrowheads="1"/>
            </p:cNvSpPr>
            <p:nvPr/>
          </p:nvSpPr>
          <p:spPr bwMode="auto">
            <a:xfrm>
              <a:off x="1292" y="2659"/>
              <a:ext cx="22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0" lang="zh-CN" altLang="en-US" sz="2800">
                  <a:latin typeface="微软雅黑" panose="020B0503020204020204" pitchFamily="34" charset="-122"/>
                  <a:ea typeface="微软雅黑" panose="020B0503020204020204" pitchFamily="34" charset="-122"/>
                </a:rPr>
                <a:t>如：速度的量纲是</a:t>
              </a:r>
            </a:p>
          </p:txBody>
        </p:sp>
        <mc:AlternateContent xmlns:mc="http://schemas.openxmlformats.org/markup-compatibility/2006" xmlns:a14="http://schemas.microsoft.com/office/drawing/2010/main">
          <mc:Choice Requires="a14">
            <p:sp>
              <p:nvSpPr>
                <p:cNvPr id="10" name="Object 11"/>
                <p:cNvSpPr txBox="1"/>
                <p:nvPr/>
              </p:nvSpPr>
              <p:spPr bwMode="auto">
                <a:xfrm>
                  <a:off x="3445" y="2659"/>
                  <a:ext cx="547" cy="31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zh-CN" altLang="en-US" sz="280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m:t>L</m:t>
                        </m:r>
                        <m:sSup>
                          <m:sSupPr>
                            <m:ctrlPr>
                              <a:rPr lang="zh-CN" altLang="en-US" sz="2800" i="1">
                                <a:solidFill>
                                  <a:srgbClr val="000000"/>
                                </a:solidFill>
                                <a:latin typeface="Cambria Math" panose="02040503050406030204" pitchFamily="18" charset="0"/>
                              </a:rPr>
                            </m:ctrlPr>
                          </m:sSupPr>
                          <m:e>
                            <m:r>
                              <m:rPr>
                                <m:nor/>
                              </m:rPr>
                              <a:rPr lang="zh-CN" altLang="en-US" sz="280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m:t>T</m:t>
                            </m:r>
                          </m:e>
                          <m:sup>
                            <m:r>
                              <a:rPr lang="zh-CN" altLang="en-US" sz="2800" b="0" i="1">
                                <a:solidFill>
                                  <a:srgbClr val="000000"/>
                                </a:solidFill>
                                <a:latin typeface="Cambria Math" panose="02040503050406030204" pitchFamily="18" charset="0"/>
                              </a:rPr>
                              <m:t>−1</m:t>
                            </m:r>
                          </m:sup>
                        </m:sSup>
                      </m:oMath>
                    </m:oMathPara>
                  </a14:m>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0" name="Object 11"/>
                <p:cNvSpPr txBox="1">
                  <a:spLocks noRot="1" noChangeAspect="1" noMove="1" noResize="1" noEditPoints="1" noAdjustHandles="1" noChangeArrowheads="1" noChangeShapeType="1" noTextEdit="1"/>
                </p:cNvSpPr>
                <p:nvPr/>
              </p:nvSpPr>
              <p:spPr bwMode="auto">
                <a:xfrm>
                  <a:off x="3445" y="2659"/>
                  <a:ext cx="547" cy="315"/>
                </a:xfrm>
                <a:prstGeom prst="rect">
                  <a:avLst/>
                </a:prstGeom>
                <a:blipFill>
                  <a:blip r:embed="rId5"/>
                  <a:stretch>
                    <a:fillRect/>
                  </a:stretch>
                </a:blipFill>
                <a:ln>
                  <a:noFill/>
                </a:ln>
                <a:effectLst/>
              </p:spPr>
              <p:txBody>
                <a:bodyPr/>
                <a:lstStyle/>
                <a:p>
                  <a:r>
                    <a:rPr lang="zh-CN" altLang="en-US">
                      <a:noFill/>
                    </a:rPr>
                    <a:t> </a:t>
                  </a:r>
                </a:p>
              </p:txBody>
            </p:sp>
          </mc:Fallback>
        </mc:AlternateContent>
      </p:grpSp>
      <p:grpSp>
        <p:nvGrpSpPr>
          <p:cNvPr id="14" name="Group 15"/>
          <p:cNvGrpSpPr>
            <a:grpSpLocks/>
          </p:cNvGrpSpPr>
          <p:nvPr/>
        </p:nvGrpSpPr>
        <p:grpSpPr bwMode="auto">
          <a:xfrm>
            <a:off x="2165375" y="5206196"/>
            <a:ext cx="3351213" cy="538162"/>
            <a:chOff x="1791" y="3337"/>
            <a:chExt cx="2111" cy="339"/>
          </a:xfrm>
        </p:grpSpPr>
        <p:sp>
          <p:nvSpPr>
            <p:cNvPr id="15" name="Text Box 16"/>
            <p:cNvSpPr txBox="1">
              <a:spLocks noChangeArrowheads="1"/>
            </p:cNvSpPr>
            <p:nvPr/>
          </p:nvSpPr>
          <p:spPr bwMode="auto">
            <a:xfrm>
              <a:off x="1791" y="3337"/>
              <a:ext cx="14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0" lang="zh-CN" altLang="en-US" sz="2800">
                  <a:latin typeface="微软雅黑" panose="020B0503020204020204" pitchFamily="34" charset="-122"/>
                  <a:ea typeface="微软雅黑" panose="020B0503020204020204" pitchFamily="34" charset="-122"/>
                </a:rPr>
                <a:t>力的量纲是</a:t>
              </a:r>
            </a:p>
          </p:txBody>
        </p:sp>
        <mc:AlternateContent xmlns:mc="http://schemas.openxmlformats.org/markup-compatibility/2006" xmlns:a14="http://schemas.microsoft.com/office/drawing/2010/main">
          <mc:Choice Requires="a14">
            <p:sp>
              <p:nvSpPr>
                <p:cNvPr id="16" name="Object 17"/>
                <p:cNvSpPr txBox="1"/>
                <p:nvPr/>
              </p:nvSpPr>
              <p:spPr bwMode="auto">
                <a:xfrm>
                  <a:off x="3124" y="3361"/>
                  <a:ext cx="778" cy="31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zh-CN" altLang="en-US" sz="280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m:t>ML</m:t>
                        </m:r>
                        <m:sSup>
                          <m:sSupPr>
                            <m:ctrlPr>
                              <a:rPr lang="zh-CN" altLang="en-US" sz="2800" i="1">
                                <a:solidFill>
                                  <a:srgbClr val="000000"/>
                                </a:solidFill>
                                <a:latin typeface="Cambria Math" panose="02040503050406030204" pitchFamily="18" charset="0"/>
                              </a:rPr>
                            </m:ctrlPr>
                          </m:sSupPr>
                          <m:e>
                            <m:r>
                              <m:rPr>
                                <m:nor/>
                              </m:rPr>
                              <a:rPr lang="zh-CN" altLang="en-US" sz="2800" i="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m:t>T</m:t>
                            </m:r>
                          </m:e>
                          <m:sup>
                            <m:r>
                              <a:rPr lang="zh-CN" altLang="en-US" sz="2800" b="0" i="1">
                                <a:solidFill>
                                  <a:srgbClr val="000000"/>
                                </a:solidFill>
                                <a:latin typeface="Cambria Math" panose="02040503050406030204" pitchFamily="18" charset="0"/>
                              </a:rPr>
                              <m:t>−2</m:t>
                            </m:r>
                          </m:sup>
                        </m:sSup>
                      </m:oMath>
                    </m:oMathPara>
                  </a14:m>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6" name="Object 17"/>
                <p:cNvSpPr txBox="1">
                  <a:spLocks noRot="1" noChangeAspect="1" noMove="1" noResize="1" noEditPoints="1" noAdjustHandles="1" noChangeArrowheads="1" noChangeShapeType="1" noTextEdit="1"/>
                </p:cNvSpPr>
                <p:nvPr/>
              </p:nvSpPr>
              <p:spPr bwMode="auto">
                <a:xfrm>
                  <a:off x="3124" y="3361"/>
                  <a:ext cx="778" cy="315"/>
                </a:xfrm>
                <a:prstGeom prst="rect">
                  <a:avLst/>
                </a:prstGeom>
                <a:blipFill>
                  <a:blip r:embed="rId7"/>
                  <a:stretch>
                    <a:fillRect/>
                  </a:stretch>
                </a:blipFill>
                <a:ln>
                  <a:noFill/>
                </a:ln>
                <a:effectLst/>
              </p:spPr>
              <p:txBody>
                <a:bodyPr/>
                <a:lstStyle/>
                <a:p>
                  <a:r>
                    <a:rPr lang="zh-CN" altLang="en-US">
                      <a:noFill/>
                    </a:rPr>
                    <a:t> </a:t>
                  </a:r>
                </a:p>
              </p:txBody>
            </p:sp>
          </mc:Fallback>
        </mc:AlternateContent>
      </p:grpSp>
      <p:sp>
        <p:nvSpPr>
          <p:cNvPr id="17" name="矩形 16"/>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rgbClr val="002060"/>
              </a:solidFill>
              <a:latin typeface="宋体" panose="02010600030101010101" pitchFamily="2" charset="-122"/>
              <a:ea typeface="宋体" panose="02010600030101010101" pitchFamily="2" charset="-122"/>
            </a:endParaRPr>
          </a:p>
        </p:txBody>
      </p:sp>
      <p:sp>
        <p:nvSpPr>
          <p:cNvPr id="18" name="矩形 17"/>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Tree>
    <p:extLst>
      <p:ext uri="{BB962C8B-B14F-4D97-AF65-F5344CB8AC3E}">
        <p14:creationId xmlns:p14="http://schemas.microsoft.com/office/powerpoint/2010/main" val="151793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9131" y="932614"/>
            <a:ext cx="1811338" cy="430887"/>
          </a:xfrm>
          <a:prstGeom prst="rect">
            <a:avLst/>
          </a:prstGeom>
          <a:noFill/>
          <a:ln>
            <a:noFill/>
          </a:ln>
          <a:effectLst/>
          <a:extLst>
            <a:ext uri="{909E8E84-426E-40DD-AFC4-6F175D3DCCD1}">
              <a14:hiddenFill xmlns:a14="http://schemas.microsoft.com/office/drawing/2010/main">
                <a:solidFill>
                  <a:srgbClr val="EDFAD2"/>
                </a:solidFill>
              </a14:hiddenFill>
            </a:ext>
            <a:ext uri="{91240B29-F687-4F45-9708-019B960494DF}">
              <a14:hiddenLine xmlns:a14="http://schemas.microsoft.com/office/drawing/2010/main" w="9525" algn="ctr">
                <a:solidFill>
                  <a:srgbClr val="3399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量纲作用</a:t>
            </a:r>
          </a:p>
        </p:txBody>
      </p:sp>
      <p:sp>
        <p:nvSpPr>
          <p:cNvPr id="3" name="Rectangle 3"/>
          <p:cNvSpPr>
            <a:spLocks noChangeArrowheads="1"/>
          </p:cNvSpPr>
          <p:nvPr/>
        </p:nvSpPr>
        <p:spPr bwMode="auto">
          <a:xfrm>
            <a:off x="539749" y="1468438"/>
            <a:ext cx="7649593" cy="47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可定出同一物理量不同单位间的换算关系。</a:t>
            </a:r>
          </a:p>
        </p:txBody>
      </p:sp>
      <p:sp>
        <p:nvSpPr>
          <p:cNvPr id="4" name="Rectangle 4"/>
          <p:cNvSpPr>
            <a:spLocks noChangeArrowheads="1"/>
          </p:cNvSpPr>
          <p:nvPr/>
        </p:nvSpPr>
        <p:spPr bwMode="auto">
          <a:xfrm>
            <a:off x="539748" y="2982077"/>
            <a:ext cx="7649593" cy="984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zh-CN"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从量纲分析中定出方程中比例系数的量纲和单位。</a:t>
            </a:r>
          </a:p>
        </p:txBody>
      </p:sp>
      <p:sp>
        <p:nvSpPr>
          <p:cNvPr id="5" name="Rectangle 5"/>
          <p:cNvSpPr>
            <a:spLocks noChangeArrowheads="1"/>
          </p:cNvSpPr>
          <p:nvPr/>
        </p:nvSpPr>
        <p:spPr bwMode="auto">
          <a:xfrm>
            <a:off x="931277" y="2194382"/>
            <a:ext cx="6397625" cy="47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800"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800" dirty="0">
                <a:latin typeface="微软雅黑" panose="020B0503020204020204" pitchFamily="34" charset="-122"/>
                <a:ea typeface="微软雅黑" panose="020B0503020204020204" pitchFamily="34" charset="-122"/>
                <a:cs typeface="Times New Roman" panose="02020603050405020304" pitchFamily="18" charset="0"/>
              </a:rPr>
              <a:t>量纲可检验文字描述的正误。</a:t>
            </a:r>
          </a:p>
        </p:txBody>
      </p:sp>
      <mc:AlternateContent xmlns:mc="http://schemas.openxmlformats.org/markup-compatibility/2006" xmlns:a14="http://schemas.microsoft.com/office/drawing/2010/main">
        <mc:Choice Requires="a14">
          <p:sp>
            <p:nvSpPr>
              <p:cNvPr id="6" name="Object 6"/>
              <p:cNvSpPr txBox="1"/>
              <p:nvPr/>
            </p:nvSpPr>
            <p:spPr bwMode="auto">
              <a:xfrm>
                <a:off x="5283438" y="4387949"/>
                <a:ext cx="2456641" cy="12382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𝐺</m:t>
                      </m:r>
                      <m:r>
                        <a:rPr lang="zh-CN" altLang="en-US" sz="2800" b="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b="0" i="1">
                              <a:solidFill>
                                <a:srgbClr val="000000"/>
                              </a:solidFill>
                              <a:latin typeface="Cambria Math" panose="02040503050406030204" pitchFamily="18" charset="0"/>
                            </a:rPr>
                            <m:t>𝐹</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𝑟</m:t>
                              </m:r>
                            </m:e>
                            <m:sup>
                              <m:r>
                                <a:rPr lang="zh-CN" altLang="en-US" sz="2800" b="0" i="1">
                                  <a:solidFill>
                                    <a:srgbClr val="000000"/>
                                  </a:solidFill>
                                  <a:latin typeface="Cambria Math" panose="02040503050406030204" pitchFamily="18" charset="0"/>
                                </a:rPr>
                                <m:t>2</m:t>
                              </m:r>
                            </m:sup>
                          </m:sSup>
                        </m:num>
                        <m:den>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𝑚</m:t>
                              </m:r>
                            </m:e>
                            <m:sub>
                              <m:r>
                                <a:rPr lang="zh-CN" altLang="en-US" sz="2800" b="0" i="1">
                                  <a:solidFill>
                                    <a:srgbClr val="000000"/>
                                  </a:solidFill>
                                  <a:latin typeface="Cambria Math" panose="02040503050406030204" pitchFamily="18" charset="0"/>
                                </a:rPr>
                                <m:t>1</m:t>
                              </m:r>
                            </m:sub>
                          </m:sSub>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𝑚</m:t>
                              </m:r>
                            </m:e>
                            <m:sub>
                              <m:r>
                                <a:rPr lang="zh-CN" altLang="en-US" sz="2800" b="0" i="1">
                                  <a:solidFill>
                                    <a:srgbClr val="000000"/>
                                  </a:solidFill>
                                  <a:latin typeface="Cambria Math" panose="02040503050406030204" pitchFamily="18" charset="0"/>
                                </a:rPr>
                                <m:t>2</m:t>
                              </m:r>
                            </m:sub>
                          </m:sSub>
                        </m:den>
                      </m:f>
                    </m:oMath>
                  </m:oMathPara>
                </a14:m>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Object 6"/>
              <p:cNvSpPr txBox="1">
                <a:spLocks noRot="1" noChangeAspect="1" noMove="1" noResize="1" noEditPoints="1" noAdjustHandles="1" noChangeArrowheads="1" noChangeShapeType="1" noTextEdit="1"/>
              </p:cNvSpPr>
              <p:nvPr/>
            </p:nvSpPr>
            <p:spPr bwMode="auto">
              <a:xfrm>
                <a:off x="5283438" y="4387949"/>
                <a:ext cx="2456641" cy="1238250"/>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8"/>
              <p:cNvSpPr txBox="1"/>
              <p:nvPr/>
            </p:nvSpPr>
            <p:spPr bwMode="auto">
              <a:xfrm>
                <a:off x="2322513" y="4486275"/>
                <a:ext cx="2176463" cy="10795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𝐹</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𝐺</m:t>
                      </m:r>
                      <m:f>
                        <m:fPr>
                          <m:ctrlPr>
                            <a:rPr lang="zh-CN" altLang="en-US" sz="2800" i="1">
                              <a:solidFill>
                                <a:srgbClr val="000000"/>
                              </a:solidFill>
                              <a:latin typeface="Cambria Math" panose="02040503050406030204" pitchFamily="18" charset="0"/>
                            </a:rPr>
                          </m:ctrlPr>
                        </m:fPr>
                        <m:num>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𝑚</m:t>
                              </m:r>
                            </m:e>
                            <m:sub>
                              <m:r>
                                <a:rPr lang="zh-CN" altLang="en-US" sz="2800" b="0" i="1">
                                  <a:solidFill>
                                    <a:srgbClr val="000000"/>
                                  </a:solidFill>
                                  <a:latin typeface="Cambria Math" panose="02040503050406030204" pitchFamily="18" charset="0"/>
                                </a:rPr>
                                <m:t>1</m:t>
                              </m:r>
                            </m:sub>
                          </m:sSub>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𝑚</m:t>
                              </m:r>
                            </m:e>
                            <m:sub>
                              <m:r>
                                <a:rPr lang="zh-CN" altLang="en-US" sz="2800" b="0" i="1">
                                  <a:solidFill>
                                    <a:srgbClr val="000000"/>
                                  </a:solidFill>
                                  <a:latin typeface="Cambria Math" panose="02040503050406030204" pitchFamily="18" charset="0"/>
                                </a:rPr>
                                <m:t>2</m:t>
                              </m:r>
                            </m:sub>
                          </m:sSub>
                        </m:num>
                        <m:den>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𝑟</m:t>
                              </m:r>
                            </m:e>
                            <m:sup>
                              <m:r>
                                <a:rPr lang="zh-CN" altLang="en-US" sz="2800" b="0" i="1">
                                  <a:solidFill>
                                    <a:srgbClr val="000000"/>
                                  </a:solidFill>
                                  <a:latin typeface="Cambria Math" panose="02040503050406030204" pitchFamily="18" charset="0"/>
                                </a:rPr>
                                <m:t>2</m:t>
                              </m:r>
                            </m:sup>
                          </m:sSup>
                        </m:den>
                      </m:f>
                    </m:oMath>
                  </m:oMathPara>
                </a14:m>
                <a:endParaRPr lang="zh-CN" altLang="en-US" sz="280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7" name="Object 8"/>
              <p:cNvSpPr txBox="1">
                <a:spLocks noRot="1" noChangeAspect="1" noMove="1" noResize="1" noEditPoints="1" noAdjustHandles="1" noChangeArrowheads="1" noChangeShapeType="1" noTextEdit="1"/>
              </p:cNvSpPr>
              <p:nvPr/>
            </p:nvSpPr>
            <p:spPr bwMode="auto">
              <a:xfrm>
                <a:off x="2322513" y="4486275"/>
                <a:ext cx="2176463" cy="107950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8" name="Text Box 9"/>
          <p:cNvSpPr txBox="1">
            <a:spLocks noChangeArrowheads="1"/>
          </p:cNvSpPr>
          <p:nvPr/>
        </p:nvSpPr>
        <p:spPr bwMode="auto">
          <a:xfrm>
            <a:off x="1385888" y="4692650"/>
            <a:ext cx="10080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spcBef>
                <a:spcPct val="50000"/>
              </a:spcBef>
            </a:pPr>
            <a:r>
              <a:rPr kumimoji="0" lang="zh-CN" altLang="en-US" sz="2800">
                <a:latin typeface="微软雅黑" panose="020B0503020204020204" pitchFamily="34" charset="-122"/>
                <a:ea typeface="微软雅黑" panose="020B0503020204020204" pitchFamily="34" charset="-122"/>
                <a:cs typeface="Times New Roman" panose="02020603050405020304" pitchFamily="18" charset="0"/>
              </a:rPr>
              <a:t>如：</a:t>
            </a:r>
          </a:p>
        </p:txBody>
      </p:sp>
      <mc:AlternateContent xmlns:mc="http://schemas.openxmlformats.org/markup-compatibility/2006" xmlns:a14="http://schemas.microsoft.com/office/drawing/2010/main">
        <mc:Choice Requires="a14">
          <p:sp>
            <p:nvSpPr>
              <p:cNvPr id="9" name="Object 11"/>
              <p:cNvSpPr txBox="1"/>
              <p:nvPr/>
            </p:nvSpPr>
            <p:spPr bwMode="auto">
              <a:xfrm>
                <a:off x="2682876" y="5656263"/>
                <a:ext cx="3265487" cy="5095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func>
                        <m:funcPr>
                          <m:ctrlPr>
                            <a:rPr lang="zh-CN" altLang="en-US" sz="2800" i="1">
                              <a:solidFill>
                                <a:srgbClr val="000000"/>
                              </a:solidFill>
                              <a:latin typeface="Cambria Math" panose="02040503050406030204" pitchFamily="18" charset="0"/>
                            </a:rPr>
                          </m:ctrlPr>
                        </m:funcPr>
                        <m:fName>
                          <m:r>
                            <m:rPr>
                              <m:sty m:val="p"/>
                            </m:rPr>
                            <a:rPr lang="zh-CN" altLang="en-US" sz="2800" b="0" i="0">
                              <a:solidFill>
                                <a:srgbClr val="000000"/>
                              </a:solidFill>
                              <a:latin typeface="Cambria Math" panose="02040503050406030204" pitchFamily="18" charset="0"/>
                            </a:rPr>
                            <m:t>dim</m:t>
                          </m:r>
                        </m:fName>
                        <m:e>
                          <m:r>
                            <a:rPr lang="zh-CN" altLang="en-US" sz="2800" b="0" i="1">
                              <a:solidFill>
                                <a:srgbClr val="000000"/>
                              </a:solidFill>
                              <a:latin typeface="Cambria Math" panose="02040503050406030204" pitchFamily="18" charset="0"/>
                            </a:rPr>
                            <m:t>𝐺</m:t>
                          </m:r>
                        </m:e>
                      </m:func>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L</m:t>
                          </m:r>
                        </m:e>
                        <m:sup>
                          <m:r>
                            <a:rPr lang="zh-CN" altLang="en-US" sz="2800" b="0" i="1">
                              <a:solidFill>
                                <a:srgbClr val="000000"/>
                              </a:solidFill>
                              <a:latin typeface="Cambria Math" panose="02040503050406030204" pitchFamily="18" charset="0"/>
                            </a:rPr>
                            <m:t>3</m:t>
                          </m:r>
                        </m:sup>
                      </m:sSup>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M</m:t>
                          </m:r>
                        </m:e>
                        <m:sup>
                          <m:r>
                            <a:rPr lang="zh-CN" altLang="en-US" sz="2800" b="0" i="1">
                              <a:solidFill>
                                <a:srgbClr val="000000"/>
                              </a:solidFill>
                              <a:latin typeface="Cambria Math" panose="02040503050406030204" pitchFamily="18" charset="0"/>
                            </a:rPr>
                            <m:t>−1</m:t>
                          </m:r>
                        </m:sup>
                      </m:sSup>
                      <m:sSup>
                        <m:sSupPr>
                          <m:ctrlPr>
                            <a:rPr lang="zh-CN" altLang="en-US" sz="2800" i="1">
                              <a:solidFill>
                                <a:srgbClr val="000000"/>
                              </a:solidFill>
                              <a:latin typeface="Cambria Math" panose="02040503050406030204" pitchFamily="18" charset="0"/>
                            </a:rPr>
                          </m:ctrlPr>
                        </m:sSupPr>
                        <m:e>
                          <m:r>
                            <m:rPr>
                              <m:sty m:val="p"/>
                            </m:rPr>
                            <a:rPr lang="zh-CN" altLang="en-US" sz="2800" b="0" i="0">
                              <a:solidFill>
                                <a:srgbClr val="000000"/>
                              </a:solidFill>
                              <a:latin typeface="Cambria Math" panose="02040503050406030204" pitchFamily="18" charset="0"/>
                            </a:rPr>
                            <m:t>T</m:t>
                          </m:r>
                        </m:e>
                        <m:sup>
                          <m:r>
                            <a:rPr lang="zh-CN" altLang="en-US" sz="2800" b="0" i="1">
                              <a:solidFill>
                                <a:srgbClr val="000000"/>
                              </a:solidFill>
                              <a:latin typeface="Cambria Math" panose="02040503050406030204" pitchFamily="18" charset="0"/>
                            </a:rPr>
                            <m:t>−2</m:t>
                          </m:r>
                        </m:sup>
                      </m:sSup>
                    </m:oMath>
                  </m:oMathPara>
                </a14:m>
                <a:endParaRPr lang="zh-CN" altLang="en-US" sz="280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 name="Object 11"/>
              <p:cNvSpPr txBox="1">
                <a:spLocks noRot="1" noChangeAspect="1" noMove="1" noResize="1" noEditPoints="1" noAdjustHandles="1" noChangeArrowheads="1" noChangeShapeType="1" noTextEdit="1"/>
              </p:cNvSpPr>
              <p:nvPr/>
            </p:nvSpPr>
            <p:spPr bwMode="auto">
              <a:xfrm>
                <a:off x="2682876" y="5656263"/>
                <a:ext cx="3265487" cy="509587"/>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0" name="矩形 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srgbClr val="002060"/>
              </a:solidFill>
              <a:latin typeface="宋体" panose="02010600030101010101" pitchFamily="2" charset="-122"/>
              <a:ea typeface="宋体" panose="02010600030101010101" pitchFamily="2" charset="-122"/>
            </a:endParaRPr>
          </a:p>
        </p:txBody>
      </p:sp>
      <p:sp>
        <p:nvSpPr>
          <p:cNvPr id="11" name="矩形 10"/>
          <p:cNvSpPr/>
          <p:nvPr/>
        </p:nvSpPr>
        <p:spPr>
          <a:xfrm>
            <a:off x="139131" y="135128"/>
            <a:ext cx="5312673"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Tree>
    <p:extLst>
      <p:ext uri="{BB962C8B-B14F-4D97-AF65-F5344CB8AC3E}">
        <p14:creationId xmlns:p14="http://schemas.microsoft.com/office/powerpoint/2010/main" val="311827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182442"/>
            <a:ext cx="9144000" cy="2096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pic>
        <p:nvPicPr>
          <p:cNvPr id="9" name="图片 8">
            <a:extLst>
              <a:ext uri="{FF2B5EF4-FFF2-40B4-BE49-F238E27FC236}">
                <a16:creationId xmlns:a16="http://schemas.microsoft.com/office/drawing/2014/main" id="{D4099D5A-2A45-40D3-B95F-5A3B7DD5D6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99" r="15094" b="82123"/>
          <a:stretch/>
        </p:blipFill>
        <p:spPr>
          <a:xfrm>
            <a:off x="0" y="-12972"/>
            <a:ext cx="9146563" cy="1397808"/>
          </a:xfrm>
          <a:prstGeom prst="rect">
            <a:avLst/>
          </a:prstGeom>
        </p:spPr>
      </p:pic>
      <p:sp>
        <p:nvSpPr>
          <p:cNvPr id="6" name="文本占位符 1"/>
          <p:cNvSpPr txBox="1">
            <a:spLocks/>
          </p:cNvSpPr>
          <p:nvPr/>
        </p:nvSpPr>
        <p:spPr>
          <a:xfrm>
            <a:off x="592310" y="2573545"/>
            <a:ext cx="8036653" cy="778707"/>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6000"/>
              </a:lnSpc>
            </a:pPr>
            <a:endParaRPr lang="en-US" altLang="zh-CN" sz="6600" b="1" dirty="0">
              <a:solidFill>
                <a:schemeClr val="bg1"/>
              </a:solidFill>
              <a:latin typeface="宋体" panose="02010600030101010101" pitchFamily="2" charset="-122"/>
              <a:ea typeface="宋体" panose="02010600030101010101" pitchFamily="2" charset="-122"/>
            </a:endParaRPr>
          </a:p>
          <a:p>
            <a:pPr algn="ctr"/>
            <a:r>
              <a:rPr lang="en-US" altLang="zh-CN" sz="6600" b="1" dirty="0">
                <a:solidFill>
                  <a:schemeClr val="bg1"/>
                </a:solidFill>
                <a:latin typeface="华文楷体" pitchFamily="2" charset="-122"/>
                <a:ea typeface="华文楷体" pitchFamily="2" charset="-122"/>
              </a:rPr>
              <a:t>1-2 </a:t>
            </a:r>
            <a:r>
              <a:rPr lang="zh-CN" altLang="en-US" sz="6600" b="1" dirty="0">
                <a:solidFill>
                  <a:schemeClr val="bg1"/>
                </a:solidFill>
                <a:latin typeface="华文楷体" pitchFamily="2" charset="-122"/>
                <a:ea typeface="华文楷体" pitchFamily="2" charset="-122"/>
              </a:rPr>
              <a:t>位矢 位移 速度 加速度</a:t>
            </a:r>
          </a:p>
        </p:txBody>
      </p:sp>
      <p:sp>
        <p:nvSpPr>
          <p:cNvPr id="5" name="矩形 4">
            <a:extLst>
              <a:ext uri="{FF2B5EF4-FFF2-40B4-BE49-F238E27FC236}">
                <a16:creationId xmlns:a16="http://schemas.microsoft.com/office/drawing/2014/main" id="{073787B5-8A5E-400A-A465-0E014A91BD9C}"/>
              </a:ext>
            </a:extLst>
          </p:cNvPr>
          <p:cNvSpPr/>
          <p:nvPr/>
        </p:nvSpPr>
        <p:spPr>
          <a:xfrm>
            <a:off x="2613939" y="4454045"/>
            <a:ext cx="3993401" cy="1499321"/>
          </a:xfrm>
          <a:prstGeom prst="rect">
            <a:avLst/>
          </a:prstGeom>
        </p:spPr>
        <p:txBody>
          <a:bodyPr wrap="none">
            <a:spAutoFit/>
          </a:bodyPr>
          <a:lstStyle/>
          <a:p>
            <a:pPr algn="ctr">
              <a:lnSpc>
                <a:spcPct val="150000"/>
              </a:lnSpc>
            </a:pPr>
            <a:r>
              <a:rPr lang="zh-CN" altLang="en-US" sz="3200" b="1" dirty="0">
                <a:latin typeface="华文楷体" panose="02010600040101010101" pitchFamily="2" charset="-122"/>
                <a:ea typeface="华文楷体" panose="02010600040101010101" pitchFamily="2" charset="-122"/>
              </a:rPr>
              <a:t>主讲人：白慧婷</a:t>
            </a:r>
            <a:endParaRPr lang="en-US" altLang="zh-CN" sz="3200" b="1" dirty="0">
              <a:latin typeface="华文楷体" panose="02010600040101010101" pitchFamily="2" charset="-122"/>
              <a:ea typeface="华文楷体" panose="02010600040101010101" pitchFamily="2" charset="-122"/>
            </a:endParaRPr>
          </a:p>
          <a:p>
            <a:pPr algn="ctr">
              <a:lnSpc>
                <a:spcPct val="150000"/>
              </a:lnSpc>
            </a:pPr>
            <a:r>
              <a:rPr lang="zh-CN" altLang="en-US" sz="3200" b="1" dirty="0">
                <a:latin typeface="华文楷体" panose="02010600040101010101" pitchFamily="2" charset="-122"/>
                <a:ea typeface="华文楷体" panose="02010600040101010101" pitchFamily="2" charset="-122"/>
              </a:rPr>
              <a:t>时间：</a:t>
            </a:r>
            <a:fld id="{1A775191-CF62-496B-AD8D-2C346441D182}" type="datetime2">
              <a:rPr lang="zh-CN" altLang="en-US" sz="3200" b="1" smtClean="0">
                <a:latin typeface="华文楷体" panose="02010600040101010101" pitchFamily="2" charset="-122"/>
                <a:ea typeface="华文楷体" panose="02010600040101010101" pitchFamily="2" charset="-122"/>
              </a:rPr>
              <a:t>2022年3月21日</a:t>
            </a:fld>
            <a:endParaRPr lang="en-US" altLang="zh-CN"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2459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7"/>
              <p:cNvSpPr>
                <a:spLocks noChangeArrowheads="1"/>
              </p:cNvSpPr>
              <p:nvPr/>
            </p:nvSpPr>
            <p:spPr bwMode="auto">
              <a:xfrm>
                <a:off x="300730" y="962903"/>
                <a:ext cx="2784475" cy="523220"/>
              </a:xfrm>
              <a:prstGeom prst="rect">
                <a:avLst/>
              </a:prstGeom>
              <a:noFill/>
              <a:ln>
                <a:noFill/>
              </a:ln>
              <a:effectLst/>
              <a:extLst>
                <a:ext uri="{909E8E84-426E-40DD-AFC4-6F175D3DCCD1}">
                  <a14:hiddenFill>
                    <a:solidFill>
                      <a:srgbClr val="89FB89"/>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0" dirty="0">
                    <a:solidFill>
                      <a:srgbClr val="CC0000"/>
                    </a:solidFill>
                    <a:latin typeface="微软雅黑" panose="020B0503020204020204" pitchFamily="34" charset="-122"/>
                    <a:ea typeface="微软雅黑" panose="020B0503020204020204" pitchFamily="34" charset="-122"/>
                  </a:rPr>
                  <a:t>2.1</a:t>
                </a:r>
                <a:r>
                  <a:rPr kumimoji="1" lang="zh-CN" altLang="en-US" sz="2800" b="0" dirty="0">
                    <a:solidFill>
                      <a:srgbClr val="000000"/>
                    </a:solidFill>
                    <a:latin typeface="微软雅黑" panose="020B0503020204020204" pitchFamily="34" charset="-122"/>
                    <a:ea typeface="微软雅黑" panose="020B0503020204020204" pitchFamily="34" charset="-122"/>
                  </a:rPr>
                  <a:t>　</a:t>
                </a:r>
                <a:r>
                  <a:rPr kumimoji="1" lang="zh-CN" altLang="en-US" sz="2800" b="0" dirty="0">
                    <a:solidFill>
                      <a:srgbClr val="CC0000"/>
                    </a:solidFill>
                    <a:latin typeface="微软雅黑" panose="020B0503020204020204" pitchFamily="34" charset="-122"/>
                    <a:ea typeface="微软雅黑" panose="020B0503020204020204" pitchFamily="34" charset="-122"/>
                  </a:rPr>
                  <a:t>位置矢量</a:t>
                </a:r>
                <a14:m>
                  <m:oMath xmlns:m="http://schemas.openxmlformats.org/officeDocument/2006/math">
                    <m:acc>
                      <m:accPr>
                        <m:chr m:val="⃑"/>
                        <m:ctrlPr>
                          <a:rPr kumimoji="1" lang="zh-CN" altLang="en-US" sz="2800" b="0" i="1">
                            <a:solidFill>
                              <a:srgbClr val="CC0000"/>
                            </a:solidFill>
                            <a:latin typeface="Cambria Math" panose="02040503050406030204" pitchFamily="18" charset="0"/>
                          </a:rPr>
                        </m:ctrlPr>
                      </m:accPr>
                      <m:e>
                        <m:r>
                          <a:rPr kumimoji="1" lang="en-US" altLang="zh-CN" sz="2800" b="0" i="1">
                            <a:solidFill>
                              <a:srgbClr val="CC0000"/>
                            </a:solidFill>
                            <a:latin typeface="Cambria Math" panose="02040503050406030204" pitchFamily="18" charset="0"/>
                          </a:rPr>
                          <m:t>𝑟</m:t>
                        </m:r>
                      </m:e>
                    </m:acc>
                  </m:oMath>
                </a14:m>
                <a:endParaRPr kumimoji="1" lang="zh-CN" altLang="en-US" sz="2800" b="0" dirty="0">
                  <a:solidFill>
                    <a:srgbClr val="CC0000"/>
                  </a:solidFill>
                  <a:latin typeface="微软雅黑" panose="020B0503020204020204" pitchFamily="34" charset="-122"/>
                  <a:ea typeface="微软雅黑" panose="020B0503020204020204" pitchFamily="34" charset="-122"/>
                </a:endParaRPr>
              </a:p>
            </p:txBody>
          </p:sp>
        </mc:Choice>
        <mc:Fallback xmlns="">
          <p:sp>
            <p:nvSpPr>
              <p:cNvPr id="5" name="Rectangle 7"/>
              <p:cNvSpPr>
                <a:spLocks noRot="1" noChangeAspect="1" noMove="1" noResize="1" noEditPoints="1" noAdjustHandles="1" noChangeArrowheads="1" noChangeShapeType="1" noTextEdit="1"/>
              </p:cNvSpPr>
              <p:nvPr/>
            </p:nvSpPr>
            <p:spPr bwMode="auto">
              <a:xfrm>
                <a:off x="300730" y="962903"/>
                <a:ext cx="2784475" cy="523220"/>
              </a:xfrm>
              <a:prstGeom prst="rect">
                <a:avLst/>
              </a:prstGeom>
              <a:blipFill>
                <a:blip r:embed="rId2"/>
                <a:stretch>
                  <a:fillRect l="-4376" t="-12791" b="-31395"/>
                </a:stretch>
              </a:blipFill>
              <a:ln>
                <a:noFill/>
              </a:ln>
              <a:effectLst/>
              <a:extLst>
                <a:ext uri="{909E8E84-426E-40DD-AFC4-6F175D3DCCD1}">
                  <a14:hiddenFill xmlns:a14="http://schemas.microsoft.com/office/drawing/2010/main">
                    <a:solidFill>
                      <a:srgbClr val="89FB8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0" name="矩形 59"/>
          <p:cNvSpPr/>
          <p:nvPr/>
        </p:nvSpPr>
        <p:spPr>
          <a:xfrm>
            <a:off x="0" y="7193"/>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61" name="矩形 60"/>
          <p:cNvSpPr/>
          <p:nvPr/>
        </p:nvSpPr>
        <p:spPr>
          <a:xfrm>
            <a:off x="139131" y="135128"/>
            <a:ext cx="5024132"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3" name="矩形 2"/>
          <p:cNvSpPr/>
          <p:nvPr/>
        </p:nvSpPr>
        <p:spPr>
          <a:xfrm>
            <a:off x="443551" y="2003129"/>
            <a:ext cx="3860053" cy="2677656"/>
          </a:xfrm>
          <a:prstGeom prst="rect">
            <a:avLst/>
          </a:prstGeom>
        </p:spPr>
        <p:txBody>
          <a:bodyPr wrap="square">
            <a:spAutoFit/>
          </a:bodyPr>
          <a:lstStyle/>
          <a:p>
            <a:pPr indent="457200"/>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2021</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17</a:t>
            </a:r>
            <a:r>
              <a:rPr lang="zh-CN" altLang="en-US" sz="2800" dirty="0">
                <a:latin typeface="微软雅黑" panose="020B0503020204020204" pitchFamily="34" charset="-122"/>
                <a:ea typeface="微软雅黑" panose="020B0503020204020204" pitchFamily="34" charset="-122"/>
              </a:rPr>
              <a:t>日，神舟十二号载人飞船返回舱在东风着陆场成功着陆，这是空间站阶段首次载人飞行任务取得圆满成功。</a:t>
            </a:r>
          </a:p>
        </p:txBody>
      </p:sp>
      <p:pic>
        <p:nvPicPr>
          <p:cNvPr id="43" name="图片 42"/>
          <p:cNvPicPr>
            <a:picLocks noChangeAspect="1"/>
          </p:cNvPicPr>
          <p:nvPr/>
        </p:nvPicPr>
        <p:blipFill>
          <a:blip r:embed="rId3"/>
          <a:stretch>
            <a:fillRect/>
          </a:stretch>
        </p:blipFill>
        <p:spPr>
          <a:xfrm>
            <a:off x="4453201" y="1883090"/>
            <a:ext cx="4356857" cy="3139037"/>
          </a:xfrm>
          <a:prstGeom prst="rect">
            <a:avLst/>
          </a:prstGeom>
        </p:spPr>
      </p:pic>
      <p:sp>
        <p:nvSpPr>
          <p:cNvPr id="44" name="文本框 43"/>
          <p:cNvSpPr txBox="1"/>
          <p:nvPr/>
        </p:nvSpPr>
        <p:spPr>
          <a:xfrm>
            <a:off x="2025032" y="5634183"/>
            <a:ext cx="5503610"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如何从地面观测到返回舱的位置？</a:t>
            </a:r>
          </a:p>
        </p:txBody>
      </p:sp>
    </p:spTree>
    <p:extLst>
      <p:ext uri="{BB962C8B-B14F-4D97-AF65-F5344CB8AC3E}">
        <p14:creationId xmlns:p14="http://schemas.microsoft.com/office/powerpoint/2010/main" val="488533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7">
                <a:extLst>
                  <a:ext uri="{FF2B5EF4-FFF2-40B4-BE49-F238E27FC236}">
                    <a16:creationId xmlns:a16="http://schemas.microsoft.com/office/drawing/2014/main" id="{CCF2206F-3C79-486C-A0B8-56E35F43AC6A}"/>
                  </a:ext>
                </a:extLst>
              </p:cNvPr>
              <p:cNvSpPr>
                <a:spLocks noChangeArrowheads="1"/>
              </p:cNvSpPr>
              <p:nvPr/>
            </p:nvSpPr>
            <p:spPr bwMode="auto">
              <a:xfrm>
                <a:off x="160677" y="778098"/>
                <a:ext cx="4550944" cy="523220"/>
              </a:xfrm>
              <a:prstGeom prst="rect">
                <a:avLst/>
              </a:prstGeom>
              <a:noFill/>
              <a:ln>
                <a:noFill/>
              </a:ln>
              <a:effectLst/>
              <a:extLst>
                <a:ext uri="{909E8E84-426E-40DD-AFC4-6F175D3DCCD1}">
                  <a14:hiddenFill>
                    <a:solidFill>
                      <a:srgbClr val="89FB89"/>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r>
                  <a:rPr kumimoji="1" lang="en-US" altLang="zh-CN" sz="2800" b="0" dirty="0">
                    <a:solidFill>
                      <a:srgbClr val="CC0000"/>
                    </a:solidFill>
                    <a:latin typeface="微软雅黑" panose="020B0503020204020204" pitchFamily="34" charset="-122"/>
                    <a:ea typeface="微软雅黑" panose="020B0503020204020204" pitchFamily="34" charset="-122"/>
                  </a:rPr>
                  <a:t>2.1</a:t>
                </a:r>
                <a:r>
                  <a:rPr kumimoji="1" lang="zh-CN" altLang="en-US" sz="2800" b="0" dirty="0">
                    <a:solidFill>
                      <a:srgbClr val="000000"/>
                    </a:solidFill>
                    <a:latin typeface="微软雅黑" panose="020B0503020204020204" pitchFamily="34" charset="-122"/>
                    <a:ea typeface="微软雅黑" panose="020B0503020204020204" pitchFamily="34" charset="-122"/>
                  </a:rPr>
                  <a:t>　</a:t>
                </a:r>
                <a:r>
                  <a:rPr kumimoji="1" lang="zh-CN" altLang="en-US" sz="2800" b="0" dirty="0">
                    <a:solidFill>
                      <a:srgbClr val="CC0000"/>
                    </a:solidFill>
                    <a:latin typeface="微软雅黑" panose="020B0503020204020204" pitchFamily="34" charset="-122"/>
                    <a:ea typeface="微软雅黑" panose="020B0503020204020204" pitchFamily="34" charset="-122"/>
                  </a:rPr>
                  <a:t>位置矢量</a:t>
                </a:r>
                <a14:m>
                  <m:oMath xmlns:m="http://schemas.openxmlformats.org/officeDocument/2006/math">
                    <m:acc>
                      <m:accPr>
                        <m:chr m:val="⃑"/>
                        <m:ctrlPr>
                          <a:rPr kumimoji="1" lang="zh-CN" altLang="en-US" sz="2800" b="0" i="1">
                            <a:solidFill>
                              <a:srgbClr val="CC0000"/>
                            </a:solidFill>
                            <a:latin typeface="Cambria Math" panose="02040503050406030204" pitchFamily="18" charset="0"/>
                          </a:rPr>
                        </m:ctrlPr>
                      </m:accPr>
                      <m:e>
                        <m:r>
                          <a:rPr kumimoji="1" lang="en-US" altLang="zh-CN" sz="2800" b="0" i="1">
                            <a:solidFill>
                              <a:srgbClr val="CC0000"/>
                            </a:solidFill>
                            <a:latin typeface="Cambria Math" panose="02040503050406030204" pitchFamily="18" charset="0"/>
                          </a:rPr>
                          <m:t>𝑟</m:t>
                        </m:r>
                      </m:e>
                    </m:acc>
                    <m:r>
                      <a:rPr kumimoji="1" lang="zh-CN" altLang="en-US" sz="2800" b="0" i="1">
                        <a:solidFill>
                          <a:srgbClr val="CC0000"/>
                        </a:solidFill>
                        <a:latin typeface="Cambria Math" panose="02040503050406030204" pitchFamily="18" charset="0"/>
                      </a:rPr>
                      <m:t>（位矢）</m:t>
                    </m:r>
                  </m:oMath>
                </a14:m>
                <a:endParaRPr kumimoji="1" lang="zh-CN" altLang="en-US" sz="2800" b="0" dirty="0">
                  <a:solidFill>
                    <a:srgbClr val="CC0000"/>
                  </a:solidFill>
                  <a:latin typeface="微软雅黑" panose="020B0503020204020204" pitchFamily="34" charset="-122"/>
                  <a:ea typeface="微软雅黑" panose="020B0503020204020204" pitchFamily="34" charset="-122"/>
                </a:endParaRPr>
              </a:p>
            </p:txBody>
          </p:sp>
        </mc:Choice>
        <mc:Fallback xmlns="">
          <p:sp>
            <p:nvSpPr>
              <p:cNvPr id="2" name="Rectangle 7">
                <a:extLst>
                  <a:ext uri="{FF2B5EF4-FFF2-40B4-BE49-F238E27FC236}">
                    <a16:creationId xmlns:a16="http://schemas.microsoft.com/office/drawing/2014/main" id="{CCF2206F-3C79-486C-A0B8-56E35F43AC6A}"/>
                  </a:ext>
                </a:extLst>
              </p:cNvPr>
              <p:cNvSpPr>
                <a:spLocks noRot="1" noChangeAspect="1" noMove="1" noResize="1" noEditPoints="1" noAdjustHandles="1" noChangeArrowheads="1" noChangeShapeType="1" noTextEdit="1"/>
              </p:cNvSpPr>
              <p:nvPr/>
            </p:nvSpPr>
            <p:spPr bwMode="auto">
              <a:xfrm>
                <a:off x="160677" y="778098"/>
                <a:ext cx="4550944" cy="523220"/>
              </a:xfrm>
              <a:prstGeom prst="rect">
                <a:avLst/>
              </a:prstGeom>
              <a:blipFill>
                <a:blip r:embed="rId2"/>
                <a:stretch>
                  <a:fillRect l="-2677" t="-12941" b="-32941"/>
                </a:stretch>
              </a:blipFill>
              <a:ln>
                <a:noFill/>
              </a:ln>
              <a:effectLst/>
              <a:extLst>
                <a:ext uri="{909E8E84-426E-40DD-AFC4-6F175D3DCCD1}">
                  <a14:hiddenFill xmlns:a14="http://schemas.microsoft.com/office/drawing/2010/main">
                    <a:solidFill>
                      <a:srgbClr val="89FB8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EF7430-43EA-422A-B837-7F658CABE588}"/>
                  </a:ext>
                </a:extLst>
              </p:cNvPr>
              <p:cNvSpPr txBox="1"/>
              <p:nvPr/>
            </p:nvSpPr>
            <p:spPr>
              <a:xfrm>
                <a:off x="36819" y="1490959"/>
                <a:ext cx="4756108" cy="1870961"/>
              </a:xfrm>
              <a:prstGeom prst="rect">
                <a:avLst/>
              </a:prstGeom>
              <a:noFill/>
            </p:spPr>
            <p:txBody>
              <a:bodyPr wrap="square" rtlCol="0">
                <a:spAutoFit/>
              </a:bodyPr>
              <a:lstStyle/>
              <a:p>
                <a:r>
                  <a:rPr lang="en-US" altLang="zh-CN" sz="2800" b="1" dirty="0"/>
                  <a:t>1.</a:t>
                </a:r>
                <a:r>
                  <a:rPr lang="zh-CN" altLang="en-US" sz="2800" b="1" dirty="0"/>
                  <a:t>定义：描述质点位置的矢量，又称矢径。</a:t>
                </a:r>
                <a:endParaRPr lang="en-US" altLang="zh-CN" sz="2800" b="1" dirty="0"/>
              </a:p>
              <a:p>
                <a:r>
                  <a:rPr lang="zh-CN" altLang="en-US" sz="2800" b="1" dirty="0"/>
                  <a:t>表示为参考点</a:t>
                </a:r>
                <a:r>
                  <a:rPr lang="en-US" altLang="zh-CN" sz="2800" b="1" dirty="0"/>
                  <a:t>O</a:t>
                </a:r>
                <a:r>
                  <a:rPr lang="zh-CN" altLang="en-US" sz="2800" b="1" dirty="0"/>
                  <a:t>指向质点所在位置</a:t>
                </a:r>
                <a:r>
                  <a:rPr lang="en-US" altLang="zh-CN" sz="2800" b="1" dirty="0"/>
                  <a:t>P</a:t>
                </a:r>
                <a:r>
                  <a:rPr lang="zh-CN" altLang="en-US" sz="2800" b="1" dirty="0"/>
                  <a:t>的有向线段。</a:t>
                </a:r>
                <a14:m>
                  <m:oMath xmlns:m="http://schemas.openxmlformats.org/officeDocument/2006/math">
                    <m:acc>
                      <m:accPr>
                        <m:chr m:val="⃑"/>
                        <m:ctrlPr>
                          <a:rPr lang="zh-CN" altLang="en-US" sz="2800" b="1" i="1" smtClean="0">
                            <a:latin typeface="Cambria Math" panose="02040503050406030204" pitchFamily="18" charset="0"/>
                          </a:rPr>
                        </m:ctrlPr>
                      </m:accPr>
                      <m:e>
                        <m:r>
                          <a:rPr lang="en-US" altLang="zh-CN" sz="2800" b="1" i="1" smtClean="0">
                            <a:latin typeface="Cambria Math" panose="02040503050406030204" pitchFamily="18" charset="0"/>
                          </a:rPr>
                          <m:t>𝒓</m:t>
                        </m:r>
                      </m:e>
                    </m:acc>
                    <m:r>
                      <a:rPr lang="en-US" altLang="zh-CN" sz="2800" b="1" i="1" smtClean="0">
                        <a:latin typeface="Cambria Math" panose="02040503050406030204" pitchFamily="18" charset="0"/>
                      </a:rPr>
                      <m:t>=</m:t>
                    </m:r>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𝑶𝑷</m:t>
                        </m:r>
                      </m:e>
                    </m:acc>
                  </m:oMath>
                </a14:m>
                <a:endParaRPr lang="zh-CN" altLang="en-US" sz="2800" b="1" dirty="0"/>
              </a:p>
            </p:txBody>
          </p:sp>
        </mc:Choice>
        <mc:Fallback xmlns="">
          <p:sp>
            <p:nvSpPr>
              <p:cNvPr id="3" name="文本框 2">
                <a:extLst>
                  <a:ext uri="{FF2B5EF4-FFF2-40B4-BE49-F238E27FC236}">
                    <a16:creationId xmlns:a16="http://schemas.microsoft.com/office/drawing/2014/main" id="{43EF7430-43EA-422A-B837-7F658CABE588}"/>
                  </a:ext>
                </a:extLst>
              </p:cNvPr>
              <p:cNvSpPr txBox="1">
                <a:spLocks noRot="1" noChangeAspect="1" noMove="1" noResize="1" noEditPoints="1" noAdjustHandles="1" noChangeArrowheads="1" noChangeShapeType="1" noTextEdit="1"/>
              </p:cNvSpPr>
              <p:nvPr/>
            </p:nvSpPr>
            <p:spPr>
              <a:xfrm>
                <a:off x="36819" y="1490959"/>
                <a:ext cx="4756108" cy="1870961"/>
              </a:xfrm>
              <a:prstGeom prst="rect">
                <a:avLst/>
              </a:prstGeom>
              <a:blipFill>
                <a:blip r:embed="rId3"/>
                <a:stretch>
                  <a:fillRect l="-2564" t="-3922" r="-9615" b="-882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F0819B3-F94D-4C7F-9B77-C374B9A33320}"/>
              </a:ext>
            </a:extLst>
          </p:cNvPr>
          <p:cNvPicPr>
            <a:picLocks noChangeAspect="1"/>
          </p:cNvPicPr>
          <p:nvPr/>
        </p:nvPicPr>
        <p:blipFill rotWithShape="1">
          <a:blip r:embed="rId4">
            <a:extLst>
              <a:ext uri="{28A0092B-C50C-407E-A947-70E740481C1C}">
                <a14:useLocalDpi xmlns:a14="http://schemas.microsoft.com/office/drawing/2010/main" val="0"/>
              </a:ext>
            </a:extLst>
          </a:blip>
          <a:srcRect t="1888" r="1214"/>
          <a:stretch/>
        </p:blipFill>
        <p:spPr>
          <a:xfrm>
            <a:off x="4572000" y="1945400"/>
            <a:ext cx="4548104" cy="3950105"/>
          </a:xfrm>
          <a:prstGeom prst="rect">
            <a:avLst/>
          </a:prstGeom>
        </p:spPr>
      </p:pic>
      <p:sp>
        <p:nvSpPr>
          <p:cNvPr id="6" name="文本框 5">
            <a:extLst>
              <a:ext uri="{FF2B5EF4-FFF2-40B4-BE49-F238E27FC236}">
                <a16:creationId xmlns:a16="http://schemas.microsoft.com/office/drawing/2014/main" id="{9F86F604-B070-44DD-A160-6AA2210743E4}"/>
              </a:ext>
            </a:extLst>
          </p:cNvPr>
          <p:cNvSpPr txBox="1"/>
          <p:nvPr/>
        </p:nvSpPr>
        <p:spPr>
          <a:xfrm>
            <a:off x="123384" y="4153656"/>
            <a:ext cx="4074259" cy="523220"/>
          </a:xfrm>
          <a:prstGeom prst="rect">
            <a:avLst/>
          </a:prstGeom>
          <a:noFill/>
        </p:spPr>
        <p:txBody>
          <a:bodyPr wrap="square" rtlCol="0">
            <a:spAutoFit/>
          </a:bodyPr>
          <a:lstStyle/>
          <a:p>
            <a:r>
              <a:rPr lang="en-US" altLang="zh-CN" sz="2800" b="1" dirty="0"/>
              <a:t>2.</a:t>
            </a:r>
            <a:r>
              <a:rPr lang="zh-CN" altLang="en-US" sz="2800" b="1" dirty="0"/>
              <a:t>参考点不同，位矢不同。</a:t>
            </a:r>
            <a:endParaRPr lang="zh-CN" altLang="en-US" sz="2400" dirty="0"/>
          </a:p>
        </p:txBody>
      </p:sp>
    </p:spTree>
    <p:extLst>
      <p:ext uri="{BB962C8B-B14F-4D97-AF65-F5344CB8AC3E}">
        <p14:creationId xmlns:p14="http://schemas.microsoft.com/office/powerpoint/2010/main" val="251265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7"/>
              <p:cNvSpPr>
                <a:spLocks noChangeArrowheads="1"/>
              </p:cNvSpPr>
              <p:nvPr/>
            </p:nvSpPr>
            <p:spPr bwMode="auto">
              <a:xfrm>
                <a:off x="160677" y="778098"/>
                <a:ext cx="4550944" cy="523220"/>
              </a:xfrm>
              <a:prstGeom prst="rect">
                <a:avLst/>
              </a:prstGeom>
              <a:noFill/>
              <a:ln>
                <a:noFill/>
              </a:ln>
              <a:effectLst/>
              <a:extLst>
                <a:ext uri="{909E8E84-426E-40DD-AFC4-6F175D3DCCD1}">
                  <a14:hiddenFill>
                    <a:solidFill>
                      <a:srgbClr val="89FB89"/>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r>
                  <a:rPr kumimoji="1" lang="en-US" altLang="zh-CN" sz="2800" b="0" dirty="0">
                    <a:solidFill>
                      <a:srgbClr val="CC0000"/>
                    </a:solidFill>
                    <a:latin typeface="微软雅黑" panose="020B0503020204020204" pitchFamily="34" charset="-122"/>
                    <a:ea typeface="微软雅黑" panose="020B0503020204020204" pitchFamily="34" charset="-122"/>
                  </a:rPr>
                  <a:t>2.1</a:t>
                </a:r>
                <a:r>
                  <a:rPr kumimoji="1" lang="zh-CN" altLang="en-US" sz="2800" b="0" dirty="0">
                    <a:solidFill>
                      <a:srgbClr val="000000"/>
                    </a:solidFill>
                    <a:latin typeface="微软雅黑" panose="020B0503020204020204" pitchFamily="34" charset="-122"/>
                    <a:ea typeface="微软雅黑" panose="020B0503020204020204" pitchFamily="34" charset="-122"/>
                  </a:rPr>
                  <a:t>　</a:t>
                </a:r>
                <a:r>
                  <a:rPr kumimoji="1" lang="zh-CN" altLang="en-US" sz="2800" b="0" dirty="0">
                    <a:solidFill>
                      <a:srgbClr val="CC0000"/>
                    </a:solidFill>
                    <a:latin typeface="微软雅黑" panose="020B0503020204020204" pitchFamily="34" charset="-122"/>
                    <a:ea typeface="微软雅黑" panose="020B0503020204020204" pitchFamily="34" charset="-122"/>
                  </a:rPr>
                  <a:t>位置矢量</a:t>
                </a:r>
                <a14:m>
                  <m:oMath xmlns:m="http://schemas.openxmlformats.org/officeDocument/2006/math">
                    <m:acc>
                      <m:accPr>
                        <m:chr m:val="⃑"/>
                        <m:ctrlPr>
                          <a:rPr kumimoji="1" lang="zh-CN" altLang="en-US" sz="2800" b="0" i="1">
                            <a:solidFill>
                              <a:srgbClr val="CC0000"/>
                            </a:solidFill>
                            <a:latin typeface="Cambria Math" panose="02040503050406030204" pitchFamily="18" charset="0"/>
                          </a:rPr>
                        </m:ctrlPr>
                      </m:accPr>
                      <m:e>
                        <m:r>
                          <a:rPr kumimoji="1" lang="en-US" altLang="zh-CN" sz="2800" b="0" i="1">
                            <a:solidFill>
                              <a:srgbClr val="CC0000"/>
                            </a:solidFill>
                            <a:latin typeface="Cambria Math" panose="02040503050406030204" pitchFamily="18" charset="0"/>
                          </a:rPr>
                          <m:t>𝑟</m:t>
                        </m:r>
                      </m:e>
                    </m:acc>
                    <m:r>
                      <a:rPr kumimoji="1" lang="zh-CN" altLang="en-US" sz="2800" b="0" i="1">
                        <a:solidFill>
                          <a:srgbClr val="CC0000"/>
                        </a:solidFill>
                        <a:latin typeface="Cambria Math" panose="02040503050406030204" pitchFamily="18" charset="0"/>
                      </a:rPr>
                      <m:t>（位矢）</m:t>
                    </m:r>
                  </m:oMath>
                </a14:m>
                <a:endParaRPr kumimoji="1" lang="zh-CN" altLang="en-US" sz="2800" b="0" dirty="0">
                  <a:solidFill>
                    <a:srgbClr val="CC0000"/>
                  </a:solidFill>
                  <a:latin typeface="微软雅黑" panose="020B0503020204020204" pitchFamily="34" charset="-122"/>
                  <a:ea typeface="微软雅黑" panose="020B0503020204020204" pitchFamily="34" charset="-122"/>
                </a:endParaRPr>
              </a:p>
            </p:txBody>
          </p:sp>
        </mc:Choice>
        <mc:Fallback xmlns="">
          <p:sp>
            <p:nvSpPr>
              <p:cNvPr id="5" name="Rectangle 7"/>
              <p:cNvSpPr>
                <a:spLocks noRot="1" noChangeAspect="1" noMove="1" noResize="1" noEditPoints="1" noAdjustHandles="1" noChangeArrowheads="1" noChangeShapeType="1" noTextEdit="1"/>
              </p:cNvSpPr>
              <p:nvPr/>
            </p:nvSpPr>
            <p:spPr bwMode="auto">
              <a:xfrm>
                <a:off x="160677" y="778098"/>
                <a:ext cx="4550944" cy="523220"/>
              </a:xfrm>
              <a:prstGeom prst="rect">
                <a:avLst/>
              </a:prstGeom>
              <a:blipFill>
                <a:blip r:embed="rId3"/>
                <a:stretch>
                  <a:fillRect l="-2677" t="-12941" b="-32941"/>
                </a:stretch>
              </a:blipFill>
              <a:ln>
                <a:noFill/>
              </a:ln>
              <a:effectLst/>
              <a:extLst>
                <a:ext uri="{909E8E84-426E-40DD-AFC4-6F175D3DCCD1}">
                  <a14:hiddenFill xmlns:a14="http://schemas.microsoft.com/office/drawing/2010/main">
                    <a:solidFill>
                      <a:srgbClr val="89FB8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 name="Group 147"/>
          <p:cNvGrpSpPr>
            <a:grpSpLocks/>
          </p:cNvGrpSpPr>
          <p:nvPr/>
        </p:nvGrpSpPr>
        <p:grpSpPr bwMode="auto">
          <a:xfrm>
            <a:off x="4972397" y="2203822"/>
            <a:ext cx="4105275" cy="3457575"/>
            <a:chOff x="2880" y="890"/>
            <a:chExt cx="2586" cy="2178"/>
          </a:xfrm>
        </p:grpSpPr>
        <p:sp>
          <p:nvSpPr>
            <p:cNvPr id="8" name="Rectangle 11"/>
            <p:cNvSpPr>
              <a:spLocks noChangeArrowheads="1"/>
            </p:cNvSpPr>
            <p:nvPr/>
          </p:nvSpPr>
          <p:spPr bwMode="auto">
            <a:xfrm>
              <a:off x="2880" y="890"/>
              <a:ext cx="2586" cy="2178"/>
            </a:xfrm>
            <a:prstGeom prst="rect">
              <a:avLst/>
            </a:prstGeom>
            <a:solidFill>
              <a:srgbClr val="FFFFFF"/>
            </a:solidFill>
            <a:ln w="127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b="0">
                <a:latin typeface="微软雅黑" panose="020B0503020204020204" pitchFamily="34" charset="-122"/>
                <a:ea typeface="微软雅黑" panose="020B0503020204020204" pitchFamily="34" charset="-122"/>
              </a:endParaRPr>
            </a:p>
          </p:txBody>
        </p:sp>
        <p:sp>
          <p:nvSpPr>
            <p:cNvPr id="9" name="Freeform 13"/>
            <p:cNvSpPr>
              <a:spLocks/>
            </p:cNvSpPr>
            <p:nvPr/>
          </p:nvSpPr>
          <p:spPr bwMode="auto">
            <a:xfrm>
              <a:off x="3850" y="1661"/>
              <a:ext cx="781" cy="538"/>
            </a:xfrm>
            <a:custGeom>
              <a:avLst/>
              <a:gdLst>
                <a:gd name="T0" fmla="*/ 0 w 781"/>
                <a:gd name="T1" fmla="*/ 538 h 538"/>
                <a:gd name="T2" fmla="*/ 781 w 781"/>
                <a:gd name="T3" fmla="*/ 0 h 538"/>
                <a:gd name="T4" fmla="*/ 0 60000 65536"/>
                <a:gd name="T5" fmla="*/ 0 60000 65536"/>
              </a:gdLst>
              <a:ahLst/>
              <a:cxnLst>
                <a:cxn ang="T4">
                  <a:pos x="T0" y="T1"/>
                </a:cxn>
                <a:cxn ang="T5">
                  <a:pos x="T2" y="T3"/>
                </a:cxn>
              </a:cxnLst>
              <a:rect l="0" t="0" r="r" b="b"/>
              <a:pathLst>
                <a:path w="781" h="538">
                  <a:moveTo>
                    <a:pt x="0" y="538"/>
                  </a:moveTo>
                  <a:lnTo>
                    <a:pt x="781" y="0"/>
                  </a:lnTo>
                </a:path>
              </a:pathLst>
            </a:custGeom>
            <a:noFill/>
            <a:ln w="381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Object 14"/>
                <p:cNvSpPr txBox="1"/>
                <p:nvPr/>
              </p:nvSpPr>
              <p:spPr bwMode="auto">
                <a:xfrm>
                  <a:off x="4101" y="1589"/>
                  <a:ext cx="249"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b="0" i="1">
                                <a:solidFill>
                                  <a:srgbClr val="000000"/>
                                </a:solidFill>
                                <a:latin typeface="Cambria Math" panose="02040503050406030204" pitchFamily="18" charset="0"/>
                              </a:rPr>
                              <m:t>𝑟</m:t>
                            </m:r>
                          </m:e>
                        </m:acc>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10" name="Object 14"/>
                <p:cNvSpPr txBox="1">
                  <a:spLocks noRot="1" noChangeAspect="1" noMove="1" noResize="1" noEditPoints="1" noAdjustHandles="1" noChangeArrowheads="1" noChangeShapeType="1" noTextEdit="1"/>
                </p:cNvSpPr>
                <p:nvPr/>
              </p:nvSpPr>
              <p:spPr bwMode="auto">
                <a:xfrm>
                  <a:off x="4101" y="1589"/>
                  <a:ext cx="249" cy="336"/>
                </a:xfrm>
                <a:prstGeom prst="rect">
                  <a:avLst/>
                </a:prstGeom>
                <a:blipFill>
                  <a:blip r:embed="rId4"/>
                  <a:stretch>
                    <a:fillRect t="-3448" r="-3077"/>
                  </a:stretch>
                </a:blipFill>
                <a:ln>
                  <a:noFill/>
                </a:ln>
                <a:effectLst/>
              </p:spPr>
              <p:txBody>
                <a:bodyPr/>
                <a:lstStyle/>
                <a:p>
                  <a:r>
                    <a:rPr lang="zh-CN" altLang="en-US">
                      <a:noFill/>
                    </a:rPr>
                    <a:t> </a:t>
                  </a:r>
                </a:p>
              </p:txBody>
            </p:sp>
          </mc:Fallback>
        </mc:AlternateContent>
        <p:sp>
          <p:nvSpPr>
            <p:cNvPr id="11" name="Text Box 16"/>
            <p:cNvSpPr txBox="1">
              <a:spLocks noChangeArrowheads="1"/>
            </p:cNvSpPr>
            <p:nvPr/>
          </p:nvSpPr>
          <p:spPr bwMode="auto">
            <a:xfrm>
              <a:off x="4533" y="1532"/>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a:solidFill>
                    <a:srgbClr val="CC0000"/>
                  </a:solidFill>
                  <a:latin typeface="微软雅黑" panose="020B0503020204020204" pitchFamily="34" charset="-122"/>
                  <a:ea typeface="微软雅黑" panose="020B0503020204020204" pitchFamily="34" charset="-122"/>
                </a:rPr>
                <a:t>*</a:t>
              </a:r>
              <a:endParaRPr kumimoji="1" lang="en-US" altLang="zh-CN" sz="2400" b="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Object 17"/>
                <p:cNvSpPr txBox="1"/>
                <p:nvPr/>
              </p:nvSpPr>
              <p:spPr bwMode="auto">
                <a:xfrm>
                  <a:off x="4673" y="1462"/>
                  <a:ext cx="222" cy="2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𝑃</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2" name="Object 17"/>
                <p:cNvSpPr txBox="1">
                  <a:spLocks noRot="1" noChangeAspect="1" noMove="1" noResize="1" noEditPoints="1" noAdjustHandles="1" noChangeArrowheads="1" noChangeShapeType="1" noTextEdit="1"/>
                </p:cNvSpPr>
                <p:nvPr/>
              </p:nvSpPr>
              <p:spPr bwMode="auto">
                <a:xfrm>
                  <a:off x="4673" y="1462"/>
                  <a:ext cx="222" cy="235"/>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3" name="Line 18"/>
            <p:cNvSpPr>
              <a:spLocks noChangeShapeType="1"/>
            </p:cNvSpPr>
            <p:nvPr/>
          </p:nvSpPr>
          <p:spPr bwMode="auto">
            <a:xfrm>
              <a:off x="4629" y="1628"/>
              <a:ext cx="0" cy="947"/>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 name="Line 19"/>
            <p:cNvSpPr>
              <a:spLocks noChangeShapeType="1"/>
            </p:cNvSpPr>
            <p:nvPr/>
          </p:nvSpPr>
          <p:spPr bwMode="auto">
            <a:xfrm flipH="1">
              <a:off x="2949" y="2588"/>
              <a:ext cx="1680"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20"/>
            <p:cNvSpPr>
              <a:spLocks noChangeShapeType="1"/>
            </p:cNvSpPr>
            <p:nvPr/>
          </p:nvSpPr>
          <p:spPr bwMode="auto">
            <a:xfrm flipV="1">
              <a:off x="4629" y="2204"/>
              <a:ext cx="432"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3861" y="2204"/>
              <a:ext cx="768"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flipH="1" flipV="1">
              <a:off x="3861" y="1292"/>
              <a:ext cx="768" cy="33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23"/>
            <p:cNvSpPr>
              <a:spLocks noChangeShapeType="1"/>
            </p:cNvSpPr>
            <p:nvPr/>
          </p:nvSpPr>
          <p:spPr bwMode="auto">
            <a:xfrm flipH="1">
              <a:off x="3381" y="1292"/>
              <a:ext cx="45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24"/>
            <p:cNvSpPr>
              <a:spLocks noChangeShapeType="1"/>
            </p:cNvSpPr>
            <p:nvPr/>
          </p:nvSpPr>
          <p:spPr bwMode="auto">
            <a:xfrm flipH="1">
              <a:off x="3353" y="2189"/>
              <a:ext cx="45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26"/>
            <p:cNvSpPr>
              <a:spLocks noChangeShapeType="1"/>
            </p:cNvSpPr>
            <p:nvPr/>
          </p:nvSpPr>
          <p:spPr bwMode="auto">
            <a:xfrm>
              <a:off x="3503" y="1292"/>
              <a:ext cx="0" cy="897"/>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 name="Line 27"/>
            <p:cNvSpPr>
              <a:spLocks noChangeShapeType="1"/>
            </p:cNvSpPr>
            <p:nvPr/>
          </p:nvSpPr>
          <p:spPr bwMode="auto">
            <a:xfrm flipH="1">
              <a:off x="3003" y="2189"/>
              <a:ext cx="500" cy="399"/>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28"/>
            <p:cNvSpPr>
              <a:spLocks noChangeShapeType="1"/>
            </p:cNvSpPr>
            <p:nvPr/>
          </p:nvSpPr>
          <p:spPr bwMode="auto">
            <a:xfrm>
              <a:off x="3252" y="2659"/>
              <a:ext cx="1288" cy="7"/>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Object 29"/>
                <p:cNvSpPr txBox="1"/>
                <p:nvPr/>
              </p:nvSpPr>
              <p:spPr bwMode="auto">
                <a:xfrm>
                  <a:off x="3769" y="2659"/>
                  <a:ext cx="208" cy="22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𝑥</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3" name="Object 29"/>
                <p:cNvSpPr txBox="1">
                  <a:spLocks noRot="1" noChangeAspect="1" noMove="1" noResize="1" noEditPoints="1" noAdjustHandles="1" noChangeArrowheads="1" noChangeShapeType="1" noTextEdit="1"/>
                </p:cNvSpPr>
                <p:nvPr/>
              </p:nvSpPr>
              <p:spPr bwMode="auto">
                <a:xfrm>
                  <a:off x="3769" y="2659"/>
                  <a:ext cx="208" cy="224"/>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Object 30"/>
                <p:cNvSpPr txBox="1"/>
                <p:nvPr/>
              </p:nvSpPr>
              <p:spPr bwMode="auto">
                <a:xfrm>
                  <a:off x="3270" y="1607"/>
                  <a:ext cx="225" cy="2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𝑦</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4" name="Object 30"/>
                <p:cNvSpPr txBox="1">
                  <a:spLocks noRot="1" noChangeAspect="1" noMove="1" noResize="1" noEditPoints="1" noAdjustHandles="1" noChangeArrowheads="1" noChangeShapeType="1" noTextEdit="1"/>
                </p:cNvSpPr>
                <p:nvPr/>
              </p:nvSpPr>
              <p:spPr bwMode="auto">
                <a:xfrm>
                  <a:off x="3270" y="1607"/>
                  <a:ext cx="225" cy="281"/>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bject 31"/>
                <p:cNvSpPr txBox="1"/>
                <p:nvPr/>
              </p:nvSpPr>
              <p:spPr bwMode="auto">
                <a:xfrm>
                  <a:off x="3089" y="2206"/>
                  <a:ext cx="193" cy="19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𝑧</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5" name="Object 31"/>
                <p:cNvSpPr txBox="1">
                  <a:spLocks noRot="1" noChangeAspect="1" noMove="1" noResize="1" noEditPoints="1" noAdjustHandles="1" noChangeArrowheads="1" noChangeShapeType="1" noTextEdit="1"/>
                </p:cNvSpPr>
                <p:nvPr/>
              </p:nvSpPr>
              <p:spPr bwMode="auto">
                <a:xfrm>
                  <a:off x="3089" y="2206"/>
                  <a:ext cx="193" cy="193"/>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26" name="Line 32"/>
            <p:cNvSpPr>
              <a:spLocks noChangeShapeType="1"/>
            </p:cNvSpPr>
            <p:nvPr/>
          </p:nvSpPr>
          <p:spPr bwMode="auto">
            <a:xfrm flipV="1">
              <a:off x="3861" y="956"/>
              <a:ext cx="0" cy="124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Line 33"/>
            <p:cNvSpPr>
              <a:spLocks noChangeShapeType="1"/>
            </p:cNvSpPr>
            <p:nvPr/>
          </p:nvSpPr>
          <p:spPr bwMode="auto">
            <a:xfrm>
              <a:off x="3828" y="2204"/>
              <a:ext cx="1617"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 name="Line 34"/>
            <p:cNvSpPr>
              <a:spLocks noChangeShapeType="1"/>
            </p:cNvSpPr>
            <p:nvPr/>
          </p:nvSpPr>
          <p:spPr bwMode="auto">
            <a:xfrm flipH="1">
              <a:off x="3107" y="2181"/>
              <a:ext cx="757" cy="60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9" name="Object 35"/>
                <p:cNvSpPr txBox="1"/>
                <p:nvPr/>
              </p:nvSpPr>
              <p:spPr bwMode="auto">
                <a:xfrm>
                  <a:off x="5157" y="2252"/>
                  <a:ext cx="223" cy="24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𝑥</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9" name="Object 35"/>
                <p:cNvSpPr txBox="1">
                  <a:spLocks noRot="1" noChangeAspect="1" noMove="1" noResize="1" noEditPoints="1" noAdjustHandles="1" noChangeArrowheads="1" noChangeShapeType="1" noTextEdit="1"/>
                </p:cNvSpPr>
                <p:nvPr/>
              </p:nvSpPr>
              <p:spPr bwMode="auto">
                <a:xfrm>
                  <a:off x="5157" y="2252"/>
                  <a:ext cx="223" cy="24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bject 36"/>
                <p:cNvSpPr txBox="1"/>
                <p:nvPr/>
              </p:nvSpPr>
              <p:spPr bwMode="auto">
                <a:xfrm>
                  <a:off x="3093" y="2766"/>
                  <a:ext cx="206" cy="206"/>
                </a:xfrm>
                <a:prstGeom prst="rect">
                  <a:avLst/>
                </a:prstGeom>
                <a:solidFill>
                  <a:srgbClr val="FFFFFF"/>
                </a:solid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𝑧</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0" name="Object 36"/>
                <p:cNvSpPr txBox="1">
                  <a:spLocks noRot="1" noChangeAspect="1" noMove="1" noResize="1" noEditPoints="1" noAdjustHandles="1" noChangeArrowheads="1" noChangeShapeType="1" noTextEdit="1"/>
                </p:cNvSpPr>
                <p:nvPr/>
              </p:nvSpPr>
              <p:spPr bwMode="auto">
                <a:xfrm>
                  <a:off x="3093" y="2766"/>
                  <a:ext cx="206" cy="206"/>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37"/>
                <p:cNvSpPr txBox="1"/>
                <p:nvPr/>
              </p:nvSpPr>
              <p:spPr bwMode="auto">
                <a:xfrm>
                  <a:off x="3588" y="1004"/>
                  <a:ext cx="287" cy="2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𝑦</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1" name="Object 37"/>
                <p:cNvSpPr txBox="1">
                  <a:spLocks noRot="1" noChangeAspect="1" noMove="1" noResize="1" noEditPoints="1" noAdjustHandles="1" noChangeArrowheads="1" noChangeShapeType="1" noTextEdit="1"/>
                </p:cNvSpPr>
                <p:nvPr/>
              </p:nvSpPr>
              <p:spPr bwMode="auto">
                <a:xfrm>
                  <a:off x="3588" y="1004"/>
                  <a:ext cx="287" cy="288"/>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38"/>
                <p:cNvSpPr txBox="1"/>
                <p:nvPr/>
              </p:nvSpPr>
              <p:spPr bwMode="auto">
                <a:xfrm>
                  <a:off x="3689" y="2317"/>
                  <a:ext cx="262" cy="2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𝑜</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2" name="Object 38"/>
                <p:cNvSpPr txBox="1">
                  <a:spLocks noRot="1" noChangeAspect="1" noMove="1" noResize="1" noEditPoints="1" noAdjustHandles="1" noChangeArrowheads="1" noChangeShapeType="1" noTextEdit="1"/>
                </p:cNvSpPr>
                <p:nvPr/>
              </p:nvSpPr>
              <p:spPr bwMode="auto">
                <a:xfrm>
                  <a:off x="3689" y="2317"/>
                  <a:ext cx="262" cy="288"/>
                </a:xfrm>
                <a:prstGeom prst="rect">
                  <a:avLst/>
                </a:prstGeom>
                <a:blipFill>
                  <a:blip r:embed="rId12"/>
                  <a:stretch>
                    <a:fillRect/>
                  </a:stretch>
                </a:blipFill>
                <a:ln>
                  <a:noFill/>
                </a:ln>
                <a:effectLst/>
              </p:spPr>
              <p:txBody>
                <a:bodyPr/>
                <a:lstStyle/>
                <a:p>
                  <a:r>
                    <a:rPr lang="zh-CN" altLang="en-US">
                      <a:noFill/>
                    </a:rPr>
                    <a:t> </a:t>
                  </a:r>
                </a:p>
              </p:txBody>
            </p:sp>
          </mc:Fallback>
        </mc:AlternateContent>
        <p:sp>
          <p:nvSpPr>
            <p:cNvPr id="33" name="Freeform 95"/>
            <p:cNvSpPr>
              <a:spLocks/>
            </p:cNvSpPr>
            <p:nvPr/>
          </p:nvSpPr>
          <p:spPr bwMode="auto">
            <a:xfrm>
              <a:off x="4429" y="2553"/>
              <a:ext cx="247" cy="210"/>
            </a:xfrm>
            <a:custGeom>
              <a:avLst/>
              <a:gdLst>
                <a:gd name="T0" fmla="*/ 247 w 247"/>
                <a:gd name="T1" fmla="*/ 0 h 210"/>
                <a:gd name="T2" fmla="*/ 0 w 247"/>
                <a:gd name="T3" fmla="*/ 210 h 210"/>
                <a:gd name="T4" fmla="*/ 0 60000 65536"/>
                <a:gd name="T5" fmla="*/ 0 60000 65536"/>
              </a:gdLst>
              <a:ahLst/>
              <a:cxnLst>
                <a:cxn ang="T4">
                  <a:pos x="T0" y="T1"/>
                </a:cxn>
                <a:cxn ang="T5">
                  <a:pos x="T2" y="T3"/>
                </a:cxn>
              </a:cxnLst>
              <a:rect l="0" t="0" r="r" b="b"/>
              <a:pathLst>
                <a:path w="247" h="210">
                  <a:moveTo>
                    <a:pt x="247" y="0"/>
                  </a:moveTo>
                  <a:lnTo>
                    <a:pt x="0" y="210"/>
                  </a:lnTo>
                </a:path>
              </a:pathLst>
            </a:custGeom>
            <a:noFill/>
            <a:ln w="9525" cap="flat" cmpd="sng">
              <a:solidFill>
                <a:srgbClr val="0000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4" name="Group 148"/>
          <p:cNvGrpSpPr>
            <a:grpSpLocks/>
          </p:cNvGrpSpPr>
          <p:nvPr/>
        </p:nvGrpSpPr>
        <p:grpSpPr bwMode="auto">
          <a:xfrm>
            <a:off x="5895103" y="3408593"/>
            <a:ext cx="912812" cy="1362076"/>
            <a:chOff x="2154" y="2553"/>
            <a:chExt cx="575" cy="858"/>
          </a:xfrm>
        </p:grpSpPr>
        <p:sp>
          <p:nvSpPr>
            <p:cNvPr id="35" name="Arc 112"/>
            <p:cNvSpPr>
              <a:spLocks/>
            </p:cNvSpPr>
            <p:nvPr/>
          </p:nvSpPr>
          <p:spPr bwMode="auto">
            <a:xfrm>
              <a:off x="2304" y="2784"/>
              <a:ext cx="145" cy="12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rgbClr val="33CC33"/>
              </a:solidFill>
              <a:round/>
              <a:headEnd/>
              <a:tailEnd type="triangle" w="sm" len="med"/>
            </a:ln>
            <a:extLst>
              <a:ext uri="{909E8E84-426E-40DD-AFC4-6F175D3DCCD1}">
                <a14:hiddenFill xmlns:a14="http://schemas.microsoft.com/office/drawing/2010/main">
                  <a:solidFill>
                    <a:srgbClr val="CCFFCC"/>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Arc 113"/>
            <p:cNvSpPr>
              <a:spLocks/>
            </p:cNvSpPr>
            <p:nvPr/>
          </p:nvSpPr>
          <p:spPr bwMode="auto">
            <a:xfrm>
              <a:off x="2501" y="2958"/>
              <a:ext cx="87" cy="150"/>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0000FF"/>
              </a:solidFill>
              <a:round/>
              <a:headEnd type="triangle" w="sm" len="med"/>
              <a:tailEnd/>
            </a:ln>
            <a:extLst>
              <a:ext uri="{909E8E84-426E-40DD-AFC4-6F175D3DCCD1}">
                <a14:hiddenFill xmlns:a14="http://schemas.microsoft.com/office/drawing/2010/main">
                  <a:solidFill>
                    <a:srgbClr val="FF9999"/>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Arc 114"/>
            <p:cNvSpPr>
              <a:spLocks/>
            </p:cNvSpPr>
            <p:nvPr/>
          </p:nvSpPr>
          <p:spPr bwMode="auto">
            <a:xfrm flipV="1">
              <a:off x="2154" y="2982"/>
              <a:ext cx="337" cy="237"/>
            </a:xfrm>
            <a:custGeom>
              <a:avLst/>
              <a:gdLst>
                <a:gd name="T0" fmla="*/ 0 w 25202"/>
                <a:gd name="T1" fmla="*/ 0 h 21600"/>
                <a:gd name="T2" fmla="*/ 5 w 25202"/>
                <a:gd name="T3" fmla="*/ 3 h 21600"/>
                <a:gd name="T4" fmla="*/ 1 w 25202"/>
                <a:gd name="T5" fmla="*/ 3 h 21600"/>
                <a:gd name="T6" fmla="*/ 0 60000 65536"/>
                <a:gd name="T7" fmla="*/ 0 60000 65536"/>
                <a:gd name="T8" fmla="*/ 0 60000 65536"/>
              </a:gdLst>
              <a:ahLst/>
              <a:cxnLst>
                <a:cxn ang="T6">
                  <a:pos x="T0" y="T1"/>
                </a:cxn>
                <a:cxn ang="T7">
                  <a:pos x="T2" y="T3"/>
                </a:cxn>
                <a:cxn ang="T8">
                  <a:pos x="T4" y="T5"/>
                </a:cxn>
              </a:cxnLst>
              <a:rect l="0" t="0" r="r" b="b"/>
              <a:pathLst>
                <a:path w="25202" h="21600" fill="none" extrusionOk="0">
                  <a:moveTo>
                    <a:pt x="0" y="302"/>
                  </a:moveTo>
                  <a:cubicBezTo>
                    <a:pt x="1190" y="101"/>
                    <a:pt x="2395" y="0"/>
                    <a:pt x="3602" y="0"/>
                  </a:cubicBezTo>
                  <a:cubicBezTo>
                    <a:pt x="15531" y="0"/>
                    <a:pt x="25202" y="9670"/>
                    <a:pt x="25202" y="21600"/>
                  </a:cubicBezTo>
                </a:path>
                <a:path w="25202" h="21600" stroke="0" extrusionOk="0">
                  <a:moveTo>
                    <a:pt x="0" y="302"/>
                  </a:moveTo>
                  <a:cubicBezTo>
                    <a:pt x="1190" y="101"/>
                    <a:pt x="2395" y="0"/>
                    <a:pt x="3602" y="0"/>
                  </a:cubicBezTo>
                  <a:cubicBezTo>
                    <a:pt x="15531" y="0"/>
                    <a:pt x="25202" y="9670"/>
                    <a:pt x="25202" y="21600"/>
                  </a:cubicBezTo>
                  <a:lnTo>
                    <a:pt x="3602" y="21600"/>
                  </a:lnTo>
                  <a:lnTo>
                    <a:pt x="0" y="302"/>
                  </a:lnTo>
                  <a:close/>
                </a:path>
              </a:pathLst>
            </a:custGeom>
            <a:noFill/>
            <a:ln w="28575">
              <a:solidFill>
                <a:srgbClr val="CC00FF"/>
              </a:solidFill>
              <a:round/>
              <a:headEnd/>
              <a:tailEnd type="triangle" w="sm" len="med"/>
            </a:ln>
            <a:extLst>
              <a:ext uri="{909E8E84-426E-40DD-AFC4-6F175D3DCCD1}">
                <a14:hiddenFill xmlns:a14="http://schemas.microsoft.com/office/drawing/2010/main">
                  <a:solidFill>
                    <a:srgbClr val="CCFFCC"/>
                  </a:solidFill>
                </a14:hiddenFill>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8" name="Object 115"/>
                <p:cNvSpPr txBox="1"/>
                <p:nvPr/>
              </p:nvSpPr>
              <p:spPr bwMode="auto">
                <a:xfrm>
                  <a:off x="2536" y="2848"/>
                  <a:ext cx="193" cy="20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𝛼</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8" name="Object 115"/>
                <p:cNvSpPr txBox="1">
                  <a:spLocks noRot="1" noChangeAspect="1" noMove="1" noResize="1" noEditPoints="1" noAdjustHandles="1" noChangeArrowheads="1" noChangeShapeType="1" noTextEdit="1"/>
                </p:cNvSpPr>
                <p:nvPr/>
              </p:nvSpPr>
              <p:spPr bwMode="auto">
                <a:xfrm>
                  <a:off x="2536" y="2848"/>
                  <a:ext cx="193" cy="20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116"/>
                <p:cNvSpPr txBox="1"/>
                <p:nvPr/>
              </p:nvSpPr>
              <p:spPr bwMode="auto">
                <a:xfrm>
                  <a:off x="2363" y="2553"/>
                  <a:ext cx="184" cy="2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𝛽</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9" name="Object 116"/>
                <p:cNvSpPr txBox="1">
                  <a:spLocks noRot="1" noChangeAspect="1" noMove="1" noResize="1" noEditPoints="1" noAdjustHandles="1" noChangeArrowheads="1" noChangeShapeType="1" noTextEdit="1"/>
                </p:cNvSpPr>
                <p:nvPr/>
              </p:nvSpPr>
              <p:spPr bwMode="auto">
                <a:xfrm>
                  <a:off x="2363" y="2553"/>
                  <a:ext cx="184" cy="237"/>
                </a:xfrm>
                <a:prstGeom prst="rect">
                  <a:avLst/>
                </a:prstGeom>
                <a:blipFill>
                  <a:blip r:embed="rId14"/>
                  <a:stretch>
                    <a:fillRect l="-6250" r="-16667" b="-1290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117"/>
                <p:cNvSpPr txBox="1"/>
                <p:nvPr/>
              </p:nvSpPr>
              <p:spPr bwMode="auto">
                <a:xfrm>
                  <a:off x="2276" y="3103"/>
                  <a:ext cx="289" cy="30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𝛾</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 name="Object 117"/>
                <p:cNvSpPr txBox="1">
                  <a:spLocks noRot="1" noChangeAspect="1" noMove="1" noResize="1" noEditPoints="1" noAdjustHandles="1" noChangeArrowheads="1" noChangeShapeType="1" noTextEdit="1"/>
                </p:cNvSpPr>
                <p:nvPr/>
              </p:nvSpPr>
              <p:spPr bwMode="auto">
                <a:xfrm>
                  <a:off x="2276" y="3103"/>
                  <a:ext cx="289" cy="308"/>
                </a:xfrm>
                <a:prstGeom prst="rect">
                  <a:avLst/>
                </a:prstGeom>
                <a:blipFill>
                  <a:blip r:embed="rId15"/>
                  <a:stretch>
                    <a:fillRect/>
                  </a:stretch>
                </a:blipFill>
                <a:ln>
                  <a:noFill/>
                </a:ln>
                <a:effectLst/>
              </p:spPr>
              <p:txBody>
                <a:bodyPr/>
                <a:lstStyle/>
                <a:p>
                  <a:r>
                    <a:rPr lang="zh-CN" altLang="en-US">
                      <a:noFill/>
                    </a:rPr>
                    <a:t> </a:t>
                  </a:r>
                </a:p>
              </p:txBody>
            </p:sp>
          </mc:Fallback>
        </mc:AlternateContent>
      </p:grpSp>
      <p:sp>
        <p:nvSpPr>
          <p:cNvPr id="60" name="矩形 5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61" name="矩形 60"/>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mc:AlternateContent xmlns:mc="http://schemas.openxmlformats.org/markup-compatibility/2006" xmlns:a14="http://schemas.microsoft.com/office/drawing/2010/main">
        <mc:Choice Requires="a14">
          <p:sp>
            <p:nvSpPr>
              <p:cNvPr id="41" name="矩形 40"/>
              <p:cNvSpPr/>
              <p:nvPr/>
            </p:nvSpPr>
            <p:spPr>
              <a:xfrm>
                <a:off x="283149" y="2124589"/>
                <a:ext cx="3624280" cy="6576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sz="3200" i="1" smtClean="0">
                              <a:solidFill>
                                <a:schemeClr val="tx1"/>
                              </a:solidFill>
                              <a:latin typeface="Cambria Math" panose="02040503050406030204" pitchFamily="18" charset="0"/>
                            </a:rPr>
                          </m:ctrlPr>
                        </m:accPr>
                        <m:e>
                          <m:r>
                            <a:rPr kumimoji="1" lang="en-US" altLang="zh-CN" sz="3200" b="0" i="1">
                              <a:solidFill>
                                <a:schemeClr val="tx1"/>
                              </a:solidFill>
                              <a:latin typeface="Cambria Math" panose="02040503050406030204" pitchFamily="18" charset="0"/>
                            </a:rPr>
                            <m:t>𝑟</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𝑥</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𝑖</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𝑦</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𝑗</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𝑧</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𝑘</m:t>
                          </m:r>
                        </m:e>
                      </m:acc>
                    </m:oMath>
                  </m:oMathPara>
                </a14:m>
                <a:endParaRPr lang="zh-CN" altLang="en-US" sz="3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1" name="矩形 40"/>
              <p:cNvSpPr>
                <a:spLocks noRot="1" noChangeAspect="1" noMove="1" noResize="1" noEditPoints="1" noAdjustHandles="1" noChangeArrowheads="1" noChangeShapeType="1" noTextEdit="1"/>
              </p:cNvSpPr>
              <p:nvPr/>
            </p:nvSpPr>
            <p:spPr>
              <a:xfrm>
                <a:off x="283149" y="2124589"/>
                <a:ext cx="3624280" cy="657681"/>
              </a:xfrm>
              <a:prstGeom prst="rect">
                <a:avLst/>
              </a:prstGeom>
              <a:blipFill>
                <a:blip r:embed="rId16"/>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98B1A2F-B437-47EC-9E22-0545CA147D78}"/>
              </a:ext>
            </a:extLst>
          </p:cNvPr>
          <p:cNvSpPr txBox="1"/>
          <p:nvPr/>
        </p:nvSpPr>
        <p:spPr>
          <a:xfrm>
            <a:off x="289030" y="1490960"/>
            <a:ext cx="7609773" cy="523220"/>
          </a:xfrm>
          <a:prstGeom prst="rect">
            <a:avLst/>
          </a:prstGeom>
          <a:noFill/>
        </p:spPr>
        <p:txBody>
          <a:bodyPr wrap="square" rtlCol="0">
            <a:spAutoFit/>
          </a:bodyPr>
          <a:lstStyle/>
          <a:p>
            <a:r>
              <a:rPr lang="en-US" altLang="zh-CN" sz="2800" b="1" dirty="0"/>
              <a:t>3.</a:t>
            </a:r>
            <a:r>
              <a:rPr lang="zh-CN" altLang="en-US" sz="2800" b="1" dirty="0"/>
              <a:t>直角坐标系中的位矢</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A8D30B7-E11B-427E-9979-668472D1C002}"/>
                  </a:ext>
                </a:extLst>
              </p:cNvPr>
              <p:cNvSpPr txBox="1"/>
              <p:nvPr/>
            </p:nvSpPr>
            <p:spPr>
              <a:xfrm>
                <a:off x="565450" y="3352327"/>
                <a:ext cx="4242215" cy="523220"/>
              </a:xfrm>
              <a:prstGeom prst="rect">
                <a:avLst/>
              </a:prstGeom>
              <a:noFill/>
            </p:spPr>
            <p:txBody>
              <a:bodyPr wrap="square" rtlCol="0">
                <a:spAutoFit/>
              </a:bodyPr>
              <a:lstStyle/>
              <a:p>
                <a14:m>
                  <m:oMath xmlns:m="http://schemas.openxmlformats.org/officeDocument/2006/math">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𝒚</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𝒛</m:t>
                    </m:r>
                  </m:oMath>
                </a14:m>
                <a:r>
                  <a:rPr lang="zh-CN" altLang="en-US" sz="2800" b="1" dirty="0"/>
                  <a:t>为质点的位置坐标；</a:t>
                </a:r>
                <a:endParaRPr lang="zh-CN" altLang="en-US" sz="2400" dirty="0"/>
              </a:p>
            </p:txBody>
          </p:sp>
        </mc:Choice>
        <mc:Fallback xmlns="">
          <p:sp>
            <p:nvSpPr>
              <p:cNvPr id="3" name="文本框 2">
                <a:extLst>
                  <a:ext uri="{FF2B5EF4-FFF2-40B4-BE49-F238E27FC236}">
                    <a16:creationId xmlns:a16="http://schemas.microsoft.com/office/drawing/2014/main" id="{DA8D30B7-E11B-427E-9979-668472D1C002}"/>
                  </a:ext>
                </a:extLst>
              </p:cNvPr>
              <p:cNvSpPr txBox="1">
                <a:spLocks noRot="1" noChangeAspect="1" noMove="1" noResize="1" noEditPoints="1" noAdjustHandles="1" noChangeArrowheads="1" noChangeShapeType="1" noTextEdit="1"/>
              </p:cNvSpPr>
              <p:nvPr/>
            </p:nvSpPr>
            <p:spPr>
              <a:xfrm>
                <a:off x="565450" y="3352327"/>
                <a:ext cx="4242215" cy="523220"/>
              </a:xfrm>
              <a:prstGeom prst="rect">
                <a:avLst/>
              </a:prstGeom>
              <a:blipFill>
                <a:blip r:embed="rId17"/>
                <a:stretch>
                  <a:fillRect t="-12791" r="-1135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C3084BB-78A4-4271-A712-332F77DF5058}"/>
                  </a:ext>
                </a:extLst>
              </p:cNvPr>
              <p:cNvSpPr txBox="1"/>
              <p:nvPr/>
            </p:nvSpPr>
            <p:spPr>
              <a:xfrm>
                <a:off x="61368" y="4354523"/>
                <a:ext cx="4725291" cy="864276"/>
              </a:xfrm>
              <a:prstGeom prst="rect">
                <a:avLst/>
              </a:prstGeom>
              <a:noFill/>
            </p:spPr>
            <p:txBody>
              <a:bodyPr wrap="square" rtlCol="0">
                <a:spAutoFit/>
              </a:bodyPr>
              <a:lstStyle/>
              <a:p>
                <a14:m>
                  <m:oMath xmlns:m="http://schemas.openxmlformats.org/officeDocument/2006/math">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𝒊</m:t>
                        </m:r>
                      </m:e>
                    </m:acc>
                    <m:r>
                      <a:rPr lang="en-US" altLang="zh-CN" sz="2800" b="1">
                        <a:latin typeface="Cambria Math" panose="02040503050406030204" pitchFamily="18" charset="0"/>
                      </a:rPr>
                      <m:t>,</m:t>
                    </m:r>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𝒋</m:t>
                        </m:r>
                      </m:e>
                    </m:acc>
                    <m:r>
                      <a:rPr lang="en-US" altLang="zh-CN" sz="2800" b="1" i="1" smtClean="0">
                        <a:latin typeface="Cambria Math" panose="02040503050406030204" pitchFamily="18" charset="0"/>
                      </a:rPr>
                      <m:t>,,</m:t>
                    </m:r>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𝒌</m:t>
                        </m:r>
                      </m:e>
                    </m:acc>
                    <m:r>
                      <a:rPr lang="en-US" altLang="zh-CN" sz="2800" b="1" i="1" smtClean="0">
                        <a:latin typeface="Cambria Math" panose="02040503050406030204" pitchFamily="18" charset="0"/>
                      </a:rPr>
                      <m:t> </m:t>
                    </m:r>
                    <m:r>
                      <a:rPr lang="zh-CN" altLang="en-US" sz="2800" b="1">
                        <a:latin typeface="Cambria Math" panose="02040503050406030204" pitchFamily="18" charset="0"/>
                      </a:rPr>
                      <m:t>为</m:t>
                    </m:r>
                  </m:oMath>
                </a14:m>
                <a:r>
                  <a:rPr lang="zh-CN" altLang="en-US" sz="2800" b="1" dirty="0"/>
                  <a:t>三个方向的单位向量；</a:t>
                </a:r>
                <a:endParaRPr lang="en-US" altLang="zh-CN" sz="2800" b="1" dirty="0"/>
              </a:p>
              <a:p>
                <a:endParaRPr lang="zh-CN" altLang="en-US" dirty="0"/>
              </a:p>
            </p:txBody>
          </p:sp>
        </mc:Choice>
        <mc:Fallback xmlns="">
          <p:sp>
            <p:nvSpPr>
              <p:cNvPr id="4" name="文本框 3">
                <a:extLst>
                  <a:ext uri="{FF2B5EF4-FFF2-40B4-BE49-F238E27FC236}">
                    <a16:creationId xmlns:a16="http://schemas.microsoft.com/office/drawing/2014/main" id="{2C3084BB-78A4-4271-A712-332F77DF5058}"/>
                  </a:ext>
                </a:extLst>
              </p:cNvPr>
              <p:cNvSpPr txBox="1">
                <a:spLocks noRot="1" noChangeAspect="1" noMove="1" noResize="1" noEditPoints="1" noAdjustHandles="1" noChangeArrowheads="1" noChangeShapeType="1" noTextEdit="1"/>
              </p:cNvSpPr>
              <p:nvPr/>
            </p:nvSpPr>
            <p:spPr>
              <a:xfrm>
                <a:off x="61368" y="4354523"/>
                <a:ext cx="4725291" cy="864276"/>
              </a:xfrm>
              <a:prstGeom prst="rect">
                <a:avLst/>
              </a:prstGeom>
              <a:blipFill>
                <a:blip r:embed="rId18"/>
                <a:stretch>
                  <a:fillRect r="-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6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750854" y="1376948"/>
            <a:ext cx="7642292"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zh-CN" altLang="en-US" sz="2800" b="0" dirty="0">
                <a:solidFill>
                  <a:srgbClr val="006600"/>
                </a:solidFill>
                <a:latin typeface="微软雅黑" panose="020B0503020204020204" pitchFamily="34" charset="-122"/>
                <a:ea typeface="微软雅黑" panose="020B0503020204020204" pitchFamily="34" charset="-122"/>
              </a:rPr>
              <a:t>   实际物理问题往往是很复杂的，在中学物理中，常将问题简化成：物理量是不随时间变化的（常量）、也不随空间变化（均匀的）量并不考虑其方向（标量）性。</a:t>
            </a:r>
            <a:endParaRPr lang="en-US" altLang="zh-CN" sz="2800" b="0" dirty="0">
              <a:solidFill>
                <a:srgbClr val="006600"/>
              </a:solidFill>
              <a:latin typeface="微软雅黑" panose="020B0503020204020204" pitchFamily="34" charset="-122"/>
              <a:ea typeface="微软雅黑" panose="020B0503020204020204" pitchFamily="34" charset="-122"/>
            </a:endParaRPr>
          </a:p>
          <a:p>
            <a:pPr algn="just" eaLnBrk="1" hangingPunct="1">
              <a:spcBef>
                <a:spcPct val="50000"/>
              </a:spcBef>
            </a:pPr>
            <a:r>
              <a:rPr lang="zh-CN" altLang="en-US" sz="2800" b="0" dirty="0">
                <a:solidFill>
                  <a:srgbClr val="0000FF"/>
                </a:solidFill>
                <a:latin typeface="微软雅黑" panose="020B0503020204020204" pitchFamily="34" charset="-122"/>
                <a:ea typeface="微软雅黑" panose="020B0503020204020204" pitchFamily="34" charset="-122"/>
              </a:rPr>
              <a:t>  在大学物理中，经常需要解决一些实际问题，或接近于实际的问题，这就要还其本来面目。</a:t>
            </a:r>
            <a:endParaRPr lang="en-US" altLang="zh-CN" sz="2800" b="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50000"/>
              </a:spcBef>
            </a:pPr>
            <a:r>
              <a:rPr lang="zh-CN" altLang="en-US" sz="2800" b="0" dirty="0">
                <a:solidFill>
                  <a:srgbClr val="0000FF"/>
                </a:solidFill>
                <a:latin typeface="微软雅黑" panose="020B0503020204020204" pitchFamily="34" charset="-122"/>
                <a:ea typeface="微软雅黑" panose="020B0503020204020204" pitchFamily="34" charset="-122"/>
              </a:rPr>
              <a:t>  实际物理量大多是变化的、非均匀的、有方向的。</a:t>
            </a:r>
            <a:endParaRPr lang="en-US" altLang="zh-CN" sz="2800" b="0" dirty="0">
              <a:solidFill>
                <a:srgbClr val="0000FF"/>
              </a:solidFill>
              <a:latin typeface="微软雅黑" panose="020B0503020204020204" pitchFamily="34" charset="-122"/>
              <a:ea typeface="微软雅黑" panose="020B0503020204020204" pitchFamily="34" charset="-122"/>
            </a:endParaRPr>
          </a:p>
          <a:p>
            <a:pPr algn="just" eaLnBrk="1" hangingPunct="1">
              <a:spcBef>
                <a:spcPct val="50000"/>
              </a:spcBef>
            </a:pPr>
            <a:r>
              <a:rPr lang="zh-CN" altLang="en-US" sz="2800" b="0" dirty="0">
                <a:solidFill>
                  <a:srgbClr val="006600"/>
                </a:solidFill>
                <a:latin typeface="微软雅黑" panose="020B0503020204020204" pitchFamily="34" charset="-122"/>
                <a:ea typeface="微软雅黑" panose="020B0503020204020204" pitchFamily="34" charset="-122"/>
              </a:rPr>
              <a:t>   要用微积分的思想和矢量的概念去分析和解决具体问题。</a:t>
            </a:r>
          </a:p>
        </p:txBody>
      </p:sp>
      <p:sp>
        <p:nvSpPr>
          <p:cNvPr id="6" name="矩形 5"/>
          <p:cNvSpPr/>
          <p:nvPr/>
        </p:nvSpPr>
        <p:spPr>
          <a:xfrm>
            <a:off x="0" y="-6455"/>
            <a:ext cx="9144000" cy="99735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7" name="矩形 6"/>
          <p:cNvSpPr/>
          <p:nvPr/>
        </p:nvSpPr>
        <p:spPr>
          <a:xfrm>
            <a:off x="2170696" y="263509"/>
            <a:ext cx="5109091"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大学物理和中学物理的区别</a:t>
            </a:r>
          </a:p>
        </p:txBody>
      </p:sp>
    </p:spTree>
    <p:extLst>
      <p:ext uri="{BB962C8B-B14F-4D97-AF65-F5344CB8AC3E}">
        <p14:creationId xmlns:p14="http://schemas.microsoft.com/office/powerpoint/2010/main" val="322718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7"/>
              <p:cNvSpPr>
                <a:spLocks noChangeArrowheads="1"/>
              </p:cNvSpPr>
              <p:nvPr/>
            </p:nvSpPr>
            <p:spPr bwMode="auto">
              <a:xfrm>
                <a:off x="160677" y="778098"/>
                <a:ext cx="4550944" cy="523220"/>
              </a:xfrm>
              <a:prstGeom prst="rect">
                <a:avLst/>
              </a:prstGeom>
              <a:noFill/>
              <a:ln>
                <a:noFill/>
              </a:ln>
              <a:effectLst/>
              <a:extLst>
                <a:ext uri="{909E8E84-426E-40DD-AFC4-6F175D3DCCD1}">
                  <a14:hiddenFill>
                    <a:solidFill>
                      <a:srgbClr val="89FB89"/>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r>
                  <a:rPr kumimoji="1" lang="en-US" altLang="zh-CN" sz="2800" b="0" dirty="0">
                    <a:solidFill>
                      <a:srgbClr val="CC0000"/>
                    </a:solidFill>
                    <a:latin typeface="微软雅黑" panose="020B0503020204020204" pitchFamily="34" charset="-122"/>
                    <a:ea typeface="微软雅黑" panose="020B0503020204020204" pitchFamily="34" charset="-122"/>
                  </a:rPr>
                  <a:t>2.1</a:t>
                </a:r>
                <a:r>
                  <a:rPr kumimoji="1" lang="zh-CN" altLang="en-US" sz="2800" b="0" dirty="0">
                    <a:solidFill>
                      <a:srgbClr val="000000"/>
                    </a:solidFill>
                    <a:latin typeface="微软雅黑" panose="020B0503020204020204" pitchFamily="34" charset="-122"/>
                    <a:ea typeface="微软雅黑" panose="020B0503020204020204" pitchFamily="34" charset="-122"/>
                  </a:rPr>
                  <a:t>　</a:t>
                </a:r>
                <a:r>
                  <a:rPr kumimoji="1" lang="zh-CN" altLang="en-US" sz="2800" b="0" dirty="0">
                    <a:solidFill>
                      <a:srgbClr val="CC0000"/>
                    </a:solidFill>
                    <a:latin typeface="微软雅黑" panose="020B0503020204020204" pitchFamily="34" charset="-122"/>
                    <a:ea typeface="微软雅黑" panose="020B0503020204020204" pitchFamily="34" charset="-122"/>
                  </a:rPr>
                  <a:t>位置矢量</a:t>
                </a:r>
                <a14:m>
                  <m:oMath xmlns:m="http://schemas.openxmlformats.org/officeDocument/2006/math">
                    <m:acc>
                      <m:accPr>
                        <m:chr m:val="⃑"/>
                        <m:ctrlPr>
                          <a:rPr kumimoji="1" lang="zh-CN" altLang="en-US" sz="2800" b="0" i="1">
                            <a:solidFill>
                              <a:srgbClr val="CC0000"/>
                            </a:solidFill>
                            <a:latin typeface="Cambria Math" panose="02040503050406030204" pitchFamily="18" charset="0"/>
                          </a:rPr>
                        </m:ctrlPr>
                      </m:accPr>
                      <m:e>
                        <m:r>
                          <a:rPr kumimoji="1" lang="en-US" altLang="zh-CN" sz="2800" b="0" i="1">
                            <a:solidFill>
                              <a:srgbClr val="CC0000"/>
                            </a:solidFill>
                            <a:latin typeface="Cambria Math" panose="02040503050406030204" pitchFamily="18" charset="0"/>
                          </a:rPr>
                          <m:t>𝑟</m:t>
                        </m:r>
                      </m:e>
                    </m:acc>
                    <m:r>
                      <a:rPr kumimoji="1" lang="zh-CN" altLang="en-US" sz="2800" b="0" i="1">
                        <a:solidFill>
                          <a:srgbClr val="CC0000"/>
                        </a:solidFill>
                        <a:latin typeface="Cambria Math" panose="02040503050406030204" pitchFamily="18" charset="0"/>
                      </a:rPr>
                      <m:t>（位矢）</m:t>
                    </m:r>
                  </m:oMath>
                </a14:m>
                <a:endParaRPr kumimoji="1" lang="zh-CN" altLang="en-US" sz="2800" b="0" dirty="0">
                  <a:solidFill>
                    <a:srgbClr val="CC0000"/>
                  </a:solidFill>
                  <a:latin typeface="微软雅黑" panose="020B0503020204020204" pitchFamily="34" charset="-122"/>
                  <a:ea typeface="微软雅黑" panose="020B0503020204020204" pitchFamily="34" charset="-122"/>
                </a:endParaRPr>
              </a:p>
            </p:txBody>
          </p:sp>
        </mc:Choice>
        <mc:Fallback xmlns="">
          <p:sp>
            <p:nvSpPr>
              <p:cNvPr id="5" name="Rectangle 7"/>
              <p:cNvSpPr>
                <a:spLocks noRot="1" noChangeAspect="1" noMove="1" noResize="1" noEditPoints="1" noAdjustHandles="1" noChangeArrowheads="1" noChangeShapeType="1" noTextEdit="1"/>
              </p:cNvSpPr>
              <p:nvPr/>
            </p:nvSpPr>
            <p:spPr bwMode="auto">
              <a:xfrm>
                <a:off x="160677" y="778098"/>
                <a:ext cx="4550944" cy="523220"/>
              </a:xfrm>
              <a:prstGeom prst="rect">
                <a:avLst/>
              </a:prstGeom>
              <a:blipFill>
                <a:blip r:embed="rId3"/>
                <a:stretch>
                  <a:fillRect l="-2677" t="-12941" b="-32941"/>
                </a:stretch>
              </a:blipFill>
              <a:ln>
                <a:noFill/>
              </a:ln>
              <a:effectLst/>
              <a:extLst>
                <a:ext uri="{909E8E84-426E-40DD-AFC4-6F175D3DCCD1}">
                  <a14:hiddenFill xmlns:a14="http://schemas.microsoft.com/office/drawing/2010/main">
                    <a:solidFill>
                      <a:srgbClr val="89FB8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7" name="Group 147"/>
          <p:cNvGrpSpPr>
            <a:grpSpLocks/>
          </p:cNvGrpSpPr>
          <p:nvPr/>
        </p:nvGrpSpPr>
        <p:grpSpPr bwMode="auto">
          <a:xfrm>
            <a:off x="4602083" y="2194154"/>
            <a:ext cx="4105275" cy="3457575"/>
            <a:chOff x="2880" y="890"/>
            <a:chExt cx="2586" cy="2178"/>
          </a:xfrm>
        </p:grpSpPr>
        <p:sp>
          <p:nvSpPr>
            <p:cNvPr id="8" name="Rectangle 11"/>
            <p:cNvSpPr>
              <a:spLocks noChangeArrowheads="1"/>
            </p:cNvSpPr>
            <p:nvPr/>
          </p:nvSpPr>
          <p:spPr bwMode="auto">
            <a:xfrm>
              <a:off x="2880" y="890"/>
              <a:ext cx="2586" cy="2178"/>
            </a:xfrm>
            <a:prstGeom prst="rect">
              <a:avLst/>
            </a:prstGeom>
            <a:solidFill>
              <a:srgbClr val="FFFFFF"/>
            </a:solidFill>
            <a:ln w="127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b="0">
                <a:latin typeface="微软雅黑" panose="020B0503020204020204" pitchFamily="34" charset="-122"/>
                <a:ea typeface="微软雅黑" panose="020B0503020204020204" pitchFamily="34" charset="-122"/>
              </a:endParaRPr>
            </a:p>
          </p:txBody>
        </p:sp>
        <p:sp>
          <p:nvSpPr>
            <p:cNvPr id="9" name="Freeform 13"/>
            <p:cNvSpPr>
              <a:spLocks/>
            </p:cNvSpPr>
            <p:nvPr/>
          </p:nvSpPr>
          <p:spPr bwMode="auto">
            <a:xfrm>
              <a:off x="3850" y="1661"/>
              <a:ext cx="781" cy="538"/>
            </a:xfrm>
            <a:custGeom>
              <a:avLst/>
              <a:gdLst>
                <a:gd name="T0" fmla="*/ 0 w 781"/>
                <a:gd name="T1" fmla="*/ 538 h 538"/>
                <a:gd name="T2" fmla="*/ 781 w 781"/>
                <a:gd name="T3" fmla="*/ 0 h 538"/>
                <a:gd name="T4" fmla="*/ 0 60000 65536"/>
                <a:gd name="T5" fmla="*/ 0 60000 65536"/>
              </a:gdLst>
              <a:ahLst/>
              <a:cxnLst>
                <a:cxn ang="T4">
                  <a:pos x="T0" y="T1"/>
                </a:cxn>
                <a:cxn ang="T5">
                  <a:pos x="T2" y="T3"/>
                </a:cxn>
              </a:cxnLst>
              <a:rect l="0" t="0" r="r" b="b"/>
              <a:pathLst>
                <a:path w="781" h="538">
                  <a:moveTo>
                    <a:pt x="0" y="538"/>
                  </a:moveTo>
                  <a:lnTo>
                    <a:pt x="781" y="0"/>
                  </a:lnTo>
                </a:path>
              </a:pathLst>
            </a:custGeom>
            <a:noFill/>
            <a:ln w="381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Object 14"/>
                <p:cNvSpPr txBox="1"/>
                <p:nvPr/>
              </p:nvSpPr>
              <p:spPr bwMode="auto">
                <a:xfrm>
                  <a:off x="4101" y="1589"/>
                  <a:ext cx="249"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b="0" i="1">
                                <a:solidFill>
                                  <a:srgbClr val="000000"/>
                                </a:solidFill>
                                <a:latin typeface="Cambria Math" panose="02040503050406030204" pitchFamily="18" charset="0"/>
                              </a:rPr>
                              <m:t>𝑟</m:t>
                            </m:r>
                          </m:e>
                        </m:acc>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10" name="Object 14"/>
                <p:cNvSpPr txBox="1">
                  <a:spLocks noRot="1" noChangeAspect="1" noMove="1" noResize="1" noEditPoints="1" noAdjustHandles="1" noChangeArrowheads="1" noChangeShapeType="1" noTextEdit="1"/>
                </p:cNvSpPr>
                <p:nvPr/>
              </p:nvSpPr>
              <p:spPr bwMode="auto">
                <a:xfrm>
                  <a:off x="4101" y="1589"/>
                  <a:ext cx="249" cy="336"/>
                </a:xfrm>
                <a:prstGeom prst="rect">
                  <a:avLst/>
                </a:prstGeom>
                <a:blipFill>
                  <a:blip r:embed="rId4"/>
                  <a:stretch>
                    <a:fillRect t="-3448" r="-3077"/>
                  </a:stretch>
                </a:blipFill>
                <a:ln>
                  <a:noFill/>
                </a:ln>
                <a:effectLst/>
              </p:spPr>
              <p:txBody>
                <a:bodyPr/>
                <a:lstStyle/>
                <a:p>
                  <a:r>
                    <a:rPr lang="zh-CN" altLang="en-US">
                      <a:noFill/>
                    </a:rPr>
                    <a:t> </a:t>
                  </a:r>
                </a:p>
              </p:txBody>
            </p:sp>
          </mc:Fallback>
        </mc:AlternateContent>
        <p:sp>
          <p:nvSpPr>
            <p:cNvPr id="11" name="Text Box 16"/>
            <p:cNvSpPr txBox="1">
              <a:spLocks noChangeArrowheads="1"/>
            </p:cNvSpPr>
            <p:nvPr/>
          </p:nvSpPr>
          <p:spPr bwMode="auto">
            <a:xfrm>
              <a:off x="4533" y="1532"/>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a:solidFill>
                    <a:srgbClr val="CC0000"/>
                  </a:solidFill>
                  <a:latin typeface="微软雅黑" panose="020B0503020204020204" pitchFamily="34" charset="-122"/>
                  <a:ea typeface="微软雅黑" panose="020B0503020204020204" pitchFamily="34" charset="-122"/>
                </a:rPr>
                <a:t>*</a:t>
              </a:r>
              <a:endParaRPr kumimoji="1" lang="en-US" altLang="zh-CN" sz="2400" b="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Object 17"/>
                <p:cNvSpPr txBox="1"/>
                <p:nvPr/>
              </p:nvSpPr>
              <p:spPr bwMode="auto">
                <a:xfrm>
                  <a:off x="4673" y="1462"/>
                  <a:ext cx="222" cy="23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𝑃</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12" name="Object 17"/>
                <p:cNvSpPr txBox="1">
                  <a:spLocks noRot="1" noChangeAspect="1" noMove="1" noResize="1" noEditPoints="1" noAdjustHandles="1" noChangeArrowheads="1" noChangeShapeType="1" noTextEdit="1"/>
                </p:cNvSpPr>
                <p:nvPr/>
              </p:nvSpPr>
              <p:spPr bwMode="auto">
                <a:xfrm>
                  <a:off x="4673" y="1462"/>
                  <a:ext cx="222" cy="235"/>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3" name="Line 18"/>
            <p:cNvSpPr>
              <a:spLocks noChangeShapeType="1"/>
            </p:cNvSpPr>
            <p:nvPr/>
          </p:nvSpPr>
          <p:spPr bwMode="auto">
            <a:xfrm>
              <a:off x="4629" y="1628"/>
              <a:ext cx="0" cy="947"/>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 name="Line 19"/>
            <p:cNvSpPr>
              <a:spLocks noChangeShapeType="1"/>
            </p:cNvSpPr>
            <p:nvPr/>
          </p:nvSpPr>
          <p:spPr bwMode="auto">
            <a:xfrm flipH="1">
              <a:off x="2949" y="2588"/>
              <a:ext cx="1680"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Line 20"/>
            <p:cNvSpPr>
              <a:spLocks noChangeShapeType="1"/>
            </p:cNvSpPr>
            <p:nvPr/>
          </p:nvSpPr>
          <p:spPr bwMode="auto">
            <a:xfrm flipV="1">
              <a:off x="4629" y="2204"/>
              <a:ext cx="432"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6" name="Line 21"/>
            <p:cNvSpPr>
              <a:spLocks noChangeShapeType="1"/>
            </p:cNvSpPr>
            <p:nvPr/>
          </p:nvSpPr>
          <p:spPr bwMode="auto">
            <a:xfrm>
              <a:off x="3861" y="2204"/>
              <a:ext cx="768"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7" name="Line 22"/>
            <p:cNvSpPr>
              <a:spLocks noChangeShapeType="1"/>
            </p:cNvSpPr>
            <p:nvPr/>
          </p:nvSpPr>
          <p:spPr bwMode="auto">
            <a:xfrm flipH="1" flipV="1">
              <a:off x="3861" y="1292"/>
              <a:ext cx="768" cy="33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8" name="Line 23"/>
            <p:cNvSpPr>
              <a:spLocks noChangeShapeType="1"/>
            </p:cNvSpPr>
            <p:nvPr/>
          </p:nvSpPr>
          <p:spPr bwMode="auto">
            <a:xfrm flipH="1">
              <a:off x="3381" y="1292"/>
              <a:ext cx="45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9" name="Line 24"/>
            <p:cNvSpPr>
              <a:spLocks noChangeShapeType="1"/>
            </p:cNvSpPr>
            <p:nvPr/>
          </p:nvSpPr>
          <p:spPr bwMode="auto">
            <a:xfrm flipH="1">
              <a:off x="3353" y="2189"/>
              <a:ext cx="45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0" name="Line 26"/>
            <p:cNvSpPr>
              <a:spLocks noChangeShapeType="1"/>
            </p:cNvSpPr>
            <p:nvPr/>
          </p:nvSpPr>
          <p:spPr bwMode="auto">
            <a:xfrm>
              <a:off x="3503" y="1292"/>
              <a:ext cx="0" cy="897"/>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1" name="Line 27"/>
            <p:cNvSpPr>
              <a:spLocks noChangeShapeType="1"/>
            </p:cNvSpPr>
            <p:nvPr/>
          </p:nvSpPr>
          <p:spPr bwMode="auto">
            <a:xfrm flipH="1">
              <a:off x="3003" y="2189"/>
              <a:ext cx="500" cy="399"/>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2" name="Line 28"/>
            <p:cNvSpPr>
              <a:spLocks noChangeShapeType="1"/>
            </p:cNvSpPr>
            <p:nvPr/>
          </p:nvSpPr>
          <p:spPr bwMode="auto">
            <a:xfrm>
              <a:off x="3252" y="2659"/>
              <a:ext cx="1288" cy="7"/>
            </a:xfrm>
            <a:prstGeom prst="line">
              <a:avLst/>
            </a:prstGeom>
            <a:noFill/>
            <a:ln w="12700">
              <a:solidFill>
                <a:srgbClr val="FF0066"/>
              </a:solidFill>
              <a:prstDash val="dash"/>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Object 29"/>
                <p:cNvSpPr txBox="1"/>
                <p:nvPr/>
              </p:nvSpPr>
              <p:spPr bwMode="auto">
                <a:xfrm>
                  <a:off x="3769" y="2659"/>
                  <a:ext cx="208" cy="224"/>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𝑥</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3" name="Object 29"/>
                <p:cNvSpPr txBox="1">
                  <a:spLocks noRot="1" noChangeAspect="1" noMove="1" noResize="1" noEditPoints="1" noAdjustHandles="1" noChangeArrowheads="1" noChangeShapeType="1" noTextEdit="1"/>
                </p:cNvSpPr>
                <p:nvPr/>
              </p:nvSpPr>
              <p:spPr bwMode="auto">
                <a:xfrm>
                  <a:off x="3769" y="2659"/>
                  <a:ext cx="208" cy="224"/>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Object 30"/>
                <p:cNvSpPr txBox="1"/>
                <p:nvPr/>
              </p:nvSpPr>
              <p:spPr bwMode="auto">
                <a:xfrm>
                  <a:off x="3270" y="1607"/>
                  <a:ext cx="225" cy="2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𝑦</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4" name="Object 30"/>
                <p:cNvSpPr txBox="1">
                  <a:spLocks noRot="1" noChangeAspect="1" noMove="1" noResize="1" noEditPoints="1" noAdjustHandles="1" noChangeArrowheads="1" noChangeShapeType="1" noTextEdit="1"/>
                </p:cNvSpPr>
                <p:nvPr/>
              </p:nvSpPr>
              <p:spPr bwMode="auto">
                <a:xfrm>
                  <a:off x="3270" y="1607"/>
                  <a:ext cx="225" cy="281"/>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bject 31"/>
                <p:cNvSpPr txBox="1"/>
                <p:nvPr/>
              </p:nvSpPr>
              <p:spPr bwMode="auto">
                <a:xfrm>
                  <a:off x="3089" y="2206"/>
                  <a:ext cx="193" cy="19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𝑧</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5" name="Object 31"/>
                <p:cNvSpPr txBox="1">
                  <a:spLocks noRot="1" noChangeAspect="1" noMove="1" noResize="1" noEditPoints="1" noAdjustHandles="1" noChangeArrowheads="1" noChangeShapeType="1" noTextEdit="1"/>
                </p:cNvSpPr>
                <p:nvPr/>
              </p:nvSpPr>
              <p:spPr bwMode="auto">
                <a:xfrm>
                  <a:off x="3089" y="2206"/>
                  <a:ext cx="193" cy="193"/>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26" name="Line 32"/>
            <p:cNvSpPr>
              <a:spLocks noChangeShapeType="1"/>
            </p:cNvSpPr>
            <p:nvPr/>
          </p:nvSpPr>
          <p:spPr bwMode="auto">
            <a:xfrm flipV="1">
              <a:off x="3861" y="956"/>
              <a:ext cx="0" cy="124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7" name="Line 33"/>
            <p:cNvSpPr>
              <a:spLocks noChangeShapeType="1"/>
            </p:cNvSpPr>
            <p:nvPr/>
          </p:nvSpPr>
          <p:spPr bwMode="auto">
            <a:xfrm>
              <a:off x="3828" y="2204"/>
              <a:ext cx="1617"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 name="Line 34"/>
            <p:cNvSpPr>
              <a:spLocks noChangeShapeType="1"/>
            </p:cNvSpPr>
            <p:nvPr/>
          </p:nvSpPr>
          <p:spPr bwMode="auto">
            <a:xfrm flipH="1">
              <a:off x="3107" y="2181"/>
              <a:ext cx="757" cy="60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9" name="Object 35"/>
                <p:cNvSpPr txBox="1"/>
                <p:nvPr/>
              </p:nvSpPr>
              <p:spPr bwMode="auto">
                <a:xfrm>
                  <a:off x="5157" y="2252"/>
                  <a:ext cx="223" cy="24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𝑥</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29" name="Object 35"/>
                <p:cNvSpPr txBox="1">
                  <a:spLocks noRot="1" noChangeAspect="1" noMove="1" noResize="1" noEditPoints="1" noAdjustHandles="1" noChangeArrowheads="1" noChangeShapeType="1" noTextEdit="1"/>
                </p:cNvSpPr>
                <p:nvPr/>
              </p:nvSpPr>
              <p:spPr bwMode="auto">
                <a:xfrm>
                  <a:off x="5157" y="2252"/>
                  <a:ext cx="223" cy="24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Object 36"/>
                <p:cNvSpPr txBox="1"/>
                <p:nvPr/>
              </p:nvSpPr>
              <p:spPr bwMode="auto">
                <a:xfrm>
                  <a:off x="3093" y="2766"/>
                  <a:ext cx="206" cy="206"/>
                </a:xfrm>
                <a:prstGeom prst="rect">
                  <a:avLst/>
                </a:prstGeom>
                <a:solidFill>
                  <a:srgbClr val="FFFFFF"/>
                </a:solid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𝑧</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0" name="Object 36"/>
                <p:cNvSpPr txBox="1">
                  <a:spLocks noRot="1" noChangeAspect="1" noMove="1" noResize="1" noEditPoints="1" noAdjustHandles="1" noChangeArrowheads="1" noChangeShapeType="1" noTextEdit="1"/>
                </p:cNvSpPr>
                <p:nvPr/>
              </p:nvSpPr>
              <p:spPr bwMode="auto">
                <a:xfrm>
                  <a:off x="3093" y="2766"/>
                  <a:ext cx="206" cy="206"/>
                </a:xfrm>
                <a:prstGeom prst="rect">
                  <a:avLst/>
                </a:prstGeom>
                <a:blipFill>
                  <a:blip r:embed="rId10"/>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Object 37"/>
                <p:cNvSpPr txBox="1"/>
                <p:nvPr/>
              </p:nvSpPr>
              <p:spPr bwMode="auto">
                <a:xfrm>
                  <a:off x="3588" y="1004"/>
                  <a:ext cx="287" cy="2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𝑦</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1" name="Object 37"/>
                <p:cNvSpPr txBox="1">
                  <a:spLocks noRot="1" noChangeAspect="1" noMove="1" noResize="1" noEditPoints="1" noAdjustHandles="1" noChangeArrowheads="1" noChangeShapeType="1" noTextEdit="1"/>
                </p:cNvSpPr>
                <p:nvPr/>
              </p:nvSpPr>
              <p:spPr bwMode="auto">
                <a:xfrm>
                  <a:off x="3588" y="1004"/>
                  <a:ext cx="287" cy="288"/>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Object 38"/>
                <p:cNvSpPr txBox="1"/>
                <p:nvPr/>
              </p:nvSpPr>
              <p:spPr bwMode="auto">
                <a:xfrm>
                  <a:off x="3689" y="2317"/>
                  <a:ext cx="262" cy="2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𝑜</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2" name="Object 38"/>
                <p:cNvSpPr txBox="1">
                  <a:spLocks noRot="1" noChangeAspect="1" noMove="1" noResize="1" noEditPoints="1" noAdjustHandles="1" noChangeArrowheads="1" noChangeShapeType="1" noTextEdit="1"/>
                </p:cNvSpPr>
                <p:nvPr/>
              </p:nvSpPr>
              <p:spPr bwMode="auto">
                <a:xfrm>
                  <a:off x="3689" y="2317"/>
                  <a:ext cx="262" cy="288"/>
                </a:xfrm>
                <a:prstGeom prst="rect">
                  <a:avLst/>
                </a:prstGeom>
                <a:blipFill>
                  <a:blip r:embed="rId12"/>
                  <a:stretch>
                    <a:fillRect/>
                  </a:stretch>
                </a:blipFill>
                <a:ln>
                  <a:noFill/>
                </a:ln>
                <a:effectLst/>
              </p:spPr>
              <p:txBody>
                <a:bodyPr/>
                <a:lstStyle/>
                <a:p>
                  <a:r>
                    <a:rPr lang="zh-CN" altLang="en-US">
                      <a:noFill/>
                    </a:rPr>
                    <a:t> </a:t>
                  </a:r>
                </a:p>
              </p:txBody>
            </p:sp>
          </mc:Fallback>
        </mc:AlternateContent>
        <p:sp>
          <p:nvSpPr>
            <p:cNvPr id="33" name="Freeform 95"/>
            <p:cNvSpPr>
              <a:spLocks/>
            </p:cNvSpPr>
            <p:nvPr/>
          </p:nvSpPr>
          <p:spPr bwMode="auto">
            <a:xfrm>
              <a:off x="4429" y="2553"/>
              <a:ext cx="247" cy="210"/>
            </a:xfrm>
            <a:custGeom>
              <a:avLst/>
              <a:gdLst>
                <a:gd name="T0" fmla="*/ 247 w 247"/>
                <a:gd name="T1" fmla="*/ 0 h 210"/>
                <a:gd name="T2" fmla="*/ 0 w 247"/>
                <a:gd name="T3" fmla="*/ 210 h 210"/>
                <a:gd name="T4" fmla="*/ 0 60000 65536"/>
                <a:gd name="T5" fmla="*/ 0 60000 65536"/>
              </a:gdLst>
              <a:ahLst/>
              <a:cxnLst>
                <a:cxn ang="T4">
                  <a:pos x="T0" y="T1"/>
                </a:cxn>
                <a:cxn ang="T5">
                  <a:pos x="T2" y="T3"/>
                </a:cxn>
              </a:cxnLst>
              <a:rect l="0" t="0" r="r" b="b"/>
              <a:pathLst>
                <a:path w="247" h="210">
                  <a:moveTo>
                    <a:pt x="247" y="0"/>
                  </a:moveTo>
                  <a:lnTo>
                    <a:pt x="0" y="210"/>
                  </a:lnTo>
                </a:path>
              </a:pathLst>
            </a:custGeom>
            <a:noFill/>
            <a:ln w="9525" cap="flat" cmpd="sng">
              <a:solidFill>
                <a:srgbClr val="0000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4" name="Group 148"/>
          <p:cNvGrpSpPr>
            <a:grpSpLocks/>
          </p:cNvGrpSpPr>
          <p:nvPr/>
        </p:nvGrpSpPr>
        <p:grpSpPr bwMode="auto">
          <a:xfrm>
            <a:off x="5895103" y="3408593"/>
            <a:ext cx="912812" cy="1362076"/>
            <a:chOff x="2154" y="2553"/>
            <a:chExt cx="575" cy="858"/>
          </a:xfrm>
        </p:grpSpPr>
        <p:sp>
          <p:nvSpPr>
            <p:cNvPr id="35" name="Arc 112"/>
            <p:cNvSpPr>
              <a:spLocks/>
            </p:cNvSpPr>
            <p:nvPr/>
          </p:nvSpPr>
          <p:spPr bwMode="auto">
            <a:xfrm>
              <a:off x="2304" y="2784"/>
              <a:ext cx="145" cy="12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rgbClr val="33CC33"/>
              </a:solidFill>
              <a:round/>
              <a:headEnd/>
              <a:tailEnd type="triangle" w="sm" len="med"/>
            </a:ln>
            <a:extLst>
              <a:ext uri="{909E8E84-426E-40DD-AFC4-6F175D3DCCD1}">
                <a14:hiddenFill xmlns:a14="http://schemas.microsoft.com/office/drawing/2010/main">
                  <a:solidFill>
                    <a:srgbClr val="CCFFCC"/>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6" name="Arc 113"/>
            <p:cNvSpPr>
              <a:spLocks/>
            </p:cNvSpPr>
            <p:nvPr/>
          </p:nvSpPr>
          <p:spPr bwMode="auto">
            <a:xfrm>
              <a:off x="2501" y="2958"/>
              <a:ext cx="87" cy="150"/>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8575">
              <a:solidFill>
                <a:srgbClr val="0000FF"/>
              </a:solidFill>
              <a:round/>
              <a:headEnd type="triangle" w="sm" len="med"/>
              <a:tailEnd/>
            </a:ln>
            <a:extLst>
              <a:ext uri="{909E8E84-426E-40DD-AFC4-6F175D3DCCD1}">
                <a14:hiddenFill xmlns:a14="http://schemas.microsoft.com/office/drawing/2010/main">
                  <a:solidFill>
                    <a:srgbClr val="FF9999"/>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7" name="Arc 114"/>
            <p:cNvSpPr>
              <a:spLocks/>
            </p:cNvSpPr>
            <p:nvPr/>
          </p:nvSpPr>
          <p:spPr bwMode="auto">
            <a:xfrm flipV="1">
              <a:off x="2154" y="2982"/>
              <a:ext cx="337" cy="237"/>
            </a:xfrm>
            <a:custGeom>
              <a:avLst/>
              <a:gdLst>
                <a:gd name="T0" fmla="*/ 0 w 25202"/>
                <a:gd name="T1" fmla="*/ 0 h 21600"/>
                <a:gd name="T2" fmla="*/ 5 w 25202"/>
                <a:gd name="T3" fmla="*/ 3 h 21600"/>
                <a:gd name="T4" fmla="*/ 1 w 25202"/>
                <a:gd name="T5" fmla="*/ 3 h 21600"/>
                <a:gd name="T6" fmla="*/ 0 60000 65536"/>
                <a:gd name="T7" fmla="*/ 0 60000 65536"/>
                <a:gd name="T8" fmla="*/ 0 60000 65536"/>
              </a:gdLst>
              <a:ahLst/>
              <a:cxnLst>
                <a:cxn ang="T6">
                  <a:pos x="T0" y="T1"/>
                </a:cxn>
                <a:cxn ang="T7">
                  <a:pos x="T2" y="T3"/>
                </a:cxn>
                <a:cxn ang="T8">
                  <a:pos x="T4" y="T5"/>
                </a:cxn>
              </a:cxnLst>
              <a:rect l="0" t="0" r="r" b="b"/>
              <a:pathLst>
                <a:path w="25202" h="21600" fill="none" extrusionOk="0">
                  <a:moveTo>
                    <a:pt x="0" y="302"/>
                  </a:moveTo>
                  <a:cubicBezTo>
                    <a:pt x="1190" y="101"/>
                    <a:pt x="2395" y="0"/>
                    <a:pt x="3602" y="0"/>
                  </a:cubicBezTo>
                  <a:cubicBezTo>
                    <a:pt x="15531" y="0"/>
                    <a:pt x="25202" y="9670"/>
                    <a:pt x="25202" y="21600"/>
                  </a:cubicBezTo>
                </a:path>
                <a:path w="25202" h="21600" stroke="0" extrusionOk="0">
                  <a:moveTo>
                    <a:pt x="0" y="302"/>
                  </a:moveTo>
                  <a:cubicBezTo>
                    <a:pt x="1190" y="101"/>
                    <a:pt x="2395" y="0"/>
                    <a:pt x="3602" y="0"/>
                  </a:cubicBezTo>
                  <a:cubicBezTo>
                    <a:pt x="15531" y="0"/>
                    <a:pt x="25202" y="9670"/>
                    <a:pt x="25202" y="21600"/>
                  </a:cubicBezTo>
                  <a:lnTo>
                    <a:pt x="3602" y="21600"/>
                  </a:lnTo>
                  <a:lnTo>
                    <a:pt x="0" y="302"/>
                  </a:lnTo>
                  <a:close/>
                </a:path>
              </a:pathLst>
            </a:custGeom>
            <a:noFill/>
            <a:ln w="28575">
              <a:solidFill>
                <a:srgbClr val="CC00FF"/>
              </a:solidFill>
              <a:round/>
              <a:headEnd/>
              <a:tailEnd type="triangle" w="sm" len="med"/>
            </a:ln>
            <a:extLst>
              <a:ext uri="{909E8E84-426E-40DD-AFC4-6F175D3DCCD1}">
                <a14:hiddenFill xmlns:a14="http://schemas.microsoft.com/office/drawing/2010/main">
                  <a:solidFill>
                    <a:srgbClr val="CCFFCC"/>
                  </a:solidFill>
                </a14:hiddenFill>
              </a:ext>
            </a:ex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8" name="Object 115"/>
                <p:cNvSpPr txBox="1"/>
                <p:nvPr/>
              </p:nvSpPr>
              <p:spPr bwMode="auto">
                <a:xfrm>
                  <a:off x="2536" y="2848"/>
                  <a:ext cx="193" cy="20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𝛼</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8" name="Object 115"/>
                <p:cNvSpPr txBox="1">
                  <a:spLocks noRot="1" noChangeAspect="1" noMove="1" noResize="1" noEditPoints="1" noAdjustHandles="1" noChangeArrowheads="1" noChangeShapeType="1" noTextEdit="1"/>
                </p:cNvSpPr>
                <p:nvPr/>
              </p:nvSpPr>
              <p:spPr bwMode="auto">
                <a:xfrm>
                  <a:off x="2536" y="2848"/>
                  <a:ext cx="193" cy="200"/>
                </a:xfrm>
                <a:prstGeom prst="rect">
                  <a:avLst/>
                </a:prstGeom>
                <a:blipFill>
                  <a:blip r:embed="rId1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Object 116"/>
                <p:cNvSpPr txBox="1"/>
                <p:nvPr/>
              </p:nvSpPr>
              <p:spPr bwMode="auto">
                <a:xfrm>
                  <a:off x="2363" y="2553"/>
                  <a:ext cx="184" cy="2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𝛽</m:t>
                        </m:r>
                      </m:oMath>
                    </m:oMathPara>
                  </a14:m>
                  <a:endParaRPr lang="zh-CN" altLang="en-US">
                    <a:latin typeface="微软雅黑" panose="020B0503020204020204" pitchFamily="34" charset="-122"/>
                    <a:ea typeface="微软雅黑" panose="020B0503020204020204" pitchFamily="34" charset="-122"/>
                  </a:endParaRPr>
                </a:p>
              </p:txBody>
            </p:sp>
          </mc:Choice>
          <mc:Fallback xmlns="">
            <p:sp>
              <p:nvSpPr>
                <p:cNvPr id="39" name="Object 116"/>
                <p:cNvSpPr txBox="1">
                  <a:spLocks noRot="1" noChangeAspect="1" noMove="1" noResize="1" noEditPoints="1" noAdjustHandles="1" noChangeArrowheads="1" noChangeShapeType="1" noTextEdit="1"/>
                </p:cNvSpPr>
                <p:nvPr/>
              </p:nvSpPr>
              <p:spPr bwMode="auto">
                <a:xfrm>
                  <a:off x="2363" y="2553"/>
                  <a:ext cx="184" cy="237"/>
                </a:xfrm>
                <a:prstGeom prst="rect">
                  <a:avLst/>
                </a:prstGeom>
                <a:blipFill>
                  <a:blip r:embed="rId14"/>
                  <a:stretch>
                    <a:fillRect l="-6250" r="-16667" b="-1290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Object 117"/>
                <p:cNvSpPr txBox="1"/>
                <p:nvPr/>
              </p:nvSpPr>
              <p:spPr bwMode="auto">
                <a:xfrm>
                  <a:off x="2276" y="3103"/>
                  <a:ext cx="289" cy="30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𝛾</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 name="Object 117"/>
                <p:cNvSpPr txBox="1">
                  <a:spLocks noRot="1" noChangeAspect="1" noMove="1" noResize="1" noEditPoints="1" noAdjustHandles="1" noChangeArrowheads="1" noChangeShapeType="1" noTextEdit="1"/>
                </p:cNvSpPr>
                <p:nvPr/>
              </p:nvSpPr>
              <p:spPr bwMode="auto">
                <a:xfrm>
                  <a:off x="2276" y="3103"/>
                  <a:ext cx="289" cy="308"/>
                </a:xfrm>
                <a:prstGeom prst="rect">
                  <a:avLst/>
                </a:prstGeom>
                <a:blipFill>
                  <a:blip r:embed="rId15"/>
                  <a:stretch>
                    <a:fillRect/>
                  </a:stretch>
                </a:blipFill>
                <a:ln>
                  <a:noFill/>
                </a:ln>
                <a:effectLst/>
              </p:spPr>
              <p:txBody>
                <a:bodyPr/>
                <a:lstStyle/>
                <a:p>
                  <a:r>
                    <a:rPr lang="zh-CN" altLang="en-US">
                      <a:noFill/>
                    </a:rPr>
                    <a:t> </a:t>
                  </a:r>
                </a:p>
              </p:txBody>
            </p:sp>
          </mc:Fallback>
        </mc:AlternateContent>
      </p:grpSp>
      <p:sp>
        <p:nvSpPr>
          <p:cNvPr id="42" name="Text Box 119"/>
          <p:cNvSpPr txBox="1">
            <a:spLocks noChangeArrowheads="1"/>
          </p:cNvSpPr>
          <p:nvPr/>
        </p:nvSpPr>
        <p:spPr bwMode="auto">
          <a:xfrm>
            <a:off x="191270" y="4937311"/>
            <a:ext cx="180022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0" dirty="0">
                <a:latin typeface="微软雅黑" panose="020B0503020204020204" pitchFamily="34" charset="-122"/>
                <a:ea typeface="微软雅黑" panose="020B0503020204020204" pitchFamily="34" charset="-122"/>
              </a:rPr>
              <a:t>方向：</a:t>
            </a:r>
          </a:p>
        </p:txBody>
      </p:sp>
      <p:sp>
        <p:nvSpPr>
          <p:cNvPr id="60" name="矩形 5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61" name="矩形 60"/>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grpSp>
        <p:nvGrpSpPr>
          <p:cNvPr id="66" name="Group 80"/>
          <p:cNvGrpSpPr>
            <a:grpSpLocks/>
          </p:cNvGrpSpPr>
          <p:nvPr/>
        </p:nvGrpSpPr>
        <p:grpSpPr bwMode="auto">
          <a:xfrm>
            <a:off x="1442165" y="4371607"/>
            <a:ext cx="2438400" cy="1635125"/>
            <a:chOff x="720" y="698"/>
            <a:chExt cx="1536" cy="1030"/>
          </a:xfrm>
        </p:grpSpPr>
        <mc:AlternateContent xmlns:mc="http://schemas.openxmlformats.org/markup-compatibility/2006" xmlns:a14="http://schemas.microsoft.com/office/drawing/2010/main">
          <mc:Choice Requires="a14">
            <p:sp>
              <p:nvSpPr>
                <p:cNvPr id="67" name="Object 4"/>
                <p:cNvSpPr txBox="1"/>
                <p:nvPr/>
              </p:nvSpPr>
              <p:spPr bwMode="auto">
                <a:xfrm>
                  <a:off x="912" y="698"/>
                  <a:ext cx="1296" cy="36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i="1">
                                <a:solidFill>
                                  <a:srgbClr val="000000"/>
                                </a:solidFill>
                                <a:latin typeface="Cambria Math" panose="02040503050406030204" pitchFamily="18" charset="0"/>
                              </a:rPr>
                            </m:ctrlPr>
                          </m:funcPr>
                          <m:fName>
                            <m:r>
                              <m:rPr>
                                <m:sty m:val="p"/>
                              </m:rPr>
                              <a:rPr lang="zh-CN" altLang="en-US" sz="2800" b="0" i="0">
                                <a:solidFill>
                                  <a:srgbClr val="000000"/>
                                </a:solidFill>
                                <a:latin typeface="Cambria Math" panose="02040503050406030204" pitchFamily="18" charset="0"/>
                              </a:rPr>
                              <m:t>cos</m:t>
                            </m:r>
                          </m:fName>
                          <m:e>
                            <m:r>
                              <a:rPr lang="zh-CN" altLang="en-US" sz="2800" b="0" i="1">
                                <a:solidFill>
                                  <a:srgbClr val="000000"/>
                                </a:solidFill>
                                <a:latin typeface="Cambria Math" panose="02040503050406030204" pitchFamily="18" charset="0"/>
                              </a:rPr>
                              <m:t>𝛼</m:t>
                            </m:r>
                          </m:e>
                        </m:func>
                        <m:r>
                          <a:rPr lang="zh-CN" altLang="en-US" sz="2800" b="0" i="1">
                            <a:solidFill>
                              <a:srgbClr val="000000"/>
                            </a:solidFill>
                            <a:latin typeface="Cambria Math" panose="02040503050406030204" pitchFamily="18" charset="0"/>
                          </a:rPr>
                          <m:t>=</m:t>
                        </m:r>
                        <m:f>
                          <m:fPr>
                            <m:type m:val="lin"/>
                            <m:ctrlPr>
                              <a:rPr lang="zh-CN" altLang="en-US" sz="2800" i="1">
                                <a:solidFill>
                                  <a:srgbClr val="000000"/>
                                </a:solidFill>
                                <a:latin typeface="Cambria Math" panose="02040503050406030204" pitchFamily="18" charset="0"/>
                              </a:rPr>
                            </m:ctrlPr>
                          </m:fPr>
                          <m:num>
                            <m:r>
                              <a:rPr lang="zh-CN" altLang="en-US" sz="2800" b="0" i="1">
                                <a:solidFill>
                                  <a:srgbClr val="000000"/>
                                </a:solidFill>
                                <a:latin typeface="Cambria Math" panose="02040503050406030204" pitchFamily="18" charset="0"/>
                              </a:rPr>
                              <m:t>𝑥</m:t>
                            </m:r>
                          </m:num>
                          <m:den>
                            <m:r>
                              <a:rPr lang="zh-CN" altLang="en-US" sz="2800" b="0" i="1">
                                <a:solidFill>
                                  <a:srgbClr val="000000"/>
                                </a:solidFill>
                                <a:latin typeface="Cambria Math" panose="02040503050406030204" pitchFamily="18" charset="0"/>
                              </a:rPr>
                              <m:t>𝑟</m:t>
                            </m:r>
                          </m:den>
                        </m:f>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7" name="Object 4"/>
                <p:cNvSpPr txBox="1">
                  <a:spLocks noRot="1" noChangeAspect="1" noMove="1" noResize="1" noEditPoints="1" noAdjustHandles="1" noChangeArrowheads="1" noChangeShapeType="1" noTextEdit="1"/>
                </p:cNvSpPr>
                <p:nvPr/>
              </p:nvSpPr>
              <p:spPr bwMode="auto">
                <a:xfrm>
                  <a:off x="912" y="698"/>
                  <a:ext cx="1296" cy="364"/>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Object 5"/>
                <p:cNvSpPr txBox="1"/>
                <p:nvPr/>
              </p:nvSpPr>
              <p:spPr bwMode="auto">
                <a:xfrm>
                  <a:off x="864" y="1333"/>
                  <a:ext cx="1392" cy="39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i="1">
                                <a:solidFill>
                                  <a:srgbClr val="000000"/>
                                </a:solidFill>
                                <a:latin typeface="Cambria Math" panose="02040503050406030204" pitchFamily="18" charset="0"/>
                              </a:rPr>
                            </m:ctrlPr>
                          </m:funcPr>
                          <m:fName>
                            <m:r>
                              <m:rPr>
                                <m:sty m:val="p"/>
                              </m:rPr>
                              <a:rPr lang="zh-CN" altLang="en-US" sz="2800" b="0" i="0">
                                <a:solidFill>
                                  <a:srgbClr val="000000"/>
                                </a:solidFill>
                                <a:latin typeface="Cambria Math" panose="02040503050406030204" pitchFamily="18" charset="0"/>
                              </a:rPr>
                              <m:t>cos</m:t>
                            </m:r>
                          </m:fName>
                          <m:e>
                            <m:r>
                              <a:rPr lang="zh-CN" altLang="en-US" sz="2800" b="0" i="1">
                                <a:solidFill>
                                  <a:srgbClr val="000000"/>
                                </a:solidFill>
                                <a:latin typeface="Cambria Math" panose="02040503050406030204" pitchFamily="18" charset="0"/>
                              </a:rPr>
                              <m:t>𝛾</m:t>
                            </m:r>
                          </m:e>
                        </m:func>
                        <m:r>
                          <a:rPr lang="zh-CN" altLang="en-US" sz="2800" b="0" i="1">
                            <a:solidFill>
                              <a:srgbClr val="000000"/>
                            </a:solidFill>
                            <a:latin typeface="Cambria Math" panose="02040503050406030204" pitchFamily="18" charset="0"/>
                          </a:rPr>
                          <m:t>=</m:t>
                        </m:r>
                        <m:f>
                          <m:fPr>
                            <m:type m:val="lin"/>
                            <m:ctrlPr>
                              <a:rPr lang="zh-CN" altLang="en-US" sz="2800" i="1">
                                <a:solidFill>
                                  <a:srgbClr val="000000"/>
                                </a:solidFill>
                                <a:latin typeface="Cambria Math" panose="02040503050406030204" pitchFamily="18" charset="0"/>
                              </a:rPr>
                            </m:ctrlPr>
                          </m:fPr>
                          <m:num>
                            <m:r>
                              <a:rPr lang="zh-CN" altLang="en-US" sz="2800" b="0" i="1">
                                <a:solidFill>
                                  <a:srgbClr val="000000"/>
                                </a:solidFill>
                                <a:latin typeface="Cambria Math" panose="02040503050406030204" pitchFamily="18" charset="0"/>
                              </a:rPr>
                              <m:t>𝑧</m:t>
                            </m:r>
                          </m:num>
                          <m:den>
                            <m:r>
                              <a:rPr lang="zh-CN" altLang="en-US" sz="2800" b="0" i="1">
                                <a:solidFill>
                                  <a:srgbClr val="000000"/>
                                </a:solidFill>
                                <a:latin typeface="Cambria Math" panose="02040503050406030204" pitchFamily="18" charset="0"/>
                              </a:rPr>
                              <m:t>𝑟</m:t>
                            </m:r>
                          </m:den>
                        </m:f>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8" name="Object 5"/>
                <p:cNvSpPr txBox="1">
                  <a:spLocks noRot="1" noChangeAspect="1" noMove="1" noResize="1" noEditPoints="1" noAdjustHandles="1" noChangeArrowheads="1" noChangeShapeType="1" noTextEdit="1"/>
                </p:cNvSpPr>
                <p:nvPr/>
              </p:nvSpPr>
              <p:spPr bwMode="auto">
                <a:xfrm>
                  <a:off x="864" y="1333"/>
                  <a:ext cx="1392" cy="395"/>
                </a:xfrm>
                <a:prstGeom prst="rect">
                  <a:avLst/>
                </a:prstGeom>
                <a:blipFill>
                  <a:blip r:embed="rId1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6"/>
                <p:cNvSpPr txBox="1"/>
                <p:nvPr/>
              </p:nvSpPr>
              <p:spPr bwMode="auto">
                <a:xfrm>
                  <a:off x="867" y="1011"/>
                  <a:ext cx="1324"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sz="2800" i="1">
                                <a:solidFill>
                                  <a:srgbClr val="000000"/>
                                </a:solidFill>
                                <a:latin typeface="Cambria Math" panose="02040503050406030204" pitchFamily="18" charset="0"/>
                              </a:rPr>
                            </m:ctrlPr>
                          </m:funcPr>
                          <m:fName>
                            <m:r>
                              <m:rPr>
                                <m:sty m:val="p"/>
                              </m:rPr>
                              <a:rPr lang="zh-CN" altLang="en-US" sz="2800" b="0" i="0">
                                <a:solidFill>
                                  <a:srgbClr val="000000"/>
                                </a:solidFill>
                                <a:latin typeface="Cambria Math" panose="02040503050406030204" pitchFamily="18" charset="0"/>
                              </a:rPr>
                              <m:t>cos</m:t>
                            </m:r>
                          </m:fName>
                          <m:e>
                            <m:r>
                              <a:rPr lang="zh-CN" altLang="en-US" sz="2800" b="0" i="1">
                                <a:solidFill>
                                  <a:srgbClr val="000000"/>
                                </a:solidFill>
                                <a:latin typeface="Cambria Math" panose="02040503050406030204" pitchFamily="18" charset="0"/>
                              </a:rPr>
                              <m:t>𝛽</m:t>
                            </m:r>
                          </m:e>
                        </m:func>
                        <m:r>
                          <a:rPr lang="zh-CN" altLang="en-US" sz="2800" b="0" i="1">
                            <a:solidFill>
                              <a:srgbClr val="000000"/>
                            </a:solidFill>
                            <a:latin typeface="Cambria Math" panose="02040503050406030204" pitchFamily="18" charset="0"/>
                          </a:rPr>
                          <m:t>=</m:t>
                        </m:r>
                        <m:f>
                          <m:fPr>
                            <m:type m:val="lin"/>
                            <m:ctrlPr>
                              <a:rPr lang="zh-CN" altLang="en-US" sz="2800" i="1">
                                <a:solidFill>
                                  <a:srgbClr val="000000"/>
                                </a:solidFill>
                                <a:latin typeface="Cambria Math" panose="02040503050406030204" pitchFamily="18" charset="0"/>
                              </a:rPr>
                            </m:ctrlPr>
                          </m:fPr>
                          <m:num>
                            <m:r>
                              <a:rPr lang="zh-CN" altLang="en-US" sz="2800" b="0" i="1">
                                <a:solidFill>
                                  <a:srgbClr val="000000"/>
                                </a:solidFill>
                                <a:latin typeface="Cambria Math" panose="02040503050406030204" pitchFamily="18" charset="0"/>
                              </a:rPr>
                              <m:t>𝑦</m:t>
                            </m:r>
                          </m:num>
                          <m:den>
                            <m:r>
                              <a:rPr lang="zh-CN" altLang="en-US" sz="2800" b="0" i="1">
                                <a:solidFill>
                                  <a:srgbClr val="000000"/>
                                </a:solidFill>
                                <a:latin typeface="Cambria Math" panose="02040503050406030204" pitchFamily="18" charset="0"/>
                              </a:rPr>
                              <m:t>𝑟</m:t>
                            </m:r>
                          </m:den>
                        </m:f>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9" name="Object 6"/>
                <p:cNvSpPr txBox="1">
                  <a:spLocks noRot="1" noChangeAspect="1" noMove="1" noResize="1" noEditPoints="1" noAdjustHandles="1" noChangeArrowheads="1" noChangeShapeType="1" noTextEdit="1"/>
                </p:cNvSpPr>
                <p:nvPr/>
              </p:nvSpPr>
              <p:spPr bwMode="auto">
                <a:xfrm>
                  <a:off x="867" y="1011"/>
                  <a:ext cx="1324" cy="336"/>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70" name="AutoShape 7"/>
            <p:cNvSpPr>
              <a:spLocks/>
            </p:cNvSpPr>
            <p:nvPr/>
          </p:nvSpPr>
          <p:spPr bwMode="auto">
            <a:xfrm>
              <a:off x="720" y="864"/>
              <a:ext cx="153" cy="672"/>
            </a:xfrm>
            <a:prstGeom prst="leftBrace">
              <a:avLst>
                <a:gd name="adj1" fmla="val 36601"/>
                <a:gd name="adj2" fmla="val 50000"/>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74" name="Rectangle 63"/>
              <p:cNvSpPr>
                <a:spLocks noChangeArrowheads="1"/>
              </p:cNvSpPr>
              <p:nvPr/>
            </p:nvSpPr>
            <p:spPr bwMode="auto">
              <a:xfrm>
                <a:off x="201275" y="2990624"/>
                <a:ext cx="4792663" cy="1045030"/>
              </a:xfrm>
              <a:prstGeom prst="rect">
                <a:avLst/>
              </a:prstGeom>
              <a:noFill/>
              <a:ln>
                <a:noFill/>
              </a:ln>
              <a:effectLst/>
              <a:extLst>
                <a:ext uri="{909E8E84-426E-40DD-AFC4-6F175D3DCCD1}">
                  <a14:hiddenFill>
                    <a:solidFill>
                      <a:srgbClr val="CCFFCC"/>
                    </a:solidFill>
                  </a14:hiddenFill>
                </a:ext>
                <a:ext uri="{91240B29-F687-4F45-9708-019B960494DF}">
                  <a14:hiddenLine w="9525">
                    <a:solidFill>
                      <a:srgbClr val="CC00CC"/>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kumimoji="1" lang="zh-CN" altLang="en-US" sz="2800" dirty="0">
                    <a:solidFill>
                      <a:schemeClr val="tx1"/>
                    </a:solidFill>
                    <a:latin typeface="微软雅黑" panose="020B0503020204020204" pitchFamily="34" charset="-122"/>
                    <a:ea typeface="微软雅黑" panose="020B0503020204020204" pitchFamily="34" charset="-122"/>
                  </a:rPr>
                  <a:t>大小</a:t>
                </a:r>
                <a:r>
                  <a:rPr kumimoji="1" lang="en-US" altLang="zh-CN" sz="2800" dirty="0">
                    <a:solidFill>
                      <a:schemeClr val="tx1"/>
                    </a:solidFill>
                    <a:latin typeface="微软雅黑" panose="020B0503020204020204" pitchFamily="34" charset="-122"/>
                    <a:ea typeface="微软雅黑" panose="020B0503020204020204" pitchFamily="34" charset="-122"/>
                  </a:rPr>
                  <a:t>:</a:t>
                </a:r>
              </a:p>
              <a:p>
                <a:r>
                  <a:rPr kumimoji="1" lang="en-US" altLang="zh-CN" sz="2800" dirty="0">
                    <a:solidFill>
                      <a:schemeClr val="tx1"/>
                    </a:solidFill>
                    <a:latin typeface="微软雅黑" panose="020B0503020204020204" pitchFamily="34" charset="-122"/>
                    <a:ea typeface="微软雅黑" panose="020B0503020204020204" pitchFamily="34" charset="-122"/>
                  </a:rPr>
                  <a:t>  </a:t>
                </a:r>
                <a14:m>
                  <m:oMath xmlns:m="http://schemas.openxmlformats.org/officeDocument/2006/math">
                    <m:r>
                      <a:rPr kumimoji="1" lang="en-US" altLang="zh-CN" sz="2800" i="1" smtClean="0">
                        <a:solidFill>
                          <a:schemeClr val="tx1"/>
                        </a:solidFill>
                        <a:latin typeface="Cambria Math" panose="02040503050406030204" pitchFamily="18" charset="0"/>
                      </a:rPr>
                      <m:t>𝑟</m:t>
                    </m:r>
                    <m:r>
                      <a:rPr kumimoji="1" lang="en-US" altLang="zh-CN" sz="2800" b="0" i="0" smtClean="0">
                        <a:solidFill>
                          <a:schemeClr val="tx1"/>
                        </a:solidFill>
                        <a:latin typeface="Cambria Math" panose="02040503050406030204" pitchFamily="18" charset="0"/>
                      </a:rPr>
                      <m:t>=</m:t>
                    </m:r>
                    <m:d>
                      <m:dPr>
                        <m:begChr m:val="|"/>
                        <m:endChr m:val="|"/>
                        <m:ctrlPr>
                          <a:rPr kumimoji="1" lang="en-US" altLang="zh-CN" sz="2800" i="1" smtClean="0">
                            <a:solidFill>
                              <a:schemeClr val="tx1"/>
                            </a:solidFill>
                            <a:latin typeface="Cambria Math" panose="02040503050406030204" pitchFamily="18" charset="0"/>
                          </a:rPr>
                        </m:ctrlPr>
                      </m:dPr>
                      <m:e>
                        <m:acc>
                          <m:accPr>
                            <m:chr m:val="⃑"/>
                            <m:ctrlPr>
                              <a:rPr kumimoji="1" lang="zh-CN" altLang="en-US" sz="2800" i="1">
                                <a:solidFill>
                                  <a:schemeClr val="tx1"/>
                                </a:solidFill>
                                <a:latin typeface="Cambria Math" panose="02040503050406030204" pitchFamily="18" charset="0"/>
                              </a:rPr>
                            </m:ctrlPr>
                          </m:accPr>
                          <m:e>
                            <m:r>
                              <a:rPr kumimoji="1" lang="en-US" altLang="zh-CN" sz="2800" b="0" i="1">
                                <a:solidFill>
                                  <a:schemeClr val="tx1"/>
                                </a:solidFill>
                                <a:latin typeface="Cambria Math" panose="02040503050406030204" pitchFamily="18" charset="0"/>
                              </a:rPr>
                              <m:t>𝑟</m:t>
                            </m:r>
                          </m:e>
                        </m:acc>
                      </m:e>
                    </m:d>
                    <m:r>
                      <a:rPr kumimoji="1" lang="en-US" altLang="zh-CN" sz="2800" b="0" i="1" smtClean="0">
                        <a:solidFill>
                          <a:schemeClr val="tx1"/>
                        </a:solidFill>
                        <a:latin typeface="Cambria Math" panose="02040503050406030204" pitchFamily="18" charset="0"/>
                      </a:rPr>
                      <m:t>=</m:t>
                    </m:r>
                    <m:rad>
                      <m:radPr>
                        <m:degHide m:val="on"/>
                        <m:ctrlPr>
                          <a:rPr kumimoji="1" lang="en-US" altLang="zh-CN" sz="2800" i="1" smtClean="0">
                            <a:solidFill>
                              <a:schemeClr val="tx1"/>
                            </a:solidFill>
                            <a:latin typeface="Cambria Math" panose="02040503050406030204" pitchFamily="18" charset="0"/>
                          </a:rPr>
                        </m:ctrlPr>
                      </m:radPr>
                      <m:deg/>
                      <m:e>
                        <m:sSup>
                          <m:sSupPr>
                            <m:ctrlPr>
                              <a:rPr kumimoji="1" lang="en-US" altLang="zh-CN" sz="280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𝑥</m:t>
                            </m:r>
                          </m:e>
                          <m:sup>
                            <m:r>
                              <a:rPr kumimoji="1" lang="en-US" altLang="zh-CN" sz="2800" b="0" i="1" smtClean="0">
                                <a:solidFill>
                                  <a:schemeClr val="tx1"/>
                                </a:solidFill>
                                <a:latin typeface="Cambria Math" panose="02040503050406030204" pitchFamily="18" charset="0"/>
                              </a:rPr>
                              <m:t>2</m:t>
                            </m:r>
                          </m:sup>
                        </m:sSup>
                        <m:r>
                          <a:rPr kumimoji="1" lang="en-US" altLang="zh-CN" sz="2800" b="0" i="1" smtClean="0">
                            <a:solidFill>
                              <a:schemeClr val="tx1"/>
                            </a:solidFill>
                            <a:latin typeface="Cambria Math" panose="02040503050406030204" pitchFamily="18" charset="0"/>
                          </a:rPr>
                          <m:t>+</m:t>
                        </m:r>
                        <m:sSup>
                          <m:sSupPr>
                            <m:ctrlPr>
                              <a:rPr kumimoji="1" lang="en-US" altLang="zh-CN" sz="2800" i="1">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𝑦</m:t>
                            </m:r>
                          </m:e>
                          <m:sup>
                            <m:r>
                              <a:rPr kumimoji="1" lang="en-US" altLang="zh-CN" sz="2800" b="0" i="1">
                                <a:solidFill>
                                  <a:schemeClr val="tx1"/>
                                </a:solidFill>
                                <a:latin typeface="Cambria Math" panose="02040503050406030204" pitchFamily="18" charset="0"/>
                              </a:rPr>
                              <m:t>2</m:t>
                            </m:r>
                          </m:sup>
                        </m:sSup>
                        <m:r>
                          <a:rPr kumimoji="1" lang="en-US" altLang="zh-CN" sz="2800" b="0" i="1" smtClean="0">
                            <a:solidFill>
                              <a:schemeClr val="tx1"/>
                            </a:solidFill>
                            <a:latin typeface="Cambria Math" panose="02040503050406030204" pitchFamily="18" charset="0"/>
                          </a:rPr>
                          <m:t>+</m:t>
                        </m:r>
                        <m:sSup>
                          <m:sSupPr>
                            <m:ctrlPr>
                              <a:rPr kumimoji="1" lang="en-US" altLang="zh-CN" sz="2800" i="1">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𝑧</m:t>
                            </m:r>
                          </m:e>
                          <m:sup>
                            <m:r>
                              <a:rPr kumimoji="1" lang="en-US" altLang="zh-CN" sz="2800" b="0" i="1">
                                <a:solidFill>
                                  <a:schemeClr val="tx1"/>
                                </a:solidFill>
                                <a:latin typeface="Cambria Math" panose="02040503050406030204" pitchFamily="18" charset="0"/>
                              </a:rPr>
                              <m:t>2</m:t>
                            </m:r>
                          </m:sup>
                        </m:sSup>
                      </m:e>
                    </m:rad>
                  </m:oMath>
                </a14:m>
                <a:endParaRPr kumimoji="1"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74" name="Rectangle 63"/>
              <p:cNvSpPr>
                <a:spLocks noRot="1" noChangeAspect="1" noMove="1" noResize="1" noEditPoints="1" noAdjustHandles="1" noChangeArrowheads="1" noChangeShapeType="1" noTextEdit="1"/>
              </p:cNvSpPr>
              <p:nvPr/>
            </p:nvSpPr>
            <p:spPr bwMode="auto">
              <a:xfrm>
                <a:off x="201275" y="2990624"/>
                <a:ext cx="4792663" cy="1045030"/>
              </a:xfrm>
              <a:prstGeom prst="rect">
                <a:avLst/>
              </a:prstGeom>
              <a:blipFill>
                <a:blip r:embed="rId19"/>
                <a:stretch>
                  <a:fillRect l="-2545" t="-6433"/>
                </a:stretch>
              </a:blip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283149" y="2124589"/>
                <a:ext cx="3624280" cy="6576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sz="3200" i="1" smtClean="0">
                              <a:solidFill>
                                <a:schemeClr val="tx1"/>
                              </a:solidFill>
                              <a:latin typeface="Cambria Math" panose="02040503050406030204" pitchFamily="18" charset="0"/>
                            </a:rPr>
                          </m:ctrlPr>
                        </m:accPr>
                        <m:e>
                          <m:r>
                            <a:rPr kumimoji="1" lang="en-US" altLang="zh-CN" sz="3200" b="0" i="1">
                              <a:solidFill>
                                <a:schemeClr val="tx1"/>
                              </a:solidFill>
                              <a:latin typeface="Cambria Math" panose="02040503050406030204" pitchFamily="18" charset="0"/>
                            </a:rPr>
                            <m:t>𝑟</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𝑥</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𝑖</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𝑦</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𝑗</m:t>
                          </m:r>
                        </m:e>
                      </m:acc>
                      <m:r>
                        <a:rPr kumimoji="1" lang="en-US" altLang="zh-CN" sz="3200" b="0" i="1" smtClean="0">
                          <a:solidFill>
                            <a:schemeClr val="tx1"/>
                          </a:solidFill>
                          <a:latin typeface="Cambria Math" panose="02040503050406030204" pitchFamily="18" charset="0"/>
                        </a:rPr>
                        <m:t>+</m:t>
                      </m:r>
                      <m:r>
                        <a:rPr kumimoji="1" lang="en-US" altLang="zh-CN" sz="3200" b="0" i="1" smtClean="0">
                          <a:solidFill>
                            <a:schemeClr val="tx1"/>
                          </a:solidFill>
                          <a:latin typeface="Cambria Math" panose="02040503050406030204" pitchFamily="18" charset="0"/>
                        </a:rPr>
                        <m:t>𝑧</m:t>
                      </m:r>
                      <m:acc>
                        <m:accPr>
                          <m:chr m:val="⃑"/>
                          <m:ctrlPr>
                            <a:rPr kumimoji="1" lang="en-US" altLang="zh-CN" sz="3200" i="1" smtClean="0">
                              <a:solidFill>
                                <a:schemeClr val="tx1"/>
                              </a:solidFill>
                              <a:latin typeface="Cambria Math" panose="02040503050406030204" pitchFamily="18" charset="0"/>
                            </a:rPr>
                          </m:ctrlPr>
                        </m:accPr>
                        <m:e>
                          <m:r>
                            <a:rPr kumimoji="1" lang="en-US" altLang="zh-CN" sz="3200" b="0" i="1" smtClean="0">
                              <a:solidFill>
                                <a:schemeClr val="tx1"/>
                              </a:solidFill>
                              <a:latin typeface="Cambria Math" panose="02040503050406030204" pitchFamily="18" charset="0"/>
                            </a:rPr>
                            <m:t>𝑘</m:t>
                          </m:r>
                        </m:e>
                      </m:acc>
                    </m:oMath>
                  </m:oMathPara>
                </a14:m>
                <a:endParaRPr lang="zh-CN" altLang="en-US" sz="3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1" name="矩形 40"/>
              <p:cNvSpPr>
                <a:spLocks noRot="1" noChangeAspect="1" noMove="1" noResize="1" noEditPoints="1" noAdjustHandles="1" noChangeArrowheads="1" noChangeShapeType="1" noTextEdit="1"/>
              </p:cNvSpPr>
              <p:nvPr/>
            </p:nvSpPr>
            <p:spPr>
              <a:xfrm>
                <a:off x="283149" y="2124589"/>
                <a:ext cx="3624280" cy="657681"/>
              </a:xfrm>
              <a:prstGeom prst="rect">
                <a:avLst/>
              </a:prstGeom>
              <a:blipFill>
                <a:blip r:embed="rId20"/>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98B1A2F-B437-47EC-9E22-0545CA147D78}"/>
              </a:ext>
            </a:extLst>
          </p:cNvPr>
          <p:cNvSpPr txBox="1"/>
          <p:nvPr/>
        </p:nvSpPr>
        <p:spPr>
          <a:xfrm>
            <a:off x="289030" y="1490960"/>
            <a:ext cx="7609773" cy="523220"/>
          </a:xfrm>
          <a:prstGeom prst="rect">
            <a:avLst/>
          </a:prstGeom>
          <a:noFill/>
        </p:spPr>
        <p:txBody>
          <a:bodyPr wrap="square" rtlCol="0">
            <a:spAutoFit/>
          </a:bodyPr>
          <a:lstStyle/>
          <a:p>
            <a:r>
              <a:rPr lang="en-US" altLang="zh-CN" sz="2800" b="1" dirty="0"/>
              <a:t>3.</a:t>
            </a:r>
            <a:r>
              <a:rPr lang="zh-CN" altLang="en-US" sz="2800" b="1" dirty="0"/>
              <a:t> 位矢的大小和方向</a:t>
            </a:r>
          </a:p>
        </p:txBody>
      </p:sp>
    </p:spTree>
    <p:extLst>
      <p:ext uri="{BB962C8B-B14F-4D97-AF65-F5344CB8AC3E}">
        <p14:creationId xmlns:p14="http://schemas.microsoft.com/office/powerpoint/2010/main" val="387500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p:cNvGrpSpPr>
          <p:nvPr/>
        </p:nvGrpSpPr>
        <p:grpSpPr bwMode="auto">
          <a:xfrm>
            <a:off x="282276" y="2452054"/>
            <a:ext cx="3186113" cy="1709737"/>
            <a:chOff x="1036" y="1413"/>
            <a:chExt cx="2007" cy="1077"/>
          </a:xfrm>
        </p:grpSpPr>
        <mc:AlternateContent xmlns:mc="http://schemas.openxmlformats.org/markup-compatibility/2006" xmlns:a14="http://schemas.microsoft.com/office/drawing/2010/main">
          <mc:Choice Requires="a14">
            <p:sp>
              <p:nvSpPr>
                <p:cNvPr id="4" name="Object 4"/>
                <p:cNvSpPr txBox="1"/>
                <p:nvPr/>
              </p:nvSpPr>
              <p:spPr bwMode="auto">
                <a:xfrm>
                  <a:off x="2018" y="1413"/>
                  <a:ext cx="998" cy="38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 name="Object 4"/>
                <p:cNvSpPr txBox="1">
                  <a:spLocks noRot="1" noChangeAspect="1" noMove="1" noResize="1" noEditPoints="1" noAdjustHandles="1" noChangeArrowheads="1" noChangeShapeType="1" noTextEdit="1"/>
                </p:cNvSpPr>
                <p:nvPr/>
              </p:nvSpPr>
              <p:spPr bwMode="auto">
                <a:xfrm>
                  <a:off x="2018" y="1413"/>
                  <a:ext cx="998" cy="384"/>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Object 5"/>
                <p:cNvSpPr txBox="1"/>
                <p:nvPr/>
              </p:nvSpPr>
              <p:spPr bwMode="auto">
                <a:xfrm>
                  <a:off x="2000" y="1771"/>
                  <a:ext cx="1043" cy="38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𝑦</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5" name="Object 5"/>
                <p:cNvSpPr txBox="1">
                  <a:spLocks noRot="1" noChangeAspect="1" noMove="1" noResize="1" noEditPoints="1" noAdjustHandles="1" noChangeArrowheads="1" noChangeShapeType="1" noTextEdit="1"/>
                </p:cNvSpPr>
                <p:nvPr/>
              </p:nvSpPr>
              <p:spPr bwMode="auto">
                <a:xfrm>
                  <a:off x="2000" y="1771"/>
                  <a:ext cx="1043" cy="383"/>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6"/>
                <p:cNvSpPr txBox="1"/>
                <p:nvPr/>
              </p:nvSpPr>
              <p:spPr bwMode="auto">
                <a:xfrm>
                  <a:off x="2018" y="2106"/>
                  <a:ext cx="998" cy="38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𝑧</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𝑧</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Object 6"/>
                <p:cNvSpPr txBox="1">
                  <a:spLocks noRot="1" noChangeAspect="1" noMove="1" noResize="1" noEditPoints="1" noAdjustHandles="1" noChangeArrowheads="1" noChangeShapeType="1" noTextEdit="1"/>
                </p:cNvSpPr>
                <p:nvPr/>
              </p:nvSpPr>
              <p:spPr bwMode="auto">
                <a:xfrm>
                  <a:off x="2018" y="2106"/>
                  <a:ext cx="998" cy="384"/>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7" name="AutoShape 7"/>
            <p:cNvSpPr>
              <a:spLocks/>
            </p:cNvSpPr>
            <p:nvPr/>
          </p:nvSpPr>
          <p:spPr bwMode="auto">
            <a:xfrm>
              <a:off x="1863" y="1552"/>
              <a:ext cx="198" cy="720"/>
            </a:xfrm>
            <a:prstGeom prst="leftBrace">
              <a:avLst>
                <a:gd name="adj1" fmla="val 30303"/>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8" name="Text Box 8"/>
            <p:cNvSpPr txBox="1">
              <a:spLocks noChangeArrowheads="1"/>
            </p:cNvSpPr>
            <p:nvPr/>
          </p:nvSpPr>
          <p:spPr bwMode="auto">
            <a:xfrm>
              <a:off x="1036" y="1758"/>
              <a:ext cx="7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solidFill>
                    <a:srgbClr val="1C1C1C"/>
                  </a:solidFill>
                  <a:latin typeface="微软雅黑" panose="020B0503020204020204" pitchFamily="34" charset="-122"/>
                  <a:ea typeface="微软雅黑" panose="020B0503020204020204" pitchFamily="34" charset="-122"/>
                </a:rPr>
                <a:t>分量式</a:t>
              </a:r>
              <a:endParaRPr kumimoji="1" lang="zh-CN" altLang="en-US" sz="2800" b="0" dirty="0">
                <a:latin typeface="微软雅黑" panose="020B0503020204020204" pitchFamily="34" charset="-122"/>
                <a:ea typeface="微软雅黑" panose="020B0503020204020204" pitchFamily="34" charset="-122"/>
              </a:endParaRPr>
            </a:p>
          </p:txBody>
        </p:sp>
      </p:grpSp>
      <p:grpSp>
        <p:nvGrpSpPr>
          <p:cNvPr id="12" name="Group 12"/>
          <p:cNvGrpSpPr>
            <a:grpSpLocks/>
          </p:cNvGrpSpPr>
          <p:nvPr/>
        </p:nvGrpSpPr>
        <p:grpSpPr bwMode="auto">
          <a:xfrm>
            <a:off x="4877296" y="2675299"/>
            <a:ext cx="3505200" cy="2924175"/>
            <a:chOff x="2200" y="2160"/>
            <a:chExt cx="2208" cy="1842"/>
          </a:xfrm>
        </p:grpSpPr>
        <p:grpSp>
          <p:nvGrpSpPr>
            <p:cNvPr id="13" name="Group 13"/>
            <p:cNvGrpSpPr>
              <a:grpSpLocks/>
            </p:cNvGrpSpPr>
            <p:nvPr/>
          </p:nvGrpSpPr>
          <p:grpSpPr bwMode="auto">
            <a:xfrm>
              <a:off x="2200" y="2160"/>
              <a:ext cx="2208" cy="1842"/>
              <a:chOff x="2200" y="2160"/>
              <a:chExt cx="2208" cy="1842"/>
            </a:xfrm>
          </p:grpSpPr>
          <p:sp>
            <p:nvSpPr>
              <p:cNvPr id="15" name="Line 14"/>
              <p:cNvSpPr>
                <a:spLocks noChangeShapeType="1"/>
              </p:cNvSpPr>
              <p:nvPr/>
            </p:nvSpPr>
            <p:spPr bwMode="auto">
              <a:xfrm flipV="1">
                <a:off x="2920" y="2160"/>
                <a:ext cx="0" cy="134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16" name="Line 15"/>
              <p:cNvSpPr>
                <a:spLocks noChangeShapeType="1"/>
              </p:cNvSpPr>
              <p:nvPr/>
            </p:nvSpPr>
            <p:spPr bwMode="auto">
              <a:xfrm>
                <a:off x="2920" y="3504"/>
                <a:ext cx="148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flipH="1">
                <a:off x="2440" y="3499"/>
                <a:ext cx="483" cy="503"/>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Object 17"/>
                  <p:cNvSpPr txBox="1"/>
                  <p:nvPr/>
                </p:nvSpPr>
                <p:spPr bwMode="auto">
                  <a:xfrm>
                    <a:off x="4120" y="3552"/>
                    <a:ext cx="223" cy="24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8" name="Object 17"/>
                  <p:cNvSpPr txBox="1">
                    <a:spLocks noRot="1" noChangeAspect="1" noMove="1" noResize="1" noEditPoints="1" noAdjustHandles="1" noChangeArrowheads="1" noChangeShapeType="1" noTextEdit="1"/>
                  </p:cNvSpPr>
                  <p:nvPr/>
                </p:nvSpPr>
                <p:spPr bwMode="auto">
                  <a:xfrm>
                    <a:off x="4120" y="3552"/>
                    <a:ext cx="223" cy="24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18"/>
                  <p:cNvSpPr txBox="1"/>
                  <p:nvPr/>
                </p:nvSpPr>
                <p:spPr bwMode="auto">
                  <a:xfrm>
                    <a:off x="2200" y="3792"/>
                    <a:ext cx="206" cy="206"/>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𝑧</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9" name="Object 18"/>
                  <p:cNvSpPr txBox="1">
                    <a:spLocks noRot="1" noChangeAspect="1" noMove="1" noResize="1" noEditPoints="1" noAdjustHandles="1" noChangeArrowheads="1" noChangeShapeType="1" noTextEdit="1"/>
                  </p:cNvSpPr>
                  <p:nvPr/>
                </p:nvSpPr>
                <p:spPr bwMode="auto">
                  <a:xfrm>
                    <a:off x="2200" y="3792"/>
                    <a:ext cx="206" cy="206"/>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bject 19"/>
                  <p:cNvSpPr txBox="1"/>
                  <p:nvPr/>
                </p:nvSpPr>
                <p:spPr bwMode="auto">
                  <a:xfrm>
                    <a:off x="2680" y="2160"/>
                    <a:ext cx="239" cy="24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0" name="Object 19"/>
                  <p:cNvSpPr txBox="1">
                    <a:spLocks noRot="1" noChangeAspect="1" noMove="1" noResize="1" noEditPoints="1" noAdjustHandles="1" noChangeArrowheads="1" noChangeShapeType="1" noTextEdit="1"/>
                  </p:cNvSpPr>
                  <p:nvPr/>
                </p:nvSpPr>
                <p:spPr bwMode="auto">
                  <a:xfrm>
                    <a:off x="2680" y="2160"/>
                    <a:ext cx="239" cy="240"/>
                  </a:xfrm>
                  <a:prstGeom prst="rect">
                    <a:avLst/>
                  </a:prstGeom>
                  <a:blipFill>
                    <a:blip r:embed="rId8"/>
                    <a:stretch>
                      <a:fillRect b="-4839"/>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4" name="Object 20"/>
                <p:cNvSpPr txBox="1"/>
                <p:nvPr/>
              </p:nvSpPr>
              <p:spPr bwMode="auto">
                <a:xfrm>
                  <a:off x="2699" y="3294"/>
                  <a:ext cx="262"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𝑜</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4" name="Object 20"/>
                <p:cNvSpPr txBox="1">
                  <a:spLocks noRot="1" noChangeAspect="1" noMove="1" noResize="1" noEditPoints="1" noAdjustHandles="1" noChangeArrowheads="1" noChangeShapeType="1" noTextEdit="1"/>
                </p:cNvSpPr>
                <p:nvPr/>
              </p:nvSpPr>
              <p:spPr bwMode="auto">
                <a:xfrm>
                  <a:off x="2699" y="3294"/>
                  <a:ext cx="262" cy="288"/>
                </a:xfrm>
                <a:prstGeom prst="rect">
                  <a:avLst/>
                </a:prstGeom>
                <a:blipFill>
                  <a:blip r:embed="rId9"/>
                  <a:stretch>
                    <a:fillRect/>
                  </a:stretch>
                </a:blipFill>
                <a:ln>
                  <a:noFill/>
                </a:ln>
                <a:effectLst/>
              </p:spPr>
              <p:txBody>
                <a:bodyPr/>
                <a:lstStyle/>
                <a:p>
                  <a:r>
                    <a:rPr lang="zh-CN" altLang="en-US">
                      <a:noFill/>
                    </a:rPr>
                    <a:t> </a:t>
                  </a:r>
                </a:p>
              </p:txBody>
            </p:sp>
          </mc:Fallback>
        </mc:AlternateContent>
      </p:grpSp>
      <p:grpSp>
        <p:nvGrpSpPr>
          <p:cNvPr id="21" name="Group 21"/>
          <p:cNvGrpSpPr>
            <a:grpSpLocks/>
          </p:cNvGrpSpPr>
          <p:nvPr/>
        </p:nvGrpSpPr>
        <p:grpSpPr bwMode="auto">
          <a:xfrm>
            <a:off x="6040933" y="3573824"/>
            <a:ext cx="1447800" cy="1219200"/>
            <a:chOff x="4080" y="2784"/>
            <a:chExt cx="912" cy="768"/>
          </a:xfrm>
        </p:grpSpPr>
        <p:sp>
          <p:nvSpPr>
            <p:cNvPr id="22" name="Line 22"/>
            <p:cNvSpPr>
              <a:spLocks noChangeShapeType="1"/>
            </p:cNvSpPr>
            <p:nvPr/>
          </p:nvSpPr>
          <p:spPr bwMode="auto">
            <a:xfrm flipV="1">
              <a:off x="4080" y="2784"/>
              <a:ext cx="912" cy="768"/>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Object 23"/>
                <p:cNvSpPr txBox="1"/>
                <p:nvPr/>
              </p:nvSpPr>
              <p:spPr bwMode="auto">
                <a:xfrm>
                  <a:off x="4320" y="2788"/>
                  <a:ext cx="432" cy="306"/>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3" name="Object 23"/>
                <p:cNvSpPr txBox="1">
                  <a:spLocks noRot="1" noChangeAspect="1" noMove="1" noResize="1" noEditPoints="1" noAdjustHandles="1" noChangeArrowheads="1" noChangeShapeType="1" noTextEdit="1"/>
                </p:cNvSpPr>
                <p:nvPr/>
              </p:nvSpPr>
              <p:spPr bwMode="auto">
                <a:xfrm>
                  <a:off x="4320" y="2788"/>
                  <a:ext cx="432" cy="306"/>
                </a:xfrm>
                <a:prstGeom prst="rect">
                  <a:avLst/>
                </a:prstGeom>
                <a:blipFill>
                  <a:blip r:embed="rId10"/>
                  <a:stretch>
                    <a:fillRect t="-1250" r="-12389" b="-12500"/>
                  </a:stretch>
                </a:blipFill>
                <a:ln>
                  <a:noFill/>
                </a:ln>
                <a:effectLst/>
              </p:spPr>
              <p:txBody>
                <a:bodyPr/>
                <a:lstStyle/>
                <a:p>
                  <a:r>
                    <a:rPr lang="zh-CN" altLang="en-US">
                      <a:noFill/>
                    </a:rPr>
                    <a:t> </a:t>
                  </a:r>
                </a:p>
              </p:txBody>
            </p:sp>
          </mc:Fallback>
        </mc:AlternateContent>
      </p:grpSp>
      <p:grpSp>
        <p:nvGrpSpPr>
          <p:cNvPr id="24" name="Group 24"/>
          <p:cNvGrpSpPr>
            <a:grpSpLocks/>
          </p:cNvGrpSpPr>
          <p:nvPr/>
        </p:nvGrpSpPr>
        <p:grpSpPr bwMode="auto">
          <a:xfrm>
            <a:off x="5020171" y="2962637"/>
            <a:ext cx="3200400" cy="2289175"/>
            <a:chOff x="3288" y="255"/>
            <a:chExt cx="2016" cy="1442"/>
          </a:xfrm>
        </p:grpSpPr>
        <mc:AlternateContent xmlns:mc="http://schemas.openxmlformats.org/markup-compatibility/2006" xmlns:a14="http://schemas.microsoft.com/office/drawing/2010/main">
          <mc:Choice Requires="a14">
            <p:sp>
              <p:nvSpPr>
                <p:cNvPr id="25" name="Object 25"/>
                <p:cNvSpPr txBox="1"/>
                <p:nvPr/>
              </p:nvSpPr>
              <p:spPr bwMode="auto">
                <a:xfrm>
                  <a:off x="4872" y="1119"/>
                  <a:ext cx="432" cy="304"/>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5" name="Object 25"/>
                <p:cNvSpPr txBox="1">
                  <a:spLocks noRot="1" noChangeAspect="1" noMove="1" noResize="1" noEditPoints="1" noAdjustHandles="1" noChangeArrowheads="1" noChangeShapeType="1" noTextEdit="1"/>
                </p:cNvSpPr>
                <p:nvPr/>
              </p:nvSpPr>
              <p:spPr bwMode="auto">
                <a:xfrm>
                  <a:off x="4872" y="1119"/>
                  <a:ext cx="432" cy="304"/>
                </a:xfrm>
                <a:prstGeom prst="rect">
                  <a:avLst/>
                </a:prstGeom>
                <a:blipFill>
                  <a:blip r:embed="rId11"/>
                  <a:stretch>
                    <a:fillRect r="-15044" b="-1392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26"/>
                <p:cNvSpPr txBox="1"/>
                <p:nvPr/>
              </p:nvSpPr>
              <p:spPr bwMode="auto">
                <a:xfrm>
                  <a:off x="3480" y="255"/>
                  <a:ext cx="384" cy="2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0" i="1">
                            <a:solidFill>
                              <a:srgbClr val="000000"/>
                            </a:solidFill>
                            <a:latin typeface="Cambria Math" panose="02040503050406030204" pitchFamily="18" charset="0"/>
                          </a:rPr>
                          <m:t>𝑦</m:t>
                        </m:r>
                        <m:r>
                          <a:rPr lang="zh-CN" altLang="en-US" sz="2400" b="0" i="1">
                            <a:solidFill>
                              <a:srgbClr val="000000"/>
                            </a:solidFill>
                            <a:latin typeface="Cambria Math" panose="02040503050406030204" pitchFamily="18" charset="0"/>
                          </a:rPr>
                          <m:t>(</m:t>
                        </m:r>
                        <m:r>
                          <a:rPr lang="zh-CN" altLang="en-US" sz="2400" b="0" i="1">
                            <a:solidFill>
                              <a:srgbClr val="000000"/>
                            </a:solidFill>
                            <a:latin typeface="Cambria Math" panose="02040503050406030204" pitchFamily="18" charset="0"/>
                          </a:rPr>
                          <m:t>𝑡</m:t>
                        </m:r>
                        <m:r>
                          <a:rPr lang="zh-CN" altLang="en-US" sz="2400" b="0" i="1">
                            <a:solidFill>
                              <a:srgbClr val="000000"/>
                            </a:solidFill>
                            <a:latin typeface="Cambria Math" panose="02040503050406030204" pitchFamily="18" charset="0"/>
                          </a:rPr>
                          <m:t>)</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6" name="Object 26"/>
                <p:cNvSpPr txBox="1">
                  <a:spLocks noRot="1" noChangeAspect="1" noMove="1" noResize="1" noEditPoints="1" noAdjustHandles="1" noChangeArrowheads="1" noChangeShapeType="1" noTextEdit="1"/>
                </p:cNvSpPr>
                <p:nvPr/>
              </p:nvSpPr>
              <p:spPr bwMode="auto">
                <a:xfrm>
                  <a:off x="3480" y="255"/>
                  <a:ext cx="384" cy="262"/>
                </a:xfrm>
                <a:prstGeom prst="rect">
                  <a:avLst/>
                </a:prstGeom>
                <a:blipFill>
                  <a:blip r:embed="rId12"/>
                  <a:stretch>
                    <a:fillRect l="-3000" r="-30000" b="-3235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27"/>
                <p:cNvSpPr txBox="1"/>
                <p:nvPr/>
              </p:nvSpPr>
              <p:spPr bwMode="auto">
                <a:xfrm>
                  <a:off x="3288" y="1407"/>
                  <a:ext cx="411" cy="290"/>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𝑧</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7" name="Object 27"/>
                <p:cNvSpPr txBox="1">
                  <a:spLocks noRot="1" noChangeAspect="1" noMove="1" noResize="1" noEditPoints="1" noAdjustHandles="1" noChangeArrowheads="1" noChangeShapeType="1" noTextEdit="1"/>
                </p:cNvSpPr>
                <p:nvPr/>
              </p:nvSpPr>
              <p:spPr bwMode="auto">
                <a:xfrm>
                  <a:off x="3288" y="1407"/>
                  <a:ext cx="411" cy="290"/>
                </a:xfrm>
                <a:prstGeom prst="rect">
                  <a:avLst/>
                </a:prstGeom>
                <a:blipFill>
                  <a:blip r:embed="rId13"/>
                  <a:stretch>
                    <a:fillRect r="-17757" b="-18421"/>
                  </a:stretch>
                </a:blipFill>
                <a:ln>
                  <a:noFill/>
                </a:ln>
                <a:effectLst/>
              </p:spPr>
              <p:txBody>
                <a:bodyPr/>
                <a:lstStyle/>
                <a:p>
                  <a:r>
                    <a:rPr lang="zh-CN" altLang="en-US">
                      <a:noFill/>
                    </a:rPr>
                    <a:t> </a:t>
                  </a:r>
                </a:p>
              </p:txBody>
            </p:sp>
          </mc:Fallback>
        </mc:AlternateContent>
        <p:sp>
          <p:nvSpPr>
            <p:cNvPr id="28" name="Freeform 28"/>
            <p:cNvSpPr>
              <a:spLocks/>
            </p:cNvSpPr>
            <p:nvPr/>
          </p:nvSpPr>
          <p:spPr bwMode="auto">
            <a:xfrm>
              <a:off x="4818" y="639"/>
              <a:ext cx="6" cy="998"/>
            </a:xfrm>
            <a:custGeom>
              <a:avLst/>
              <a:gdLst>
                <a:gd name="T0" fmla="*/ 6 w 6"/>
                <a:gd name="T1" fmla="*/ 0 h 998"/>
                <a:gd name="T2" fmla="*/ 0 w 6"/>
                <a:gd name="T3" fmla="*/ 998 h 998"/>
                <a:gd name="T4" fmla="*/ 0 60000 65536"/>
                <a:gd name="T5" fmla="*/ 0 60000 65536"/>
              </a:gdLst>
              <a:ahLst/>
              <a:cxnLst>
                <a:cxn ang="T4">
                  <a:pos x="T0" y="T1"/>
                </a:cxn>
                <a:cxn ang="T5">
                  <a:pos x="T2" y="T3"/>
                </a:cxn>
              </a:cxnLst>
              <a:rect l="0" t="0" r="r" b="b"/>
              <a:pathLst>
                <a:path w="6" h="998">
                  <a:moveTo>
                    <a:pt x="6" y="0"/>
                  </a:moveTo>
                  <a:lnTo>
                    <a:pt x="0" y="998"/>
                  </a:lnTo>
                </a:path>
              </a:pathLst>
            </a:custGeom>
            <a:noFill/>
            <a:ln w="19050">
              <a:solidFill>
                <a:srgbClr val="1C1C1C"/>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29" name="Line 29"/>
            <p:cNvSpPr>
              <a:spLocks noChangeShapeType="1"/>
            </p:cNvSpPr>
            <p:nvPr/>
          </p:nvSpPr>
          <p:spPr bwMode="auto">
            <a:xfrm flipH="1">
              <a:off x="4824" y="1407"/>
              <a:ext cx="240" cy="240"/>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H="1">
              <a:off x="3672" y="1647"/>
              <a:ext cx="1152" cy="0"/>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H="1" flipV="1">
              <a:off x="3912" y="399"/>
              <a:ext cx="912" cy="240"/>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H="1" flipV="1">
              <a:off x="3912" y="1407"/>
              <a:ext cx="912" cy="240"/>
            </a:xfrm>
            <a:prstGeom prst="line">
              <a:avLst/>
            </a:prstGeom>
            <a:noFill/>
            <a:ln w="1270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grpSp>
      <p:sp>
        <p:nvSpPr>
          <p:cNvPr id="33" name="Rectangle 33"/>
          <p:cNvSpPr>
            <a:spLocks noChangeArrowheads="1"/>
          </p:cNvSpPr>
          <p:nvPr/>
        </p:nvSpPr>
        <p:spPr bwMode="auto">
          <a:xfrm>
            <a:off x="4889996" y="2184762"/>
            <a:ext cx="3600450" cy="3816350"/>
          </a:xfrm>
          <a:prstGeom prst="rect">
            <a:avLst/>
          </a:prstGeom>
          <a:noFill/>
          <a:ln w="12700"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a:off x="106476" y="947748"/>
            <a:ext cx="279187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ea typeface="宋体" panose="02010600030101010101" pitchFamily="2" charset="-122"/>
              </a:defRPr>
            </a:lvl1pPr>
            <a:lvl2pPr marL="914400" indent="-457200">
              <a:defRPr sz="3200" b="1">
                <a:solidFill>
                  <a:schemeClr val="tx1"/>
                </a:solidFill>
                <a:latin typeface="Arial" panose="020B0604020202020204" pitchFamily="34" charset="0"/>
                <a:ea typeface="宋体" panose="02010600030101010101" pitchFamily="2" charset="-122"/>
              </a:defRPr>
            </a:lvl2pPr>
            <a:lvl3pPr marL="1371600" indent="-457200">
              <a:defRPr sz="3200" b="1">
                <a:solidFill>
                  <a:schemeClr val="tx1"/>
                </a:solidFill>
                <a:latin typeface="Arial" panose="020B0604020202020204" pitchFamily="34" charset="0"/>
                <a:ea typeface="宋体" panose="02010600030101010101" pitchFamily="2" charset="-122"/>
              </a:defRPr>
            </a:lvl3pPr>
            <a:lvl4pPr marL="1828800" indent="-457200">
              <a:defRPr sz="3200" b="1">
                <a:solidFill>
                  <a:schemeClr val="tx1"/>
                </a:solidFill>
                <a:latin typeface="Arial" panose="020B0604020202020204" pitchFamily="34" charset="0"/>
                <a:ea typeface="宋体" panose="02010600030101010101" pitchFamily="2" charset="-122"/>
              </a:defRPr>
            </a:lvl4pPr>
            <a:lvl5pPr marL="2286000" indent="-457200">
              <a:defRPr sz="3200" b="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0" dirty="0">
                <a:solidFill>
                  <a:srgbClr val="C00000"/>
                </a:solidFill>
                <a:latin typeface="微软雅黑" panose="020B0503020204020204" pitchFamily="34" charset="-122"/>
                <a:ea typeface="微软雅黑" panose="020B0503020204020204" pitchFamily="34" charset="-122"/>
              </a:rPr>
              <a:t>2.2</a:t>
            </a:r>
            <a:r>
              <a:rPr kumimoji="1" lang="zh-CN" altLang="en-US" sz="2800" b="0" dirty="0">
                <a:solidFill>
                  <a:srgbClr val="C00000"/>
                </a:solidFill>
                <a:latin typeface="微软雅黑" panose="020B0503020204020204" pitchFamily="34" charset="-122"/>
                <a:ea typeface="微软雅黑" panose="020B0503020204020204" pitchFamily="34" charset="-122"/>
              </a:rPr>
              <a:t>　运动方程</a:t>
            </a:r>
          </a:p>
        </p:txBody>
      </p:sp>
      <p:grpSp>
        <p:nvGrpSpPr>
          <p:cNvPr id="35" name="Group 35"/>
          <p:cNvGrpSpPr>
            <a:grpSpLocks/>
          </p:cNvGrpSpPr>
          <p:nvPr/>
        </p:nvGrpSpPr>
        <p:grpSpPr bwMode="auto">
          <a:xfrm>
            <a:off x="5278933" y="3019787"/>
            <a:ext cx="3048000" cy="644525"/>
            <a:chOff x="3315" y="1933"/>
            <a:chExt cx="1920" cy="406"/>
          </a:xfrm>
        </p:grpSpPr>
        <p:grpSp>
          <p:nvGrpSpPr>
            <p:cNvPr id="36" name="Group 36"/>
            <p:cNvGrpSpPr>
              <a:grpSpLocks/>
            </p:cNvGrpSpPr>
            <p:nvPr/>
          </p:nvGrpSpPr>
          <p:grpSpPr bwMode="auto">
            <a:xfrm>
              <a:off x="3315" y="1933"/>
              <a:ext cx="1920" cy="406"/>
              <a:chOff x="3315" y="1933"/>
              <a:chExt cx="1920" cy="406"/>
            </a:xfrm>
          </p:grpSpPr>
          <p:sp>
            <p:nvSpPr>
              <p:cNvPr id="38" name="Freeform 37"/>
              <p:cNvSpPr>
                <a:spLocks/>
              </p:cNvSpPr>
              <p:nvPr/>
            </p:nvSpPr>
            <p:spPr bwMode="auto">
              <a:xfrm>
                <a:off x="3315" y="2042"/>
                <a:ext cx="1920" cy="297"/>
              </a:xfrm>
              <a:custGeom>
                <a:avLst/>
                <a:gdLst>
                  <a:gd name="T0" fmla="*/ 0 w 1920"/>
                  <a:gd name="T1" fmla="*/ 297 h 297"/>
                  <a:gd name="T2" fmla="*/ 354 w 1920"/>
                  <a:gd name="T3" fmla="*/ 160 h 297"/>
                  <a:gd name="T4" fmla="*/ 727 w 1920"/>
                  <a:gd name="T5" fmla="*/ 16 h 297"/>
                  <a:gd name="T6" fmla="*/ 1073 w 1920"/>
                  <a:gd name="T7" fmla="*/ 256 h 297"/>
                  <a:gd name="T8" fmla="*/ 1570 w 1920"/>
                  <a:gd name="T9" fmla="*/ 219 h 297"/>
                  <a:gd name="T10" fmla="*/ 1920 w 1920"/>
                  <a:gd name="T11" fmla="*/ 117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0" h="297">
                    <a:moveTo>
                      <a:pt x="0" y="297"/>
                    </a:moveTo>
                    <a:cubicBezTo>
                      <a:pt x="59" y="273"/>
                      <a:pt x="232" y="207"/>
                      <a:pt x="354" y="160"/>
                    </a:cubicBezTo>
                    <a:cubicBezTo>
                      <a:pt x="475" y="113"/>
                      <a:pt x="608" y="0"/>
                      <a:pt x="727" y="16"/>
                    </a:cubicBezTo>
                    <a:cubicBezTo>
                      <a:pt x="847" y="32"/>
                      <a:pt x="932" y="222"/>
                      <a:pt x="1073" y="256"/>
                    </a:cubicBezTo>
                    <a:cubicBezTo>
                      <a:pt x="1214" y="290"/>
                      <a:pt x="1429" y="242"/>
                      <a:pt x="1570" y="219"/>
                    </a:cubicBezTo>
                    <a:cubicBezTo>
                      <a:pt x="1711" y="196"/>
                      <a:pt x="1847" y="138"/>
                      <a:pt x="1920" y="117"/>
                    </a:cubicBezTo>
                  </a:path>
                </a:pathLst>
              </a:custGeom>
              <a:noFill/>
              <a:ln w="19050" cmpd="sng">
                <a:solidFill>
                  <a:srgbClr val="0000FF"/>
                </a:solidFill>
                <a:round/>
                <a:headEnd type="none" w="med" len="me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9" name="Text Box 38"/>
              <p:cNvSpPr txBox="1">
                <a:spLocks noChangeArrowheads="1"/>
              </p:cNvSpPr>
              <p:nvPr/>
            </p:nvSpPr>
            <p:spPr bwMode="auto">
              <a:xfrm>
                <a:off x="4636" y="1933"/>
                <a:ext cx="2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0" i="1">
                    <a:solidFill>
                      <a:srgbClr val="FF3300"/>
                    </a:solidFill>
                    <a:latin typeface="微软雅黑" panose="020B0503020204020204" pitchFamily="34" charset="-122"/>
                    <a:ea typeface="微软雅黑" panose="020B0503020204020204" pitchFamily="34" charset="-122"/>
                  </a:rPr>
                  <a:t>P</a:t>
                </a:r>
              </a:p>
            </p:txBody>
          </p:sp>
        </p:grpSp>
        <p:sp>
          <p:nvSpPr>
            <p:cNvPr id="37" name="Oval 39"/>
            <p:cNvSpPr>
              <a:spLocks noChangeArrowheads="1"/>
            </p:cNvSpPr>
            <p:nvPr/>
          </p:nvSpPr>
          <p:spPr bwMode="auto">
            <a:xfrm>
              <a:off x="4676" y="2260"/>
              <a:ext cx="45" cy="45"/>
            </a:xfrm>
            <a:prstGeom prst="ellipse">
              <a:avLst/>
            </a:prstGeom>
            <a:solidFill>
              <a:srgbClr val="008000"/>
            </a:solidFill>
            <a:ln w="9525" algn="ctr">
              <a:solidFill>
                <a:schemeClr val="tx1"/>
              </a:solidFill>
              <a:round/>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grpSp>
      <p:sp>
        <p:nvSpPr>
          <p:cNvPr id="40" name="矩形 3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41" name="矩形 40"/>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42" name="Text Box 34"/>
          <p:cNvSpPr txBox="1">
            <a:spLocks noChangeArrowheads="1"/>
          </p:cNvSpPr>
          <p:nvPr/>
        </p:nvSpPr>
        <p:spPr bwMode="auto">
          <a:xfrm>
            <a:off x="191782" y="1516339"/>
            <a:ext cx="3182635"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457200" indent="-457200">
              <a:defRPr sz="3200" b="1">
                <a:solidFill>
                  <a:schemeClr val="tx1"/>
                </a:solidFill>
                <a:latin typeface="Arial" panose="020B0604020202020204" pitchFamily="34" charset="0"/>
                <a:ea typeface="宋体" panose="02010600030101010101" pitchFamily="2" charset="-122"/>
              </a:defRPr>
            </a:lvl1pPr>
            <a:lvl2pPr marL="914400" indent="-457200">
              <a:defRPr sz="3200" b="1">
                <a:solidFill>
                  <a:schemeClr val="tx1"/>
                </a:solidFill>
                <a:latin typeface="Arial" panose="020B0604020202020204" pitchFamily="34" charset="0"/>
                <a:ea typeface="宋体" panose="02010600030101010101" pitchFamily="2" charset="-122"/>
              </a:defRPr>
            </a:lvl2pPr>
            <a:lvl3pPr marL="1371600" indent="-457200">
              <a:defRPr sz="3200" b="1">
                <a:solidFill>
                  <a:schemeClr val="tx1"/>
                </a:solidFill>
                <a:latin typeface="Arial" panose="020B0604020202020204" pitchFamily="34" charset="0"/>
                <a:ea typeface="宋体" panose="02010600030101010101" pitchFamily="2" charset="-122"/>
              </a:defRPr>
            </a:lvl3pPr>
            <a:lvl4pPr marL="1828800" indent="-457200">
              <a:defRPr sz="3200" b="1">
                <a:solidFill>
                  <a:schemeClr val="tx1"/>
                </a:solidFill>
                <a:latin typeface="Arial" panose="020B0604020202020204" pitchFamily="34" charset="0"/>
                <a:ea typeface="宋体" panose="02010600030101010101" pitchFamily="2" charset="-122"/>
              </a:defRPr>
            </a:lvl4pPr>
            <a:lvl5pPr marL="2286000" indent="-457200">
              <a:defRPr sz="3200" b="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0" dirty="0">
                <a:solidFill>
                  <a:srgbClr val="C00000"/>
                </a:solidFill>
                <a:latin typeface="微软雅黑" panose="020B0503020204020204" pitchFamily="34" charset="-122"/>
                <a:ea typeface="微软雅黑" panose="020B0503020204020204" pitchFamily="34" charset="-122"/>
              </a:rPr>
              <a:t>质点的运动学方程</a:t>
            </a:r>
          </a:p>
        </p:txBody>
      </p:sp>
      <p:grpSp>
        <p:nvGrpSpPr>
          <p:cNvPr id="2" name="组合 1"/>
          <p:cNvGrpSpPr/>
          <p:nvPr/>
        </p:nvGrpSpPr>
        <p:grpSpPr>
          <a:xfrm>
            <a:off x="-234942" y="4343152"/>
            <a:ext cx="5431809" cy="1051615"/>
            <a:chOff x="-195563" y="5179318"/>
            <a:chExt cx="5431809" cy="1051615"/>
          </a:xfrm>
        </p:grpSpPr>
        <mc:AlternateContent xmlns:mc="http://schemas.openxmlformats.org/markup-compatibility/2006" xmlns:a14="http://schemas.microsoft.com/office/drawing/2010/main">
          <mc:Choice Requires="a14">
            <p:sp>
              <p:nvSpPr>
                <p:cNvPr id="51" name="Text Box 78"/>
                <p:cNvSpPr txBox="1">
                  <a:spLocks noChangeArrowheads="1"/>
                </p:cNvSpPr>
                <p:nvPr/>
              </p:nvSpPr>
              <p:spPr bwMode="auto">
                <a:xfrm>
                  <a:off x="139131" y="5179318"/>
                  <a:ext cx="4724400" cy="52387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i="0" u="none" strike="noStrike" kern="0" cap="none" spc="0" normalizeH="0" baseline="0" noProof="0" dirty="0">
                      <a:ln>
                        <a:noFill/>
                      </a:ln>
                      <a:solidFill>
                        <a:srgbClr val="1C1C1C"/>
                      </a:solidFill>
                      <a:effectLst/>
                      <a:uLnTx/>
                      <a:uFillTx/>
                      <a:latin typeface="微软雅黑" panose="020B0503020204020204" pitchFamily="34" charset="-122"/>
                      <a:ea typeface="微软雅黑" panose="020B0503020204020204" pitchFamily="34" charset="-122"/>
                    </a:rPr>
                    <a:t>从中消去参数</a:t>
                  </a:r>
                  <a14:m>
                    <m:oMath xmlns:m="http://schemas.openxmlformats.org/officeDocument/2006/math">
                      <m:r>
                        <a:rPr kumimoji="1" lang="en-US" altLang="zh-CN" sz="2800" b="0" i="1" u="none" strike="noStrike" kern="0" cap="none" spc="0" normalizeH="0" baseline="0" noProof="0" dirty="0" smtClean="0">
                          <a:ln>
                            <a:noFill/>
                          </a:ln>
                          <a:solidFill>
                            <a:srgbClr val="1C1C1C"/>
                          </a:solidFill>
                          <a:effectLst/>
                          <a:uLnTx/>
                          <a:uFillTx/>
                          <a:latin typeface="Cambria Math" panose="02040503050406030204" pitchFamily="18" charset="0"/>
                          <a:ea typeface="宋体" panose="02010600030101010101" pitchFamily="2" charset="-122"/>
                        </a:rPr>
                        <m:t>𝑡</m:t>
                      </m:r>
                    </m:oMath>
                  </a14:m>
                  <a:r>
                    <a:rPr kumimoji="1" lang="zh-CN" altLang="en-US" sz="2800" i="0" u="none" strike="noStrike" kern="0" cap="none" spc="0" normalizeH="0" baseline="0" noProof="0" dirty="0">
                      <a:ln>
                        <a:noFill/>
                      </a:ln>
                      <a:solidFill>
                        <a:srgbClr val="1C1C1C"/>
                      </a:solidFill>
                      <a:effectLst/>
                      <a:uLnTx/>
                      <a:uFillTx/>
                      <a:latin typeface="微软雅黑" panose="020B0503020204020204" pitchFamily="34" charset="-122"/>
                      <a:ea typeface="微软雅黑" panose="020B0503020204020204" pitchFamily="34" charset="-122"/>
                    </a:rPr>
                    <a:t>得</a:t>
                  </a:r>
                  <a:r>
                    <a:rPr kumimoji="1" lang="zh-CN" altLang="en-US" sz="280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轨迹方程</a:t>
                  </a:r>
                  <a:r>
                    <a:rPr kumimoji="1" lang="en-US" altLang="zh-CN" sz="280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a:t>
                  </a:r>
                  <a:r>
                    <a:rPr kumimoji="1" lang="zh-CN" altLang="en-US" sz="280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                    </a:t>
                  </a:r>
                </a:p>
              </p:txBody>
            </p:sp>
          </mc:Choice>
          <mc:Fallback xmlns="">
            <p:sp>
              <p:nvSpPr>
                <p:cNvPr id="51" name="Text Box 78"/>
                <p:cNvSpPr txBox="1">
                  <a:spLocks noRot="1" noChangeAspect="1" noMove="1" noResize="1" noEditPoints="1" noAdjustHandles="1" noChangeArrowheads="1" noChangeShapeType="1" noTextEdit="1"/>
                </p:cNvSpPr>
                <p:nvPr/>
              </p:nvSpPr>
              <p:spPr bwMode="auto">
                <a:xfrm>
                  <a:off x="139131" y="5179318"/>
                  <a:ext cx="4724400" cy="523875"/>
                </a:xfrm>
                <a:prstGeom prst="rect">
                  <a:avLst/>
                </a:prstGeom>
                <a:blipFill>
                  <a:blip r:embed="rId14"/>
                  <a:stretch>
                    <a:fillRect l="-2581" t="-11628" b="-31395"/>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195563" y="5707713"/>
                  <a:ext cx="543180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chemeClr val="tx1"/>
                            </a:solidFill>
                            <a:latin typeface="Cambria Math" panose="02040503050406030204" pitchFamily="18" charset="0"/>
                          </a:rPr>
                          <m:t>𝑓</m:t>
                        </m:r>
                        <m:d>
                          <m:dPr>
                            <m:ctrlPr>
                              <a:rPr kumimoji="1" lang="en-US" altLang="zh-CN" sz="2800" i="1" smtClean="0">
                                <a:solidFill>
                                  <a:schemeClr val="tx1"/>
                                </a:solidFill>
                                <a:latin typeface="Cambria Math" panose="02040503050406030204" pitchFamily="18" charset="0"/>
                              </a:rPr>
                            </m:ctrlPr>
                          </m:dPr>
                          <m:e>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𝑦</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𝑧</m:t>
                            </m:r>
                          </m:e>
                        </m:d>
                        <m:r>
                          <a:rPr kumimoji="1" lang="en-US" altLang="zh-CN" sz="2800" b="0" i="1" smtClean="0">
                            <a:solidFill>
                              <a:schemeClr val="tx1"/>
                            </a:solidFill>
                            <a:latin typeface="Cambria Math" panose="02040503050406030204" pitchFamily="18" charset="0"/>
                          </a:rPr>
                          <m:t>=0</m:t>
                        </m:r>
                      </m:oMath>
                    </m:oMathPara>
                  </a14:m>
                  <a:endPar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7" name="矩形 46"/>
                <p:cNvSpPr>
                  <a:spLocks noRot="1" noChangeAspect="1" noMove="1" noResize="1" noEditPoints="1" noAdjustHandles="1" noChangeArrowheads="1" noChangeShapeType="1" noTextEdit="1"/>
                </p:cNvSpPr>
                <p:nvPr/>
              </p:nvSpPr>
              <p:spPr>
                <a:xfrm>
                  <a:off x="-195563" y="5707713"/>
                  <a:ext cx="5431809" cy="523220"/>
                </a:xfrm>
                <a:prstGeom prst="rect">
                  <a:avLst/>
                </a:prstGeom>
                <a:blipFill>
                  <a:blip r:embed="rId1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6" name="矩形 45"/>
              <p:cNvSpPr/>
              <p:nvPr/>
            </p:nvSpPr>
            <p:spPr>
              <a:xfrm>
                <a:off x="3374417" y="1392116"/>
                <a:ext cx="5431809" cy="5868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zh-CN" altLang="en-US" sz="2800" i="1" smtClean="0">
                              <a:solidFill>
                                <a:schemeClr val="tx1"/>
                              </a:solidFill>
                              <a:latin typeface="Cambria Math" panose="02040503050406030204" pitchFamily="18" charset="0"/>
                            </a:rPr>
                          </m:ctrlPr>
                        </m:accPr>
                        <m:e>
                          <m:r>
                            <a:rPr kumimoji="1" lang="en-US" altLang="zh-CN" sz="2800" b="0" i="1">
                              <a:solidFill>
                                <a:schemeClr val="tx1"/>
                              </a:solidFill>
                              <a:latin typeface="Cambria Math" panose="02040503050406030204" pitchFamily="18" charset="0"/>
                            </a:rPr>
                            <m:t>𝑟</m:t>
                          </m:r>
                        </m:e>
                      </m:acc>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𝑡</m:t>
                      </m:r>
                      <m:r>
                        <a:rPr kumimoji="1" lang="en-US" altLang="zh-CN" sz="2800" b="0" i="1" smtClean="0">
                          <a:solidFill>
                            <a:schemeClr val="tx1"/>
                          </a:solidFill>
                          <a:latin typeface="Cambria Math" panose="02040503050406030204" pitchFamily="18" charset="0"/>
                        </a:rPr>
                        <m:t>)</m:t>
                      </m:r>
                      <m:acc>
                        <m:accPr>
                          <m:chr m:val="⃑"/>
                          <m:ctrlPr>
                            <a:rPr kumimoji="1" lang="en-US" altLang="zh-CN" sz="280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𝑖</m:t>
                          </m:r>
                        </m:e>
                      </m:acc>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𝑦</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𝑡</m:t>
                      </m:r>
                      <m:r>
                        <a:rPr kumimoji="1" lang="en-US" altLang="zh-CN" sz="2800" b="0" i="1" smtClean="0">
                          <a:solidFill>
                            <a:schemeClr val="tx1"/>
                          </a:solidFill>
                          <a:latin typeface="Cambria Math" panose="02040503050406030204" pitchFamily="18" charset="0"/>
                        </a:rPr>
                        <m:t>)</m:t>
                      </m:r>
                      <m:acc>
                        <m:accPr>
                          <m:chr m:val="⃑"/>
                          <m:ctrlPr>
                            <a:rPr kumimoji="1" lang="en-US" altLang="zh-CN" sz="280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𝑗</m:t>
                          </m:r>
                        </m:e>
                      </m:acc>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𝑧</m:t>
                      </m:r>
                      <m:r>
                        <a:rPr kumimoji="1" lang="en-US" altLang="zh-CN" sz="2800" b="0" i="1">
                          <a:latin typeface="Cambria Math" panose="02040503050406030204" pitchFamily="18" charset="0"/>
                        </a:rPr>
                        <m:t>(</m:t>
                      </m:r>
                      <m:r>
                        <a:rPr kumimoji="1" lang="en-US" altLang="zh-CN" sz="2800" b="0" i="1">
                          <a:latin typeface="Cambria Math" panose="02040503050406030204" pitchFamily="18" charset="0"/>
                        </a:rPr>
                        <m:t>𝑡</m:t>
                      </m:r>
                      <m:r>
                        <a:rPr kumimoji="1" lang="en-US" altLang="zh-CN" sz="2800" b="0" i="1">
                          <a:latin typeface="Cambria Math" panose="02040503050406030204" pitchFamily="18" charset="0"/>
                        </a:rPr>
                        <m:t>)</m:t>
                      </m:r>
                      <m:acc>
                        <m:accPr>
                          <m:chr m:val="⃑"/>
                          <m:ctrlPr>
                            <a:rPr kumimoji="1" lang="en-US" altLang="zh-CN" sz="280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𝑘</m:t>
                          </m:r>
                        </m:e>
                      </m:acc>
                    </m:oMath>
                  </m:oMathPara>
                </a14:m>
                <a:endParaRPr lang="zh-CN" altLang="en-US" sz="28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6" name="矩形 45"/>
              <p:cNvSpPr>
                <a:spLocks noRot="1" noChangeAspect="1" noMove="1" noResize="1" noEditPoints="1" noAdjustHandles="1" noChangeArrowheads="1" noChangeShapeType="1" noTextEdit="1"/>
              </p:cNvSpPr>
              <p:nvPr/>
            </p:nvSpPr>
            <p:spPr>
              <a:xfrm>
                <a:off x="3374417" y="1392116"/>
                <a:ext cx="5431809" cy="58689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552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90" name="Text Box 14">
            <a:extLst>
              <a:ext uri="{FF2B5EF4-FFF2-40B4-BE49-F238E27FC236}">
                <a16:creationId xmlns:a16="http://schemas.microsoft.com/office/drawing/2014/main" id="{377E24D0-AF17-400F-84FB-735465B2693C}"/>
              </a:ext>
            </a:extLst>
          </p:cNvPr>
          <p:cNvSpPr txBox="1">
            <a:spLocks noChangeArrowheads="1"/>
          </p:cNvSpPr>
          <p:nvPr/>
        </p:nvSpPr>
        <p:spPr bwMode="auto">
          <a:xfrm>
            <a:off x="578785" y="998538"/>
            <a:ext cx="7156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a:ea typeface="宋体" panose="02010600030101010101" pitchFamily="2" charset="-122"/>
              </a:rPr>
              <a:t>质点在空间所经过的路径称为轨道（轨迹）</a:t>
            </a:r>
            <a:endParaRPr lang="zh-CN" altLang="en-US" sz="2400" dirty="0">
              <a:solidFill>
                <a:schemeClr val="tx1"/>
              </a:solidFill>
              <a:ea typeface="宋体" panose="02010600030101010101" pitchFamily="2" charset="-122"/>
            </a:endParaRPr>
          </a:p>
        </p:txBody>
      </p:sp>
      <p:sp>
        <p:nvSpPr>
          <p:cNvPr id="178191" name="Text Box 15">
            <a:extLst>
              <a:ext uri="{FF2B5EF4-FFF2-40B4-BE49-F238E27FC236}">
                <a16:creationId xmlns:a16="http://schemas.microsoft.com/office/drawing/2014/main" id="{8F238155-4E65-442B-B5BD-425AE642A461}"/>
              </a:ext>
            </a:extLst>
          </p:cNvPr>
          <p:cNvSpPr txBox="1">
            <a:spLocks noChangeArrowheads="1"/>
          </p:cNvSpPr>
          <p:nvPr/>
        </p:nvSpPr>
        <p:spPr bwMode="auto">
          <a:xfrm>
            <a:off x="611188" y="1493838"/>
            <a:ext cx="73612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dirty="0">
                <a:ea typeface="宋体" panose="02010600030101010101" pitchFamily="2" charset="-122"/>
              </a:rPr>
              <a:t>从运动方程中消去</a:t>
            </a:r>
            <a:r>
              <a:rPr lang="en-US" altLang="zh-CN" sz="2400" dirty="0">
                <a:ea typeface="宋体" panose="02010600030101010101" pitchFamily="2" charset="-122"/>
              </a:rPr>
              <a:t>t</a:t>
            </a:r>
            <a:r>
              <a:rPr lang="zh-CN" altLang="en-US" sz="2400" dirty="0">
                <a:ea typeface="宋体" panose="02010600030101010101" pitchFamily="2" charset="-122"/>
              </a:rPr>
              <a:t>，即可得到轨道方程</a:t>
            </a:r>
            <a:endParaRPr lang="zh-CN" altLang="en-US" sz="2400" dirty="0">
              <a:solidFill>
                <a:srgbClr val="FF6600"/>
              </a:solidFill>
              <a:ea typeface="仿宋_GB2312" pitchFamily="49" charset="-122"/>
            </a:endParaRPr>
          </a:p>
        </p:txBody>
      </p:sp>
      <p:sp>
        <p:nvSpPr>
          <p:cNvPr id="178193" name="Rectangle 17">
            <a:extLst>
              <a:ext uri="{FF2B5EF4-FFF2-40B4-BE49-F238E27FC236}">
                <a16:creationId xmlns:a16="http://schemas.microsoft.com/office/drawing/2014/main" id="{50AE0428-7F93-4D9A-98D9-5F52052F0B01}"/>
              </a:ext>
            </a:extLst>
          </p:cNvPr>
          <p:cNvSpPr>
            <a:spLocks noChangeArrowheads="1"/>
          </p:cNvSpPr>
          <p:nvPr/>
        </p:nvSpPr>
        <p:spPr bwMode="auto">
          <a:xfrm>
            <a:off x="792163" y="2169418"/>
            <a:ext cx="42546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t>例：已知某质点的运动方程为 </a:t>
            </a:r>
          </a:p>
        </p:txBody>
      </p:sp>
      <p:sp>
        <p:nvSpPr>
          <p:cNvPr id="178194" name="Rectangle 18">
            <a:extLst>
              <a:ext uri="{FF2B5EF4-FFF2-40B4-BE49-F238E27FC236}">
                <a16:creationId xmlns:a16="http://schemas.microsoft.com/office/drawing/2014/main" id="{F37A4F3F-A884-41FE-BB6D-591CB06E1982}"/>
              </a:ext>
            </a:extLst>
          </p:cNvPr>
          <p:cNvSpPr>
            <a:spLocks noChangeArrowheads="1"/>
          </p:cNvSpPr>
          <p:nvPr/>
        </p:nvSpPr>
        <p:spPr bwMode="auto">
          <a:xfrm>
            <a:off x="5870662" y="2868506"/>
            <a:ext cx="7697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400" b="0" i="1" dirty="0"/>
              <a:t>z</a:t>
            </a:r>
            <a:r>
              <a:rPr lang="zh-CN" altLang="en-US" sz="2400" b="0" dirty="0"/>
              <a:t>＝</a:t>
            </a:r>
            <a:r>
              <a:rPr lang="en-US" altLang="zh-CN" sz="2400" b="0" dirty="0"/>
              <a:t>0</a:t>
            </a:r>
          </a:p>
        </p:txBody>
      </p:sp>
      <p:graphicFrame>
        <p:nvGraphicFramePr>
          <p:cNvPr id="178195" name="Object 19">
            <a:extLst>
              <a:ext uri="{FF2B5EF4-FFF2-40B4-BE49-F238E27FC236}">
                <a16:creationId xmlns:a16="http://schemas.microsoft.com/office/drawing/2014/main" id="{3AE808FB-717E-42B3-8D07-7BF3A5EA6DAB}"/>
              </a:ext>
            </a:extLst>
          </p:cNvPr>
          <p:cNvGraphicFramePr>
            <a:graphicFrameLocks noChangeAspect="1"/>
          </p:cNvGraphicFramePr>
          <p:nvPr>
            <p:extLst>
              <p:ext uri="{D42A27DB-BD31-4B8C-83A1-F6EECF244321}">
                <p14:modId xmlns:p14="http://schemas.microsoft.com/office/powerpoint/2010/main" val="1048673056"/>
              </p:ext>
            </p:extLst>
          </p:nvPr>
        </p:nvGraphicFramePr>
        <p:xfrm>
          <a:off x="766763" y="2625139"/>
          <a:ext cx="2028825" cy="1016000"/>
        </p:xfrm>
        <a:graphic>
          <a:graphicData uri="http://schemas.openxmlformats.org/presentationml/2006/ole">
            <mc:AlternateContent xmlns:mc="http://schemas.openxmlformats.org/markup-compatibility/2006">
              <mc:Choice xmlns:v="urn:schemas-microsoft-com:vml" Requires="v">
                <p:oleObj spid="_x0000_s2062" name="Equation" r:id="rId3" imgW="787320" imgH="393480" progId="Equation.DSMT4">
                  <p:embed/>
                </p:oleObj>
              </mc:Choice>
              <mc:Fallback>
                <p:oleObj name="Equation" r:id="rId3" imgW="787320" imgH="393480" progId="Equation.DSMT4">
                  <p:embed/>
                  <p:pic>
                    <p:nvPicPr>
                      <p:cNvPr id="178195" name="Object 19">
                        <a:extLst>
                          <a:ext uri="{FF2B5EF4-FFF2-40B4-BE49-F238E27FC236}">
                            <a16:creationId xmlns:a16="http://schemas.microsoft.com/office/drawing/2014/main" id="{3AE808FB-717E-42B3-8D07-7BF3A5EA6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2625139"/>
                        <a:ext cx="20288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96" name="Object 20">
            <a:extLst>
              <a:ext uri="{FF2B5EF4-FFF2-40B4-BE49-F238E27FC236}">
                <a16:creationId xmlns:a16="http://schemas.microsoft.com/office/drawing/2014/main" id="{EFBD2A80-B138-4DFE-9B66-86BF63102F2F}"/>
              </a:ext>
            </a:extLst>
          </p:cNvPr>
          <p:cNvGraphicFramePr>
            <a:graphicFrameLocks noChangeAspect="1"/>
          </p:cNvGraphicFramePr>
          <p:nvPr>
            <p:extLst>
              <p:ext uri="{D42A27DB-BD31-4B8C-83A1-F6EECF244321}">
                <p14:modId xmlns:p14="http://schemas.microsoft.com/office/powerpoint/2010/main" val="83929488"/>
              </p:ext>
            </p:extLst>
          </p:nvPr>
        </p:nvGraphicFramePr>
        <p:xfrm>
          <a:off x="3192462" y="2640586"/>
          <a:ext cx="2119313" cy="1011237"/>
        </p:xfrm>
        <a:graphic>
          <a:graphicData uri="http://schemas.openxmlformats.org/presentationml/2006/ole">
            <mc:AlternateContent xmlns:mc="http://schemas.openxmlformats.org/markup-compatibility/2006">
              <mc:Choice xmlns:v="urn:schemas-microsoft-com:vml" Requires="v">
                <p:oleObj spid="_x0000_s2063" name="Equation" r:id="rId5" imgW="825480" imgH="393480" progId="Equation.DSMT4">
                  <p:embed/>
                </p:oleObj>
              </mc:Choice>
              <mc:Fallback>
                <p:oleObj name="Equation" r:id="rId5" imgW="825480" imgH="393480" progId="Equation.DSMT4">
                  <p:embed/>
                  <p:pic>
                    <p:nvPicPr>
                      <p:cNvPr id="178196" name="Object 20">
                        <a:extLst>
                          <a:ext uri="{FF2B5EF4-FFF2-40B4-BE49-F238E27FC236}">
                            <a16:creationId xmlns:a16="http://schemas.microsoft.com/office/drawing/2014/main" id="{EFBD2A80-B138-4DFE-9B66-86BF63102F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2462" y="2640586"/>
                        <a:ext cx="2119313"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97" name="Rectangle 21">
            <a:extLst>
              <a:ext uri="{FF2B5EF4-FFF2-40B4-BE49-F238E27FC236}">
                <a16:creationId xmlns:a16="http://schemas.microsoft.com/office/drawing/2014/main" id="{55D534D8-D4E3-4546-97B3-A25F9FB932FF}"/>
              </a:ext>
            </a:extLst>
          </p:cNvPr>
          <p:cNvSpPr>
            <a:spLocks noChangeArrowheads="1"/>
          </p:cNvSpPr>
          <p:nvPr/>
        </p:nvSpPr>
        <p:spPr bwMode="auto">
          <a:xfrm>
            <a:off x="701675" y="3742653"/>
            <a:ext cx="4935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t>从</a:t>
            </a:r>
            <a:r>
              <a:rPr lang="en-US" altLang="zh-CN" sz="2400" i="1" dirty="0"/>
              <a:t>x</a:t>
            </a:r>
            <a:r>
              <a:rPr lang="zh-CN" altLang="en-US" sz="2400" dirty="0"/>
              <a:t>，</a:t>
            </a:r>
            <a:r>
              <a:rPr lang="en-US" altLang="zh-CN" sz="2400" i="1" dirty="0"/>
              <a:t>y</a:t>
            </a:r>
            <a:r>
              <a:rPr lang="zh-CN" altLang="en-US" sz="2400" dirty="0"/>
              <a:t>两式中消去</a:t>
            </a:r>
            <a:r>
              <a:rPr lang="en-US" altLang="zh-CN" sz="2400" i="1" dirty="0"/>
              <a:t>t</a:t>
            </a:r>
            <a:r>
              <a:rPr lang="zh-CN" altLang="en-US" sz="2400" dirty="0"/>
              <a:t>后，得轨道方程 </a:t>
            </a:r>
          </a:p>
        </p:txBody>
      </p:sp>
      <p:sp>
        <p:nvSpPr>
          <p:cNvPr id="178198" name="Rectangle 22">
            <a:extLst>
              <a:ext uri="{FF2B5EF4-FFF2-40B4-BE49-F238E27FC236}">
                <a16:creationId xmlns:a16="http://schemas.microsoft.com/office/drawing/2014/main" id="{43F181C1-6971-40D9-9133-6EB67F025168}"/>
              </a:ext>
            </a:extLst>
          </p:cNvPr>
          <p:cNvSpPr>
            <a:spLocks noChangeArrowheads="1"/>
          </p:cNvSpPr>
          <p:nvPr/>
        </p:nvSpPr>
        <p:spPr bwMode="auto">
          <a:xfrm>
            <a:off x="1627981" y="4346422"/>
            <a:ext cx="2704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i="1" dirty="0"/>
              <a:t>x</a:t>
            </a:r>
            <a:r>
              <a:rPr lang="en-US" altLang="zh-CN" sz="2400" baseline="30000" dirty="0"/>
              <a:t>2</a:t>
            </a:r>
            <a:r>
              <a:rPr lang="zh-CN" altLang="en-US" sz="2400" dirty="0"/>
              <a:t>＋</a:t>
            </a:r>
            <a:r>
              <a:rPr lang="en-US" altLang="zh-CN" sz="2400" i="1" dirty="0"/>
              <a:t>y</a:t>
            </a:r>
            <a:r>
              <a:rPr lang="en-US" altLang="zh-CN" sz="2400" baseline="30000" dirty="0"/>
              <a:t>2</a:t>
            </a:r>
            <a:r>
              <a:rPr lang="zh-CN" altLang="en-US" sz="2400" dirty="0"/>
              <a:t>＝</a:t>
            </a:r>
            <a:r>
              <a:rPr lang="en-US" altLang="zh-CN" sz="2400" dirty="0"/>
              <a:t>9</a:t>
            </a:r>
            <a:r>
              <a:rPr lang="zh-CN" altLang="en-US" sz="2400" dirty="0"/>
              <a:t>，　</a:t>
            </a:r>
            <a:r>
              <a:rPr lang="en-US" altLang="zh-CN" sz="2400" i="1" dirty="0"/>
              <a:t>z</a:t>
            </a:r>
            <a:r>
              <a:rPr lang="zh-CN" altLang="en-US" sz="2400" dirty="0"/>
              <a:t>＝</a:t>
            </a:r>
            <a:r>
              <a:rPr lang="en-US" altLang="zh-CN" sz="2400" dirty="0"/>
              <a:t>0 </a:t>
            </a:r>
          </a:p>
        </p:txBody>
      </p:sp>
      <p:sp>
        <p:nvSpPr>
          <p:cNvPr id="178199" name="Rectangle 23">
            <a:extLst>
              <a:ext uri="{FF2B5EF4-FFF2-40B4-BE49-F238E27FC236}">
                <a16:creationId xmlns:a16="http://schemas.microsoft.com/office/drawing/2014/main" id="{C7ADD3F5-A6DD-4480-AA35-A9EE6976EA7C}"/>
              </a:ext>
            </a:extLst>
          </p:cNvPr>
          <p:cNvSpPr>
            <a:spLocks noChangeArrowheads="1"/>
          </p:cNvSpPr>
          <p:nvPr/>
        </p:nvSpPr>
        <p:spPr bwMode="auto">
          <a:xfrm>
            <a:off x="296863" y="5033546"/>
            <a:ext cx="73802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dirty="0"/>
              <a:t>     </a:t>
            </a:r>
            <a:r>
              <a:rPr lang="zh-CN" altLang="en-US" sz="2400" dirty="0"/>
              <a:t>这表明质点是在</a:t>
            </a:r>
            <a:r>
              <a:rPr lang="en-US" altLang="zh-CN" sz="2400" i="1" dirty="0"/>
              <a:t>z</a:t>
            </a:r>
            <a:r>
              <a:rPr lang="zh-CN" altLang="en-US" sz="2400" dirty="0"/>
              <a:t>＝</a:t>
            </a:r>
            <a:r>
              <a:rPr lang="en-US" altLang="zh-CN" sz="2400" dirty="0"/>
              <a:t>0</a:t>
            </a:r>
            <a:r>
              <a:rPr lang="zh-CN" altLang="en-US" sz="2400" dirty="0"/>
              <a:t>的平面内，作以原点为圆心，半径为</a:t>
            </a:r>
            <a:r>
              <a:rPr lang="en-US" altLang="zh-CN" sz="2400" dirty="0"/>
              <a:t>3 m</a:t>
            </a:r>
            <a:r>
              <a:rPr lang="zh-CN" altLang="en-US" sz="2400" dirty="0"/>
              <a:t>的圆周运动．</a:t>
            </a:r>
            <a:endParaRPr lang="zh-CN" altLang="en-US" dirty="0"/>
          </a:p>
        </p:txBody>
      </p:sp>
      <p:sp>
        <p:nvSpPr>
          <p:cNvPr id="13" name="矩形 12">
            <a:extLst>
              <a:ext uri="{FF2B5EF4-FFF2-40B4-BE49-F238E27FC236}">
                <a16:creationId xmlns:a16="http://schemas.microsoft.com/office/drawing/2014/main" id="{2B97AB7F-0C5E-48B6-AB0D-E3148FEE3F80}"/>
              </a:ext>
            </a:extLst>
          </p:cNvPr>
          <p:cNvSpPr/>
          <p:nvPr/>
        </p:nvSpPr>
        <p:spPr>
          <a:xfrm>
            <a:off x="0" y="-49413"/>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16" name="矩形 15">
            <a:extLst>
              <a:ext uri="{FF2B5EF4-FFF2-40B4-BE49-F238E27FC236}">
                <a16:creationId xmlns:a16="http://schemas.microsoft.com/office/drawing/2014/main" id="{B50F9D5A-7D50-4546-9E61-2BFD3206495D}"/>
              </a:ext>
            </a:extLst>
          </p:cNvPr>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90"/>
                                        </p:tgtEl>
                                        <p:attrNameLst>
                                          <p:attrName>style.visibility</p:attrName>
                                        </p:attrNameLst>
                                      </p:cBhvr>
                                      <p:to>
                                        <p:strVal val="visible"/>
                                      </p:to>
                                    </p:set>
                                    <p:animEffect transition="in" filter="wipe(left)">
                                      <p:cBhvr>
                                        <p:cTn id="7" dur="500"/>
                                        <p:tgtEl>
                                          <p:spTgt spid="17819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191"/>
                                        </p:tgtEl>
                                        <p:attrNameLst>
                                          <p:attrName>style.visibility</p:attrName>
                                        </p:attrNameLst>
                                      </p:cBhvr>
                                      <p:to>
                                        <p:strVal val="visible"/>
                                      </p:to>
                                    </p:set>
                                    <p:animEffect transition="in" filter="wipe(left)">
                                      <p:cBhvr>
                                        <p:cTn id="10" dur="500"/>
                                        <p:tgtEl>
                                          <p:spTgt spid="1781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8193"/>
                                        </p:tgtEl>
                                        <p:attrNameLst>
                                          <p:attrName>style.visibility</p:attrName>
                                        </p:attrNameLst>
                                      </p:cBhvr>
                                      <p:to>
                                        <p:strVal val="visible"/>
                                      </p:to>
                                    </p:set>
                                    <p:animEffect transition="in" filter="blinds(horizontal)">
                                      <p:cBhvr>
                                        <p:cTn id="15" dur="500"/>
                                        <p:tgtEl>
                                          <p:spTgt spid="178193"/>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178195"/>
                                        </p:tgtEl>
                                        <p:attrNameLst>
                                          <p:attrName>style.visibility</p:attrName>
                                        </p:attrNameLst>
                                      </p:cBhvr>
                                      <p:to>
                                        <p:strVal val="visible"/>
                                      </p:to>
                                    </p:set>
                                    <p:animEffect transition="in" filter="blinds(horizontal)">
                                      <p:cBhvr>
                                        <p:cTn id="19" dur="500"/>
                                        <p:tgtEl>
                                          <p:spTgt spid="178195"/>
                                        </p:tgtEl>
                                      </p:cBhvr>
                                    </p:animEffect>
                                  </p:childTnLst>
                                </p:cTn>
                              </p:par>
                            </p:childTnLst>
                          </p:cTn>
                        </p:par>
                        <p:par>
                          <p:cTn id="20" fill="hold" nodeType="afterGroup">
                            <p:stCondLst>
                              <p:cond delay="1000"/>
                            </p:stCondLst>
                            <p:childTnLst>
                              <p:par>
                                <p:cTn id="21" presetID="3" presetClass="entr" presetSubtype="10" fill="hold" nodeType="afterEffect">
                                  <p:stCondLst>
                                    <p:cond delay="0"/>
                                  </p:stCondLst>
                                  <p:childTnLst>
                                    <p:set>
                                      <p:cBhvr>
                                        <p:cTn id="22" dur="1" fill="hold">
                                          <p:stCondLst>
                                            <p:cond delay="0"/>
                                          </p:stCondLst>
                                        </p:cTn>
                                        <p:tgtEl>
                                          <p:spTgt spid="178196"/>
                                        </p:tgtEl>
                                        <p:attrNameLst>
                                          <p:attrName>style.visibility</p:attrName>
                                        </p:attrNameLst>
                                      </p:cBhvr>
                                      <p:to>
                                        <p:strVal val="visible"/>
                                      </p:to>
                                    </p:set>
                                    <p:animEffect transition="in" filter="blinds(horizontal)">
                                      <p:cBhvr>
                                        <p:cTn id="23" dur="500"/>
                                        <p:tgtEl>
                                          <p:spTgt spid="178196"/>
                                        </p:tgtEl>
                                      </p:cBhvr>
                                    </p:animEffect>
                                  </p:childTnLst>
                                </p:cTn>
                              </p:par>
                            </p:childTnLst>
                          </p:cTn>
                        </p:par>
                        <p:par>
                          <p:cTn id="24" fill="hold" nodeType="afterGroup">
                            <p:stCondLst>
                              <p:cond delay="1500"/>
                            </p:stCondLst>
                            <p:childTnLst>
                              <p:par>
                                <p:cTn id="25" presetID="3" presetClass="entr" presetSubtype="10" fill="hold" grpId="0" nodeType="afterEffect">
                                  <p:stCondLst>
                                    <p:cond delay="0"/>
                                  </p:stCondLst>
                                  <p:childTnLst>
                                    <p:set>
                                      <p:cBhvr>
                                        <p:cTn id="26" dur="1" fill="hold">
                                          <p:stCondLst>
                                            <p:cond delay="0"/>
                                          </p:stCondLst>
                                        </p:cTn>
                                        <p:tgtEl>
                                          <p:spTgt spid="178194"/>
                                        </p:tgtEl>
                                        <p:attrNameLst>
                                          <p:attrName>style.visibility</p:attrName>
                                        </p:attrNameLst>
                                      </p:cBhvr>
                                      <p:to>
                                        <p:strVal val="visible"/>
                                      </p:to>
                                    </p:set>
                                    <p:animEffect transition="in" filter="blinds(horizontal)">
                                      <p:cBhvr>
                                        <p:cTn id="27" dur="500"/>
                                        <p:tgtEl>
                                          <p:spTgt spid="178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97"/>
                                        </p:tgtEl>
                                        <p:attrNameLst>
                                          <p:attrName>style.visibility</p:attrName>
                                        </p:attrNameLst>
                                      </p:cBhvr>
                                      <p:to>
                                        <p:strVal val="visible"/>
                                      </p:to>
                                    </p:set>
                                    <p:animEffect transition="in" filter="blinds(horizontal)">
                                      <p:cBhvr>
                                        <p:cTn id="32" dur="500"/>
                                        <p:tgtEl>
                                          <p:spTgt spid="1781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8198"/>
                                        </p:tgtEl>
                                        <p:attrNameLst>
                                          <p:attrName>style.visibility</p:attrName>
                                        </p:attrNameLst>
                                      </p:cBhvr>
                                      <p:to>
                                        <p:strVal val="visible"/>
                                      </p:to>
                                    </p:set>
                                    <p:animEffect transition="in" filter="blinds(horizontal)">
                                      <p:cBhvr>
                                        <p:cTn id="37" dur="500"/>
                                        <p:tgtEl>
                                          <p:spTgt spid="1781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8199"/>
                                        </p:tgtEl>
                                        <p:attrNameLst>
                                          <p:attrName>style.visibility</p:attrName>
                                        </p:attrNameLst>
                                      </p:cBhvr>
                                      <p:to>
                                        <p:strVal val="visible"/>
                                      </p:to>
                                    </p:set>
                                    <p:animEffect transition="in" filter="blinds(horizontal)">
                                      <p:cBhvr>
                                        <p:cTn id="42" dur="500"/>
                                        <p:tgtEl>
                                          <p:spTgt spid="17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90" grpId="0" autoUpdateAnimBg="0"/>
      <p:bldP spid="178191" grpId="0" autoUpdateAnimBg="0"/>
      <p:bldP spid="178193" grpId="0"/>
      <p:bldP spid="178194" grpId="0"/>
      <p:bldP spid="178197" grpId="0"/>
      <p:bldP spid="178198" grpId="0"/>
      <p:bldP spid="17819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Box 4"/>
              <p:cNvSpPr txBox="1">
                <a:spLocks noChangeArrowheads="1"/>
              </p:cNvSpPr>
              <p:nvPr/>
            </p:nvSpPr>
            <p:spPr bwMode="auto">
              <a:xfrm>
                <a:off x="180738" y="956362"/>
                <a:ext cx="2743200" cy="523220"/>
              </a:xfrm>
              <a:prstGeom prst="rect">
                <a:avLst/>
              </a:prstGeom>
              <a:noFill/>
              <a:ln>
                <a:noFill/>
              </a:ln>
              <a:extLst>
                <a:ext uri="{909E8E84-426E-40DD-AFC4-6F175D3DCCD1}">
                  <a14:hiddenFill>
                    <a:solidFill>
                      <a:schemeClr val="accent1"/>
                    </a:solidFill>
                  </a14:hiddenFill>
                </a:ext>
                <a:ext uri="{91240B29-F687-4F45-9708-019B960494DF}">
                  <a14:hiddenLine w="9525">
                    <a:solidFill>
                      <a:srgbClr val="1C1C1C"/>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0" dirty="0">
                    <a:solidFill>
                      <a:srgbClr val="C00000"/>
                    </a:solidFill>
                    <a:latin typeface="微软雅黑" panose="020B0503020204020204" pitchFamily="34" charset="-122"/>
                    <a:ea typeface="微软雅黑" panose="020B0503020204020204" pitchFamily="34" charset="-122"/>
                  </a:rPr>
                  <a:t>2.3</a:t>
                </a:r>
                <a:r>
                  <a:rPr kumimoji="1" lang="zh-CN" altLang="en-US" sz="2800" b="0" dirty="0">
                    <a:solidFill>
                      <a:srgbClr val="C00000"/>
                    </a:solidFill>
                    <a:latin typeface="微软雅黑" panose="020B0503020204020204" pitchFamily="34" charset="-122"/>
                    <a:ea typeface="微软雅黑" panose="020B0503020204020204" pitchFamily="34" charset="-122"/>
                  </a:rPr>
                  <a:t> 位移</a:t>
                </a:r>
                <a14:m>
                  <m:oMath xmlns:m="http://schemas.openxmlformats.org/officeDocument/2006/math">
                    <m:r>
                      <a:rPr kumimoji="1" lang="zh-CN" altLang="en-US" sz="2800" b="0" i="1">
                        <a:solidFill>
                          <a:srgbClr val="C00000"/>
                        </a:solidFill>
                        <a:latin typeface="Cambria Math" panose="02040503050406030204" pitchFamily="18" charset="0"/>
                      </a:rPr>
                      <m:t>∆</m:t>
                    </m:r>
                    <m:acc>
                      <m:accPr>
                        <m:chr m:val="⃑"/>
                        <m:ctrlPr>
                          <a:rPr kumimoji="1" lang="zh-CN" altLang="en-US" sz="2800" b="0" i="1">
                            <a:solidFill>
                              <a:srgbClr val="C00000"/>
                            </a:solidFill>
                            <a:latin typeface="Cambria Math" panose="02040503050406030204" pitchFamily="18" charset="0"/>
                          </a:rPr>
                        </m:ctrlPr>
                      </m:accPr>
                      <m:e>
                        <m:r>
                          <a:rPr kumimoji="1" lang="en-US" altLang="zh-CN" sz="2800" b="0" i="1">
                            <a:solidFill>
                              <a:srgbClr val="C00000"/>
                            </a:solidFill>
                            <a:latin typeface="Cambria Math" panose="02040503050406030204" pitchFamily="18" charset="0"/>
                          </a:rPr>
                          <m:t>𝑟</m:t>
                        </m:r>
                      </m:e>
                    </m:acc>
                  </m:oMath>
                </a14:m>
                <a:endParaRPr kumimoji="1" lang="zh-CN" altLang="en-US" sz="2800" b="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4" name="Text Box 4"/>
              <p:cNvSpPr txBox="1">
                <a:spLocks noRot="1" noChangeAspect="1" noMove="1" noResize="1" noEditPoints="1" noAdjustHandles="1" noChangeArrowheads="1" noChangeShapeType="1" noTextEdit="1"/>
              </p:cNvSpPr>
              <p:nvPr/>
            </p:nvSpPr>
            <p:spPr bwMode="auto">
              <a:xfrm>
                <a:off x="180738" y="956362"/>
                <a:ext cx="2743200" cy="523220"/>
              </a:xfrm>
              <a:prstGeom prst="rect">
                <a:avLst/>
              </a:prstGeom>
              <a:blipFill>
                <a:blip r:embed="rId3"/>
                <a:stretch>
                  <a:fillRect l="-4667" t="-12791" b="-31395"/>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1C1C1C"/>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8"/>
              <p:cNvSpPr txBox="1">
                <a:spLocks noChangeArrowheads="1"/>
              </p:cNvSpPr>
              <p:nvPr/>
            </p:nvSpPr>
            <p:spPr bwMode="auto">
              <a:xfrm>
                <a:off x="265942" y="4997223"/>
                <a:ext cx="7848764" cy="17963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zh-CN" altLang="en-US" sz="2800" b="0" dirty="0">
                    <a:solidFill>
                      <a:srgbClr val="CC0000"/>
                    </a:solidFill>
                    <a:latin typeface="微软雅黑" panose="020B0503020204020204" pitchFamily="34" charset="-122"/>
                    <a:ea typeface="微软雅黑" panose="020B0503020204020204" pitchFamily="34" charset="-122"/>
                  </a:rPr>
                  <a:t>三维</a:t>
                </a:r>
                <a:r>
                  <a:rPr lang="zh-CN" altLang="en-US" sz="2800" b="0" dirty="0">
                    <a:solidFill>
                      <a:srgbClr val="1C1C1C"/>
                    </a:solidFill>
                    <a:latin typeface="微软雅黑" panose="020B0503020204020204" pitchFamily="34" charset="-122"/>
                    <a:ea typeface="微软雅黑" panose="020B0503020204020204" pitchFamily="34" charset="-122"/>
                  </a:rPr>
                  <a:t>运动</a:t>
                </a:r>
                <a:r>
                  <a:rPr lang="en-US" altLang="zh-CN" sz="2800" b="0" dirty="0">
                    <a:solidFill>
                      <a:srgbClr val="1C1C1C"/>
                    </a:solidFill>
                    <a:latin typeface="微软雅黑" panose="020B0503020204020204" pitchFamily="34" charset="-122"/>
                    <a:ea typeface="微软雅黑" panose="020B0503020204020204" pitchFamily="34" charset="-122"/>
                  </a:rPr>
                  <a:t>:</a:t>
                </a:r>
              </a:p>
              <a:p>
                <a:pPr>
                  <a:spcBef>
                    <a:spcPct val="20000"/>
                  </a:spcBef>
                </a:pPr>
                <a:r>
                  <a:rPr lang="en-US" altLang="zh-CN" sz="2800" b="0" dirty="0">
                    <a:solidFill>
                      <a:srgbClr val="1C1C1C"/>
                    </a:solidFill>
                    <a:latin typeface="微软雅黑" panose="020B0503020204020204" pitchFamily="34" charset="-122"/>
                    <a:ea typeface="微软雅黑" panose="020B0503020204020204" pitchFamily="34" charset="-122"/>
                  </a:rPr>
                  <a:t>         </a:t>
                </a:r>
                <a14:m>
                  <m:oMath xmlns:m="http://schemas.openxmlformats.org/officeDocument/2006/math">
                    <m:r>
                      <a:rPr kumimoji="1" lang="zh-CN" altLang="en-US" sz="2800" b="0" i="1">
                        <a:latin typeface="Cambria Math" panose="02040503050406030204" pitchFamily="18" charset="0"/>
                      </a:rPr>
                      <m:t>∆</m:t>
                    </m:r>
                    <m:acc>
                      <m:accPr>
                        <m:chr m:val="⃑"/>
                        <m:ctrlPr>
                          <a:rPr kumimoji="1" lang="zh-CN" altLang="en-US" sz="2800" b="0" i="1">
                            <a:latin typeface="Cambria Math" panose="02040503050406030204" pitchFamily="18" charset="0"/>
                          </a:rPr>
                        </m:ctrlPr>
                      </m:accPr>
                      <m:e>
                        <m:r>
                          <a:rPr kumimoji="1" lang="en-US" altLang="zh-CN" sz="2800" b="0" i="1">
                            <a:latin typeface="Cambria Math" panose="02040503050406030204" pitchFamily="18" charset="0"/>
                          </a:rPr>
                          <m:t>𝑟</m:t>
                        </m:r>
                      </m:e>
                    </m:acc>
                    <m:r>
                      <a:rPr kumimoji="1" lang="en-US" altLang="zh-CN" sz="2800" b="0" i="1">
                        <a:latin typeface="Cambria Math" panose="02040503050406030204" pitchFamily="18" charset="0"/>
                      </a:rPr>
                      <m:t>=</m:t>
                    </m:r>
                    <m:d>
                      <m:dPr>
                        <m:ctrlPr>
                          <a:rPr kumimoji="1" lang="en-US" altLang="zh-CN" sz="2800" b="0" i="1">
                            <a:latin typeface="Cambria Math" panose="02040503050406030204" pitchFamily="18" charset="0"/>
                          </a:rPr>
                        </m:ctrlPr>
                      </m:dPr>
                      <m:e>
                        <m:sSub>
                          <m:sSubPr>
                            <m:ctrlPr>
                              <a:rPr kumimoji="1" lang="en-US" altLang="zh-CN" sz="2800" b="0" i="1">
                                <a:latin typeface="Cambria Math" panose="02040503050406030204" pitchFamily="18" charset="0"/>
                              </a:rPr>
                            </m:ctrlPr>
                          </m:sSubPr>
                          <m:e>
                            <m:r>
                              <a:rPr kumimoji="1" lang="en-US" altLang="zh-CN" sz="2800" b="0" i="1">
                                <a:latin typeface="Cambria Math" panose="02040503050406030204" pitchFamily="18" charset="0"/>
                              </a:rPr>
                              <m:t>𝑥</m:t>
                            </m:r>
                          </m:e>
                          <m:sub>
                            <m:r>
                              <a:rPr kumimoji="1" lang="en-US" altLang="zh-CN" sz="2800" b="0" i="1">
                                <a:latin typeface="Cambria Math" panose="02040503050406030204" pitchFamily="18" charset="0"/>
                              </a:rPr>
                              <m:t>𝐵</m:t>
                            </m:r>
                          </m:sub>
                        </m:sSub>
                        <m:r>
                          <a:rPr kumimoji="1" lang="en-US" altLang="zh-CN" sz="2800" b="0" i="1">
                            <a:latin typeface="Cambria Math" panose="02040503050406030204" pitchFamily="18" charset="0"/>
                          </a:rPr>
                          <m:t>−</m:t>
                        </m:r>
                        <m:sSub>
                          <m:sSubPr>
                            <m:ctrlPr>
                              <a:rPr kumimoji="1" lang="en-US" altLang="zh-CN" sz="2800" b="0" i="1">
                                <a:latin typeface="Cambria Math" panose="02040503050406030204" pitchFamily="18" charset="0"/>
                              </a:rPr>
                            </m:ctrlPr>
                          </m:sSubPr>
                          <m:e>
                            <m:r>
                              <a:rPr kumimoji="1" lang="en-US" altLang="zh-CN" sz="2800" b="0" i="1">
                                <a:latin typeface="Cambria Math" panose="02040503050406030204" pitchFamily="18" charset="0"/>
                              </a:rPr>
                              <m:t>𝑥</m:t>
                            </m:r>
                          </m:e>
                          <m:sub>
                            <m:r>
                              <a:rPr kumimoji="1" lang="en-US" altLang="zh-CN" sz="2800" b="0" i="1">
                                <a:latin typeface="Cambria Math" panose="02040503050406030204" pitchFamily="18" charset="0"/>
                              </a:rPr>
                              <m:t>𝐴</m:t>
                            </m:r>
                          </m:sub>
                        </m:sSub>
                      </m:e>
                    </m:d>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𝑖</m:t>
                        </m:r>
                      </m:e>
                    </m:acc>
                    <m:r>
                      <a:rPr kumimoji="1" lang="en-US" altLang="zh-CN" sz="2800" b="0" i="1">
                        <a:latin typeface="Cambria Math" panose="02040503050406030204" pitchFamily="18" charset="0"/>
                      </a:rPr>
                      <m:t>+</m:t>
                    </m:r>
                    <m:d>
                      <m:dPr>
                        <m:ctrlPr>
                          <a:rPr kumimoji="1" lang="en-US" altLang="zh-CN" sz="2800" b="0" i="1">
                            <a:latin typeface="Cambria Math" panose="02040503050406030204" pitchFamily="18" charset="0"/>
                          </a:rPr>
                        </m:ctrlPr>
                      </m:dPr>
                      <m:e>
                        <m:sSub>
                          <m:sSubPr>
                            <m:ctrlPr>
                              <a:rPr kumimoji="1" lang="en-US" altLang="zh-CN" sz="2800" b="0" i="1">
                                <a:latin typeface="Cambria Math" panose="02040503050406030204" pitchFamily="18" charset="0"/>
                              </a:rPr>
                            </m:ctrlPr>
                          </m:sSubPr>
                          <m:e>
                            <m:r>
                              <a:rPr kumimoji="1" lang="en-US" altLang="zh-CN" sz="2800" b="0" i="1">
                                <a:latin typeface="Cambria Math" panose="02040503050406030204" pitchFamily="18" charset="0"/>
                              </a:rPr>
                              <m:t>𝑦</m:t>
                            </m:r>
                          </m:e>
                          <m:sub>
                            <m:r>
                              <a:rPr kumimoji="1" lang="en-US" altLang="zh-CN" sz="2800" b="0" i="1">
                                <a:latin typeface="Cambria Math" panose="02040503050406030204" pitchFamily="18" charset="0"/>
                              </a:rPr>
                              <m:t>𝐵</m:t>
                            </m:r>
                          </m:sub>
                        </m:sSub>
                        <m:r>
                          <a:rPr kumimoji="1" lang="en-US" altLang="zh-CN" sz="2800" b="0" i="1">
                            <a:latin typeface="Cambria Math" panose="02040503050406030204" pitchFamily="18" charset="0"/>
                          </a:rPr>
                          <m:t>−</m:t>
                        </m:r>
                        <m:sSub>
                          <m:sSubPr>
                            <m:ctrlPr>
                              <a:rPr kumimoji="1" lang="en-US" altLang="zh-CN" sz="2800" b="0" i="1">
                                <a:latin typeface="Cambria Math" panose="02040503050406030204" pitchFamily="18" charset="0"/>
                              </a:rPr>
                            </m:ctrlPr>
                          </m:sSubPr>
                          <m:e>
                            <m:r>
                              <a:rPr kumimoji="1" lang="en-US" altLang="zh-CN" sz="2800" b="0" i="1">
                                <a:latin typeface="Cambria Math" panose="02040503050406030204" pitchFamily="18" charset="0"/>
                              </a:rPr>
                              <m:t>𝑦</m:t>
                            </m:r>
                          </m:e>
                          <m:sub>
                            <m:r>
                              <a:rPr kumimoji="1" lang="en-US" altLang="zh-CN" sz="2800" b="0" i="1">
                                <a:latin typeface="Cambria Math" panose="02040503050406030204" pitchFamily="18" charset="0"/>
                              </a:rPr>
                              <m:t>𝐴</m:t>
                            </m:r>
                          </m:sub>
                        </m:sSub>
                      </m:e>
                    </m:d>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𝑗</m:t>
                        </m:r>
                      </m:e>
                    </m:acc>
                    <m:r>
                      <a:rPr kumimoji="1" lang="en-US" altLang="zh-CN" sz="2800" b="0" i="1">
                        <a:latin typeface="Cambria Math" panose="02040503050406030204" pitchFamily="18" charset="0"/>
                      </a:rPr>
                      <m:t>+</m:t>
                    </m:r>
                    <m:d>
                      <m:dPr>
                        <m:ctrlPr>
                          <a:rPr kumimoji="1" lang="en-US" altLang="zh-CN" sz="2800" b="0" i="1">
                            <a:latin typeface="Cambria Math" panose="02040503050406030204" pitchFamily="18" charset="0"/>
                          </a:rPr>
                        </m:ctrlPr>
                      </m:dPr>
                      <m:e>
                        <m:sSub>
                          <m:sSubPr>
                            <m:ctrlPr>
                              <a:rPr kumimoji="1" lang="en-US" altLang="zh-CN" sz="2800" b="0" i="1">
                                <a:latin typeface="Cambria Math" panose="02040503050406030204" pitchFamily="18" charset="0"/>
                              </a:rPr>
                            </m:ctrlPr>
                          </m:sSubPr>
                          <m:e>
                            <m:r>
                              <a:rPr kumimoji="1" lang="en-US" altLang="zh-CN" sz="2800" b="0" i="1" smtClean="0">
                                <a:latin typeface="Cambria Math" panose="02040503050406030204" pitchFamily="18" charset="0"/>
                              </a:rPr>
                              <m:t>𝑧</m:t>
                            </m:r>
                          </m:e>
                          <m:sub>
                            <m:r>
                              <a:rPr kumimoji="1" lang="en-US" altLang="zh-CN" sz="2800" b="0" i="1">
                                <a:latin typeface="Cambria Math" panose="02040503050406030204" pitchFamily="18" charset="0"/>
                              </a:rPr>
                              <m:t>𝐵</m:t>
                            </m:r>
                          </m:sub>
                        </m:sSub>
                        <m:r>
                          <a:rPr kumimoji="1" lang="en-US" altLang="zh-CN" sz="2800" b="0" i="1">
                            <a:latin typeface="Cambria Math" panose="02040503050406030204" pitchFamily="18" charset="0"/>
                          </a:rPr>
                          <m:t>−</m:t>
                        </m:r>
                        <m:sSub>
                          <m:sSubPr>
                            <m:ctrlPr>
                              <a:rPr kumimoji="1" lang="en-US" altLang="zh-CN" sz="2800" b="0" i="1">
                                <a:latin typeface="Cambria Math" panose="02040503050406030204" pitchFamily="18" charset="0"/>
                              </a:rPr>
                            </m:ctrlPr>
                          </m:sSubPr>
                          <m:e>
                            <m:r>
                              <a:rPr kumimoji="1" lang="en-US" altLang="zh-CN" sz="2800" b="0" i="1" smtClean="0">
                                <a:latin typeface="Cambria Math" panose="02040503050406030204" pitchFamily="18" charset="0"/>
                              </a:rPr>
                              <m:t>𝑧</m:t>
                            </m:r>
                          </m:e>
                          <m:sub>
                            <m:r>
                              <a:rPr kumimoji="1" lang="en-US" altLang="zh-CN" sz="2800" b="0" i="1">
                                <a:latin typeface="Cambria Math" panose="02040503050406030204" pitchFamily="18" charset="0"/>
                              </a:rPr>
                              <m:t>𝐴</m:t>
                            </m:r>
                          </m:sub>
                        </m:sSub>
                      </m:e>
                    </m:d>
                    <m:acc>
                      <m:accPr>
                        <m:chr m:val="⃑"/>
                        <m:ctrlPr>
                          <a:rPr kumimoji="1" lang="en-US" altLang="zh-CN" sz="2800" b="0" i="1">
                            <a:latin typeface="Cambria Math" panose="02040503050406030204" pitchFamily="18" charset="0"/>
                          </a:rPr>
                        </m:ctrlPr>
                      </m:accPr>
                      <m:e>
                        <m:r>
                          <a:rPr kumimoji="1" lang="en-US" altLang="zh-CN" sz="2800" b="0" i="1" smtClean="0">
                            <a:latin typeface="Cambria Math" panose="02040503050406030204" pitchFamily="18" charset="0"/>
                          </a:rPr>
                          <m:t>𝑘</m:t>
                        </m:r>
                      </m:e>
                    </m:acc>
                  </m:oMath>
                </a14:m>
                <a:endParaRPr kumimoji="1" lang="en-US" altLang="zh-CN" sz="2800" b="0" dirty="0">
                  <a:latin typeface="微软雅黑" panose="020B0503020204020204" pitchFamily="34" charset="-122"/>
                  <a:ea typeface="微软雅黑" panose="020B0503020204020204" pitchFamily="34" charset="-122"/>
                </a:endParaRPr>
              </a:p>
              <a:p>
                <a:pPr>
                  <a:spcBef>
                    <a:spcPct val="20000"/>
                  </a:spcBef>
                </a:pPr>
                <a:r>
                  <a:rPr kumimoji="1"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1" lang="en-US" altLang="zh-CN" sz="2800" b="0" i="1">
                        <a:latin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𝑥</m:t>
                    </m:r>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𝑖</m:t>
                        </m:r>
                      </m:e>
                    </m:acc>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𝑦</m:t>
                    </m:r>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𝑗</m:t>
                        </m:r>
                      </m:e>
                    </m:acc>
                    <m:r>
                      <a:rPr kumimoji="1" lang="en-US" altLang="zh-CN" sz="2800" b="0" i="1">
                        <a:latin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𝑧</m:t>
                    </m:r>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𝑘</m:t>
                        </m:r>
                      </m:e>
                    </m:acc>
                  </m:oMath>
                </a14:m>
                <a:endParaRPr kumimoji="1"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Text Box 8"/>
              <p:cNvSpPr txBox="1">
                <a:spLocks noRot="1" noChangeAspect="1" noMove="1" noResize="1" noEditPoints="1" noAdjustHandles="1" noChangeArrowheads="1" noChangeShapeType="1" noTextEdit="1"/>
              </p:cNvSpPr>
              <p:nvPr/>
            </p:nvSpPr>
            <p:spPr bwMode="auto">
              <a:xfrm>
                <a:off x="265942" y="4997223"/>
                <a:ext cx="7848764" cy="1796389"/>
              </a:xfrm>
              <a:prstGeom prst="rect">
                <a:avLst/>
              </a:prstGeom>
              <a:blipFill>
                <a:blip r:embed="rId5"/>
                <a:stretch>
                  <a:fillRect l="-1632" t="-136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2" name="Group 44"/>
          <p:cNvGrpSpPr>
            <a:grpSpLocks/>
          </p:cNvGrpSpPr>
          <p:nvPr/>
        </p:nvGrpSpPr>
        <p:grpSpPr bwMode="auto">
          <a:xfrm>
            <a:off x="5621372" y="1479582"/>
            <a:ext cx="3467100" cy="3530600"/>
            <a:chOff x="3383" y="934"/>
            <a:chExt cx="2184" cy="2224"/>
          </a:xfrm>
        </p:grpSpPr>
        <p:grpSp>
          <p:nvGrpSpPr>
            <p:cNvPr id="13" name="Group 13"/>
            <p:cNvGrpSpPr>
              <a:grpSpLocks/>
            </p:cNvGrpSpPr>
            <p:nvPr/>
          </p:nvGrpSpPr>
          <p:grpSpPr bwMode="auto">
            <a:xfrm>
              <a:off x="3383" y="934"/>
              <a:ext cx="2184" cy="2224"/>
              <a:chOff x="3383" y="743"/>
              <a:chExt cx="2184" cy="2224"/>
            </a:xfrm>
          </p:grpSpPr>
          <p:sp>
            <p:nvSpPr>
              <p:cNvPr id="16" name="Rectangle 14"/>
              <p:cNvSpPr>
                <a:spLocks noChangeArrowheads="1"/>
              </p:cNvSpPr>
              <p:nvPr/>
            </p:nvSpPr>
            <p:spPr bwMode="auto">
              <a:xfrm>
                <a:off x="3383" y="743"/>
                <a:ext cx="2082" cy="2224"/>
              </a:xfrm>
              <a:prstGeom prst="rect">
                <a:avLst/>
              </a:prstGeom>
              <a:solidFill>
                <a:srgbClr val="FFFFFF"/>
              </a:solidFill>
              <a:ln w="127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17" name="Line 15"/>
              <p:cNvSpPr>
                <a:spLocks noChangeShapeType="1"/>
              </p:cNvSpPr>
              <p:nvPr/>
            </p:nvSpPr>
            <p:spPr bwMode="auto">
              <a:xfrm flipH="1" flipV="1">
                <a:off x="3768" y="867"/>
                <a:ext cx="0" cy="1616"/>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18" name="Line 16"/>
              <p:cNvSpPr>
                <a:spLocks noChangeShapeType="1"/>
              </p:cNvSpPr>
              <p:nvPr/>
            </p:nvSpPr>
            <p:spPr bwMode="auto">
              <a:xfrm>
                <a:off x="3768" y="2483"/>
                <a:ext cx="1617" cy="1"/>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Object 17"/>
                  <p:cNvSpPr txBox="1"/>
                  <p:nvPr/>
                </p:nvSpPr>
                <p:spPr bwMode="auto">
                  <a:xfrm>
                    <a:off x="5111" y="2293"/>
                    <a:ext cx="178" cy="190"/>
                  </a:xfrm>
                  <a:prstGeom prst="rect">
                    <a:avLst/>
                  </a:prstGeom>
                  <a:noFill/>
                  <a:ln>
                    <a:noFill/>
                  </a:ln>
                  <a:effectLst/>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9" name="Object 17"/>
                  <p:cNvSpPr txBox="1">
                    <a:spLocks noRot="1" noChangeAspect="1" noMove="1" noResize="1" noEditPoints="1" noAdjustHandles="1" noChangeArrowheads="1" noChangeShapeType="1" noTextEdit="1"/>
                  </p:cNvSpPr>
                  <p:nvPr/>
                </p:nvSpPr>
                <p:spPr bwMode="auto">
                  <a:xfrm>
                    <a:off x="5111" y="2293"/>
                    <a:ext cx="178" cy="190"/>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bject 18"/>
                  <p:cNvSpPr txBox="1"/>
                  <p:nvPr/>
                </p:nvSpPr>
                <p:spPr bwMode="auto">
                  <a:xfrm>
                    <a:off x="3528" y="867"/>
                    <a:ext cx="239" cy="238"/>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0" name="Object 18"/>
                  <p:cNvSpPr txBox="1">
                    <a:spLocks noRot="1" noChangeAspect="1" noMove="1" noResize="1" noEditPoints="1" noAdjustHandles="1" noChangeArrowheads="1" noChangeShapeType="1" noTextEdit="1"/>
                  </p:cNvSpPr>
                  <p:nvPr/>
                </p:nvSpPr>
                <p:spPr bwMode="auto">
                  <a:xfrm>
                    <a:off x="3528" y="867"/>
                    <a:ext cx="239" cy="238"/>
                  </a:xfrm>
                  <a:prstGeom prst="rect">
                    <a:avLst/>
                  </a:prstGeom>
                  <a:blipFill>
                    <a:blip r:embed="rId7"/>
                    <a:stretch>
                      <a:fillRect b="-6452"/>
                    </a:stretch>
                  </a:blipFill>
                  <a:ln>
                    <a:noFill/>
                  </a:ln>
                  <a:effectLst/>
                </p:spPr>
                <p:txBody>
                  <a:bodyPr/>
                  <a:lstStyle/>
                  <a:p>
                    <a:r>
                      <a:rPr lang="zh-CN" altLang="en-US">
                        <a:noFill/>
                      </a:rPr>
                      <a:t> </a:t>
                    </a:r>
                  </a:p>
                </p:txBody>
              </p:sp>
            </mc:Fallback>
          </mc:AlternateContent>
          <p:sp>
            <p:nvSpPr>
              <p:cNvPr id="21" name="Freeform 19"/>
              <p:cNvSpPr>
                <a:spLocks/>
              </p:cNvSpPr>
              <p:nvPr/>
            </p:nvSpPr>
            <p:spPr bwMode="auto">
              <a:xfrm>
                <a:off x="3528" y="1059"/>
                <a:ext cx="1769" cy="569"/>
              </a:xfrm>
              <a:custGeom>
                <a:avLst/>
                <a:gdLst>
                  <a:gd name="T0" fmla="*/ 0 w 1769"/>
                  <a:gd name="T1" fmla="*/ 564 h 574"/>
                  <a:gd name="T2" fmla="*/ 130 w 1769"/>
                  <a:gd name="T3" fmla="*/ 484 h 574"/>
                  <a:gd name="T4" fmla="*/ 295 w 1769"/>
                  <a:gd name="T5" fmla="*/ 429 h 574"/>
                  <a:gd name="T6" fmla="*/ 480 w 1769"/>
                  <a:gd name="T7" fmla="*/ 456 h 574"/>
                  <a:gd name="T8" fmla="*/ 679 w 1769"/>
                  <a:gd name="T9" fmla="*/ 456 h 574"/>
                  <a:gd name="T10" fmla="*/ 802 w 1769"/>
                  <a:gd name="T11" fmla="*/ 207 h 574"/>
                  <a:gd name="T12" fmla="*/ 1015 w 1769"/>
                  <a:gd name="T13" fmla="*/ 25 h 574"/>
                  <a:gd name="T14" fmla="*/ 1275 w 1769"/>
                  <a:gd name="T15" fmla="*/ 58 h 574"/>
                  <a:gd name="T16" fmla="*/ 1392 w 1769"/>
                  <a:gd name="T17" fmla="*/ 186 h 574"/>
                  <a:gd name="T18" fmla="*/ 1502 w 1769"/>
                  <a:gd name="T19" fmla="*/ 321 h 574"/>
                  <a:gd name="T20" fmla="*/ 1769 w 1769"/>
                  <a:gd name="T21" fmla="*/ 443 h 5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69" h="574">
                    <a:moveTo>
                      <a:pt x="0" y="574"/>
                    </a:moveTo>
                    <a:cubicBezTo>
                      <a:pt x="22" y="560"/>
                      <a:pt x="81" y="515"/>
                      <a:pt x="130" y="492"/>
                    </a:cubicBezTo>
                    <a:cubicBezTo>
                      <a:pt x="179" y="469"/>
                      <a:pt x="237" y="442"/>
                      <a:pt x="295" y="437"/>
                    </a:cubicBezTo>
                    <a:cubicBezTo>
                      <a:pt x="353" y="432"/>
                      <a:pt x="416" y="460"/>
                      <a:pt x="480" y="464"/>
                    </a:cubicBezTo>
                    <a:cubicBezTo>
                      <a:pt x="544" y="468"/>
                      <a:pt x="625" y="506"/>
                      <a:pt x="679" y="464"/>
                    </a:cubicBezTo>
                    <a:cubicBezTo>
                      <a:pt x="733" y="422"/>
                      <a:pt x="746" y="284"/>
                      <a:pt x="802" y="211"/>
                    </a:cubicBezTo>
                    <a:cubicBezTo>
                      <a:pt x="858" y="138"/>
                      <a:pt x="936" y="50"/>
                      <a:pt x="1015" y="25"/>
                    </a:cubicBezTo>
                    <a:cubicBezTo>
                      <a:pt x="1094" y="0"/>
                      <a:pt x="1212" y="33"/>
                      <a:pt x="1275" y="60"/>
                    </a:cubicBezTo>
                    <a:cubicBezTo>
                      <a:pt x="1338" y="87"/>
                      <a:pt x="1354" y="146"/>
                      <a:pt x="1392" y="190"/>
                    </a:cubicBezTo>
                    <a:cubicBezTo>
                      <a:pt x="1430" y="234"/>
                      <a:pt x="1439" y="284"/>
                      <a:pt x="1502" y="327"/>
                    </a:cubicBezTo>
                    <a:cubicBezTo>
                      <a:pt x="1565" y="370"/>
                      <a:pt x="1714" y="425"/>
                      <a:pt x="1769" y="451"/>
                    </a:cubicBezTo>
                  </a:path>
                </a:pathLst>
              </a:custGeom>
              <a:noFill/>
              <a:ln w="1905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Text Box 20"/>
                  <p:cNvSpPr txBox="1">
                    <a:spLocks noChangeArrowheads="1"/>
                  </p:cNvSpPr>
                  <p:nvPr/>
                </p:nvSpPr>
                <p:spPr bwMode="auto">
                  <a:xfrm>
                    <a:off x="4848" y="1026"/>
                    <a:ext cx="384" cy="327"/>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kumimoji="1" lang="en-US" altLang="zh-CN" sz="2800" b="0" i="1" dirty="0" smtClean="0">
                              <a:solidFill>
                                <a:srgbClr val="CC0066"/>
                              </a:solidFill>
                              <a:latin typeface="Cambria Math" panose="02040503050406030204" pitchFamily="18" charset="0"/>
                              <a:ea typeface="微软雅黑" panose="020B0503020204020204" pitchFamily="34" charset="-122"/>
                            </a:rPr>
                            <m:t>𝐵</m:t>
                          </m:r>
                        </m:oMath>
                      </m:oMathPara>
                    </a14:m>
                    <a:endParaRPr kumimoji="1" lang="en-US" altLang="zh-CN" sz="2800" b="0" i="1" dirty="0">
                      <a:latin typeface="微软雅黑" panose="020B0503020204020204" pitchFamily="34" charset="-122"/>
                      <a:ea typeface="微软雅黑" panose="020B0503020204020204" pitchFamily="34" charset="-122"/>
                    </a:endParaRPr>
                  </a:p>
                </p:txBody>
              </p:sp>
            </mc:Choice>
            <mc:Fallback xmlns="">
              <p:sp>
                <p:nvSpPr>
                  <p:cNvPr id="22" name="Text Box 20"/>
                  <p:cNvSpPr txBox="1">
                    <a:spLocks noRot="1" noChangeAspect="1" noMove="1" noResize="1" noEditPoints="1" noAdjustHandles="1" noChangeArrowheads="1" noChangeShapeType="1" noTextEdit="1"/>
                  </p:cNvSpPr>
                  <p:nvPr/>
                </p:nvSpPr>
                <p:spPr bwMode="auto">
                  <a:xfrm>
                    <a:off x="4848" y="1026"/>
                    <a:ext cx="384" cy="327"/>
                  </a:xfrm>
                  <a:prstGeom prst="rect">
                    <a:avLst/>
                  </a:prstGeom>
                  <a:blipFill>
                    <a:blip r:embed="rId8"/>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grpSp>
            <p:nvGrpSpPr>
              <p:cNvPr id="23" name="Group 21"/>
              <p:cNvGrpSpPr>
                <a:grpSpLocks/>
              </p:cNvGrpSpPr>
              <p:nvPr/>
            </p:nvGrpSpPr>
            <p:grpSpPr bwMode="auto">
              <a:xfrm>
                <a:off x="3768" y="1295"/>
                <a:ext cx="1200" cy="1188"/>
                <a:chOff x="864" y="1584"/>
                <a:chExt cx="1200" cy="1200"/>
              </a:xfrm>
            </p:grpSpPr>
            <p:sp>
              <p:nvSpPr>
                <p:cNvPr id="42" name="Line 22"/>
                <p:cNvSpPr>
                  <a:spLocks noChangeShapeType="1"/>
                </p:cNvSpPr>
                <p:nvPr/>
              </p:nvSpPr>
              <p:spPr bwMode="auto">
                <a:xfrm flipV="1">
                  <a:off x="864" y="1584"/>
                  <a:ext cx="1200" cy="1200"/>
                </a:xfrm>
                <a:prstGeom prst="line">
                  <a:avLst/>
                </a:prstGeom>
                <a:noFill/>
                <a:ln w="28575">
                  <a:solidFill>
                    <a:srgbClr val="CC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3" name="Object 23"/>
                    <p:cNvSpPr txBox="1"/>
                    <p:nvPr/>
                  </p:nvSpPr>
                  <p:spPr bwMode="auto">
                    <a:xfrm>
                      <a:off x="1584" y="1920"/>
                      <a:ext cx="244" cy="44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sub>
                                <m:r>
                                  <a:rPr lang="zh-CN" altLang="en-US" sz="2800" b="0" i="1">
                                    <a:solidFill>
                                      <a:srgbClr val="000000"/>
                                    </a:solidFill>
                                    <a:latin typeface="Cambria Math" panose="02040503050406030204" pitchFamily="18" charset="0"/>
                                  </a:rPr>
                                  <m:t>𝐵</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43" name="Object 23"/>
                    <p:cNvSpPr txBox="1">
                      <a:spLocks noRot="1" noChangeAspect="1" noMove="1" noResize="1" noEditPoints="1" noAdjustHandles="1" noChangeArrowheads="1" noChangeShapeType="1" noTextEdit="1"/>
                    </p:cNvSpPr>
                    <p:nvPr/>
                  </p:nvSpPr>
                  <p:spPr bwMode="auto">
                    <a:xfrm>
                      <a:off x="1584" y="1920"/>
                      <a:ext cx="244" cy="442"/>
                    </a:xfrm>
                    <a:prstGeom prst="rect">
                      <a:avLst/>
                    </a:prstGeom>
                    <a:blipFill>
                      <a:blip r:embed="rId9"/>
                      <a:stretch>
                        <a:fillRect t="-877" r="-12698"/>
                      </a:stretch>
                    </a:blipFill>
                    <a:ln>
                      <a:noFill/>
                    </a:ln>
                    <a:effectLst/>
                  </p:spPr>
                  <p:txBody>
                    <a:bodyPr/>
                    <a:lstStyle/>
                    <a:p>
                      <a:r>
                        <a:rPr lang="zh-CN" altLang="en-US">
                          <a:noFill/>
                        </a:rPr>
                        <a:t> </a:t>
                      </a:r>
                    </a:p>
                  </p:txBody>
                </p:sp>
              </mc:Fallback>
            </mc:AlternateContent>
          </p:grpSp>
          <p:grpSp>
            <p:nvGrpSpPr>
              <p:cNvPr id="24" name="Group 24"/>
              <p:cNvGrpSpPr>
                <a:grpSpLocks/>
              </p:cNvGrpSpPr>
              <p:nvPr/>
            </p:nvGrpSpPr>
            <p:grpSpPr bwMode="auto">
              <a:xfrm>
                <a:off x="3768" y="1200"/>
                <a:ext cx="576" cy="1283"/>
                <a:chOff x="864" y="1488"/>
                <a:chExt cx="576" cy="1296"/>
              </a:xfrm>
            </p:grpSpPr>
            <p:grpSp>
              <p:nvGrpSpPr>
                <p:cNvPr id="38" name="Group 25"/>
                <p:cNvGrpSpPr>
                  <a:grpSpLocks/>
                </p:cNvGrpSpPr>
                <p:nvPr/>
              </p:nvGrpSpPr>
              <p:grpSpPr bwMode="auto">
                <a:xfrm>
                  <a:off x="864" y="1776"/>
                  <a:ext cx="432" cy="1008"/>
                  <a:chOff x="864" y="1776"/>
                  <a:chExt cx="432" cy="1008"/>
                </a:xfrm>
              </p:grpSpPr>
              <p:sp>
                <p:nvSpPr>
                  <p:cNvPr id="40" name="Line 26"/>
                  <p:cNvSpPr>
                    <a:spLocks noChangeShapeType="1"/>
                  </p:cNvSpPr>
                  <p:nvPr/>
                </p:nvSpPr>
                <p:spPr bwMode="auto">
                  <a:xfrm flipV="1">
                    <a:off x="864" y="1824"/>
                    <a:ext cx="432" cy="960"/>
                  </a:xfrm>
                  <a:prstGeom prst="line">
                    <a:avLst/>
                  </a:prstGeom>
                  <a:noFill/>
                  <a:ln w="28575">
                    <a:solidFill>
                      <a:srgbClr val="00808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 name="Object 27"/>
                      <p:cNvSpPr txBox="1"/>
                      <p:nvPr/>
                    </p:nvSpPr>
                    <p:spPr bwMode="auto">
                      <a:xfrm>
                        <a:off x="894" y="1776"/>
                        <a:ext cx="271" cy="43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sub>
                                  <m:r>
                                    <a:rPr lang="zh-CN" altLang="en-US" sz="2800" b="0" i="1">
                                      <a:solidFill>
                                        <a:srgbClr val="000000"/>
                                      </a:solidFill>
                                      <a:latin typeface="Cambria Math" panose="02040503050406030204" pitchFamily="18" charset="0"/>
                                    </a:rPr>
                                    <m:t>𝐴</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41" name="Object 27"/>
                      <p:cNvSpPr txBox="1">
                        <a:spLocks noRot="1" noChangeAspect="1" noMove="1" noResize="1" noEditPoints="1" noAdjustHandles="1" noChangeArrowheads="1" noChangeShapeType="1" noTextEdit="1"/>
                      </p:cNvSpPr>
                      <p:nvPr/>
                    </p:nvSpPr>
                    <p:spPr bwMode="auto">
                      <a:xfrm>
                        <a:off x="894" y="1776"/>
                        <a:ext cx="271" cy="432"/>
                      </a:xfrm>
                      <a:prstGeom prst="rect">
                        <a:avLst/>
                      </a:prstGeom>
                      <a:blipFill>
                        <a:blip r:embed="rId10"/>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Text Box 28"/>
                    <p:cNvSpPr txBox="1">
                      <a:spLocks noChangeArrowheads="1"/>
                    </p:cNvSpPr>
                    <p:nvPr/>
                  </p:nvSpPr>
                  <p:spPr bwMode="auto">
                    <a:xfrm>
                      <a:off x="1104" y="1488"/>
                      <a:ext cx="336" cy="33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kumimoji="1" lang="en-US" altLang="zh-CN" sz="2800" b="0" i="1" dirty="0" smtClean="0">
                                <a:solidFill>
                                  <a:srgbClr val="006666"/>
                                </a:solidFill>
                                <a:latin typeface="Cambria Math" panose="02040503050406030204" pitchFamily="18" charset="0"/>
                                <a:ea typeface="微软雅黑" panose="020B0503020204020204" pitchFamily="34" charset="-122"/>
                              </a:rPr>
                              <m:t>𝐴</m:t>
                            </m:r>
                          </m:oMath>
                        </m:oMathPara>
                      </a14:m>
                      <a:endParaRPr kumimoji="1" lang="en-US" altLang="zh-CN" sz="2800" b="0" i="1" dirty="0">
                        <a:solidFill>
                          <a:srgbClr val="006666"/>
                        </a:solidFill>
                        <a:latin typeface="微软雅黑" panose="020B0503020204020204" pitchFamily="34" charset="-122"/>
                        <a:ea typeface="微软雅黑" panose="020B0503020204020204" pitchFamily="34" charset="-122"/>
                      </a:endParaRPr>
                    </a:p>
                  </p:txBody>
                </p:sp>
              </mc:Choice>
              <mc:Fallback xmlns="">
                <p:sp>
                  <p:nvSpPr>
                    <p:cNvPr id="39" name="Text Box 28"/>
                    <p:cNvSpPr txBox="1">
                      <a:spLocks noRot="1" noChangeAspect="1" noMove="1" noResize="1" noEditPoints="1" noAdjustHandles="1" noChangeArrowheads="1" noChangeShapeType="1" noTextEdit="1"/>
                    </p:cNvSpPr>
                    <p:nvPr/>
                  </p:nvSpPr>
                  <p:spPr bwMode="auto">
                    <a:xfrm>
                      <a:off x="1104" y="1488"/>
                      <a:ext cx="336" cy="330"/>
                    </a:xfrm>
                    <a:prstGeom prst="rect">
                      <a:avLst/>
                    </a:prstGeom>
                    <a:blipFill>
                      <a:blip r:embed="rId11"/>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grpSp>
          <p:grpSp>
            <p:nvGrpSpPr>
              <p:cNvPr id="25" name="Group 29"/>
              <p:cNvGrpSpPr>
                <a:grpSpLocks/>
              </p:cNvGrpSpPr>
              <p:nvPr/>
            </p:nvGrpSpPr>
            <p:grpSpPr bwMode="auto">
              <a:xfrm>
                <a:off x="4200" y="1111"/>
                <a:ext cx="768" cy="422"/>
                <a:chOff x="1296" y="1398"/>
                <a:chExt cx="768" cy="426"/>
              </a:xfrm>
            </p:grpSpPr>
            <p:sp>
              <p:nvSpPr>
                <p:cNvPr id="36" name="Line 30"/>
                <p:cNvSpPr>
                  <a:spLocks noChangeShapeType="1"/>
                </p:cNvSpPr>
                <p:nvPr/>
              </p:nvSpPr>
              <p:spPr bwMode="auto">
                <a:xfrm flipV="1">
                  <a:off x="1296" y="1584"/>
                  <a:ext cx="768" cy="24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7" name="Object 31"/>
                    <p:cNvSpPr txBox="1"/>
                    <p:nvPr/>
                  </p:nvSpPr>
                  <p:spPr bwMode="auto">
                    <a:xfrm>
                      <a:off x="1440" y="1398"/>
                      <a:ext cx="432" cy="3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7" name="Object 31"/>
                    <p:cNvSpPr txBox="1">
                      <a:spLocks noRot="1" noChangeAspect="1" noMove="1" noResize="1" noEditPoints="1" noAdjustHandles="1" noChangeArrowheads="1" noChangeShapeType="1" noTextEdit="1"/>
                    </p:cNvSpPr>
                    <p:nvPr/>
                  </p:nvSpPr>
                  <p:spPr bwMode="auto">
                    <a:xfrm>
                      <a:off x="1440" y="1398"/>
                      <a:ext cx="432" cy="330"/>
                    </a:xfrm>
                    <a:prstGeom prst="rect">
                      <a:avLst/>
                    </a:prstGeom>
                    <a:blipFill>
                      <a:blip r:embed="rId12"/>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Object 32"/>
                  <p:cNvSpPr txBox="1"/>
                  <p:nvPr/>
                </p:nvSpPr>
                <p:spPr bwMode="auto">
                  <a:xfrm>
                    <a:off x="3515" y="2399"/>
                    <a:ext cx="262" cy="285"/>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𝑜</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6" name="Object 32"/>
                  <p:cNvSpPr txBox="1">
                    <a:spLocks noRot="1" noChangeAspect="1" noMove="1" noResize="1" noEditPoints="1" noAdjustHandles="1" noChangeArrowheads="1" noChangeShapeType="1" noTextEdit="1"/>
                  </p:cNvSpPr>
                  <p:nvPr/>
                </p:nvSpPr>
                <p:spPr bwMode="auto">
                  <a:xfrm>
                    <a:off x="3515" y="2399"/>
                    <a:ext cx="262" cy="285"/>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27" name="Line 33"/>
              <p:cNvSpPr>
                <a:spLocks noChangeShapeType="1"/>
              </p:cNvSpPr>
              <p:nvPr/>
            </p:nvSpPr>
            <p:spPr bwMode="auto">
              <a:xfrm>
                <a:off x="4195" y="1538"/>
                <a:ext cx="0" cy="1296"/>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28" name="Line 34"/>
              <p:cNvSpPr>
                <a:spLocks noChangeShapeType="1"/>
              </p:cNvSpPr>
              <p:nvPr/>
            </p:nvSpPr>
            <p:spPr bwMode="auto">
              <a:xfrm>
                <a:off x="4963" y="1298"/>
                <a:ext cx="0" cy="1536"/>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29" name="Line 35"/>
              <p:cNvSpPr>
                <a:spLocks noChangeShapeType="1"/>
              </p:cNvSpPr>
              <p:nvPr/>
            </p:nvSpPr>
            <p:spPr bwMode="auto">
              <a:xfrm>
                <a:off x="4195" y="2594"/>
                <a:ext cx="768" cy="0"/>
              </a:xfrm>
              <a:prstGeom prst="line">
                <a:avLst/>
              </a:prstGeom>
              <a:noFill/>
              <a:ln w="9525">
                <a:solidFill>
                  <a:srgbClr val="FF00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0" name="Object 36"/>
                  <p:cNvSpPr txBox="1"/>
                  <p:nvPr/>
                </p:nvSpPr>
                <p:spPr bwMode="auto">
                  <a:xfrm>
                    <a:off x="4317" y="2542"/>
                    <a:ext cx="650" cy="29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b="0" i="1">
                                  <a:solidFill>
                                    <a:srgbClr val="000000"/>
                                  </a:solidFill>
                                  <a:latin typeface="Cambria Math" panose="02040503050406030204" pitchFamily="18" charset="0"/>
                                </a:rPr>
                                <m:t>𝑥</m:t>
                              </m:r>
                            </m:e>
                            <m:sub>
                              <m:r>
                                <a:rPr lang="zh-CN" altLang="en-US" sz="1600" b="0" i="1">
                                  <a:solidFill>
                                    <a:srgbClr val="000000"/>
                                  </a:solidFill>
                                  <a:latin typeface="Cambria Math" panose="02040503050406030204" pitchFamily="18" charset="0"/>
                                </a:rPr>
                                <m:t>𝐵</m:t>
                              </m:r>
                            </m:sub>
                          </m:sSub>
                          <m:r>
                            <a:rPr lang="zh-CN" altLang="en-US" sz="1600" b="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b="0" i="1">
                                  <a:solidFill>
                                    <a:srgbClr val="000000"/>
                                  </a:solidFill>
                                  <a:latin typeface="Cambria Math" panose="02040503050406030204" pitchFamily="18" charset="0"/>
                                </a:rPr>
                                <m:t>𝑥</m:t>
                              </m:r>
                            </m:e>
                            <m:sub>
                              <m:r>
                                <a:rPr lang="zh-CN" altLang="en-US" sz="1600" b="0" i="1">
                                  <a:solidFill>
                                    <a:srgbClr val="000000"/>
                                  </a:solidFill>
                                  <a:latin typeface="Cambria Math" panose="02040503050406030204" pitchFamily="18" charset="0"/>
                                </a:rPr>
                                <m:t>𝐴</m:t>
                              </m:r>
                            </m:sub>
                          </m:sSub>
                        </m:oMath>
                      </m:oMathPara>
                    </a14:m>
                    <a:endParaRPr lang="zh-CN" altLang="en-US" sz="1600" dirty="0">
                      <a:latin typeface="微软雅黑" panose="020B0503020204020204" pitchFamily="34" charset="-122"/>
                      <a:ea typeface="微软雅黑" panose="020B0503020204020204" pitchFamily="34" charset="-122"/>
                    </a:endParaRPr>
                  </a:p>
                </p:txBody>
              </p:sp>
            </mc:Choice>
            <mc:Fallback xmlns="">
              <p:sp>
                <p:nvSpPr>
                  <p:cNvPr id="30" name="Object 36"/>
                  <p:cNvSpPr txBox="1">
                    <a:spLocks noRot="1" noChangeAspect="1" noMove="1" noResize="1" noEditPoints="1" noAdjustHandles="1" noChangeArrowheads="1" noChangeShapeType="1" noTextEdit="1"/>
                  </p:cNvSpPr>
                  <p:nvPr/>
                </p:nvSpPr>
                <p:spPr bwMode="auto">
                  <a:xfrm>
                    <a:off x="4317" y="2542"/>
                    <a:ext cx="650" cy="292"/>
                  </a:xfrm>
                  <a:prstGeom prst="rect">
                    <a:avLst/>
                  </a:prstGeom>
                  <a:blipFill>
                    <a:blip r:embed="rId14"/>
                    <a:stretch>
                      <a:fillRect/>
                    </a:stretch>
                  </a:blipFill>
                  <a:ln>
                    <a:noFill/>
                  </a:ln>
                  <a:effectLst/>
                </p:spPr>
                <p:txBody>
                  <a:bodyPr/>
                  <a:lstStyle/>
                  <a:p>
                    <a:r>
                      <a:rPr lang="zh-CN" altLang="en-US">
                        <a:noFill/>
                      </a:rPr>
                      <a:t> </a:t>
                    </a:r>
                  </a:p>
                </p:txBody>
              </p:sp>
            </mc:Fallback>
          </mc:AlternateContent>
          <p:sp>
            <p:nvSpPr>
              <p:cNvPr id="31" name="Line 37"/>
              <p:cNvSpPr>
                <a:spLocks noChangeShapeType="1"/>
              </p:cNvSpPr>
              <p:nvPr/>
            </p:nvSpPr>
            <p:spPr bwMode="auto">
              <a:xfrm>
                <a:off x="4195" y="1551"/>
                <a:ext cx="1147" cy="0"/>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2" name="Line 38"/>
              <p:cNvSpPr>
                <a:spLocks noChangeShapeType="1"/>
              </p:cNvSpPr>
              <p:nvPr/>
            </p:nvSpPr>
            <p:spPr bwMode="auto">
              <a:xfrm>
                <a:off x="4921" y="1311"/>
                <a:ext cx="448" cy="0"/>
              </a:xfrm>
              <a:prstGeom prst="line">
                <a:avLst/>
              </a:prstGeom>
              <a:noFill/>
              <a:ln w="19050">
                <a:solidFill>
                  <a:srgbClr val="1C1C1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3" name="Object 39"/>
                  <p:cNvSpPr txBox="1"/>
                  <p:nvPr/>
                </p:nvSpPr>
                <p:spPr bwMode="auto">
                  <a:xfrm>
                    <a:off x="4876" y="799"/>
                    <a:ext cx="691" cy="24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b="0" i="1">
                                  <a:solidFill>
                                    <a:srgbClr val="000000"/>
                                  </a:solidFill>
                                  <a:latin typeface="Cambria Math" panose="02040503050406030204" pitchFamily="18" charset="0"/>
                                </a:rPr>
                                <m:t>𝑦</m:t>
                              </m:r>
                            </m:e>
                            <m:sub>
                              <m:r>
                                <a:rPr lang="zh-CN" altLang="en-US" b="0" i="1">
                                  <a:solidFill>
                                    <a:srgbClr val="000000"/>
                                  </a:solidFill>
                                  <a:latin typeface="Cambria Math" panose="02040503050406030204" pitchFamily="18" charset="0"/>
                                </a:rPr>
                                <m:t>𝐵</m:t>
                              </m:r>
                            </m:sub>
                          </m:sSub>
                          <m:r>
                            <a:rPr lang="zh-CN" altLang="en-US" b="0"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b="0" i="1">
                                  <a:solidFill>
                                    <a:srgbClr val="000000"/>
                                  </a:solidFill>
                                  <a:latin typeface="Cambria Math" panose="02040503050406030204" pitchFamily="18" charset="0"/>
                                </a:rPr>
                                <m:t>𝑦</m:t>
                              </m:r>
                            </m:e>
                            <m:sub>
                              <m:r>
                                <a:rPr lang="zh-CN" altLang="en-US" b="0" i="1">
                                  <a:solidFill>
                                    <a:srgbClr val="000000"/>
                                  </a:solidFill>
                                  <a:latin typeface="Cambria Math" panose="02040503050406030204" pitchFamily="18" charset="0"/>
                                </a:rPr>
                                <m:t>𝐴</m:t>
                              </m:r>
                            </m:sub>
                          </m:sSub>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33" name="Object 39"/>
                  <p:cNvSpPr txBox="1">
                    <a:spLocks noRot="1" noChangeAspect="1" noMove="1" noResize="1" noEditPoints="1" noAdjustHandles="1" noChangeArrowheads="1" noChangeShapeType="1" noTextEdit="1"/>
                  </p:cNvSpPr>
                  <p:nvPr/>
                </p:nvSpPr>
                <p:spPr bwMode="auto">
                  <a:xfrm>
                    <a:off x="4876" y="799"/>
                    <a:ext cx="691" cy="240"/>
                  </a:xfrm>
                  <a:prstGeom prst="rect">
                    <a:avLst/>
                  </a:prstGeom>
                  <a:blipFill>
                    <a:blip r:embed="rId15"/>
                    <a:stretch>
                      <a:fillRect b="-4762"/>
                    </a:stretch>
                  </a:blipFill>
                  <a:ln>
                    <a:noFill/>
                  </a:ln>
                  <a:effectLst/>
                </p:spPr>
                <p:txBody>
                  <a:bodyPr/>
                  <a:lstStyle/>
                  <a:p>
                    <a:r>
                      <a:rPr lang="zh-CN" altLang="en-US">
                        <a:noFill/>
                      </a:rPr>
                      <a:t> </a:t>
                    </a:r>
                  </a:p>
                </p:txBody>
              </p:sp>
            </mc:Fallback>
          </mc:AlternateContent>
          <p:sp>
            <p:nvSpPr>
              <p:cNvPr id="34" name="Line 40"/>
              <p:cNvSpPr>
                <a:spLocks noChangeShapeType="1"/>
              </p:cNvSpPr>
              <p:nvPr/>
            </p:nvSpPr>
            <p:spPr bwMode="auto">
              <a:xfrm>
                <a:off x="5246" y="1071"/>
                <a:ext cx="0" cy="240"/>
              </a:xfrm>
              <a:prstGeom prst="line">
                <a:avLst/>
              </a:prstGeom>
              <a:noFill/>
              <a:ln w="1905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sp>
            <p:nvSpPr>
              <p:cNvPr id="35" name="Line 41"/>
              <p:cNvSpPr>
                <a:spLocks noChangeShapeType="1"/>
              </p:cNvSpPr>
              <p:nvPr/>
            </p:nvSpPr>
            <p:spPr bwMode="auto">
              <a:xfrm>
                <a:off x="5246" y="1551"/>
                <a:ext cx="0" cy="240"/>
              </a:xfrm>
              <a:prstGeom prst="line">
                <a:avLst/>
              </a:prstGeom>
              <a:noFill/>
              <a:ln w="19050">
                <a:solidFill>
                  <a:srgbClr val="FF0066"/>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4" name="Object 42"/>
                <p:cNvSpPr txBox="1"/>
                <p:nvPr/>
              </p:nvSpPr>
              <p:spPr bwMode="auto">
                <a:xfrm>
                  <a:off x="3912" y="2595"/>
                  <a:ext cx="320" cy="3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𝐴</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4" name="Object 42"/>
                <p:cNvSpPr txBox="1">
                  <a:spLocks noRot="1" noChangeAspect="1" noMove="1" noResize="1" noEditPoints="1" noAdjustHandles="1" noChangeArrowheads="1" noChangeShapeType="1" noTextEdit="1"/>
                </p:cNvSpPr>
                <p:nvPr/>
              </p:nvSpPr>
              <p:spPr bwMode="auto">
                <a:xfrm>
                  <a:off x="3912" y="2595"/>
                  <a:ext cx="320" cy="362"/>
                </a:xfrm>
                <a:prstGeom prst="rect">
                  <a:avLst/>
                </a:prstGeom>
                <a:blipFill>
                  <a:blip r:embed="rId1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43"/>
                <p:cNvSpPr txBox="1"/>
                <p:nvPr/>
              </p:nvSpPr>
              <p:spPr bwMode="auto">
                <a:xfrm>
                  <a:off x="4967" y="2613"/>
                  <a:ext cx="320" cy="3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𝐵</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5" name="Object 43"/>
                <p:cNvSpPr txBox="1">
                  <a:spLocks noRot="1" noChangeAspect="1" noMove="1" noResize="1" noEditPoints="1" noAdjustHandles="1" noChangeArrowheads="1" noChangeShapeType="1" noTextEdit="1"/>
                </p:cNvSpPr>
                <p:nvPr/>
              </p:nvSpPr>
              <p:spPr bwMode="auto">
                <a:xfrm>
                  <a:off x="4967" y="2613"/>
                  <a:ext cx="320" cy="363"/>
                </a:xfrm>
                <a:prstGeom prst="rect">
                  <a:avLst/>
                </a:prstGeom>
                <a:blipFill>
                  <a:blip r:embed="rId17"/>
                  <a:stretch>
                    <a:fillRect/>
                  </a:stretch>
                </a:blipFill>
                <a:ln>
                  <a:noFill/>
                </a:ln>
                <a:effectLst/>
              </p:spPr>
              <p:txBody>
                <a:bodyPr/>
                <a:lstStyle/>
                <a:p>
                  <a:r>
                    <a:rPr lang="zh-CN" altLang="en-US">
                      <a:noFill/>
                    </a:rPr>
                    <a:t> </a:t>
                  </a:r>
                </a:p>
              </p:txBody>
            </p:sp>
          </mc:Fallback>
        </mc:AlternateContent>
      </p:grpSp>
      <p:sp>
        <p:nvSpPr>
          <p:cNvPr id="44" name="矩形 43"/>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45" name="矩形 44"/>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48" name="Rectangle 7"/>
          <p:cNvSpPr>
            <a:spLocks noChangeArrowheads="1"/>
          </p:cNvSpPr>
          <p:nvPr/>
        </p:nvSpPr>
        <p:spPr bwMode="auto">
          <a:xfrm>
            <a:off x="163325" y="1444319"/>
            <a:ext cx="372077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latin typeface="微软雅黑" panose="020B0503020204020204" pitchFamily="34" charset="-122"/>
                <a:ea typeface="微软雅黑" panose="020B0503020204020204" pitchFamily="34" charset="-122"/>
              </a:rPr>
              <a:t>定义</a:t>
            </a:r>
            <a:r>
              <a:rPr kumimoji="1" lang="en-US" altLang="zh-CN" sz="2800" b="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2" name="Rectangle 7"/>
              <p:cNvSpPr>
                <a:spLocks noChangeArrowheads="1"/>
              </p:cNvSpPr>
              <p:nvPr/>
            </p:nvSpPr>
            <p:spPr bwMode="auto">
              <a:xfrm>
                <a:off x="208908" y="3347558"/>
                <a:ext cx="4942442" cy="1365117"/>
              </a:xfrm>
              <a:prstGeom prst="rect">
                <a:avLst/>
              </a:prstGeom>
              <a:noFill/>
              <a:ln w="25400">
                <a:solidFill>
                  <a:srgbClr val="C00000"/>
                </a:solidFill>
                <a:miter lim="800000"/>
                <a:headEnd/>
                <a:tailEnd/>
              </a:ln>
              <a:effectLst/>
              <a:extLst>
                <a:ext uri="{909E8E84-426E-40DD-AFC4-6F175D3DCCD1}">
                  <a14:hiddenFill>
                    <a:solidFill>
                      <a:srgbClr val="FFFFFF"/>
                    </a:solidFill>
                  </a14:hiddenFill>
                </a:ext>
                <a:ext uri="{AF507438-7753-43E0-B8FC-AC1667EBCBE1}">
                  <a14:hiddenEffects>
                    <a:effectLst>
                      <a:outerShdw dist="35921" dir="2700000" algn="ctr" rotWithShape="0">
                        <a:srgbClr val="808080"/>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kumimoji="1" lang="zh-CN" altLang="en-US" sz="2800" b="0" i="1" smtClean="0">
                          <a:solidFill>
                            <a:schemeClr val="tx1"/>
                          </a:solidFill>
                          <a:latin typeface="Cambria Math" panose="02040503050406030204" pitchFamily="18" charset="0"/>
                        </a:rPr>
                        <m:t>∆</m:t>
                      </m:r>
                      <m:acc>
                        <m:accPr>
                          <m:chr m:val="⃑"/>
                          <m:ctrlPr>
                            <a:rPr kumimoji="1" lang="zh-CN" altLang="en-US" sz="2800" b="0" i="1">
                              <a:solidFill>
                                <a:schemeClr val="tx1"/>
                              </a:solidFill>
                              <a:latin typeface="Cambria Math" panose="02040503050406030204" pitchFamily="18" charset="0"/>
                            </a:rPr>
                          </m:ctrlPr>
                        </m:accPr>
                        <m:e>
                          <m:r>
                            <a:rPr kumimoji="1" lang="en-US" altLang="zh-CN" sz="2800" b="0" i="1">
                              <a:solidFill>
                                <a:schemeClr val="tx1"/>
                              </a:solidFill>
                              <a:latin typeface="Cambria Math" panose="02040503050406030204" pitchFamily="18" charset="0"/>
                            </a:rPr>
                            <m:t>𝑟</m:t>
                          </m:r>
                        </m:e>
                      </m:acc>
                      <m:r>
                        <a:rPr kumimoji="1" lang="en-US" altLang="zh-CN" sz="2800" b="0" i="1" smtClean="0">
                          <a:solidFill>
                            <a:schemeClr val="tx1"/>
                          </a:solidFill>
                          <a:latin typeface="Cambria Math" panose="02040503050406030204" pitchFamily="18" charset="0"/>
                        </a:rPr>
                        <m:t>=</m:t>
                      </m:r>
                      <m:sSub>
                        <m:sSubPr>
                          <m:ctrlPr>
                            <a:rPr kumimoji="1" lang="en-US" altLang="zh-CN" sz="2800" b="0" i="1">
                              <a:solidFill>
                                <a:schemeClr val="tx1"/>
                              </a:solidFill>
                              <a:latin typeface="Cambria Math" panose="02040503050406030204" pitchFamily="18" charset="0"/>
                            </a:rPr>
                          </m:ctrlPr>
                        </m:sSubPr>
                        <m:e>
                          <m:acc>
                            <m:accPr>
                              <m:chr m:val="⃑"/>
                              <m:ctrlPr>
                                <a:rPr kumimoji="1" lang="en-US" altLang="zh-CN" sz="2800" b="0" i="1">
                                  <a:solidFill>
                                    <a:schemeClr val="tx1"/>
                                  </a:solidFill>
                                  <a:latin typeface="Cambria Math" panose="02040503050406030204" pitchFamily="18" charset="0"/>
                                </a:rPr>
                              </m:ctrlPr>
                            </m:accPr>
                            <m:e>
                              <m:r>
                                <a:rPr kumimoji="1" lang="en-US" altLang="zh-CN" sz="2800" b="0" i="1">
                                  <a:solidFill>
                                    <a:schemeClr val="tx1"/>
                                  </a:solidFill>
                                  <a:latin typeface="Cambria Math" panose="02040503050406030204" pitchFamily="18" charset="0"/>
                                </a:rPr>
                                <m:t>𝑟</m:t>
                              </m:r>
                            </m:e>
                          </m:acc>
                        </m:e>
                        <m:sub>
                          <m:r>
                            <a:rPr kumimoji="1" lang="en-US" altLang="zh-CN" sz="2800" b="0" i="1">
                              <a:solidFill>
                                <a:schemeClr val="tx1"/>
                              </a:solidFill>
                              <a:latin typeface="Cambria Math" panose="02040503050406030204" pitchFamily="18" charset="0"/>
                            </a:rPr>
                            <m:t>𝐵</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acc>
                            <m:accPr>
                              <m:chr m:val="⃑"/>
                              <m:ctrlPr>
                                <a:rPr kumimoji="1" lang="en-US" altLang="zh-CN" sz="2800" b="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𝑟</m:t>
                              </m:r>
                            </m:e>
                          </m:acc>
                        </m:e>
                        <m:sub>
                          <m:r>
                            <a:rPr kumimoji="1" lang="en-US" altLang="zh-CN" sz="2800" b="0" i="1" smtClean="0">
                              <a:solidFill>
                                <a:schemeClr val="tx1"/>
                              </a:solidFill>
                              <a:latin typeface="Cambria Math" panose="02040503050406030204" pitchFamily="18" charset="0"/>
                            </a:rPr>
                            <m:t>𝐴</m:t>
                          </m:r>
                        </m:sub>
                      </m:sSub>
                      <m:r>
                        <a:rPr kumimoji="1" lang="en-US" altLang="zh-CN" sz="2800" b="0" i="1" smtClean="0">
                          <a:solidFill>
                            <a:schemeClr val="tx1"/>
                          </a:solidFill>
                          <a:latin typeface="Cambria Math" panose="02040503050406030204" pitchFamily="18" charset="0"/>
                        </a:rPr>
                        <m:t>=</m:t>
                      </m:r>
                      <m:acc>
                        <m:accPr>
                          <m:chr m:val="⃑"/>
                          <m:ctrlPr>
                            <a:rPr kumimoji="1" lang="zh-CN" altLang="en-US" sz="2800" b="0" i="1">
                              <a:latin typeface="Cambria Math" panose="02040503050406030204" pitchFamily="18" charset="0"/>
                            </a:rPr>
                          </m:ctrlPr>
                        </m:accPr>
                        <m:e>
                          <m:r>
                            <a:rPr kumimoji="1" lang="en-US" altLang="zh-CN" sz="2800" b="0" i="1">
                              <a:latin typeface="Cambria Math" panose="02040503050406030204" pitchFamily="18" charset="0"/>
                            </a:rPr>
                            <m:t>𝑟</m:t>
                          </m:r>
                        </m:e>
                      </m:acc>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𝑡</m:t>
                          </m:r>
                        </m:e>
                      </m:d>
                      <m:r>
                        <a:rPr kumimoji="1" lang="en-US" altLang="zh-CN" sz="2800" b="0" i="1" smtClean="0">
                          <a:latin typeface="Cambria Math" panose="02040503050406030204" pitchFamily="18" charset="0"/>
                        </a:rPr>
                        <m:t>−</m:t>
                      </m:r>
                      <m:acc>
                        <m:accPr>
                          <m:chr m:val="⃑"/>
                          <m:ctrlPr>
                            <a:rPr kumimoji="1" lang="zh-CN" altLang="en-US" sz="2800" b="0" i="1">
                              <a:latin typeface="Cambria Math" panose="02040503050406030204" pitchFamily="18" charset="0"/>
                            </a:rPr>
                          </m:ctrlPr>
                        </m:accPr>
                        <m:e>
                          <m:r>
                            <a:rPr kumimoji="1" lang="en-US" altLang="zh-CN" sz="2800" b="0" i="1">
                              <a:latin typeface="Cambria Math" panose="02040503050406030204" pitchFamily="18" charset="0"/>
                            </a:rPr>
                            <m:t>𝑟</m:t>
                          </m:r>
                        </m:e>
                      </m:acc>
                      <m:d>
                        <m:dPr>
                          <m:ctrlPr>
                            <a:rPr kumimoji="1" lang="en-US" altLang="zh-CN" sz="2800" b="0" i="1">
                              <a:latin typeface="Cambria Math" panose="02040503050406030204" pitchFamily="18" charset="0"/>
                            </a:rPr>
                          </m:ctrlPr>
                        </m:dPr>
                        <m:e>
                          <m:r>
                            <a:rPr kumimoji="1" lang="en-US" altLang="zh-CN" sz="2800" b="0" i="1">
                              <a:latin typeface="Cambria Math" panose="02040503050406030204" pitchFamily="18" charset="0"/>
                            </a:rPr>
                            <m:t>𝑡</m:t>
                          </m:r>
                        </m:e>
                      </m:d>
                      <m:r>
                        <a:rPr kumimoji="1" lang="en-US" altLang="zh-CN" sz="2800" b="0" i="1" smtClean="0">
                          <a:solidFill>
                            <a:schemeClr val="tx1"/>
                          </a:solidFill>
                          <a:latin typeface="Cambria Math" panose="02040503050406030204" pitchFamily="18" charset="0"/>
                        </a:rPr>
                        <m:t>=</m:t>
                      </m:r>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a:solidFill>
                                    <a:schemeClr val="tx1"/>
                                  </a:solidFill>
                                  <a:latin typeface="Cambria Math" panose="02040503050406030204" pitchFamily="18" charset="0"/>
                                </a:rPr>
                              </m:ctrlPr>
                            </m:sSubPr>
                            <m:e>
                              <m:r>
                                <a:rPr kumimoji="1" lang="en-US" altLang="zh-CN" sz="2800" b="0" i="1">
                                  <a:solidFill>
                                    <a:schemeClr val="tx1"/>
                                  </a:solidFill>
                                  <a:latin typeface="Cambria Math" panose="02040503050406030204" pitchFamily="18" charset="0"/>
                                </a:rPr>
                                <m:t>𝑥</m:t>
                              </m:r>
                            </m:e>
                            <m:sub>
                              <m:r>
                                <a:rPr kumimoji="1" lang="en-US" altLang="zh-CN" sz="2800" b="0" i="1">
                                  <a:solidFill>
                                    <a:schemeClr val="tx1"/>
                                  </a:solidFill>
                                  <a:latin typeface="Cambria Math" panose="02040503050406030204" pitchFamily="18" charset="0"/>
                                </a:rPr>
                                <m:t>𝐵</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𝑥</m:t>
                              </m:r>
                            </m:e>
                            <m:sub>
                              <m:r>
                                <a:rPr kumimoji="1" lang="en-US" altLang="zh-CN" sz="2800" b="0" i="1" smtClean="0">
                                  <a:solidFill>
                                    <a:schemeClr val="tx1"/>
                                  </a:solidFill>
                                  <a:latin typeface="Cambria Math" panose="02040503050406030204" pitchFamily="18" charset="0"/>
                                </a:rPr>
                                <m:t>𝐴</m:t>
                              </m:r>
                            </m:sub>
                          </m:sSub>
                        </m:e>
                      </m:d>
                      <m:acc>
                        <m:accPr>
                          <m:chr m:val="⃑"/>
                          <m:ctrlPr>
                            <a:rPr kumimoji="1" lang="en-US" altLang="zh-CN" sz="2800" b="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𝑖</m:t>
                          </m:r>
                        </m:e>
                      </m:acc>
                      <m:r>
                        <a:rPr kumimoji="1" lang="en-US" altLang="zh-CN" sz="2800" b="0" i="1" smtClean="0">
                          <a:solidFill>
                            <a:schemeClr val="tx1"/>
                          </a:solidFill>
                          <a:latin typeface="Cambria Math" panose="02040503050406030204" pitchFamily="18" charset="0"/>
                        </a:rPr>
                        <m:t>+(</m:t>
                      </m:r>
                      <m:sSub>
                        <m:sSubPr>
                          <m:ctrlPr>
                            <a:rPr kumimoji="1" lang="en-US" altLang="zh-CN" sz="2800" b="0" i="1">
                              <a:solidFill>
                                <a:schemeClr val="tx1"/>
                              </a:solidFill>
                              <a:latin typeface="Cambria Math" panose="02040503050406030204" pitchFamily="18" charset="0"/>
                            </a:rPr>
                          </m:ctrlPr>
                        </m:sSubPr>
                        <m:e>
                          <m:r>
                            <a:rPr kumimoji="1" lang="en-US" altLang="zh-CN" sz="2800" b="0" i="1">
                              <a:solidFill>
                                <a:schemeClr val="tx1"/>
                              </a:solidFill>
                              <a:latin typeface="Cambria Math" panose="02040503050406030204" pitchFamily="18" charset="0"/>
                            </a:rPr>
                            <m:t>𝑦</m:t>
                          </m:r>
                        </m:e>
                        <m:sub>
                          <m:r>
                            <a:rPr kumimoji="1" lang="en-US" altLang="zh-CN" sz="2800" b="0" i="1">
                              <a:solidFill>
                                <a:schemeClr val="tx1"/>
                              </a:solidFill>
                              <a:latin typeface="Cambria Math" panose="02040503050406030204" pitchFamily="18" charset="0"/>
                            </a:rPr>
                            <m:t>𝐵</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𝑦</m:t>
                          </m:r>
                        </m:e>
                        <m:sub>
                          <m:r>
                            <a:rPr kumimoji="1" lang="en-US" altLang="zh-CN" sz="2800" b="0" i="1" smtClean="0">
                              <a:solidFill>
                                <a:schemeClr val="tx1"/>
                              </a:solidFill>
                              <a:latin typeface="Cambria Math" panose="02040503050406030204" pitchFamily="18" charset="0"/>
                            </a:rPr>
                            <m:t>𝐴</m:t>
                          </m:r>
                        </m:sub>
                      </m:sSub>
                      <m:r>
                        <a:rPr kumimoji="1" lang="en-US" altLang="zh-CN" sz="2800" b="0" i="1" smtClean="0">
                          <a:solidFill>
                            <a:schemeClr val="tx1"/>
                          </a:solidFill>
                          <a:latin typeface="Cambria Math" panose="02040503050406030204" pitchFamily="18" charset="0"/>
                        </a:rPr>
                        <m:t>)</m:t>
                      </m:r>
                      <m:acc>
                        <m:accPr>
                          <m:chr m:val="⃑"/>
                          <m:ctrlPr>
                            <a:rPr kumimoji="1" lang="en-US" altLang="zh-CN" sz="2800" b="0" i="1">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𝑗</m:t>
                          </m:r>
                        </m:e>
                      </m:acc>
                    </m:oMath>
                  </m:oMathPara>
                </a14:m>
                <a:endParaRPr kumimoji="1" lang="en-US" altLang="zh-CN" sz="2800" b="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2" name="Rectangle 7"/>
              <p:cNvSpPr>
                <a:spLocks noRot="1" noChangeAspect="1" noMove="1" noResize="1" noEditPoints="1" noAdjustHandles="1" noChangeArrowheads="1" noChangeShapeType="1" noTextEdit="1"/>
              </p:cNvSpPr>
              <p:nvPr/>
            </p:nvSpPr>
            <p:spPr bwMode="auto">
              <a:xfrm>
                <a:off x="208908" y="3347558"/>
                <a:ext cx="4942442" cy="1365117"/>
              </a:xfrm>
              <a:prstGeom prst="rect">
                <a:avLst/>
              </a:prstGeom>
              <a:blipFill>
                <a:blip r:embed="rId18"/>
                <a:stretch>
                  <a:fillRect/>
                </a:stretch>
              </a:blipFill>
              <a:ln w="25400">
                <a:solidFill>
                  <a:srgbClr val="C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9D888EB-6077-47BF-AA6A-D1BCA4A4C9E6}"/>
                  </a:ext>
                </a:extLst>
              </p:cNvPr>
              <p:cNvSpPr txBox="1"/>
              <p:nvPr/>
            </p:nvSpPr>
            <p:spPr>
              <a:xfrm>
                <a:off x="325257" y="2009425"/>
                <a:ext cx="4915116" cy="1200329"/>
              </a:xfrm>
              <a:prstGeom prst="rect">
                <a:avLst/>
              </a:prstGeom>
              <a:noFill/>
            </p:spPr>
            <p:txBody>
              <a:bodyPr wrap="square" rtlCol="0">
                <a:spAutoFit/>
              </a:bodyPr>
              <a:lstStyle/>
              <a:p>
                <a:r>
                  <a:rPr kumimoji="1" lang="zh-CN" altLang="en-US" sz="2400" dirty="0">
                    <a:latin typeface="微软雅黑" panose="020B0503020204020204" pitchFamily="34" charset="-122"/>
                    <a:ea typeface="微软雅黑" panose="020B0503020204020204" pitchFamily="34" charset="-122"/>
                  </a:rPr>
                  <a:t>在</a:t>
                </a:r>
                <a14:m>
                  <m:oMath xmlns:m="http://schemas.openxmlformats.org/officeDocument/2006/math">
                    <m:r>
                      <a:rPr kumimoji="1" lang="zh-CN" altLang="en-US" sz="2400" i="1" smtClean="0">
                        <a:latin typeface="Cambria Math" panose="02040503050406030204" pitchFamily="18" charset="0"/>
                        <a:ea typeface="微软雅黑" panose="020B0503020204020204" pitchFamily="34" charset="-122"/>
                      </a:rPr>
                      <m:t>∆</m:t>
                    </m:r>
                    <m:r>
                      <a:rPr kumimoji="1" lang="en-US" altLang="zh-CN" sz="2400" b="0" i="1" smtClean="0">
                        <a:latin typeface="Cambria Math" panose="02040503050406030204" pitchFamily="18" charset="0"/>
                        <a:ea typeface="微软雅黑" panose="020B0503020204020204" pitchFamily="34" charset="-122"/>
                      </a:rPr>
                      <m:t>𝑡</m:t>
                    </m:r>
                  </m:oMath>
                </a14:m>
                <a:r>
                  <a:rPr kumimoji="1" lang="zh-CN" altLang="en-US" sz="2400" dirty="0">
                    <a:latin typeface="微软雅黑" panose="020B0503020204020204" pitchFamily="34" charset="-122"/>
                    <a:ea typeface="微软雅黑" panose="020B0503020204020204" pitchFamily="34" charset="-122"/>
                  </a:rPr>
                  <a:t>时间间隔内，位矢的增量称为位移，是初始量指向末矢量的有向线段。即位矢是位置矢量的增量。</a:t>
                </a:r>
                <a:endParaRPr lang="zh-CN" altLang="en-US" sz="2400" dirty="0"/>
              </a:p>
            </p:txBody>
          </p:sp>
        </mc:Choice>
        <mc:Fallback xmlns="">
          <p:sp>
            <p:nvSpPr>
              <p:cNvPr id="2" name="文本框 1">
                <a:extLst>
                  <a:ext uri="{FF2B5EF4-FFF2-40B4-BE49-F238E27FC236}">
                    <a16:creationId xmlns:a16="http://schemas.microsoft.com/office/drawing/2014/main" id="{09D888EB-6077-47BF-AA6A-D1BCA4A4C9E6}"/>
                  </a:ext>
                </a:extLst>
              </p:cNvPr>
              <p:cNvSpPr txBox="1">
                <a:spLocks noRot="1" noChangeAspect="1" noMove="1" noResize="1" noEditPoints="1" noAdjustHandles="1" noChangeArrowheads="1" noChangeShapeType="1" noTextEdit="1"/>
              </p:cNvSpPr>
              <p:nvPr/>
            </p:nvSpPr>
            <p:spPr>
              <a:xfrm>
                <a:off x="325257" y="2009425"/>
                <a:ext cx="4915116" cy="1200329"/>
              </a:xfrm>
              <a:prstGeom prst="rect">
                <a:avLst/>
              </a:prstGeom>
              <a:blipFill>
                <a:blip r:embed="rId19"/>
                <a:stretch>
                  <a:fillRect l="-1859" t="-4061" b="-10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5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48" grpId="0"/>
      <p:bldP spid="52"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5"/>
              <p:cNvSpPr txBox="1">
                <a:spLocks noChangeArrowheads="1"/>
              </p:cNvSpPr>
              <p:nvPr/>
            </p:nvSpPr>
            <p:spPr bwMode="auto">
              <a:xfrm>
                <a:off x="157784" y="853363"/>
                <a:ext cx="3525837"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0" dirty="0">
                    <a:solidFill>
                      <a:srgbClr val="C00000"/>
                    </a:solidFill>
                    <a:latin typeface="微软雅黑" panose="020B0503020204020204" pitchFamily="34" charset="-122"/>
                    <a:ea typeface="微软雅黑" panose="020B0503020204020204" pitchFamily="34" charset="-122"/>
                  </a:rPr>
                  <a:t>2.4 </a:t>
                </a:r>
                <a:r>
                  <a:rPr lang="zh-CN" altLang="en-US" sz="2800" b="0" dirty="0">
                    <a:solidFill>
                      <a:srgbClr val="C00000"/>
                    </a:solidFill>
                    <a:latin typeface="微软雅黑" panose="020B0503020204020204" pitchFamily="34" charset="-122"/>
                    <a:ea typeface="微软雅黑" panose="020B0503020204020204" pitchFamily="34" charset="-122"/>
                  </a:rPr>
                  <a:t>路程</a:t>
                </a:r>
                <a:r>
                  <a:rPr lang="en-US" altLang="zh-CN" sz="2800" b="0" dirty="0">
                    <a:solidFill>
                      <a:srgbClr val="C0000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800" b="0" i="1" dirty="0" smtClean="0">
                        <a:solidFill>
                          <a:srgbClr val="C00000"/>
                        </a:solidFill>
                        <a:latin typeface="Cambria Math" panose="02040503050406030204" pitchFamily="18" charset="0"/>
                        <a:ea typeface="Cambria Math" panose="02040503050406030204" pitchFamily="18" charset="0"/>
                      </a:rPr>
                      <m:t>∆</m:t>
                    </m:r>
                    <m:r>
                      <a:rPr lang="en-US" altLang="zh-CN" sz="2800" b="0" i="1" dirty="0" smtClean="0">
                        <a:solidFill>
                          <a:srgbClr val="C00000"/>
                        </a:solidFill>
                        <a:latin typeface="Cambria Math" panose="02040503050406030204" pitchFamily="18" charset="0"/>
                        <a:ea typeface="Cambria Math" panose="02040503050406030204" pitchFamily="18" charset="0"/>
                      </a:rPr>
                      <m:t>𝑆</m:t>
                    </m:r>
                  </m:oMath>
                </a14:m>
                <a:r>
                  <a:rPr lang="en-US" altLang="zh-CN" sz="2800" b="0" dirty="0">
                    <a:solidFill>
                      <a:srgbClr val="C00000"/>
                    </a:solidFill>
                    <a:latin typeface="微软雅黑" panose="020B0503020204020204" pitchFamily="34" charset="-122"/>
                    <a:ea typeface="微软雅黑" panose="020B0503020204020204" pitchFamily="34" charset="-122"/>
                  </a:rPr>
                  <a:t>)</a:t>
                </a:r>
              </a:p>
            </p:txBody>
          </p:sp>
        </mc:Choice>
        <mc:Fallback xmlns="">
          <p:sp>
            <p:nvSpPr>
              <p:cNvPr id="2" name="Text Box 5"/>
              <p:cNvSpPr txBox="1">
                <a:spLocks noRot="1" noChangeAspect="1" noMove="1" noResize="1" noEditPoints="1" noAdjustHandles="1" noChangeArrowheads="1" noChangeShapeType="1" noTextEdit="1"/>
              </p:cNvSpPr>
              <p:nvPr/>
            </p:nvSpPr>
            <p:spPr bwMode="auto">
              <a:xfrm>
                <a:off x="157784" y="853363"/>
                <a:ext cx="3525837" cy="523220"/>
              </a:xfrm>
              <a:prstGeom prst="rect">
                <a:avLst/>
              </a:prstGeom>
              <a:blipFill>
                <a:blip r:embed="rId3"/>
                <a:stretch>
                  <a:fillRect l="-3633" t="-12791"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Rectangle 7"/>
          <p:cNvSpPr>
            <a:spLocks noChangeArrowheads="1"/>
          </p:cNvSpPr>
          <p:nvPr/>
        </p:nvSpPr>
        <p:spPr bwMode="auto">
          <a:xfrm>
            <a:off x="5110220" y="941147"/>
            <a:ext cx="3810000" cy="41814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5" name="Text Box 9"/>
          <p:cNvSpPr txBox="1">
            <a:spLocks noChangeArrowheads="1"/>
          </p:cNvSpPr>
          <p:nvPr/>
        </p:nvSpPr>
        <p:spPr bwMode="auto">
          <a:xfrm>
            <a:off x="8131233" y="1923108"/>
            <a:ext cx="609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latin typeface="微软雅黑" panose="020B0503020204020204" pitchFamily="34" charset="-122"/>
              <a:ea typeface="微软雅黑" panose="020B0503020204020204" pitchFamily="34" charset="-122"/>
            </a:endParaRPr>
          </a:p>
        </p:txBody>
      </p:sp>
      <p:sp>
        <p:nvSpPr>
          <p:cNvPr id="6" name="Text Box 10"/>
          <p:cNvSpPr txBox="1">
            <a:spLocks noChangeArrowheads="1"/>
          </p:cNvSpPr>
          <p:nvPr/>
        </p:nvSpPr>
        <p:spPr bwMode="auto">
          <a:xfrm>
            <a:off x="5692833" y="3599508"/>
            <a:ext cx="381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latin typeface="微软雅黑" panose="020B0503020204020204" pitchFamily="34" charset="-122"/>
              <a:ea typeface="微软雅黑" panose="020B0503020204020204" pitchFamily="34" charset="-122"/>
            </a:endParaRPr>
          </a:p>
        </p:txBody>
      </p:sp>
      <p:sp>
        <p:nvSpPr>
          <p:cNvPr id="7" name="Freeform 11"/>
          <p:cNvSpPr>
            <a:spLocks/>
          </p:cNvSpPr>
          <p:nvPr/>
        </p:nvSpPr>
        <p:spPr bwMode="auto">
          <a:xfrm>
            <a:off x="5311833" y="1723083"/>
            <a:ext cx="3548062" cy="1535113"/>
          </a:xfrm>
          <a:custGeom>
            <a:avLst/>
            <a:gdLst>
              <a:gd name="T0" fmla="*/ 0 w 2235"/>
              <a:gd name="T1" fmla="*/ 2147483646 h 967"/>
              <a:gd name="T2" fmla="*/ 690522715 w 2235"/>
              <a:gd name="T3" fmla="*/ 1330642933 h 967"/>
              <a:gd name="T4" fmla="*/ 2147483646 w 2235"/>
              <a:gd name="T5" fmla="*/ 1126511004 h 967"/>
              <a:gd name="T6" fmla="*/ 2147483646 w 2235"/>
              <a:gd name="T7" fmla="*/ 209173831 h 967"/>
              <a:gd name="T8" fmla="*/ 2147483646 w 2235"/>
              <a:gd name="T9" fmla="*/ 105846597 h 967"/>
              <a:gd name="T10" fmla="*/ 2147483646 w 2235"/>
              <a:gd name="T11" fmla="*/ 846772776 h 967"/>
              <a:gd name="T12" fmla="*/ 2147483646 w 2235"/>
              <a:gd name="T13" fmla="*/ 1262599486 h 9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5" h="967">
                <a:moveTo>
                  <a:pt x="0" y="967"/>
                </a:moveTo>
                <a:cubicBezTo>
                  <a:pt x="46" y="894"/>
                  <a:pt x="129" y="615"/>
                  <a:pt x="274" y="528"/>
                </a:cubicBezTo>
                <a:cubicBezTo>
                  <a:pt x="419" y="441"/>
                  <a:pt x="714" y="521"/>
                  <a:pt x="872" y="447"/>
                </a:cubicBezTo>
                <a:cubicBezTo>
                  <a:pt x="1030" y="373"/>
                  <a:pt x="1099" y="150"/>
                  <a:pt x="1221" y="83"/>
                </a:cubicBezTo>
                <a:cubicBezTo>
                  <a:pt x="1343" y="16"/>
                  <a:pt x="1488" y="0"/>
                  <a:pt x="1605" y="42"/>
                </a:cubicBezTo>
                <a:cubicBezTo>
                  <a:pt x="1722" y="84"/>
                  <a:pt x="1815" y="260"/>
                  <a:pt x="1920" y="336"/>
                </a:cubicBezTo>
                <a:cubicBezTo>
                  <a:pt x="2025" y="412"/>
                  <a:pt x="2170" y="467"/>
                  <a:pt x="2235" y="501"/>
                </a:cubicBezTo>
              </a:path>
            </a:pathLst>
          </a:custGeom>
          <a:noFill/>
          <a:ln w="19050"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8" name="Text Box 12"/>
          <p:cNvSpPr txBox="1">
            <a:spLocks noChangeArrowheads="1"/>
          </p:cNvSpPr>
          <p:nvPr/>
        </p:nvSpPr>
        <p:spPr bwMode="auto">
          <a:xfrm>
            <a:off x="6302433" y="1999308"/>
            <a:ext cx="6858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solidFill>
                <a:srgbClr val="CC0000"/>
              </a:solidFill>
              <a:latin typeface="微软雅黑" panose="020B0503020204020204" pitchFamily="34" charset="-122"/>
              <a:ea typeface="微软雅黑" panose="020B0503020204020204" pitchFamily="34" charset="-122"/>
            </a:endParaRPr>
          </a:p>
        </p:txBody>
      </p:sp>
      <p:grpSp>
        <p:nvGrpSpPr>
          <p:cNvPr id="9" name="Group 59"/>
          <p:cNvGrpSpPr>
            <a:grpSpLocks/>
          </p:cNvGrpSpPr>
          <p:nvPr/>
        </p:nvGrpSpPr>
        <p:grpSpPr bwMode="auto">
          <a:xfrm>
            <a:off x="6302433" y="4030248"/>
            <a:ext cx="2190750" cy="1031876"/>
            <a:chOff x="3643" y="2907"/>
            <a:chExt cx="1380" cy="650"/>
          </a:xfrm>
        </p:grpSpPr>
        <mc:AlternateContent xmlns:mc="http://schemas.openxmlformats.org/markup-compatibility/2006" xmlns:a14="http://schemas.microsoft.com/office/drawing/2010/main">
          <mc:Choice Requires="a14">
            <p:sp>
              <p:nvSpPr>
                <p:cNvPr id="10" name="Object 14"/>
                <p:cNvSpPr txBox="1"/>
                <p:nvPr/>
              </p:nvSpPr>
              <p:spPr bwMode="auto">
                <a:xfrm>
                  <a:off x="3722" y="2907"/>
                  <a:ext cx="1235" cy="3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𝐴</m:t>
                        </m:r>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0" name="Object 14"/>
                <p:cNvSpPr txBox="1">
                  <a:spLocks noRot="1" noChangeAspect="1" noMove="1" noResize="1" noEditPoints="1" noAdjustHandles="1" noChangeArrowheads="1" noChangeShapeType="1" noTextEdit="1"/>
                </p:cNvSpPr>
                <p:nvPr/>
              </p:nvSpPr>
              <p:spPr bwMode="auto">
                <a:xfrm>
                  <a:off x="3722" y="2907"/>
                  <a:ext cx="1235" cy="334"/>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bject 15"/>
                <p:cNvSpPr txBox="1"/>
                <p:nvPr/>
              </p:nvSpPr>
              <p:spPr bwMode="auto">
                <a:xfrm>
                  <a:off x="3732" y="3227"/>
                  <a:ext cx="1291" cy="3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𝐵</m:t>
                        </m:r>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1" name="Object 15"/>
                <p:cNvSpPr txBox="1">
                  <a:spLocks noRot="1" noChangeAspect="1" noMove="1" noResize="1" noEditPoints="1" noAdjustHandles="1" noChangeArrowheads="1" noChangeShapeType="1" noTextEdit="1"/>
                </p:cNvSpPr>
                <p:nvPr/>
              </p:nvSpPr>
              <p:spPr bwMode="auto">
                <a:xfrm>
                  <a:off x="3732" y="3227"/>
                  <a:ext cx="1291" cy="330"/>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2" name="AutoShape 16"/>
            <p:cNvSpPr>
              <a:spLocks/>
            </p:cNvSpPr>
            <p:nvPr/>
          </p:nvSpPr>
          <p:spPr bwMode="auto">
            <a:xfrm>
              <a:off x="3643" y="3039"/>
              <a:ext cx="144" cy="384"/>
            </a:xfrm>
            <a:prstGeom prst="leftBrace">
              <a:avLst>
                <a:gd name="adj1" fmla="val 2222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grpSp>
      <p:sp>
        <p:nvSpPr>
          <p:cNvPr id="13" name="Line 18"/>
          <p:cNvSpPr>
            <a:spLocks noChangeShapeType="1"/>
          </p:cNvSpPr>
          <p:nvPr/>
        </p:nvSpPr>
        <p:spPr bwMode="auto">
          <a:xfrm flipV="1">
            <a:off x="6072245" y="2380308"/>
            <a:ext cx="685800" cy="152400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Object 19"/>
              <p:cNvSpPr txBox="1"/>
              <p:nvPr/>
            </p:nvSpPr>
            <p:spPr bwMode="auto">
              <a:xfrm>
                <a:off x="6634220" y="2453333"/>
                <a:ext cx="762000" cy="5302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𝑡</m:t>
                          </m:r>
                        </m:e>
                        <m:sub>
                          <m:r>
                            <a:rPr lang="zh-CN" altLang="en-US" sz="2800" b="0" i="1">
                              <a:solidFill>
                                <a:srgbClr val="000000"/>
                              </a:solidFill>
                              <a:latin typeface="Cambria Math" panose="02040503050406030204" pitchFamily="18" charset="0"/>
                            </a:rPr>
                            <m:t>1</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4" name="Object 19"/>
              <p:cNvSpPr txBox="1">
                <a:spLocks noRot="1" noChangeAspect="1" noMove="1" noResize="1" noEditPoints="1" noAdjustHandles="1" noChangeArrowheads="1" noChangeShapeType="1" noTextEdit="1"/>
              </p:cNvSpPr>
              <p:nvPr/>
            </p:nvSpPr>
            <p:spPr bwMode="auto">
              <a:xfrm>
                <a:off x="6634220" y="2453333"/>
                <a:ext cx="762000" cy="530225"/>
              </a:xfrm>
              <a:prstGeom prst="rect">
                <a:avLst/>
              </a:prstGeom>
              <a:blipFill>
                <a:blip r:embed="rId6"/>
                <a:stretch>
                  <a:fillRect t="-1149" r="-17600" b="-344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20"/>
              <p:cNvSpPr txBox="1"/>
              <p:nvPr/>
            </p:nvSpPr>
            <p:spPr bwMode="auto">
              <a:xfrm>
                <a:off x="6397860" y="1825774"/>
                <a:ext cx="457373" cy="57976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𝐴</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5" name="Object 20"/>
              <p:cNvSpPr txBox="1">
                <a:spLocks noRot="1" noChangeAspect="1" noMove="1" noResize="1" noEditPoints="1" noAdjustHandles="1" noChangeArrowheads="1" noChangeShapeType="1" noTextEdit="1"/>
              </p:cNvSpPr>
              <p:nvPr/>
            </p:nvSpPr>
            <p:spPr bwMode="auto">
              <a:xfrm>
                <a:off x="6397860" y="1825774"/>
                <a:ext cx="457373" cy="579769"/>
              </a:xfrm>
              <a:prstGeom prst="rect">
                <a:avLst/>
              </a:prstGeom>
              <a:blipFill>
                <a:blip r:embed="rId7"/>
                <a:stretch>
                  <a:fillRect/>
                </a:stretch>
              </a:blipFill>
              <a:ln>
                <a:noFill/>
              </a:ln>
              <a:effectLst/>
            </p:spPr>
            <p:txBody>
              <a:bodyPr/>
              <a:lstStyle/>
              <a:p>
                <a:r>
                  <a:rPr lang="zh-CN" altLang="en-US">
                    <a:noFill/>
                  </a:rPr>
                  <a:t> </a:t>
                </a:r>
              </a:p>
            </p:txBody>
          </p:sp>
        </mc:Fallback>
      </mc:AlternateContent>
      <p:sp>
        <p:nvSpPr>
          <p:cNvPr id="16" name="Line 22"/>
          <p:cNvSpPr>
            <a:spLocks noChangeShapeType="1"/>
          </p:cNvSpPr>
          <p:nvPr/>
        </p:nvSpPr>
        <p:spPr bwMode="auto">
          <a:xfrm flipV="1">
            <a:off x="6073833" y="2137421"/>
            <a:ext cx="2209800" cy="175260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Object 23"/>
              <p:cNvSpPr txBox="1"/>
              <p:nvPr/>
            </p:nvSpPr>
            <p:spPr bwMode="auto">
              <a:xfrm>
                <a:off x="7612120" y="2613671"/>
                <a:ext cx="719138" cy="48736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𝑡</m:t>
                          </m:r>
                        </m:e>
                        <m:sub>
                          <m:r>
                            <a:rPr lang="zh-CN" altLang="en-US" sz="2800" b="0" i="1">
                              <a:solidFill>
                                <a:srgbClr val="000000"/>
                              </a:solidFill>
                              <a:latin typeface="Cambria Math" panose="02040503050406030204" pitchFamily="18" charset="0"/>
                            </a:rPr>
                            <m:t>2</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7" name="Object 23"/>
              <p:cNvSpPr txBox="1">
                <a:spLocks noRot="1" noChangeAspect="1" noMove="1" noResize="1" noEditPoints="1" noAdjustHandles="1" noChangeArrowheads="1" noChangeShapeType="1" noTextEdit="1"/>
              </p:cNvSpPr>
              <p:nvPr/>
            </p:nvSpPr>
            <p:spPr bwMode="auto">
              <a:xfrm>
                <a:off x="7612120" y="2613671"/>
                <a:ext cx="719138" cy="487362"/>
              </a:xfrm>
              <a:prstGeom prst="rect">
                <a:avLst/>
              </a:prstGeom>
              <a:blipFill>
                <a:blip r:embed="rId8"/>
                <a:stretch>
                  <a:fillRect r="-15254" b="-375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bject 24"/>
              <p:cNvSpPr txBox="1"/>
              <p:nvPr/>
            </p:nvSpPr>
            <p:spPr bwMode="auto">
              <a:xfrm>
                <a:off x="8204344" y="1726335"/>
                <a:ext cx="428451" cy="46812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𝐵</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8" name="Object 24"/>
              <p:cNvSpPr txBox="1">
                <a:spLocks noRot="1" noChangeAspect="1" noMove="1" noResize="1" noEditPoints="1" noAdjustHandles="1" noChangeArrowheads="1" noChangeShapeType="1" noTextEdit="1"/>
              </p:cNvSpPr>
              <p:nvPr/>
            </p:nvSpPr>
            <p:spPr bwMode="auto">
              <a:xfrm>
                <a:off x="8204344" y="1726335"/>
                <a:ext cx="428451" cy="468122"/>
              </a:xfrm>
              <a:prstGeom prst="rect">
                <a:avLst/>
              </a:prstGeom>
              <a:blipFill>
                <a:blip r:embed="rId9"/>
                <a:stretch>
                  <a:fillRect l="-4286"/>
                </a:stretch>
              </a:blipFill>
              <a:ln>
                <a:noFill/>
              </a:ln>
              <a:effectLst/>
            </p:spPr>
            <p:txBody>
              <a:bodyPr/>
              <a:lstStyle/>
              <a:p>
                <a:r>
                  <a:rPr lang="zh-CN" altLang="en-US">
                    <a:noFill/>
                  </a:rPr>
                  <a:t> </a:t>
                </a:r>
              </a:p>
            </p:txBody>
          </p:sp>
        </mc:Fallback>
      </mc:AlternateContent>
      <p:grpSp>
        <p:nvGrpSpPr>
          <p:cNvPr id="19" name="Group 29"/>
          <p:cNvGrpSpPr>
            <a:grpSpLocks/>
          </p:cNvGrpSpPr>
          <p:nvPr/>
        </p:nvGrpSpPr>
        <p:grpSpPr bwMode="auto">
          <a:xfrm>
            <a:off x="5299134" y="1148408"/>
            <a:ext cx="3560763" cy="3263900"/>
            <a:chOff x="3160" y="584"/>
            <a:chExt cx="2243" cy="2056"/>
          </a:xfrm>
        </p:grpSpPr>
        <p:sp>
          <p:nvSpPr>
            <p:cNvPr id="20" name="Line 30"/>
            <p:cNvSpPr>
              <a:spLocks noChangeShapeType="1"/>
            </p:cNvSpPr>
            <p:nvPr/>
          </p:nvSpPr>
          <p:spPr bwMode="auto">
            <a:xfrm flipV="1">
              <a:off x="3648" y="638"/>
              <a:ext cx="0" cy="166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21" name="Line 31"/>
            <p:cNvSpPr>
              <a:spLocks noChangeShapeType="1"/>
            </p:cNvSpPr>
            <p:nvPr/>
          </p:nvSpPr>
          <p:spPr bwMode="auto">
            <a:xfrm flipV="1">
              <a:off x="3648" y="2304"/>
              <a:ext cx="172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22" name="Line 32"/>
            <p:cNvSpPr>
              <a:spLocks noChangeShapeType="1"/>
            </p:cNvSpPr>
            <p:nvPr/>
          </p:nvSpPr>
          <p:spPr bwMode="auto">
            <a:xfrm flipH="1">
              <a:off x="3216" y="2304"/>
              <a:ext cx="432" cy="33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3" name="Object 33"/>
                <p:cNvSpPr txBox="1"/>
                <p:nvPr/>
              </p:nvSpPr>
              <p:spPr bwMode="auto">
                <a:xfrm>
                  <a:off x="5180" y="2260"/>
                  <a:ext cx="223" cy="24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3" name="Object 33"/>
                <p:cNvSpPr txBox="1">
                  <a:spLocks noRot="1" noChangeAspect="1" noMove="1" noResize="1" noEditPoints="1" noAdjustHandles="1" noChangeArrowheads="1" noChangeShapeType="1" noTextEdit="1"/>
                </p:cNvSpPr>
                <p:nvPr/>
              </p:nvSpPr>
              <p:spPr bwMode="auto">
                <a:xfrm>
                  <a:off x="5180" y="2260"/>
                  <a:ext cx="223" cy="240"/>
                </a:xfrm>
                <a:prstGeom prst="rect">
                  <a:avLst/>
                </a:prstGeom>
                <a:blipFill>
                  <a:blip r:embed="rId10"/>
                  <a:stretch>
                    <a:fillRect b="-322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Object 34"/>
                <p:cNvSpPr txBox="1"/>
                <p:nvPr/>
              </p:nvSpPr>
              <p:spPr bwMode="auto">
                <a:xfrm>
                  <a:off x="3411" y="584"/>
                  <a:ext cx="229" cy="28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4" name="Object 34"/>
                <p:cNvSpPr txBox="1">
                  <a:spLocks noRot="1" noChangeAspect="1" noMove="1" noResize="1" noEditPoints="1" noAdjustHandles="1" noChangeArrowheads="1" noChangeShapeType="1" noTextEdit="1"/>
                </p:cNvSpPr>
                <p:nvPr/>
              </p:nvSpPr>
              <p:spPr bwMode="auto">
                <a:xfrm>
                  <a:off x="3411" y="584"/>
                  <a:ext cx="229" cy="288"/>
                </a:xfrm>
                <a:prstGeom prst="rect">
                  <a:avLst/>
                </a:prstGeom>
                <a:blipFill>
                  <a:blip r:embed="rId11"/>
                  <a:stretch>
                    <a:fillRect l="-5085" r="-3390" b="-1333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Object 35"/>
                <p:cNvSpPr txBox="1"/>
                <p:nvPr/>
              </p:nvSpPr>
              <p:spPr bwMode="auto">
                <a:xfrm>
                  <a:off x="3413" y="2050"/>
                  <a:ext cx="216" cy="25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𝑂</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5" name="Object 35"/>
                <p:cNvSpPr txBox="1">
                  <a:spLocks noRot="1" noChangeAspect="1" noMove="1" noResize="1" noEditPoints="1" noAdjustHandles="1" noChangeArrowheads="1" noChangeShapeType="1" noTextEdit="1"/>
                </p:cNvSpPr>
                <p:nvPr/>
              </p:nvSpPr>
              <p:spPr bwMode="auto">
                <a:xfrm>
                  <a:off x="3413" y="2050"/>
                  <a:ext cx="216" cy="254"/>
                </a:xfrm>
                <a:prstGeom prst="rect">
                  <a:avLst/>
                </a:prstGeom>
                <a:blipFill>
                  <a:blip r:embed="rId1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Object 36"/>
                <p:cNvSpPr txBox="1"/>
                <p:nvPr/>
              </p:nvSpPr>
              <p:spPr bwMode="auto">
                <a:xfrm>
                  <a:off x="3160" y="2239"/>
                  <a:ext cx="200" cy="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𝑧</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6" name="Object 36"/>
                <p:cNvSpPr txBox="1">
                  <a:spLocks noRot="1" noChangeAspect="1" noMove="1" noResize="1" noEditPoints="1" noAdjustHandles="1" noChangeArrowheads="1" noChangeShapeType="1" noTextEdit="1"/>
                </p:cNvSpPr>
                <p:nvPr/>
              </p:nvSpPr>
              <p:spPr bwMode="auto">
                <a:xfrm>
                  <a:off x="3160" y="2239"/>
                  <a:ext cx="200" cy="200"/>
                </a:xfrm>
                <a:prstGeom prst="rect">
                  <a:avLst/>
                </a:prstGeom>
                <a:blipFill>
                  <a:blip r:embed="rId13"/>
                  <a:stretch>
                    <a:fillRect b="-23077"/>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7" name="Text Box 42"/>
              <p:cNvSpPr txBox="1">
                <a:spLocks noChangeArrowheads="1"/>
              </p:cNvSpPr>
              <p:nvPr/>
            </p:nvSpPr>
            <p:spPr bwMode="auto">
              <a:xfrm>
                <a:off x="589058" y="2143933"/>
                <a:ext cx="2378075"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FF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zh-CN" sz="2800" b="0" dirty="0">
                    <a:latin typeface="微软雅黑" panose="020B0503020204020204" pitchFamily="34" charset="-122"/>
                    <a:ea typeface="微软雅黑" panose="020B0503020204020204" pitchFamily="34" charset="-122"/>
                  </a:rPr>
                  <a:t>从</a:t>
                </a:r>
                <a14:m>
                  <m:oMath xmlns:m="http://schemas.openxmlformats.org/officeDocument/2006/math">
                    <m:r>
                      <a:rPr kumimoji="1" lang="en-US" altLang="zh-CN" sz="2800" b="0" i="1" dirty="0" smtClean="0">
                        <a:solidFill>
                          <a:srgbClr val="CC0000"/>
                        </a:solidFill>
                        <a:latin typeface="Cambria Math" panose="02040503050406030204" pitchFamily="18" charset="0"/>
                      </a:rPr>
                      <m:t>𝐴</m:t>
                    </m:r>
                  </m:oMath>
                </a14:m>
                <a:r>
                  <a:rPr kumimoji="1" lang="zh-CN" altLang="zh-CN" sz="2800" b="0" dirty="0">
                    <a:latin typeface="微软雅黑" panose="020B0503020204020204" pitchFamily="34" charset="-122"/>
                    <a:ea typeface="微软雅黑" panose="020B0503020204020204" pitchFamily="34" charset="-122"/>
                  </a:rPr>
                  <a:t>到</a:t>
                </a:r>
                <a:r>
                  <a:rPr kumimoji="1" lang="en-US" altLang="zh-CN" sz="2800" b="0" i="1" dirty="0">
                    <a:solidFill>
                      <a:srgbClr val="CC0000"/>
                    </a:solidFill>
                    <a:latin typeface="微软雅黑" panose="020B0503020204020204" pitchFamily="34" charset="-122"/>
                    <a:ea typeface="微软雅黑" panose="020B0503020204020204" pitchFamily="34" charset="-122"/>
                  </a:rPr>
                  <a:t>B</a:t>
                </a:r>
                <a:r>
                  <a:rPr kumimoji="1" lang="zh-CN" altLang="en-US" sz="2800" b="0" dirty="0">
                    <a:latin typeface="微软雅黑" panose="020B0503020204020204" pitchFamily="34" charset="-122"/>
                    <a:ea typeface="微软雅黑" panose="020B0503020204020204" pitchFamily="34" charset="-122"/>
                  </a:rPr>
                  <a:t>：</a:t>
                </a:r>
                <a:endParaRPr kumimoji="1" lang="zh-CN" altLang="zh-CN" sz="2800" b="0" dirty="0">
                  <a:latin typeface="微软雅黑" panose="020B0503020204020204" pitchFamily="34" charset="-122"/>
                  <a:ea typeface="微软雅黑" panose="020B0503020204020204" pitchFamily="34" charset="-122"/>
                </a:endParaRPr>
              </a:p>
            </p:txBody>
          </p:sp>
        </mc:Choice>
        <mc:Fallback xmlns="">
          <p:sp>
            <p:nvSpPr>
              <p:cNvPr id="27" name="Text Box 42"/>
              <p:cNvSpPr txBox="1">
                <a:spLocks noRot="1" noChangeAspect="1" noMove="1" noResize="1" noEditPoints="1" noAdjustHandles="1" noChangeArrowheads="1" noChangeShapeType="1" noTextEdit="1"/>
              </p:cNvSpPr>
              <p:nvPr/>
            </p:nvSpPr>
            <p:spPr bwMode="auto">
              <a:xfrm>
                <a:off x="589058" y="2143933"/>
                <a:ext cx="2378075" cy="523220"/>
              </a:xfrm>
              <a:prstGeom prst="rect">
                <a:avLst/>
              </a:prstGeom>
              <a:blipFill>
                <a:blip r:embed="rId14"/>
                <a:stretch>
                  <a:fillRect l="-5385" t="-12791"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47"/>
              <p:cNvSpPr>
                <a:spLocks noChangeArrowheads="1"/>
              </p:cNvSpPr>
              <p:nvPr/>
            </p:nvSpPr>
            <p:spPr bwMode="auto">
              <a:xfrm>
                <a:off x="589059" y="2655091"/>
                <a:ext cx="2891120" cy="535724"/>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zh-CN" sz="2800" b="0" dirty="0">
                    <a:latin typeface="微软雅黑" panose="020B0503020204020204" pitchFamily="34" charset="-122"/>
                    <a:ea typeface="微软雅黑" panose="020B0503020204020204" pitchFamily="34" charset="-122"/>
                  </a:rPr>
                  <a:t>路程</a:t>
                </a:r>
                <a14:m>
                  <m:oMath xmlns:m="http://schemas.openxmlformats.org/officeDocument/2006/math">
                    <m:r>
                      <a:rPr lang="en-US" altLang="zh-CN" sz="2800" b="0" i="1" dirty="0">
                        <a:solidFill>
                          <a:srgbClr val="C00000"/>
                        </a:solidFill>
                        <a:latin typeface="Cambria Math" panose="02040503050406030204" pitchFamily="18" charset="0"/>
                        <a:ea typeface="Cambria Math" panose="02040503050406030204" pitchFamily="18" charset="0"/>
                      </a:rPr>
                      <m:t>∆</m:t>
                    </m:r>
                    <m:r>
                      <a:rPr lang="en-US" altLang="zh-CN" sz="2800" b="0" i="1" dirty="0">
                        <a:solidFill>
                          <a:srgbClr val="C00000"/>
                        </a:solidFill>
                        <a:latin typeface="Cambria Math" panose="02040503050406030204" pitchFamily="18" charset="0"/>
                        <a:ea typeface="Cambria Math" panose="02040503050406030204" pitchFamily="18" charset="0"/>
                      </a:rPr>
                      <m:t>𝑆</m:t>
                    </m:r>
                    <m:r>
                      <a:rPr lang="en-US" altLang="zh-CN" sz="2800" b="0" i="0" dirty="0" smtClean="0">
                        <a:solidFill>
                          <a:srgbClr val="C00000"/>
                        </a:solidFill>
                        <a:latin typeface="Cambria Math" panose="02040503050406030204" pitchFamily="18" charset="0"/>
                        <a:ea typeface="Cambria Math" panose="02040503050406030204" pitchFamily="18" charset="0"/>
                      </a:rPr>
                      <m:t>=</m:t>
                    </m:r>
                    <m:acc>
                      <m:accPr>
                        <m:chr m:val="̂"/>
                        <m:ctrlPr>
                          <a:rPr lang="en-US" altLang="zh-CN" sz="2800" b="0" i="1" dirty="0" smtClean="0">
                            <a:solidFill>
                              <a:srgbClr val="C00000"/>
                            </a:solidFill>
                            <a:latin typeface="Cambria Math" panose="02040503050406030204" pitchFamily="18" charset="0"/>
                            <a:ea typeface="Cambria Math" panose="02040503050406030204" pitchFamily="18" charset="0"/>
                          </a:rPr>
                        </m:ctrlPr>
                      </m:accPr>
                      <m:e>
                        <m:r>
                          <a:rPr lang="en-US" altLang="zh-CN" sz="2800" b="0" i="1" dirty="0" smtClean="0">
                            <a:solidFill>
                              <a:srgbClr val="C00000"/>
                            </a:solidFill>
                            <a:latin typeface="Cambria Math" panose="02040503050406030204" pitchFamily="18" charset="0"/>
                            <a:ea typeface="Cambria Math" panose="02040503050406030204" pitchFamily="18" charset="0"/>
                          </a:rPr>
                          <m:t>𝐴𝐵</m:t>
                        </m:r>
                      </m:e>
                    </m:acc>
                  </m:oMath>
                </a14:m>
                <a:endParaRPr lang="en-US" altLang="zh-CN" sz="2800" b="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29" name="Rectangle 47"/>
              <p:cNvSpPr>
                <a:spLocks noRot="1" noChangeAspect="1" noMove="1" noResize="1" noEditPoints="1" noAdjustHandles="1" noChangeArrowheads="1" noChangeShapeType="1" noTextEdit="1"/>
              </p:cNvSpPr>
              <p:nvPr/>
            </p:nvSpPr>
            <p:spPr bwMode="auto">
              <a:xfrm>
                <a:off x="589059" y="2655091"/>
                <a:ext cx="2891120" cy="535724"/>
              </a:xfrm>
              <a:prstGeom prst="rect">
                <a:avLst/>
              </a:prstGeom>
              <a:blipFill>
                <a:blip r:embed="rId15"/>
                <a:stretch>
                  <a:fillRect l="-4430" t="-919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33" name="Group 63"/>
          <p:cNvGrpSpPr>
            <a:grpSpLocks/>
          </p:cNvGrpSpPr>
          <p:nvPr/>
        </p:nvGrpSpPr>
        <p:grpSpPr bwMode="auto">
          <a:xfrm>
            <a:off x="6746933" y="1286521"/>
            <a:ext cx="1481137" cy="1138237"/>
            <a:chOff x="1066" y="3249"/>
            <a:chExt cx="933" cy="717"/>
          </a:xfrm>
        </p:grpSpPr>
        <mc:AlternateContent xmlns:mc="http://schemas.openxmlformats.org/markup-compatibility/2006" xmlns:a14="http://schemas.microsoft.com/office/drawing/2010/main">
          <mc:Choice Requires="a14">
            <p:sp>
              <p:nvSpPr>
                <p:cNvPr id="34" name="Object 8"/>
                <p:cNvSpPr txBox="1"/>
                <p:nvPr/>
              </p:nvSpPr>
              <p:spPr bwMode="auto">
                <a:xfrm>
                  <a:off x="1423" y="3249"/>
                  <a:ext cx="341" cy="26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0" i="1">
                            <a:solidFill>
                              <a:srgbClr val="000000"/>
                            </a:solidFill>
                            <a:latin typeface="Cambria Math" panose="02040503050406030204" pitchFamily="18" charset="0"/>
                          </a:rPr>
                          <m:t>𝛥</m:t>
                        </m:r>
                        <m:r>
                          <a:rPr lang="zh-CN" altLang="en-US" sz="2400" b="0" i="1">
                            <a:solidFill>
                              <a:srgbClr val="000000"/>
                            </a:solidFill>
                            <a:latin typeface="Cambria Math" panose="02040503050406030204" pitchFamily="18" charset="0"/>
                          </a:rPr>
                          <m:t>𝑠</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34" name="Object 8"/>
                <p:cNvSpPr txBox="1">
                  <a:spLocks noRot="1" noChangeAspect="1" noMove="1" noResize="1" noEditPoints="1" noAdjustHandles="1" noChangeArrowheads="1" noChangeShapeType="1" noTextEdit="1"/>
                </p:cNvSpPr>
                <p:nvPr/>
              </p:nvSpPr>
              <p:spPr bwMode="auto">
                <a:xfrm>
                  <a:off x="1423" y="3249"/>
                  <a:ext cx="341" cy="265"/>
                </a:xfrm>
                <a:prstGeom prst="rect">
                  <a:avLst/>
                </a:prstGeom>
                <a:blipFill>
                  <a:blip r:embed="rId16"/>
                  <a:stretch>
                    <a:fillRect l="-3371" b="-5797"/>
                  </a:stretch>
                </a:blipFill>
                <a:ln>
                  <a:noFill/>
                </a:ln>
                <a:effectLst/>
              </p:spPr>
              <p:txBody>
                <a:bodyPr/>
                <a:lstStyle/>
                <a:p>
                  <a:r>
                    <a:rPr lang="zh-CN" altLang="en-US">
                      <a:noFill/>
                    </a:rPr>
                    <a:t> </a:t>
                  </a:r>
                </a:p>
              </p:txBody>
            </p:sp>
          </mc:Fallback>
        </mc:AlternateContent>
        <p:sp>
          <p:nvSpPr>
            <p:cNvPr id="35" name="Freeform 56"/>
            <p:cNvSpPr>
              <a:spLocks/>
            </p:cNvSpPr>
            <p:nvPr/>
          </p:nvSpPr>
          <p:spPr bwMode="auto">
            <a:xfrm>
              <a:off x="1066" y="3537"/>
              <a:ext cx="933" cy="429"/>
            </a:xfrm>
            <a:custGeom>
              <a:avLst/>
              <a:gdLst>
                <a:gd name="T0" fmla="*/ 0 w 933"/>
                <a:gd name="T1" fmla="*/ 429 h 429"/>
                <a:gd name="T2" fmla="*/ 113 w 933"/>
                <a:gd name="T3" fmla="*/ 303 h 429"/>
                <a:gd name="T4" fmla="*/ 269 w 933"/>
                <a:gd name="T5" fmla="*/ 102 h 429"/>
                <a:gd name="T6" fmla="*/ 494 w 933"/>
                <a:gd name="T7" fmla="*/ 9 h 429"/>
                <a:gd name="T8" fmla="*/ 741 w 933"/>
                <a:gd name="T9" fmla="*/ 45 h 429"/>
                <a:gd name="T10" fmla="*/ 933 w 933"/>
                <a:gd name="T11" fmla="*/ 255 h 4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3" h="429">
                  <a:moveTo>
                    <a:pt x="0" y="429"/>
                  </a:moveTo>
                  <a:cubicBezTo>
                    <a:pt x="19" y="408"/>
                    <a:pt x="68" y="357"/>
                    <a:pt x="113" y="303"/>
                  </a:cubicBezTo>
                  <a:cubicBezTo>
                    <a:pt x="158" y="249"/>
                    <a:pt x="206" y="151"/>
                    <a:pt x="269" y="102"/>
                  </a:cubicBezTo>
                  <a:cubicBezTo>
                    <a:pt x="332" y="53"/>
                    <a:pt x="415" y="18"/>
                    <a:pt x="494" y="9"/>
                  </a:cubicBezTo>
                  <a:cubicBezTo>
                    <a:pt x="573" y="0"/>
                    <a:pt x="668" y="4"/>
                    <a:pt x="741" y="45"/>
                  </a:cubicBezTo>
                  <a:cubicBezTo>
                    <a:pt x="814" y="86"/>
                    <a:pt x="893" y="211"/>
                    <a:pt x="933" y="255"/>
                  </a:cubicBezTo>
                </a:path>
              </a:pathLst>
            </a:custGeom>
            <a:noFill/>
            <a:ln w="38100" cap="flat" cmpd="sng">
              <a:solidFill>
                <a:srgbClr val="CC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grpSp>
      <p:grpSp>
        <p:nvGrpSpPr>
          <p:cNvPr id="36" name="Group 64"/>
          <p:cNvGrpSpPr>
            <a:grpSpLocks/>
          </p:cNvGrpSpPr>
          <p:nvPr/>
        </p:nvGrpSpPr>
        <p:grpSpPr bwMode="auto">
          <a:xfrm>
            <a:off x="6749314" y="959494"/>
            <a:ext cx="1524000" cy="1493838"/>
            <a:chOff x="4094" y="821"/>
            <a:chExt cx="960" cy="941"/>
          </a:xfrm>
        </p:grpSpPr>
        <mc:AlternateContent xmlns:mc="http://schemas.openxmlformats.org/markup-compatibility/2006" xmlns:a14="http://schemas.microsoft.com/office/drawing/2010/main">
          <mc:Choice Requires="a14">
            <p:sp>
              <p:nvSpPr>
                <p:cNvPr id="37" name="Object 65"/>
                <p:cNvSpPr txBox="1"/>
                <p:nvPr/>
              </p:nvSpPr>
              <p:spPr bwMode="auto">
                <a:xfrm>
                  <a:off x="4125" y="821"/>
                  <a:ext cx="367" cy="2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0" i="1">
                            <a:solidFill>
                              <a:srgbClr val="000000"/>
                            </a:solidFill>
                            <a:latin typeface="Cambria Math" panose="02040503050406030204" pitchFamily="18" charset="0"/>
                          </a:rPr>
                          <m:t>𝛥</m:t>
                        </m:r>
                        <m:r>
                          <a:rPr lang="zh-CN" altLang="en-US" sz="2400" b="0" i="1">
                            <a:solidFill>
                              <a:srgbClr val="000000"/>
                            </a:solidFill>
                            <a:latin typeface="Cambria Math" panose="02040503050406030204" pitchFamily="18" charset="0"/>
                          </a:rPr>
                          <m:t>𝑠</m:t>
                        </m:r>
                        <m:r>
                          <a:rPr lang="zh-CN" altLang="en-US" sz="2400" b="0" i="1">
                            <a:solidFill>
                              <a:srgbClr val="000000"/>
                            </a:solidFill>
                            <a:latin typeface="Cambria Math" panose="02040503050406030204" pitchFamily="18" charset="0"/>
                          </a:rPr>
                          <m:t>′</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37" name="Object 65"/>
                <p:cNvSpPr txBox="1">
                  <a:spLocks noRot="1" noChangeAspect="1" noMove="1" noResize="1" noEditPoints="1" noAdjustHandles="1" noChangeArrowheads="1" noChangeShapeType="1" noTextEdit="1"/>
                </p:cNvSpPr>
                <p:nvPr/>
              </p:nvSpPr>
              <p:spPr bwMode="auto">
                <a:xfrm>
                  <a:off x="4125" y="821"/>
                  <a:ext cx="367" cy="287"/>
                </a:xfrm>
                <a:prstGeom prst="rect">
                  <a:avLst/>
                </a:prstGeom>
                <a:blipFill>
                  <a:blip r:embed="rId17"/>
                  <a:stretch>
                    <a:fillRect l="-5263" r="-6316"/>
                  </a:stretch>
                </a:blipFill>
                <a:ln>
                  <a:noFill/>
                </a:ln>
                <a:effectLst/>
              </p:spPr>
              <p:txBody>
                <a:bodyPr/>
                <a:lstStyle/>
                <a:p>
                  <a:r>
                    <a:rPr lang="zh-CN" altLang="en-US">
                      <a:noFill/>
                    </a:rPr>
                    <a:t> </a:t>
                  </a:r>
                </a:p>
              </p:txBody>
            </p:sp>
          </mc:Fallback>
        </mc:AlternateContent>
        <p:sp>
          <p:nvSpPr>
            <p:cNvPr id="38" name="Freeform 66"/>
            <p:cNvSpPr>
              <a:spLocks/>
            </p:cNvSpPr>
            <p:nvPr/>
          </p:nvSpPr>
          <p:spPr bwMode="auto">
            <a:xfrm>
              <a:off x="4094" y="986"/>
              <a:ext cx="960" cy="776"/>
            </a:xfrm>
            <a:custGeom>
              <a:avLst/>
              <a:gdLst>
                <a:gd name="T0" fmla="*/ 0 w 1024"/>
                <a:gd name="T1" fmla="*/ 776 h 776"/>
                <a:gd name="T2" fmla="*/ 253 w 1024"/>
                <a:gd name="T3" fmla="*/ 200 h 776"/>
                <a:gd name="T4" fmla="*/ 548 w 1024"/>
                <a:gd name="T5" fmla="*/ 8 h 776"/>
                <a:gd name="T6" fmla="*/ 844 w 1024"/>
                <a:gd name="T7" fmla="*/ 152 h 776"/>
                <a:gd name="T8" fmla="*/ 886 w 1024"/>
                <a:gd name="T9" fmla="*/ 584 h 7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4" h="776">
                  <a:moveTo>
                    <a:pt x="0" y="776"/>
                  </a:moveTo>
                  <a:cubicBezTo>
                    <a:pt x="92" y="552"/>
                    <a:pt x="184" y="328"/>
                    <a:pt x="288" y="200"/>
                  </a:cubicBezTo>
                  <a:cubicBezTo>
                    <a:pt x="392" y="72"/>
                    <a:pt x="512" y="16"/>
                    <a:pt x="624" y="8"/>
                  </a:cubicBezTo>
                  <a:cubicBezTo>
                    <a:pt x="736" y="0"/>
                    <a:pt x="896" y="56"/>
                    <a:pt x="960" y="152"/>
                  </a:cubicBezTo>
                  <a:cubicBezTo>
                    <a:pt x="1024" y="248"/>
                    <a:pt x="1000" y="512"/>
                    <a:pt x="1008" y="58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grpSp>
      <p:sp>
        <p:nvSpPr>
          <p:cNvPr id="39" name="Text Box 69"/>
          <p:cNvSpPr txBox="1">
            <a:spLocks noChangeArrowheads="1"/>
          </p:cNvSpPr>
          <p:nvPr/>
        </p:nvSpPr>
        <p:spPr bwMode="auto">
          <a:xfrm>
            <a:off x="96693" y="5880010"/>
            <a:ext cx="6510337" cy="50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ea typeface="宋体" panose="02010600030101010101" pitchFamily="2" charset="-122"/>
              </a:defRPr>
            </a:lvl1pPr>
            <a:lvl2pPr marL="914400" indent="-457200">
              <a:defRPr sz="3200" b="1">
                <a:solidFill>
                  <a:schemeClr val="tx1"/>
                </a:solidFill>
                <a:latin typeface="Arial" panose="020B0604020202020204" pitchFamily="34" charset="0"/>
                <a:ea typeface="宋体" panose="02010600030101010101" pitchFamily="2" charset="-122"/>
              </a:defRPr>
            </a:lvl2pPr>
            <a:lvl3pPr marL="1371600" indent="-457200">
              <a:defRPr sz="3200" b="1">
                <a:solidFill>
                  <a:schemeClr val="tx1"/>
                </a:solidFill>
                <a:latin typeface="Arial" panose="020B0604020202020204" pitchFamily="34" charset="0"/>
                <a:ea typeface="宋体" panose="02010600030101010101" pitchFamily="2" charset="-122"/>
              </a:defRPr>
            </a:lvl3pPr>
            <a:lvl4pPr marL="1828800" indent="-457200">
              <a:defRPr sz="3200" b="1">
                <a:solidFill>
                  <a:schemeClr val="tx1"/>
                </a:solidFill>
                <a:latin typeface="Arial" panose="020B0604020202020204" pitchFamily="34" charset="0"/>
                <a:ea typeface="宋体" panose="02010600030101010101" pitchFamily="2" charset="-122"/>
              </a:defRPr>
            </a:lvl4pPr>
            <a:lvl5pPr marL="2286000" indent="-457200">
              <a:defRPr sz="3200" b="1">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0" dirty="0">
                <a:latin typeface="+mn-lt"/>
                <a:ea typeface="+mn-ea"/>
              </a:rPr>
              <a:t>(3)  </a:t>
            </a:r>
            <a:r>
              <a:rPr lang="zh-CN" altLang="en-US" sz="2400" b="0" dirty="0">
                <a:latin typeface="+mn-lt"/>
                <a:ea typeface="+mn-ea"/>
              </a:rPr>
              <a:t>位移是矢量，路程是标量。</a:t>
            </a:r>
          </a:p>
        </p:txBody>
      </p:sp>
      <p:sp>
        <p:nvSpPr>
          <p:cNvPr id="40" name="Text Box 70"/>
          <p:cNvSpPr txBox="1">
            <a:spLocks noChangeArrowheads="1"/>
          </p:cNvSpPr>
          <p:nvPr/>
        </p:nvSpPr>
        <p:spPr bwMode="auto">
          <a:xfrm>
            <a:off x="384649" y="3374078"/>
            <a:ext cx="3600450" cy="523220"/>
          </a:xfrm>
          <a:prstGeom prst="rect">
            <a:avLst/>
          </a:prstGeom>
          <a:gradFill rotWithShape="1">
            <a:gsLst>
              <a:gs pos="0">
                <a:schemeClr val="accent1"/>
              </a:gs>
              <a:gs pos="50000">
                <a:schemeClr val="bg1"/>
              </a:gs>
              <a:gs pos="100000">
                <a:schemeClr val="accent1"/>
              </a:gs>
            </a:gsLst>
            <a:lin ang="5400000" scaled="1"/>
          </a:gradFill>
          <a:ln w="127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kumimoji="1" lang="zh-CN" altLang="en-US" sz="2800" dirty="0">
                <a:solidFill>
                  <a:srgbClr val="CC0000"/>
                </a:solidFill>
                <a:latin typeface="微软雅黑" panose="020B0503020204020204" pitchFamily="34" charset="-122"/>
                <a:ea typeface="微软雅黑" panose="020B0503020204020204" pitchFamily="34" charset="-122"/>
              </a:rPr>
              <a:t>位移与路程的区别</a:t>
            </a:r>
          </a:p>
        </p:txBody>
      </p:sp>
      <p:sp>
        <p:nvSpPr>
          <p:cNvPr id="41" name="Text Box 71"/>
          <p:cNvSpPr txBox="1">
            <a:spLocks noChangeArrowheads="1"/>
          </p:cNvSpPr>
          <p:nvPr/>
        </p:nvSpPr>
        <p:spPr bwMode="auto">
          <a:xfrm>
            <a:off x="67942" y="3825007"/>
            <a:ext cx="5183567" cy="139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0" dirty="0">
                <a:latin typeface="+mn-lt"/>
                <a:ea typeface="+mn-ea"/>
              </a:rPr>
              <a:t>(1)</a:t>
            </a:r>
            <a:r>
              <a:rPr kumimoji="1" lang="en-US" altLang="zh-CN" sz="2400" b="0" dirty="0">
                <a:solidFill>
                  <a:srgbClr val="CC0000"/>
                </a:solidFill>
                <a:latin typeface="微软雅黑" panose="020B0503020204020204" pitchFamily="34" charset="-122"/>
                <a:ea typeface="微软雅黑" panose="020B0503020204020204" pitchFamily="34" charset="-122"/>
              </a:rPr>
              <a:t> </a:t>
            </a:r>
            <a:r>
              <a:rPr lang="zh-CN" altLang="en-US" sz="2400" b="0" dirty="0">
                <a:latin typeface="+mn-lt"/>
                <a:ea typeface="+mn-ea"/>
              </a:rPr>
              <a:t>位移只与质点的始末位置有关，与路径无关；路程与质点的运动路径有关。</a:t>
            </a:r>
          </a:p>
        </p:txBody>
      </p:sp>
      <p:grpSp>
        <p:nvGrpSpPr>
          <p:cNvPr id="42" name="Group 61"/>
          <p:cNvGrpSpPr>
            <a:grpSpLocks/>
          </p:cNvGrpSpPr>
          <p:nvPr/>
        </p:nvGrpSpPr>
        <p:grpSpPr bwMode="auto">
          <a:xfrm>
            <a:off x="6746933" y="1783408"/>
            <a:ext cx="1512887" cy="614363"/>
            <a:chOff x="3923" y="1520"/>
            <a:chExt cx="953" cy="387"/>
          </a:xfrm>
        </p:grpSpPr>
        <mc:AlternateContent xmlns:mc="http://schemas.openxmlformats.org/markup-compatibility/2006" xmlns:a14="http://schemas.microsoft.com/office/drawing/2010/main">
          <mc:Choice Requires="a14">
            <p:sp>
              <p:nvSpPr>
                <p:cNvPr id="43" name="Object 28"/>
                <p:cNvSpPr txBox="1"/>
                <p:nvPr/>
              </p:nvSpPr>
              <p:spPr bwMode="auto">
                <a:xfrm>
                  <a:off x="4195" y="1520"/>
                  <a:ext cx="409" cy="31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43" name="Object 28"/>
                <p:cNvSpPr txBox="1">
                  <a:spLocks noRot="1" noChangeAspect="1" noMove="1" noResize="1" noEditPoints="1" noAdjustHandles="1" noChangeArrowheads="1" noChangeShapeType="1" noTextEdit="1"/>
                </p:cNvSpPr>
                <p:nvPr/>
              </p:nvSpPr>
              <p:spPr bwMode="auto">
                <a:xfrm>
                  <a:off x="4195" y="1520"/>
                  <a:ext cx="409" cy="312"/>
                </a:xfrm>
                <a:prstGeom prst="rect">
                  <a:avLst/>
                </a:prstGeom>
                <a:blipFill>
                  <a:blip r:embed="rId18"/>
                  <a:stretch>
                    <a:fillRect/>
                  </a:stretch>
                </a:blipFill>
                <a:ln>
                  <a:noFill/>
                </a:ln>
                <a:effectLst/>
              </p:spPr>
              <p:txBody>
                <a:bodyPr/>
                <a:lstStyle/>
                <a:p>
                  <a:r>
                    <a:rPr lang="zh-CN" altLang="en-US">
                      <a:noFill/>
                    </a:rPr>
                    <a:t> </a:t>
                  </a:r>
                </a:p>
              </p:txBody>
            </p:sp>
          </mc:Fallback>
        </mc:AlternateContent>
        <p:sp>
          <p:nvSpPr>
            <p:cNvPr id="44" name="Line 27"/>
            <p:cNvSpPr>
              <a:spLocks noChangeShapeType="1"/>
            </p:cNvSpPr>
            <p:nvPr/>
          </p:nvSpPr>
          <p:spPr bwMode="auto">
            <a:xfrm flipV="1">
              <a:off x="3923" y="1761"/>
              <a:ext cx="953" cy="14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grpSp>
      <p:sp>
        <p:nvSpPr>
          <p:cNvPr id="51" name="矩形 50"/>
          <p:cNvSpPr/>
          <p:nvPr/>
        </p:nvSpPr>
        <p:spPr>
          <a:xfrm>
            <a:off x="0" y="5816"/>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52" name="矩形 51"/>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mc:AlternateContent xmlns:mc="http://schemas.openxmlformats.org/markup-compatibility/2006" xmlns:a14="http://schemas.microsoft.com/office/drawing/2010/main">
        <mc:Choice Requires="a14">
          <p:sp>
            <p:nvSpPr>
              <p:cNvPr id="55" name="Text Box 68"/>
              <p:cNvSpPr txBox="1">
                <a:spLocks noChangeArrowheads="1"/>
              </p:cNvSpPr>
              <p:nvPr/>
            </p:nvSpPr>
            <p:spPr bwMode="auto">
              <a:xfrm>
                <a:off x="67942" y="5151435"/>
                <a:ext cx="4824413" cy="50577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0" dirty="0">
                    <a:latin typeface="+mn-lt"/>
                    <a:ea typeface="+mn-ea"/>
                  </a:rPr>
                  <a:t>(2) </a:t>
                </a:r>
                <a:r>
                  <a:rPr lang="zh-CN" altLang="en-US" sz="2400" b="0" dirty="0">
                    <a:latin typeface="+mn-lt"/>
                    <a:ea typeface="+mn-ea"/>
                  </a:rPr>
                  <a:t>一般情况</a:t>
                </a:r>
                <a14:m>
                  <m:oMath xmlns:m="http://schemas.openxmlformats.org/officeDocument/2006/math">
                    <m:d>
                      <m:dPr>
                        <m:begChr m:val="|"/>
                        <m:endChr m:val="|"/>
                        <m:ctrlPr>
                          <a:rPr lang="en-US" altLang="zh-CN" sz="2400" b="0" i="1">
                            <a:latin typeface="Cambria Math" panose="02040503050406030204" pitchFamily="18" charset="0"/>
                            <a:ea typeface="+mn-ea"/>
                          </a:rPr>
                        </m:ctrlPr>
                      </m:dPr>
                      <m:e>
                        <m:r>
                          <a:rPr lang="en-US" altLang="zh-CN" sz="2400" b="0">
                            <a:latin typeface="Cambria Math" panose="02040503050406030204" pitchFamily="18" charset="0"/>
                            <a:ea typeface="+mn-ea"/>
                          </a:rPr>
                          <m:t>∆</m:t>
                        </m:r>
                        <m:acc>
                          <m:accPr>
                            <m:chr m:val="⃑"/>
                            <m:ctrlPr>
                              <a:rPr lang="en-US" altLang="zh-CN" sz="2400" b="0" i="1">
                                <a:latin typeface="Cambria Math" panose="02040503050406030204" pitchFamily="18" charset="0"/>
                                <a:ea typeface="+mn-ea"/>
                              </a:rPr>
                            </m:ctrlPr>
                          </m:accPr>
                          <m:e>
                            <m:r>
                              <a:rPr lang="en-US" altLang="zh-CN" sz="2400" b="0">
                                <a:latin typeface="Cambria Math" panose="02040503050406030204" pitchFamily="18" charset="0"/>
                                <a:ea typeface="+mn-ea"/>
                              </a:rPr>
                              <m:t>𝑟</m:t>
                            </m:r>
                          </m:e>
                        </m:acc>
                      </m:e>
                    </m:d>
                    <m:r>
                      <a:rPr lang="en-US" altLang="zh-CN" sz="2400" b="0">
                        <a:latin typeface="Cambria Math" panose="02040503050406030204" pitchFamily="18" charset="0"/>
                        <a:ea typeface="+mn-ea"/>
                      </a:rPr>
                      <m:t>≠∆</m:t>
                    </m:r>
                    <m:r>
                      <a:rPr lang="en-US" altLang="zh-CN" sz="2400" b="0">
                        <a:latin typeface="Cambria Math" panose="02040503050406030204" pitchFamily="18" charset="0"/>
                        <a:ea typeface="+mn-ea"/>
                      </a:rPr>
                      <m:t>𝑆</m:t>
                    </m:r>
                    <m:r>
                      <a:rPr lang="zh-CN" altLang="en-US" sz="2400" b="0">
                        <a:latin typeface="Cambria Math" panose="02040503050406030204" pitchFamily="18" charset="0"/>
                        <a:ea typeface="+mn-ea"/>
                      </a:rPr>
                      <m:t>。</m:t>
                    </m:r>
                  </m:oMath>
                </a14:m>
                <a:endParaRPr lang="zh-CN" altLang="en-US" sz="2400" b="0" dirty="0">
                  <a:latin typeface="+mn-lt"/>
                  <a:ea typeface="+mn-ea"/>
                </a:endParaRPr>
              </a:p>
            </p:txBody>
          </p:sp>
        </mc:Choice>
        <mc:Fallback xmlns="">
          <p:sp>
            <p:nvSpPr>
              <p:cNvPr id="55" name="Text Box 68"/>
              <p:cNvSpPr txBox="1">
                <a:spLocks noRot="1" noChangeAspect="1" noMove="1" noResize="1" noEditPoints="1" noAdjustHandles="1" noChangeArrowheads="1" noChangeShapeType="1" noTextEdit="1"/>
              </p:cNvSpPr>
              <p:nvPr/>
            </p:nvSpPr>
            <p:spPr bwMode="auto">
              <a:xfrm>
                <a:off x="67942" y="5151435"/>
                <a:ext cx="4824413" cy="505779"/>
              </a:xfrm>
              <a:prstGeom prst="rect">
                <a:avLst/>
              </a:prstGeom>
              <a:blipFill>
                <a:blip r:embed="rId19"/>
                <a:stretch>
                  <a:fillRect l="-1894" t="-1205" b="-277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D313C0A-ABB3-46A4-B383-BFF1F35630F3}"/>
              </a:ext>
            </a:extLst>
          </p:cNvPr>
          <p:cNvSpPr txBox="1"/>
          <p:nvPr/>
        </p:nvSpPr>
        <p:spPr>
          <a:xfrm>
            <a:off x="177971" y="1423763"/>
            <a:ext cx="5064341" cy="830997"/>
          </a:xfrm>
          <a:prstGeom prst="rect">
            <a:avLst/>
          </a:prstGeom>
          <a:noFill/>
        </p:spPr>
        <p:txBody>
          <a:bodyPr wrap="square" rtlCol="0">
            <a:spAutoFit/>
          </a:bodyPr>
          <a:lstStyle/>
          <a:p>
            <a:r>
              <a:rPr lang="zh-CN" altLang="en-US" sz="2400" dirty="0"/>
              <a:t>一段时间内，质点在其轨迹上所经过的路径总长度称为路程，路程是标量。</a:t>
            </a:r>
          </a:p>
        </p:txBody>
      </p:sp>
    </p:spTree>
    <p:extLst>
      <p:ext uri="{BB962C8B-B14F-4D97-AF65-F5344CB8AC3E}">
        <p14:creationId xmlns:p14="http://schemas.microsoft.com/office/powerpoint/2010/main" val="350635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9" grpId="0"/>
      <p:bldP spid="39" grpId="0"/>
      <p:bldP spid="40" grpId="0" animBg="1"/>
      <p:bldP spid="41" grpId="0"/>
      <p:bldP spid="55"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bwMode="auto">
              <a:xfrm>
                <a:off x="323403" y="4213393"/>
                <a:ext cx="4333530" cy="8397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800" i="1">
                              <a:solidFill>
                                <a:srgbClr val="000000"/>
                              </a:solidFill>
                              <a:latin typeface="Cambria Math" panose="02040503050406030204" pitchFamily="18" charset="0"/>
                            </a:rPr>
                          </m:ctrlPr>
                        </m:dPr>
                        <m:e>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d>
                      <m:r>
                        <a:rPr lang="zh-CN" altLang="en-US" sz="2800" b="0" i="1">
                          <a:solidFill>
                            <a:srgbClr val="000000"/>
                          </a:solidFill>
                          <a:latin typeface="Cambria Math" panose="02040503050406030204" pitchFamily="18" charset="0"/>
                        </a:rPr>
                        <m:t>=</m:t>
                      </m:r>
                      <m:rad>
                        <m:radPr>
                          <m:degHide m:val="on"/>
                          <m:ctrlPr>
                            <a:rPr lang="zh-CN" altLang="en-US" sz="2800" i="1">
                              <a:solidFill>
                                <a:srgbClr val="000000"/>
                              </a:solidFill>
                              <a:latin typeface="Cambria Math" panose="02040503050406030204" pitchFamily="18" charset="0"/>
                            </a:rPr>
                          </m:ctrlPr>
                        </m:radPr>
                        <m:deg/>
                        <m:e>
                          <m:r>
                            <a:rPr lang="zh-CN" altLang="en-US" sz="2800" b="0" i="1">
                              <a:solidFill>
                                <a:srgbClr val="000000"/>
                              </a:solidFill>
                              <a:latin typeface="Cambria Math" panose="02040503050406030204" pitchFamily="18" charset="0"/>
                            </a:rPr>
                            <m:t>𝛥</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𝑥</m:t>
                              </m:r>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𝑦</m:t>
                              </m:r>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𝑧</m:t>
                              </m:r>
                            </m:e>
                            <m:sup>
                              <m:r>
                                <a:rPr lang="zh-CN" altLang="en-US" sz="2800" b="0" i="1">
                                  <a:solidFill>
                                    <a:srgbClr val="000000"/>
                                  </a:solidFill>
                                  <a:latin typeface="Cambria Math" panose="02040503050406030204" pitchFamily="18" charset="0"/>
                                </a:rPr>
                                <m:t>2</m:t>
                              </m:r>
                            </m:sup>
                          </m:sSup>
                        </m:e>
                      </m:rad>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Object 3"/>
              <p:cNvSpPr txBox="1">
                <a:spLocks noRot="1" noChangeAspect="1" noMove="1" noResize="1" noEditPoints="1" noAdjustHandles="1" noChangeArrowheads="1" noChangeShapeType="1" noTextEdit="1"/>
              </p:cNvSpPr>
              <p:nvPr/>
            </p:nvSpPr>
            <p:spPr bwMode="auto">
              <a:xfrm>
                <a:off x="323403" y="4213393"/>
                <a:ext cx="4333530" cy="839788"/>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Object 5"/>
              <p:cNvSpPr txBox="1"/>
              <p:nvPr/>
            </p:nvSpPr>
            <p:spPr bwMode="auto">
              <a:xfrm>
                <a:off x="3779045" y="5341503"/>
                <a:ext cx="2514600" cy="8397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m:t>
                      </m:r>
                      <m:rad>
                        <m:radPr>
                          <m:degHide m:val="on"/>
                          <m:ctrlPr>
                            <a:rPr lang="zh-CN" altLang="en-US" sz="2800" i="1">
                              <a:solidFill>
                                <a:srgbClr val="000000"/>
                              </a:solidFill>
                              <a:latin typeface="Cambria Math" panose="02040503050406030204" pitchFamily="18" charset="0"/>
                            </a:rPr>
                          </m:ctrlPr>
                        </m:radPr>
                        <m:deg/>
                        <m:e>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1</m:t>
                                  </m:r>
                                </m:sub>
                              </m:sSub>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1</m:t>
                                  </m:r>
                                </m:sub>
                              </m:sSub>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1</m:t>
                                  </m:r>
                                </m:sub>
                              </m:sSub>
                            </m:e>
                            <m:sup>
                              <m:r>
                                <a:rPr lang="zh-CN" altLang="en-US" sz="2800" b="0" i="1">
                                  <a:solidFill>
                                    <a:srgbClr val="000000"/>
                                  </a:solidFill>
                                  <a:latin typeface="Cambria Math" panose="02040503050406030204" pitchFamily="18" charset="0"/>
                                </a:rPr>
                                <m:t>2</m:t>
                              </m:r>
                            </m:sup>
                          </m:sSup>
                        </m:e>
                      </m:rad>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5" name="Object 5"/>
              <p:cNvSpPr txBox="1">
                <a:spLocks noRot="1" noChangeAspect="1" noMove="1" noResize="1" noEditPoints="1" noAdjustHandles="1" noChangeArrowheads="1" noChangeShapeType="1" noTextEdit="1"/>
              </p:cNvSpPr>
              <p:nvPr/>
            </p:nvSpPr>
            <p:spPr bwMode="auto">
              <a:xfrm>
                <a:off x="3779045" y="5341503"/>
                <a:ext cx="2514600" cy="839788"/>
              </a:xfrm>
              <a:prstGeom prst="rect">
                <a:avLst/>
              </a:prstGeom>
              <a:blipFill>
                <a:blip r:embed="rId3"/>
                <a:stretch>
                  <a:fillRect r="-18204"/>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7"/>
              <p:cNvSpPr txBox="1"/>
              <p:nvPr/>
            </p:nvSpPr>
            <p:spPr bwMode="auto">
              <a:xfrm>
                <a:off x="187730" y="5308349"/>
                <a:ext cx="1066800" cy="4508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smtClean="0">
                          <a:solidFill>
                            <a:srgbClr val="000000"/>
                          </a:solidFill>
                          <a:latin typeface="Cambria Math" panose="02040503050406030204" pitchFamily="18" charset="0"/>
                        </a:rPr>
                        <m:t>𝛥</m:t>
                      </m:r>
                      <m:r>
                        <a:rPr lang="zh-CN" altLang="en-US" sz="2800" b="0" i="1" smtClean="0">
                          <a:solidFill>
                            <a:srgbClr val="000000"/>
                          </a:solidFill>
                          <a:latin typeface="Cambria Math" panose="02040503050406030204" pitchFamily="18" charset="0"/>
                        </a:rPr>
                        <m:t>𝑟</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Object 7"/>
              <p:cNvSpPr txBox="1">
                <a:spLocks noRot="1" noChangeAspect="1" noMove="1" noResize="1" noEditPoints="1" noAdjustHandles="1" noChangeArrowheads="1" noChangeShapeType="1" noTextEdit="1"/>
              </p:cNvSpPr>
              <p:nvPr/>
            </p:nvSpPr>
            <p:spPr bwMode="auto">
              <a:xfrm>
                <a:off x="187730" y="5308349"/>
                <a:ext cx="1066800" cy="450850"/>
              </a:xfrm>
              <a:prstGeom prst="rect">
                <a:avLst/>
              </a:prstGeom>
              <a:blipFill>
                <a:blip r:embed="rId4"/>
                <a:stretch>
                  <a:fillRect/>
                </a:stretch>
              </a:blipFill>
              <a:ln>
                <a:noFill/>
              </a:ln>
              <a:effectLst/>
            </p:spPr>
            <p:txBody>
              <a:bodyPr/>
              <a:lstStyle/>
              <a:p>
                <a:r>
                  <a:rPr lang="zh-CN" altLang="en-US">
                    <a:noFill/>
                  </a:rPr>
                  <a:t> </a:t>
                </a:r>
              </a:p>
            </p:txBody>
          </p:sp>
        </mc:Fallback>
      </mc:AlternateContent>
      <p:grpSp>
        <p:nvGrpSpPr>
          <p:cNvPr id="33" name="Group 55"/>
          <p:cNvGrpSpPr>
            <a:grpSpLocks/>
          </p:cNvGrpSpPr>
          <p:nvPr/>
        </p:nvGrpSpPr>
        <p:grpSpPr bwMode="auto">
          <a:xfrm>
            <a:off x="139131" y="890634"/>
            <a:ext cx="1828800" cy="1066800"/>
            <a:chOff x="192" y="3168"/>
            <a:chExt cx="1152" cy="672"/>
          </a:xfrm>
        </p:grpSpPr>
        <p:sp>
          <p:nvSpPr>
            <p:cNvPr id="34" name="AutoShape 35"/>
            <p:cNvSpPr>
              <a:spLocks noChangeArrowheads="1"/>
            </p:cNvSpPr>
            <p:nvPr/>
          </p:nvSpPr>
          <p:spPr bwMode="auto">
            <a:xfrm>
              <a:off x="192" y="3168"/>
              <a:ext cx="1152" cy="672"/>
            </a:xfrm>
            <a:prstGeom prst="irregularSeal1">
              <a:avLst/>
            </a:prstGeom>
            <a:gradFill rotWithShape="0">
              <a:gsLst>
                <a:gs pos="0">
                  <a:srgbClr val="FFFFFF"/>
                </a:gs>
                <a:gs pos="100000">
                  <a:srgbClr val="FDE3EC"/>
                </a:gs>
              </a:gsLst>
              <a:path path="shape">
                <a:fillToRect l="50000" t="50000" r="50000" b="50000"/>
              </a:path>
            </a:gra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35" name="Text Box 36"/>
            <p:cNvSpPr txBox="1">
              <a:spLocks noChangeArrowheads="1"/>
            </p:cNvSpPr>
            <p:nvPr/>
          </p:nvSpPr>
          <p:spPr bwMode="auto">
            <a:xfrm>
              <a:off x="533" y="3348"/>
              <a:ext cx="7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微软雅黑" panose="020B0503020204020204" pitchFamily="34" charset="-122"/>
                  <a:ea typeface="微软雅黑" panose="020B0503020204020204" pitchFamily="34" charset="-122"/>
                </a:rPr>
                <a:t>注意</a:t>
              </a:r>
            </a:p>
          </p:txBody>
        </p:sp>
      </p:grpSp>
      <mc:AlternateContent xmlns:mc="http://schemas.openxmlformats.org/markup-compatibility/2006" xmlns:a14="http://schemas.microsoft.com/office/drawing/2010/main">
        <mc:Choice Requires="a14">
          <p:sp>
            <p:nvSpPr>
              <p:cNvPr id="49" name="Object 53"/>
              <p:cNvSpPr txBox="1"/>
              <p:nvPr/>
            </p:nvSpPr>
            <p:spPr bwMode="auto">
              <a:xfrm>
                <a:off x="580233" y="2903807"/>
                <a:ext cx="4114800" cy="5953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r>
                        <a:rPr lang="zh-CN" altLang="en-US" sz="2800" b="0" i="1">
                          <a:solidFill>
                            <a:srgbClr val="000000"/>
                          </a:solidFill>
                          <a:latin typeface="Cambria Math" panose="02040503050406030204" pitchFamily="18" charset="0"/>
                        </a:rPr>
                        <m:t>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𝑖</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r>
                        <a:rPr lang="zh-CN" altLang="en-US" sz="2800" b="0" i="1">
                          <a:solidFill>
                            <a:srgbClr val="000000"/>
                          </a:solidFill>
                          <a:latin typeface="Cambria Math" panose="02040503050406030204" pitchFamily="18" charset="0"/>
                        </a:rPr>
                        <m:t>𝑦</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𝑗</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r>
                        <a:rPr lang="zh-CN" altLang="en-US" sz="2800" b="0" i="1">
                          <a:solidFill>
                            <a:srgbClr val="000000"/>
                          </a:solidFill>
                          <a:latin typeface="Cambria Math" panose="02040503050406030204" pitchFamily="18" charset="0"/>
                        </a:rPr>
                        <m:t>𝑧</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𝑘</m:t>
                          </m:r>
                        </m:e>
                      </m:acc>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9" name="Object 53"/>
              <p:cNvSpPr txBox="1">
                <a:spLocks noRot="1" noChangeAspect="1" noMove="1" noResize="1" noEditPoints="1" noAdjustHandles="1" noChangeArrowheads="1" noChangeShapeType="1" noTextEdit="1"/>
              </p:cNvSpPr>
              <p:nvPr/>
            </p:nvSpPr>
            <p:spPr bwMode="auto">
              <a:xfrm>
                <a:off x="580233" y="2903807"/>
                <a:ext cx="4114800" cy="595312"/>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51" name="矩形 50"/>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52" name="矩形 51"/>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mc:AlternateContent xmlns:mc="http://schemas.openxmlformats.org/markup-compatibility/2006" xmlns:a14="http://schemas.microsoft.com/office/drawing/2010/main">
        <mc:Choice Requires="a14">
          <p:sp>
            <p:nvSpPr>
              <p:cNvPr id="53" name="Object 6"/>
              <p:cNvSpPr txBox="1"/>
              <p:nvPr/>
            </p:nvSpPr>
            <p:spPr bwMode="auto">
              <a:xfrm>
                <a:off x="1030285" y="5290897"/>
                <a:ext cx="2286000" cy="11445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ad>
                        <m:radPr>
                          <m:degHide m:val="on"/>
                          <m:ctrlPr>
                            <a:rPr lang="zh-CN" altLang="en-US" sz="2800" i="1">
                              <a:solidFill>
                                <a:srgbClr val="000000"/>
                              </a:solidFill>
                              <a:latin typeface="Cambria Math" panose="02040503050406030204" pitchFamily="18" charset="0"/>
                            </a:rPr>
                          </m:ctrlPr>
                        </m:radPr>
                        <m:deg/>
                        <m:e>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2</m:t>
                                  </m:r>
                                </m:sub>
                              </m:sSub>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2</m:t>
                                  </m:r>
                                </m:sub>
                              </m:sSub>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2</m:t>
                                  </m:r>
                                </m:sub>
                              </m:sSub>
                            </m:e>
                            <m:sup>
                              <m:r>
                                <a:rPr lang="zh-CN" altLang="en-US" sz="2800" b="0" i="1">
                                  <a:solidFill>
                                    <a:srgbClr val="000000"/>
                                  </a:solidFill>
                                  <a:latin typeface="Cambria Math" panose="02040503050406030204" pitchFamily="18" charset="0"/>
                                </a:rPr>
                                <m:t>2</m:t>
                              </m:r>
                            </m:sup>
                          </m:sSup>
                        </m:e>
                      </m:rad>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53" name="Object 6"/>
              <p:cNvSpPr txBox="1">
                <a:spLocks noRot="1" noChangeAspect="1" noMove="1" noResize="1" noEditPoints="1" noAdjustHandles="1" noChangeArrowheads="1" noChangeShapeType="1" noTextEdit="1"/>
              </p:cNvSpPr>
              <p:nvPr/>
            </p:nvSpPr>
            <p:spPr bwMode="auto">
              <a:xfrm>
                <a:off x="1030285" y="5290897"/>
                <a:ext cx="2286000" cy="1144587"/>
              </a:xfrm>
              <a:prstGeom prst="rect">
                <a:avLst/>
              </a:prstGeom>
              <a:blipFill>
                <a:blip r:embed="rId6"/>
                <a:stretch>
                  <a:fillRect r="-19733"/>
                </a:stretch>
              </a:blipFill>
              <a:ln>
                <a:noFill/>
              </a:ln>
              <a:effectLst/>
            </p:spPr>
            <p:txBody>
              <a:bodyPr/>
              <a:lstStyle/>
              <a:p>
                <a:r>
                  <a:rPr lang="zh-CN" altLang="en-US">
                    <a:noFill/>
                  </a:rPr>
                  <a:t> </a:t>
                </a:r>
              </a:p>
            </p:txBody>
          </p:sp>
        </mc:Fallback>
      </mc:AlternateContent>
      <p:sp>
        <p:nvSpPr>
          <p:cNvPr id="55" name="Rectangle 7"/>
          <p:cNvSpPr>
            <a:spLocks noChangeArrowheads="1"/>
          </p:cNvSpPr>
          <p:nvPr/>
        </p:nvSpPr>
        <p:spPr bwMode="auto">
          <a:xfrm>
            <a:off x="5082382" y="1073693"/>
            <a:ext cx="3810000" cy="41814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56" name="Text Box 9"/>
          <p:cNvSpPr txBox="1">
            <a:spLocks noChangeArrowheads="1"/>
          </p:cNvSpPr>
          <p:nvPr/>
        </p:nvSpPr>
        <p:spPr bwMode="auto">
          <a:xfrm>
            <a:off x="7977982" y="2054768"/>
            <a:ext cx="6096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latin typeface="微软雅黑" panose="020B0503020204020204" pitchFamily="34" charset="-122"/>
              <a:ea typeface="微软雅黑" panose="020B0503020204020204" pitchFamily="34" charset="-122"/>
            </a:endParaRPr>
          </a:p>
        </p:txBody>
      </p:sp>
      <p:sp>
        <p:nvSpPr>
          <p:cNvPr id="57" name="Text Box 10"/>
          <p:cNvSpPr txBox="1">
            <a:spLocks noChangeArrowheads="1"/>
          </p:cNvSpPr>
          <p:nvPr/>
        </p:nvSpPr>
        <p:spPr bwMode="auto">
          <a:xfrm>
            <a:off x="5539582" y="3731168"/>
            <a:ext cx="3810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latin typeface="微软雅黑" panose="020B0503020204020204" pitchFamily="34" charset="-122"/>
              <a:ea typeface="微软雅黑" panose="020B0503020204020204" pitchFamily="34" charset="-122"/>
            </a:endParaRPr>
          </a:p>
        </p:txBody>
      </p:sp>
      <p:sp>
        <p:nvSpPr>
          <p:cNvPr id="58" name="Freeform 11"/>
          <p:cNvSpPr>
            <a:spLocks/>
          </p:cNvSpPr>
          <p:nvPr/>
        </p:nvSpPr>
        <p:spPr bwMode="auto">
          <a:xfrm>
            <a:off x="5158582" y="1854743"/>
            <a:ext cx="3548062" cy="1535113"/>
          </a:xfrm>
          <a:custGeom>
            <a:avLst/>
            <a:gdLst>
              <a:gd name="T0" fmla="*/ 0 w 2235"/>
              <a:gd name="T1" fmla="*/ 2147483646 h 967"/>
              <a:gd name="T2" fmla="*/ 690522715 w 2235"/>
              <a:gd name="T3" fmla="*/ 1330642933 h 967"/>
              <a:gd name="T4" fmla="*/ 2147483646 w 2235"/>
              <a:gd name="T5" fmla="*/ 1126511004 h 967"/>
              <a:gd name="T6" fmla="*/ 2147483646 w 2235"/>
              <a:gd name="T7" fmla="*/ 209173831 h 967"/>
              <a:gd name="T8" fmla="*/ 2147483646 w 2235"/>
              <a:gd name="T9" fmla="*/ 105846597 h 967"/>
              <a:gd name="T10" fmla="*/ 2147483646 w 2235"/>
              <a:gd name="T11" fmla="*/ 846772776 h 967"/>
              <a:gd name="T12" fmla="*/ 2147483646 w 2235"/>
              <a:gd name="T13" fmla="*/ 1262599486 h 9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5" h="967">
                <a:moveTo>
                  <a:pt x="0" y="967"/>
                </a:moveTo>
                <a:cubicBezTo>
                  <a:pt x="46" y="894"/>
                  <a:pt x="129" y="615"/>
                  <a:pt x="274" y="528"/>
                </a:cubicBezTo>
                <a:cubicBezTo>
                  <a:pt x="419" y="441"/>
                  <a:pt x="714" y="521"/>
                  <a:pt x="872" y="447"/>
                </a:cubicBezTo>
                <a:cubicBezTo>
                  <a:pt x="1030" y="373"/>
                  <a:pt x="1099" y="150"/>
                  <a:pt x="1221" y="83"/>
                </a:cubicBezTo>
                <a:cubicBezTo>
                  <a:pt x="1343" y="16"/>
                  <a:pt x="1488" y="0"/>
                  <a:pt x="1605" y="42"/>
                </a:cubicBezTo>
                <a:cubicBezTo>
                  <a:pt x="1722" y="84"/>
                  <a:pt x="1815" y="260"/>
                  <a:pt x="1920" y="336"/>
                </a:cubicBezTo>
                <a:cubicBezTo>
                  <a:pt x="2025" y="412"/>
                  <a:pt x="2170" y="467"/>
                  <a:pt x="2235" y="501"/>
                </a:cubicBezTo>
              </a:path>
            </a:pathLst>
          </a:custGeom>
          <a:noFill/>
          <a:ln w="19050" cap="flat" cmpd="sng">
            <a:solidFill>
              <a:srgbClr val="0000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59" name="Text Box 12"/>
          <p:cNvSpPr txBox="1">
            <a:spLocks noChangeArrowheads="1"/>
          </p:cNvSpPr>
          <p:nvPr/>
        </p:nvSpPr>
        <p:spPr bwMode="auto">
          <a:xfrm>
            <a:off x="6149182" y="2130968"/>
            <a:ext cx="6858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b="0">
              <a:solidFill>
                <a:srgbClr val="CC0000"/>
              </a:solidFill>
              <a:latin typeface="微软雅黑" panose="020B0503020204020204" pitchFamily="34" charset="-122"/>
              <a:ea typeface="微软雅黑" panose="020B0503020204020204" pitchFamily="34" charset="-122"/>
            </a:endParaRPr>
          </a:p>
        </p:txBody>
      </p:sp>
      <p:grpSp>
        <p:nvGrpSpPr>
          <p:cNvPr id="60" name="Group 59"/>
          <p:cNvGrpSpPr>
            <a:grpSpLocks/>
          </p:cNvGrpSpPr>
          <p:nvPr/>
        </p:nvGrpSpPr>
        <p:grpSpPr bwMode="auto">
          <a:xfrm>
            <a:off x="6149182" y="4131223"/>
            <a:ext cx="2190750" cy="1031876"/>
            <a:chOff x="3643" y="2907"/>
            <a:chExt cx="1380" cy="650"/>
          </a:xfrm>
        </p:grpSpPr>
        <mc:AlternateContent xmlns:mc="http://schemas.openxmlformats.org/markup-compatibility/2006" xmlns:a14="http://schemas.microsoft.com/office/drawing/2010/main">
          <mc:Choice Requires="a14">
            <p:sp>
              <p:nvSpPr>
                <p:cNvPr id="61" name="Object 14"/>
                <p:cNvSpPr txBox="1"/>
                <p:nvPr/>
              </p:nvSpPr>
              <p:spPr bwMode="auto">
                <a:xfrm>
                  <a:off x="3722" y="2907"/>
                  <a:ext cx="1235" cy="3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𝐴</m:t>
                        </m:r>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𝐴</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1" name="Object 14"/>
                <p:cNvSpPr txBox="1">
                  <a:spLocks noRot="1" noChangeAspect="1" noMove="1" noResize="1" noEditPoints="1" noAdjustHandles="1" noChangeArrowheads="1" noChangeShapeType="1" noTextEdit="1"/>
                </p:cNvSpPr>
                <p:nvPr/>
              </p:nvSpPr>
              <p:spPr bwMode="auto">
                <a:xfrm>
                  <a:off x="3722" y="2907"/>
                  <a:ext cx="1235" cy="334"/>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Object 15"/>
                <p:cNvSpPr txBox="1"/>
                <p:nvPr/>
              </p:nvSpPr>
              <p:spPr bwMode="auto">
                <a:xfrm>
                  <a:off x="3732" y="3227"/>
                  <a:ext cx="1291" cy="33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𝐵</m:t>
                        </m:r>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𝑥</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𝑦</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𝑧</m:t>
                            </m:r>
                          </m:e>
                          <m:sub>
                            <m:r>
                              <a:rPr lang="zh-CN" altLang="en-US" sz="2800" b="0" i="1">
                                <a:solidFill>
                                  <a:srgbClr val="000000"/>
                                </a:solidFill>
                                <a:latin typeface="Cambria Math" panose="02040503050406030204" pitchFamily="18" charset="0"/>
                              </a:rPr>
                              <m:t>𝐵</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2" name="Object 15"/>
                <p:cNvSpPr txBox="1">
                  <a:spLocks noRot="1" noChangeAspect="1" noMove="1" noResize="1" noEditPoints="1" noAdjustHandles="1" noChangeArrowheads="1" noChangeShapeType="1" noTextEdit="1"/>
                </p:cNvSpPr>
                <p:nvPr/>
              </p:nvSpPr>
              <p:spPr bwMode="auto">
                <a:xfrm>
                  <a:off x="3732" y="3227"/>
                  <a:ext cx="1291" cy="330"/>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63" name="AutoShape 16"/>
            <p:cNvSpPr>
              <a:spLocks/>
            </p:cNvSpPr>
            <p:nvPr/>
          </p:nvSpPr>
          <p:spPr bwMode="auto">
            <a:xfrm>
              <a:off x="3643" y="3039"/>
              <a:ext cx="144" cy="384"/>
            </a:xfrm>
            <a:prstGeom prst="leftBrace">
              <a:avLst>
                <a:gd name="adj1" fmla="val 2222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grpSp>
      <p:sp>
        <p:nvSpPr>
          <p:cNvPr id="64" name="Line 18"/>
          <p:cNvSpPr>
            <a:spLocks noChangeShapeType="1"/>
          </p:cNvSpPr>
          <p:nvPr/>
        </p:nvSpPr>
        <p:spPr bwMode="auto">
          <a:xfrm flipV="1">
            <a:off x="5918994" y="2511968"/>
            <a:ext cx="685800" cy="152400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5" name="Object 19"/>
              <p:cNvSpPr txBox="1"/>
              <p:nvPr/>
            </p:nvSpPr>
            <p:spPr bwMode="auto">
              <a:xfrm>
                <a:off x="6480969" y="2584993"/>
                <a:ext cx="762000" cy="5302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𝑡</m:t>
                          </m:r>
                        </m:e>
                        <m:sub>
                          <m:r>
                            <a:rPr lang="zh-CN" altLang="en-US" sz="2800" b="0" i="1">
                              <a:solidFill>
                                <a:srgbClr val="000000"/>
                              </a:solidFill>
                              <a:latin typeface="Cambria Math" panose="02040503050406030204" pitchFamily="18" charset="0"/>
                            </a:rPr>
                            <m:t>1</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5" name="Object 19"/>
              <p:cNvSpPr txBox="1">
                <a:spLocks noRot="1" noChangeAspect="1" noMove="1" noResize="1" noEditPoints="1" noAdjustHandles="1" noChangeArrowheads="1" noChangeShapeType="1" noTextEdit="1"/>
              </p:cNvSpPr>
              <p:nvPr/>
            </p:nvSpPr>
            <p:spPr bwMode="auto">
              <a:xfrm>
                <a:off x="6480969" y="2584993"/>
                <a:ext cx="762000" cy="530225"/>
              </a:xfrm>
              <a:prstGeom prst="rect">
                <a:avLst/>
              </a:prstGeom>
              <a:blipFill>
                <a:blip r:embed="rId9"/>
                <a:stretch>
                  <a:fillRect t="-1149" r="-17600" b="-344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Object 20"/>
              <p:cNvSpPr txBox="1"/>
              <p:nvPr/>
            </p:nvSpPr>
            <p:spPr bwMode="auto">
              <a:xfrm>
                <a:off x="6244609" y="1957434"/>
                <a:ext cx="457373" cy="57976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𝐴</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6" name="Object 20"/>
              <p:cNvSpPr txBox="1">
                <a:spLocks noRot="1" noChangeAspect="1" noMove="1" noResize="1" noEditPoints="1" noAdjustHandles="1" noChangeArrowheads="1" noChangeShapeType="1" noTextEdit="1"/>
              </p:cNvSpPr>
              <p:nvPr/>
            </p:nvSpPr>
            <p:spPr bwMode="auto">
              <a:xfrm>
                <a:off x="6244609" y="1957434"/>
                <a:ext cx="457373" cy="579769"/>
              </a:xfrm>
              <a:prstGeom prst="rect">
                <a:avLst/>
              </a:prstGeom>
              <a:blipFill>
                <a:blip r:embed="rId10"/>
                <a:stretch>
                  <a:fillRect/>
                </a:stretch>
              </a:blipFill>
              <a:ln>
                <a:noFill/>
              </a:ln>
              <a:effectLst/>
            </p:spPr>
            <p:txBody>
              <a:bodyPr/>
              <a:lstStyle/>
              <a:p>
                <a:r>
                  <a:rPr lang="zh-CN" altLang="en-US">
                    <a:noFill/>
                  </a:rPr>
                  <a:t> </a:t>
                </a:r>
              </a:p>
            </p:txBody>
          </p:sp>
        </mc:Fallback>
      </mc:AlternateContent>
      <p:sp>
        <p:nvSpPr>
          <p:cNvPr id="67" name="Line 22"/>
          <p:cNvSpPr>
            <a:spLocks noChangeShapeType="1"/>
          </p:cNvSpPr>
          <p:nvPr/>
        </p:nvSpPr>
        <p:spPr bwMode="auto">
          <a:xfrm flipV="1">
            <a:off x="5920582" y="2269081"/>
            <a:ext cx="2209800" cy="175260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8" name="Object 23"/>
              <p:cNvSpPr txBox="1"/>
              <p:nvPr/>
            </p:nvSpPr>
            <p:spPr bwMode="auto">
              <a:xfrm>
                <a:off x="7458869" y="2745331"/>
                <a:ext cx="719138" cy="48736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b="0" i="1">
                              <a:solidFill>
                                <a:srgbClr val="000000"/>
                              </a:solidFill>
                              <a:latin typeface="Cambria Math" panose="02040503050406030204" pitchFamily="18" charset="0"/>
                            </a:rPr>
                            <m:t>𝑡</m:t>
                          </m:r>
                        </m:e>
                        <m:sub>
                          <m:r>
                            <a:rPr lang="zh-CN" altLang="en-US" sz="2800" b="0" i="1">
                              <a:solidFill>
                                <a:srgbClr val="000000"/>
                              </a:solidFill>
                              <a:latin typeface="Cambria Math" panose="02040503050406030204" pitchFamily="18" charset="0"/>
                            </a:rPr>
                            <m:t>2</m:t>
                          </m:r>
                        </m:sub>
                      </m:sSub>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8" name="Object 23"/>
              <p:cNvSpPr txBox="1">
                <a:spLocks noRot="1" noChangeAspect="1" noMove="1" noResize="1" noEditPoints="1" noAdjustHandles="1" noChangeArrowheads="1" noChangeShapeType="1" noTextEdit="1"/>
              </p:cNvSpPr>
              <p:nvPr/>
            </p:nvSpPr>
            <p:spPr bwMode="auto">
              <a:xfrm>
                <a:off x="7458869" y="2745331"/>
                <a:ext cx="719138" cy="487362"/>
              </a:xfrm>
              <a:prstGeom prst="rect">
                <a:avLst/>
              </a:prstGeom>
              <a:blipFill>
                <a:blip r:embed="rId11"/>
                <a:stretch>
                  <a:fillRect r="-15254" b="-3750"/>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Object 24"/>
              <p:cNvSpPr txBox="1"/>
              <p:nvPr/>
            </p:nvSpPr>
            <p:spPr bwMode="auto">
              <a:xfrm>
                <a:off x="8051093" y="1857995"/>
                <a:ext cx="428451" cy="468122"/>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𝐵</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69" name="Object 24"/>
              <p:cNvSpPr txBox="1">
                <a:spLocks noRot="1" noChangeAspect="1" noMove="1" noResize="1" noEditPoints="1" noAdjustHandles="1" noChangeArrowheads="1" noChangeShapeType="1" noTextEdit="1"/>
              </p:cNvSpPr>
              <p:nvPr/>
            </p:nvSpPr>
            <p:spPr bwMode="auto">
              <a:xfrm>
                <a:off x="8051093" y="1857995"/>
                <a:ext cx="428451" cy="468122"/>
              </a:xfrm>
              <a:prstGeom prst="rect">
                <a:avLst/>
              </a:prstGeom>
              <a:blipFill>
                <a:blip r:embed="rId12"/>
                <a:stretch>
                  <a:fillRect l="-4286"/>
                </a:stretch>
              </a:blipFill>
              <a:ln>
                <a:noFill/>
              </a:ln>
              <a:effectLst/>
            </p:spPr>
            <p:txBody>
              <a:bodyPr/>
              <a:lstStyle/>
              <a:p>
                <a:r>
                  <a:rPr lang="zh-CN" altLang="en-US">
                    <a:noFill/>
                  </a:rPr>
                  <a:t> </a:t>
                </a:r>
              </a:p>
            </p:txBody>
          </p:sp>
        </mc:Fallback>
      </mc:AlternateContent>
      <p:grpSp>
        <p:nvGrpSpPr>
          <p:cNvPr id="70" name="Group 29"/>
          <p:cNvGrpSpPr>
            <a:grpSpLocks/>
          </p:cNvGrpSpPr>
          <p:nvPr/>
        </p:nvGrpSpPr>
        <p:grpSpPr bwMode="auto">
          <a:xfrm>
            <a:off x="5036345" y="1265781"/>
            <a:ext cx="3703638" cy="3278188"/>
            <a:chOff x="3091" y="575"/>
            <a:chExt cx="2333" cy="2065"/>
          </a:xfrm>
        </p:grpSpPr>
        <p:sp>
          <p:nvSpPr>
            <p:cNvPr id="71" name="Line 30"/>
            <p:cNvSpPr>
              <a:spLocks noChangeShapeType="1"/>
            </p:cNvSpPr>
            <p:nvPr/>
          </p:nvSpPr>
          <p:spPr bwMode="auto">
            <a:xfrm flipV="1">
              <a:off x="3648" y="638"/>
              <a:ext cx="0" cy="166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72" name="Line 31"/>
            <p:cNvSpPr>
              <a:spLocks noChangeShapeType="1"/>
            </p:cNvSpPr>
            <p:nvPr/>
          </p:nvSpPr>
          <p:spPr bwMode="auto">
            <a:xfrm flipV="1">
              <a:off x="3648" y="2304"/>
              <a:ext cx="172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73" name="Line 32"/>
            <p:cNvSpPr>
              <a:spLocks noChangeShapeType="1"/>
            </p:cNvSpPr>
            <p:nvPr/>
          </p:nvSpPr>
          <p:spPr bwMode="auto">
            <a:xfrm flipH="1">
              <a:off x="3216" y="2304"/>
              <a:ext cx="432" cy="33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4" name="Object 33"/>
                <p:cNvSpPr txBox="1"/>
                <p:nvPr/>
              </p:nvSpPr>
              <p:spPr bwMode="auto">
                <a:xfrm>
                  <a:off x="5201" y="2230"/>
                  <a:ext cx="223" cy="24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74" name="Object 33"/>
                <p:cNvSpPr txBox="1">
                  <a:spLocks noRot="1" noChangeAspect="1" noMove="1" noResize="1" noEditPoints="1" noAdjustHandles="1" noChangeArrowheads="1" noChangeShapeType="1" noTextEdit="1"/>
                </p:cNvSpPr>
                <p:nvPr/>
              </p:nvSpPr>
              <p:spPr bwMode="auto">
                <a:xfrm>
                  <a:off x="5201" y="2230"/>
                  <a:ext cx="223" cy="240"/>
                </a:xfrm>
                <a:prstGeom prst="rect">
                  <a:avLst/>
                </a:prstGeom>
                <a:blipFill>
                  <a:blip r:embed="rId13"/>
                  <a:stretch>
                    <a:fillRect b="-322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Object 34"/>
                <p:cNvSpPr txBox="1"/>
                <p:nvPr/>
              </p:nvSpPr>
              <p:spPr bwMode="auto">
                <a:xfrm>
                  <a:off x="3387" y="575"/>
                  <a:ext cx="229" cy="2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75" name="Object 34"/>
                <p:cNvSpPr txBox="1">
                  <a:spLocks noRot="1" noChangeAspect="1" noMove="1" noResize="1" noEditPoints="1" noAdjustHandles="1" noChangeArrowheads="1" noChangeShapeType="1" noTextEdit="1"/>
                </p:cNvSpPr>
                <p:nvPr/>
              </p:nvSpPr>
              <p:spPr bwMode="auto">
                <a:xfrm>
                  <a:off x="3387" y="575"/>
                  <a:ext cx="229" cy="288"/>
                </a:xfrm>
                <a:prstGeom prst="rect">
                  <a:avLst/>
                </a:prstGeom>
                <a:blipFill>
                  <a:blip r:embed="rId14"/>
                  <a:stretch>
                    <a:fillRect b="-1333"/>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Object 35"/>
                <p:cNvSpPr txBox="1"/>
                <p:nvPr/>
              </p:nvSpPr>
              <p:spPr bwMode="auto">
                <a:xfrm>
                  <a:off x="3423" y="2112"/>
                  <a:ext cx="216" cy="254"/>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𝑂</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76" name="Object 35"/>
                <p:cNvSpPr txBox="1">
                  <a:spLocks noRot="1" noChangeAspect="1" noMove="1" noResize="1" noEditPoints="1" noAdjustHandles="1" noChangeArrowheads="1" noChangeShapeType="1" noTextEdit="1"/>
                </p:cNvSpPr>
                <p:nvPr/>
              </p:nvSpPr>
              <p:spPr bwMode="auto">
                <a:xfrm>
                  <a:off x="3423" y="2112"/>
                  <a:ext cx="216" cy="254"/>
                </a:xfrm>
                <a:prstGeom prst="rect">
                  <a:avLst/>
                </a:prstGeom>
                <a:blipFill>
                  <a:blip r:embed="rId15"/>
                  <a:stretch>
                    <a:fillRect r="-178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Object 36"/>
                <p:cNvSpPr txBox="1"/>
                <p:nvPr/>
              </p:nvSpPr>
              <p:spPr bwMode="auto">
                <a:xfrm>
                  <a:off x="3091" y="2320"/>
                  <a:ext cx="200" cy="2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𝑧</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77" name="Object 36"/>
                <p:cNvSpPr txBox="1">
                  <a:spLocks noRot="1" noChangeAspect="1" noMove="1" noResize="1" noEditPoints="1" noAdjustHandles="1" noChangeArrowheads="1" noChangeShapeType="1" noTextEdit="1"/>
                </p:cNvSpPr>
                <p:nvPr/>
              </p:nvSpPr>
              <p:spPr bwMode="auto">
                <a:xfrm>
                  <a:off x="3091" y="2320"/>
                  <a:ext cx="200" cy="200"/>
                </a:xfrm>
                <a:prstGeom prst="rect">
                  <a:avLst/>
                </a:prstGeom>
                <a:blipFill>
                  <a:blip r:embed="rId16"/>
                  <a:stretch>
                    <a:fillRect b="-23077"/>
                  </a:stretch>
                </a:blipFill>
                <a:ln>
                  <a:noFill/>
                </a:ln>
                <a:effectLst/>
              </p:spPr>
              <p:txBody>
                <a:bodyPr/>
                <a:lstStyle/>
                <a:p>
                  <a:r>
                    <a:rPr lang="zh-CN" altLang="en-US">
                      <a:noFill/>
                    </a:rPr>
                    <a:t> </a:t>
                  </a:r>
                </a:p>
              </p:txBody>
            </p:sp>
          </mc:Fallback>
        </mc:AlternateContent>
      </p:grpSp>
      <p:grpSp>
        <p:nvGrpSpPr>
          <p:cNvPr id="78" name="Group 63"/>
          <p:cNvGrpSpPr>
            <a:grpSpLocks/>
          </p:cNvGrpSpPr>
          <p:nvPr/>
        </p:nvGrpSpPr>
        <p:grpSpPr bwMode="auto">
          <a:xfrm>
            <a:off x="6593682" y="1418181"/>
            <a:ext cx="1481137" cy="1138237"/>
            <a:chOff x="1066" y="3249"/>
            <a:chExt cx="933" cy="717"/>
          </a:xfrm>
        </p:grpSpPr>
        <mc:AlternateContent xmlns:mc="http://schemas.openxmlformats.org/markup-compatibility/2006" xmlns:a14="http://schemas.microsoft.com/office/drawing/2010/main">
          <mc:Choice Requires="a14">
            <p:sp>
              <p:nvSpPr>
                <p:cNvPr id="79" name="Object 8"/>
                <p:cNvSpPr txBox="1"/>
                <p:nvPr/>
              </p:nvSpPr>
              <p:spPr bwMode="auto">
                <a:xfrm>
                  <a:off x="1423" y="3249"/>
                  <a:ext cx="341" cy="26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0" i="1">
                            <a:solidFill>
                              <a:srgbClr val="000000"/>
                            </a:solidFill>
                            <a:latin typeface="Cambria Math" panose="02040503050406030204" pitchFamily="18" charset="0"/>
                          </a:rPr>
                          <m:t>𝛥</m:t>
                        </m:r>
                        <m:r>
                          <a:rPr lang="zh-CN" altLang="en-US" sz="2400" b="0" i="1">
                            <a:solidFill>
                              <a:srgbClr val="000000"/>
                            </a:solidFill>
                            <a:latin typeface="Cambria Math" panose="02040503050406030204" pitchFamily="18" charset="0"/>
                          </a:rPr>
                          <m:t>𝑠</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79" name="Object 8"/>
                <p:cNvSpPr txBox="1">
                  <a:spLocks noRot="1" noChangeAspect="1" noMove="1" noResize="1" noEditPoints="1" noAdjustHandles="1" noChangeArrowheads="1" noChangeShapeType="1" noTextEdit="1"/>
                </p:cNvSpPr>
                <p:nvPr/>
              </p:nvSpPr>
              <p:spPr bwMode="auto">
                <a:xfrm>
                  <a:off x="1423" y="3249"/>
                  <a:ext cx="341" cy="265"/>
                </a:xfrm>
                <a:prstGeom prst="rect">
                  <a:avLst/>
                </a:prstGeom>
                <a:blipFill>
                  <a:blip r:embed="rId17"/>
                  <a:stretch>
                    <a:fillRect l="-3409" b="-5797"/>
                  </a:stretch>
                </a:blipFill>
                <a:ln>
                  <a:noFill/>
                </a:ln>
                <a:effectLst/>
              </p:spPr>
              <p:txBody>
                <a:bodyPr/>
                <a:lstStyle/>
                <a:p>
                  <a:r>
                    <a:rPr lang="zh-CN" altLang="en-US">
                      <a:noFill/>
                    </a:rPr>
                    <a:t> </a:t>
                  </a:r>
                </a:p>
              </p:txBody>
            </p:sp>
          </mc:Fallback>
        </mc:AlternateContent>
        <p:sp>
          <p:nvSpPr>
            <p:cNvPr id="80" name="Freeform 56"/>
            <p:cNvSpPr>
              <a:spLocks/>
            </p:cNvSpPr>
            <p:nvPr/>
          </p:nvSpPr>
          <p:spPr bwMode="auto">
            <a:xfrm>
              <a:off x="1066" y="3537"/>
              <a:ext cx="933" cy="429"/>
            </a:xfrm>
            <a:custGeom>
              <a:avLst/>
              <a:gdLst>
                <a:gd name="T0" fmla="*/ 0 w 933"/>
                <a:gd name="T1" fmla="*/ 429 h 429"/>
                <a:gd name="T2" fmla="*/ 113 w 933"/>
                <a:gd name="T3" fmla="*/ 303 h 429"/>
                <a:gd name="T4" fmla="*/ 269 w 933"/>
                <a:gd name="T5" fmla="*/ 102 h 429"/>
                <a:gd name="T6" fmla="*/ 494 w 933"/>
                <a:gd name="T7" fmla="*/ 9 h 429"/>
                <a:gd name="T8" fmla="*/ 741 w 933"/>
                <a:gd name="T9" fmla="*/ 45 h 429"/>
                <a:gd name="T10" fmla="*/ 933 w 933"/>
                <a:gd name="T11" fmla="*/ 255 h 4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3" h="429">
                  <a:moveTo>
                    <a:pt x="0" y="429"/>
                  </a:moveTo>
                  <a:cubicBezTo>
                    <a:pt x="19" y="408"/>
                    <a:pt x="68" y="357"/>
                    <a:pt x="113" y="303"/>
                  </a:cubicBezTo>
                  <a:cubicBezTo>
                    <a:pt x="158" y="249"/>
                    <a:pt x="206" y="151"/>
                    <a:pt x="269" y="102"/>
                  </a:cubicBezTo>
                  <a:cubicBezTo>
                    <a:pt x="332" y="53"/>
                    <a:pt x="415" y="18"/>
                    <a:pt x="494" y="9"/>
                  </a:cubicBezTo>
                  <a:cubicBezTo>
                    <a:pt x="573" y="0"/>
                    <a:pt x="668" y="4"/>
                    <a:pt x="741" y="45"/>
                  </a:cubicBezTo>
                  <a:cubicBezTo>
                    <a:pt x="814" y="86"/>
                    <a:pt x="893" y="211"/>
                    <a:pt x="933" y="255"/>
                  </a:cubicBezTo>
                </a:path>
              </a:pathLst>
            </a:custGeom>
            <a:noFill/>
            <a:ln w="38100" cap="flat" cmpd="sng">
              <a:solidFill>
                <a:srgbClr val="CC66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grpSp>
      <p:grpSp>
        <p:nvGrpSpPr>
          <p:cNvPr id="81" name="Group 64"/>
          <p:cNvGrpSpPr>
            <a:grpSpLocks/>
          </p:cNvGrpSpPr>
          <p:nvPr/>
        </p:nvGrpSpPr>
        <p:grpSpPr bwMode="auto">
          <a:xfrm>
            <a:off x="6593682" y="1089568"/>
            <a:ext cx="1524000" cy="1493838"/>
            <a:chOff x="4094" y="821"/>
            <a:chExt cx="960" cy="941"/>
          </a:xfrm>
        </p:grpSpPr>
        <mc:AlternateContent xmlns:mc="http://schemas.openxmlformats.org/markup-compatibility/2006" xmlns:a14="http://schemas.microsoft.com/office/drawing/2010/main">
          <mc:Choice Requires="a14">
            <p:sp>
              <p:nvSpPr>
                <p:cNvPr id="82" name="Object 65"/>
                <p:cNvSpPr txBox="1"/>
                <p:nvPr/>
              </p:nvSpPr>
              <p:spPr bwMode="auto">
                <a:xfrm>
                  <a:off x="4125" y="821"/>
                  <a:ext cx="367" cy="2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400" b="0" i="1">
                            <a:solidFill>
                              <a:srgbClr val="000000"/>
                            </a:solidFill>
                            <a:latin typeface="Cambria Math" panose="02040503050406030204" pitchFamily="18" charset="0"/>
                          </a:rPr>
                          <m:t>𝛥</m:t>
                        </m:r>
                        <m:r>
                          <a:rPr lang="zh-CN" altLang="en-US" sz="2400" b="0" i="1">
                            <a:solidFill>
                              <a:srgbClr val="000000"/>
                            </a:solidFill>
                            <a:latin typeface="Cambria Math" panose="02040503050406030204" pitchFamily="18" charset="0"/>
                          </a:rPr>
                          <m:t>𝑠</m:t>
                        </m:r>
                        <m:r>
                          <a:rPr lang="zh-CN" altLang="en-US" sz="2400" b="0" i="1">
                            <a:solidFill>
                              <a:srgbClr val="000000"/>
                            </a:solidFill>
                            <a:latin typeface="Cambria Math" panose="02040503050406030204" pitchFamily="18" charset="0"/>
                          </a:rPr>
                          <m:t>′</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82" name="Object 65"/>
                <p:cNvSpPr txBox="1">
                  <a:spLocks noRot="1" noChangeAspect="1" noMove="1" noResize="1" noEditPoints="1" noAdjustHandles="1" noChangeArrowheads="1" noChangeShapeType="1" noTextEdit="1"/>
                </p:cNvSpPr>
                <p:nvPr/>
              </p:nvSpPr>
              <p:spPr bwMode="auto">
                <a:xfrm>
                  <a:off x="4125" y="821"/>
                  <a:ext cx="367" cy="287"/>
                </a:xfrm>
                <a:prstGeom prst="rect">
                  <a:avLst/>
                </a:prstGeom>
                <a:blipFill>
                  <a:blip r:embed="rId18"/>
                  <a:stretch>
                    <a:fillRect l="-5263" r="-6316" b="-1351"/>
                  </a:stretch>
                </a:blipFill>
                <a:ln>
                  <a:noFill/>
                </a:ln>
                <a:effectLst/>
              </p:spPr>
              <p:txBody>
                <a:bodyPr/>
                <a:lstStyle/>
                <a:p>
                  <a:r>
                    <a:rPr lang="zh-CN" altLang="en-US">
                      <a:noFill/>
                    </a:rPr>
                    <a:t> </a:t>
                  </a:r>
                </a:p>
              </p:txBody>
            </p:sp>
          </mc:Fallback>
        </mc:AlternateContent>
        <p:sp>
          <p:nvSpPr>
            <p:cNvPr id="83" name="Freeform 66"/>
            <p:cNvSpPr>
              <a:spLocks/>
            </p:cNvSpPr>
            <p:nvPr/>
          </p:nvSpPr>
          <p:spPr bwMode="auto">
            <a:xfrm>
              <a:off x="4094" y="986"/>
              <a:ext cx="960" cy="776"/>
            </a:xfrm>
            <a:custGeom>
              <a:avLst/>
              <a:gdLst>
                <a:gd name="T0" fmla="*/ 0 w 1024"/>
                <a:gd name="T1" fmla="*/ 776 h 776"/>
                <a:gd name="T2" fmla="*/ 253 w 1024"/>
                <a:gd name="T3" fmla="*/ 200 h 776"/>
                <a:gd name="T4" fmla="*/ 548 w 1024"/>
                <a:gd name="T5" fmla="*/ 8 h 776"/>
                <a:gd name="T6" fmla="*/ 844 w 1024"/>
                <a:gd name="T7" fmla="*/ 152 h 776"/>
                <a:gd name="T8" fmla="*/ 886 w 1024"/>
                <a:gd name="T9" fmla="*/ 584 h 7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4" h="776">
                  <a:moveTo>
                    <a:pt x="0" y="776"/>
                  </a:moveTo>
                  <a:cubicBezTo>
                    <a:pt x="92" y="552"/>
                    <a:pt x="184" y="328"/>
                    <a:pt x="288" y="200"/>
                  </a:cubicBezTo>
                  <a:cubicBezTo>
                    <a:pt x="392" y="72"/>
                    <a:pt x="512" y="16"/>
                    <a:pt x="624" y="8"/>
                  </a:cubicBezTo>
                  <a:cubicBezTo>
                    <a:pt x="736" y="0"/>
                    <a:pt x="896" y="56"/>
                    <a:pt x="960" y="152"/>
                  </a:cubicBezTo>
                  <a:cubicBezTo>
                    <a:pt x="1024" y="248"/>
                    <a:pt x="1000" y="512"/>
                    <a:pt x="1008" y="584"/>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a:latin typeface="微软雅黑" panose="020B0503020204020204" pitchFamily="34" charset="-122"/>
                <a:ea typeface="微软雅黑" panose="020B0503020204020204" pitchFamily="34" charset="-122"/>
              </a:endParaRPr>
            </a:p>
          </p:txBody>
        </p:sp>
      </p:grpSp>
      <p:grpSp>
        <p:nvGrpSpPr>
          <p:cNvPr id="84" name="Group 61"/>
          <p:cNvGrpSpPr>
            <a:grpSpLocks/>
          </p:cNvGrpSpPr>
          <p:nvPr/>
        </p:nvGrpSpPr>
        <p:grpSpPr bwMode="auto">
          <a:xfrm>
            <a:off x="6593682" y="1915068"/>
            <a:ext cx="1512887" cy="614363"/>
            <a:chOff x="3923" y="1520"/>
            <a:chExt cx="953" cy="387"/>
          </a:xfrm>
        </p:grpSpPr>
        <mc:AlternateContent xmlns:mc="http://schemas.openxmlformats.org/markup-compatibility/2006" xmlns:a14="http://schemas.microsoft.com/office/drawing/2010/main">
          <mc:Choice Requires="a14">
            <p:sp>
              <p:nvSpPr>
                <p:cNvPr id="85" name="Object 28"/>
                <p:cNvSpPr txBox="1"/>
                <p:nvPr/>
              </p:nvSpPr>
              <p:spPr bwMode="auto">
                <a:xfrm>
                  <a:off x="4195" y="1520"/>
                  <a:ext cx="409" cy="31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85" name="Object 28"/>
                <p:cNvSpPr txBox="1">
                  <a:spLocks noRot="1" noChangeAspect="1" noMove="1" noResize="1" noEditPoints="1" noAdjustHandles="1" noChangeArrowheads="1" noChangeShapeType="1" noTextEdit="1"/>
                </p:cNvSpPr>
                <p:nvPr/>
              </p:nvSpPr>
              <p:spPr bwMode="auto">
                <a:xfrm>
                  <a:off x="4195" y="1520"/>
                  <a:ext cx="409" cy="312"/>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86" name="Line 27"/>
            <p:cNvSpPr>
              <a:spLocks noChangeShapeType="1"/>
            </p:cNvSpPr>
            <p:nvPr/>
          </p:nvSpPr>
          <p:spPr bwMode="auto">
            <a:xfrm flipV="1">
              <a:off x="3923" y="1761"/>
              <a:ext cx="953" cy="14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91" name="Object 1082"/>
              <p:cNvSpPr txBox="1"/>
              <p:nvPr/>
            </p:nvSpPr>
            <p:spPr bwMode="auto">
              <a:xfrm>
                <a:off x="2104739" y="1073693"/>
                <a:ext cx="2552699" cy="533400"/>
              </a:xfrm>
              <a:prstGeom prst="rect">
                <a:avLst/>
              </a:prstGeom>
              <a:noFill/>
              <a:ln>
                <a:noFill/>
              </a:ln>
              <a:effectLst/>
            </p:spPr>
            <p:txBody>
              <a:bodyPr>
                <a:noAutofit/>
              </a:bodyPr>
              <a:lstStyle/>
              <a:p>
                <a14:m>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d>
                      <m:dPr>
                        <m:begChr m:val="|"/>
                        <m:endChr m:val="|"/>
                        <m:ctrlPr>
                          <a:rPr lang="en-US" altLang="zh-CN" sz="2800" i="1" smtClean="0">
                            <a:solidFill>
                              <a:srgbClr val="000000"/>
                            </a:solidFill>
                            <a:latin typeface="Cambria Math" panose="02040503050406030204" pitchFamily="18" charset="0"/>
                          </a:rPr>
                        </m:ctrlPr>
                      </m:dPr>
                      <m:e>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d>
                    <m:r>
                      <a:rPr lang="zh-CN" altLang="en-US" sz="280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𝛥</m:t>
                    </m:r>
                    <m:r>
                      <a:rPr lang="zh-CN" altLang="en-US" sz="2800" b="0" i="1">
                        <a:solidFill>
                          <a:srgbClr val="000000"/>
                        </a:solidFill>
                        <a:latin typeface="Cambria Math" panose="02040503050406030204" pitchFamily="18" charset="0"/>
                      </a:rPr>
                      <m:t>𝑟</m:t>
                    </m:r>
                  </m:oMath>
                </a14:m>
                <a:r>
                  <a:rPr lang="zh-CN" altLang="en-US" sz="2800" dirty="0">
                    <a:solidFill>
                      <a:srgbClr val="FF0000"/>
                    </a:solidFill>
                    <a:latin typeface="微软雅黑" panose="020B0503020204020204" pitchFamily="34" charset="-122"/>
                    <a:ea typeface="微软雅黑" panose="020B0503020204020204" pitchFamily="34" charset="-122"/>
                  </a:rPr>
                  <a:t>的意义不同。</a:t>
                </a:r>
              </a:p>
              <a:p>
                <a:endParaRPr lang="zh-CN" altLang="en-US" sz="2800" dirty="0">
                  <a:latin typeface="微软雅黑" panose="020B0503020204020204" pitchFamily="34" charset="-122"/>
                  <a:ea typeface="微软雅黑" panose="020B0503020204020204" pitchFamily="34" charset="-122"/>
                </a:endParaRPr>
              </a:p>
            </p:txBody>
          </p:sp>
        </mc:Choice>
        <mc:Fallback xmlns="">
          <p:sp>
            <p:nvSpPr>
              <p:cNvPr id="91" name="Object 1082"/>
              <p:cNvSpPr txBox="1">
                <a:spLocks noRot="1" noChangeAspect="1" noMove="1" noResize="1" noEditPoints="1" noAdjustHandles="1" noChangeArrowheads="1" noChangeShapeType="1" noTextEdit="1"/>
              </p:cNvSpPr>
              <p:nvPr/>
            </p:nvSpPr>
            <p:spPr bwMode="auto">
              <a:xfrm>
                <a:off x="2104739" y="1073693"/>
                <a:ext cx="2552699" cy="533400"/>
              </a:xfrm>
              <a:prstGeom prst="rect">
                <a:avLst/>
              </a:prstGeom>
              <a:blipFill>
                <a:blip r:embed="rId20"/>
                <a:stretch>
                  <a:fillRect l="-4773" b="-106818"/>
                </a:stretch>
              </a:blipFill>
              <a:ln>
                <a:noFill/>
              </a:ln>
              <a:effectLst/>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32CBC4D-92B7-434E-B453-EB478435FF51}"/>
              </a:ext>
            </a:extLst>
          </p:cNvPr>
          <p:cNvSpPr txBox="1"/>
          <p:nvPr/>
        </p:nvSpPr>
        <p:spPr>
          <a:xfrm>
            <a:off x="251612" y="4964761"/>
            <a:ext cx="1963813" cy="400110"/>
          </a:xfrm>
          <a:prstGeom prst="rect">
            <a:avLst/>
          </a:prstGeom>
          <a:noFill/>
        </p:spPr>
        <p:txBody>
          <a:bodyPr wrap="square" rtlCol="0">
            <a:spAutoFit/>
          </a:bodyPr>
          <a:lstStyle/>
          <a:p>
            <a:r>
              <a:rPr lang="zh-CN" altLang="en-US" sz="2000" dirty="0"/>
              <a:t>位矢大小的增量</a:t>
            </a:r>
          </a:p>
        </p:txBody>
      </p:sp>
      <p:sp>
        <p:nvSpPr>
          <p:cNvPr id="4" name="文本框 3">
            <a:extLst>
              <a:ext uri="{FF2B5EF4-FFF2-40B4-BE49-F238E27FC236}">
                <a16:creationId xmlns:a16="http://schemas.microsoft.com/office/drawing/2014/main" id="{E552BDB8-5FD2-4E16-A24E-67EF22D164B0}"/>
              </a:ext>
            </a:extLst>
          </p:cNvPr>
          <p:cNvSpPr txBox="1"/>
          <p:nvPr/>
        </p:nvSpPr>
        <p:spPr>
          <a:xfrm>
            <a:off x="368215" y="3731168"/>
            <a:ext cx="3233029" cy="400110"/>
          </a:xfrm>
          <a:prstGeom prst="rect">
            <a:avLst/>
          </a:prstGeom>
          <a:noFill/>
        </p:spPr>
        <p:txBody>
          <a:bodyPr wrap="square" rtlCol="0">
            <a:spAutoFit/>
          </a:bodyPr>
          <a:lstStyle/>
          <a:p>
            <a:r>
              <a:rPr lang="zh-CN" altLang="en-US" sz="2000" dirty="0"/>
              <a:t>位矢增量（位移）的大小</a:t>
            </a:r>
          </a:p>
        </p:txBody>
      </p:sp>
      <p:sp>
        <p:nvSpPr>
          <p:cNvPr id="7" name="文本框 6">
            <a:extLst>
              <a:ext uri="{FF2B5EF4-FFF2-40B4-BE49-F238E27FC236}">
                <a16:creationId xmlns:a16="http://schemas.microsoft.com/office/drawing/2014/main" id="{0045BA7D-FAA5-4A45-8C88-6CE882901862}"/>
              </a:ext>
            </a:extLst>
          </p:cNvPr>
          <p:cNvSpPr txBox="1"/>
          <p:nvPr/>
        </p:nvSpPr>
        <p:spPr>
          <a:xfrm>
            <a:off x="405036" y="2410368"/>
            <a:ext cx="2098824" cy="400110"/>
          </a:xfrm>
          <a:prstGeom prst="rect">
            <a:avLst/>
          </a:prstGeom>
          <a:noFill/>
        </p:spPr>
        <p:txBody>
          <a:bodyPr wrap="square" rtlCol="0">
            <a:spAutoFit/>
          </a:bodyPr>
          <a:lstStyle/>
          <a:p>
            <a:r>
              <a:rPr lang="zh-CN" altLang="en-US" sz="2000" dirty="0"/>
              <a:t>位矢增量（位移）</a:t>
            </a:r>
          </a:p>
        </p:txBody>
      </p:sp>
      <p:sp>
        <p:nvSpPr>
          <p:cNvPr id="8" name="文本框 7">
            <a:extLst>
              <a:ext uri="{FF2B5EF4-FFF2-40B4-BE49-F238E27FC236}">
                <a16:creationId xmlns:a16="http://schemas.microsoft.com/office/drawing/2014/main" id="{5197DA1E-BE65-4A8E-AA11-91F42F0A9BAE}"/>
              </a:ext>
            </a:extLst>
          </p:cNvPr>
          <p:cNvSpPr txBox="1"/>
          <p:nvPr/>
        </p:nvSpPr>
        <p:spPr>
          <a:xfrm>
            <a:off x="405034" y="6026448"/>
            <a:ext cx="8487348" cy="461665"/>
          </a:xfrm>
          <a:prstGeom prst="rect">
            <a:avLst/>
          </a:prstGeom>
          <a:noFill/>
        </p:spPr>
        <p:txBody>
          <a:bodyPr wrap="square" rtlCol="0">
            <a:spAutoFit/>
          </a:bodyPr>
          <a:lstStyle/>
          <a:p>
            <a:r>
              <a:rPr lang="zh-CN" altLang="en-US" sz="2400" dirty="0"/>
              <a:t>位移的方向：初矢量指向末矢量</a:t>
            </a:r>
            <a:r>
              <a:rPr lang="en-US" altLang="zh-CN" sz="2400" dirty="0"/>
              <a:t>;</a:t>
            </a:r>
            <a:r>
              <a:rPr lang="zh-CN" altLang="en-US" sz="2400" dirty="0"/>
              <a:t>或运动路径曲线割线方向</a:t>
            </a:r>
          </a:p>
        </p:txBody>
      </p:sp>
    </p:spTree>
    <p:extLst>
      <p:ext uri="{BB962C8B-B14F-4D97-AF65-F5344CB8AC3E}">
        <p14:creationId xmlns:p14="http://schemas.microsoft.com/office/powerpoint/2010/main" val="307570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9" grpId="0"/>
      <p:bldP spid="53" grpId="0"/>
      <p:bldP spid="91" grpId="0"/>
      <p:bldP spid="2" grpId="0"/>
      <p:bldP spid="4"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 name="矩形 2"/>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4" name="Text Box 3"/>
          <p:cNvSpPr txBox="1">
            <a:spLocks noChangeArrowheads="1"/>
          </p:cNvSpPr>
          <p:nvPr/>
        </p:nvSpPr>
        <p:spPr bwMode="auto">
          <a:xfrm>
            <a:off x="139131" y="828676"/>
            <a:ext cx="2303463"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0" dirty="0">
                <a:solidFill>
                  <a:srgbClr val="C00000"/>
                </a:solidFill>
                <a:latin typeface="微软雅黑" panose="020B0503020204020204" pitchFamily="34" charset="-122"/>
                <a:ea typeface="微软雅黑" panose="020B0503020204020204" pitchFamily="34" charset="-122"/>
              </a:rPr>
              <a:t>三 速度</a:t>
            </a:r>
          </a:p>
        </p:txBody>
      </p:sp>
      <p:sp>
        <p:nvSpPr>
          <p:cNvPr id="5" name="Rectangle 10"/>
          <p:cNvSpPr>
            <a:spLocks noChangeArrowheads="1"/>
          </p:cNvSpPr>
          <p:nvPr/>
        </p:nvSpPr>
        <p:spPr bwMode="auto">
          <a:xfrm>
            <a:off x="538612" y="1346215"/>
            <a:ext cx="244792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0" dirty="0">
                <a:solidFill>
                  <a:srgbClr val="C00000"/>
                </a:solidFill>
                <a:latin typeface="微软雅黑" panose="020B0503020204020204" pitchFamily="34" charset="-122"/>
                <a:ea typeface="微软雅黑" panose="020B0503020204020204" pitchFamily="34" charset="-122"/>
              </a:rPr>
              <a:t>3.1   </a:t>
            </a:r>
            <a:r>
              <a:rPr kumimoji="1" lang="zh-CN" altLang="en-US" sz="2800" b="0" dirty="0">
                <a:solidFill>
                  <a:srgbClr val="C00000"/>
                </a:solidFill>
                <a:latin typeface="微软雅黑" panose="020B0503020204020204" pitchFamily="34" charset="-122"/>
                <a:ea typeface="微软雅黑" panose="020B0503020204020204" pitchFamily="34" charset="-122"/>
              </a:rPr>
              <a:t>平均速度</a:t>
            </a:r>
          </a:p>
        </p:txBody>
      </p:sp>
      <mc:AlternateContent xmlns:mc="http://schemas.openxmlformats.org/markup-compatibility/2006" xmlns:a14="http://schemas.microsoft.com/office/drawing/2010/main">
        <mc:Choice Requires="a14">
          <p:sp>
            <p:nvSpPr>
              <p:cNvPr id="37" name="Text Box 20"/>
              <p:cNvSpPr txBox="1">
                <a:spLocks noChangeArrowheads="1"/>
              </p:cNvSpPr>
              <p:nvPr/>
            </p:nvSpPr>
            <p:spPr bwMode="auto">
              <a:xfrm>
                <a:off x="518701" y="3511474"/>
                <a:ext cx="4572001" cy="13554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2800" b="0" dirty="0">
                    <a:solidFill>
                      <a:srgbClr val="C00000"/>
                    </a:solidFill>
                    <a:latin typeface="微软雅黑" panose="020B0503020204020204" pitchFamily="34" charset="-122"/>
                    <a:ea typeface="微软雅黑" panose="020B0503020204020204" pitchFamily="34" charset="-122"/>
                  </a:rPr>
                  <a:t>     </a:t>
                </a:r>
                <a14:m>
                  <m:oMath xmlns:m="http://schemas.openxmlformats.org/officeDocument/2006/math">
                    <m:bar>
                      <m:barPr>
                        <m:pos m:val="top"/>
                        <m:ctrlPr>
                          <a:rPr kumimoji="1" lang="en-US" altLang="zh-CN" sz="2800" b="0" i="1" dirty="0" smtClean="0">
                            <a:solidFill>
                              <a:srgbClr val="C00000"/>
                            </a:solidFill>
                            <a:latin typeface="Cambria Math" panose="02040503050406030204" pitchFamily="18" charset="0"/>
                          </a:rPr>
                        </m:ctrlPr>
                      </m:barPr>
                      <m:e>
                        <m:acc>
                          <m:accPr>
                            <m:chr m:val="⃑"/>
                            <m:ctrlPr>
                              <a:rPr kumimoji="1" lang="en-US" altLang="zh-CN" sz="2800" b="0" i="1" dirty="0" smtClean="0">
                                <a:solidFill>
                                  <a:srgbClr val="C00000"/>
                                </a:solidFill>
                                <a:latin typeface="Cambria Math" panose="02040503050406030204" pitchFamily="18" charset="0"/>
                              </a:rPr>
                            </m:ctrlPr>
                          </m:accPr>
                          <m:e>
                            <m:r>
                              <a:rPr kumimoji="1" lang="en-US" altLang="zh-CN" sz="2800" b="0" i="1" dirty="0" smtClean="0">
                                <a:solidFill>
                                  <a:srgbClr val="C00000"/>
                                </a:solidFill>
                                <a:latin typeface="Cambria Math" panose="02040503050406030204" pitchFamily="18" charset="0"/>
                              </a:rPr>
                              <m:t>𝑣</m:t>
                            </m:r>
                          </m:e>
                        </m:acc>
                      </m:e>
                    </m:bar>
                    <m:r>
                      <a:rPr kumimoji="1" lang="en-US" altLang="zh-CN" sz="2800" b="0" i="1" dirty="0" smtClean="0">
                        <a:solidFill>
                          <a:srgbClr val="C00000"/>
                        </a:solidFill>
                        <a:latin typeface="Cambria Math" panose="02040503050406030204" pitchFamily="18" charset="0"/>
                      </a:rPr>
                      <m:t>=</m:t>
                    </m:r>
                    <m:f>
                      <m:fPr>
                        <m:ctrlPr>
                          <a:rPr kumimoji="1" lang="en-US" altLang="zh-CN" sz="2800" b="0" i="1" dirty="0" smtClean="0">
                            <a:solidFill>
                              <a:srgbClr val="C00000"/>
                            </a:solidFill>
                            <a:latin typeface="Cambria Math" panose="02040503050406030204" pitchFamily="18" charset="0"/>
                          </a:rPr>
                        </m:ctrlPr>
                      </m:fPr>
                      <m:num>
                        <m:r>
                          <a:rPr kumimoji="1" lang="zh-CN" altLang="en-US" sz="2800" b="0" i="1" dirty="0">
                            <a:solidFill>
                              <a:srgbClr val="C00000"/>
                            </a:solidFill>
                            <a:latin typeface="Cambria Math" panose="02040503050406030204" pitchFamily="18" charset="0"/>
                          </a:rPr>
                          <m:t>∆</m:t>
                        </m:r>
                        <m:acc>
                          <m:accPr>
                            <m:chr m:val="⃑"/>
                            <m:ctrlPr>
                              <a:rPr kumimoji="1" lang="zh-CN" altLang="en-US" sz="2800" b="0" i="1" dirty="0" smtClean="0">
                                <a:solidFill>
                                  <a:srgbClr val="C00000"/>
                                </a:solidFill>
                                <a:latin typeface="Cambria Math" panose="02040503050406030204" pitchFamily="18" charset="0"/>
                              </a:rPr>
                            </m:ctrlPr>
                          </m:accPr>
                          <m:e>
                            <m:r>
                              <a:rPr kumimoji="1" lang="en-US" altLang="zh-CN" sz="2800" b="0" i="1" dirty="0" smtClean="0">
                                <a:solidFill>
                                  <a:srgbClr val="C00000"/>
                                </a:solidFill>
                                <a:latin typeface="Cambria Math" panose="02040503050406030204" pitchFamily="18" charset="0"/>
                              </a:rPr>
                              <m:t>𝑟</m:t>
                            </m:r>
                          </m:e>
                        </m:acc>
                      </m:num>
                      <m:den>
                        <m:r>
                          <a:rPr kumimoji="1" lang="en-US" altLang="zh-CN" sz="2800" b="0" i="1" dirty="0" smtClean="0">
                            <a:solidFill>
                              <a:srgbClr val="C00000"/>
                            </a:solidFill>
                            <a:latin typeface="Cambria Math" panose="02040503050406030204" pitchFamily="18" charset="0"/>
                            <a:ea typeface="Cambria Math" panose="02040503050406030204" pitchFamily="18" charset="0"/>
                          </a:rPr>
                          <m:t>∆</m:t>
                        </m:r>
                        <m:r>
                          <a:rPr kumimoji="1" lang="en-US" altLang="zh-CN" sz="2800" b="0" i="1" dirty="0" smtClean="0">
                            <a:solidFill>
                              <a:srgbClr val="C00000"/>
                            </a:solidFill>
                            <a:latin typeface="Cambria Math" panose="02040503050406030204" pitchFamily="18" charset="0"/>
                            <a:ea typeface="Cambria Math" panose="02040503050406030204" pitchFamily="18" charset="0"/>
                          </a:rPr>
                          <m:t>𝑡</m:t>
                        </m:r>
                      </m:den>
                    </m:f>
                  </m:oMath>
                </a14:m>
                <a:endParaRPr kumimoji="1" lang="en-US" altLang="zh-CN" sz="2800" b="0" dirty="0">
                  <a:solidFill>
                    <a:srgbClr val="C00000"/>
                  </a:solidFill>
                  <a:latin typeface="微软雅黑" panose="020B0503020204020204" pitchFamily="34" charset="-122"/>
                  <a:ea typeface="微软雅黑" panose="020B0503020204020204" pitchFamily="34" charset="-122"/>
                </a:endParaRPr>
              </a:p>
              <a:p>
                <a:pPr>
                  <a:lnSpc>
                    <a:spcPct val="120000"/>
                  </a:lnSpc>
                </a:pPr>
                <a:r>
                  <a:rPr kumimoji="1" lang="en-US" altLang="zh-CN" sz="2800" b="0" dirty="0">
                    <a:solidFill>
                      <a:srgbClr val="C00000"/>
                    </a:solidFill>
                    <a:latin typeface="微软雅黑" panose="020B0503020204020204" pitchFamily="34" charset="-122"/>
                    <a:ea typeface="微软雅黑" panose="020B0503020204020204" pitchFamily="34" charset="-122"/>
                  </a:rPr>
                  <a:t>              </a:t>
                </a:r>
                <a:endParaRPr kumimoji="1" lang="zh-CN" altLang="en-US" sz="2800" b="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37" name="Text Box 20"/>
              <p:cNvSpPr txBox="1">
                <a:spLocks noRot="1" noChangeAspect="1" noMove="1" noResize="1" noEditPoints="1" noAdjustHandles="1" noChangeArrowheads="1" noChangeShapeType="1" noTextEdit="1"/>
              </p:cNvSpPr>
              <p:nvPr/>
            </p:nvSpPr>
            <p:spPr bwMode="auto">
              <a:xfrm>
                <a:off x="518701" y="3511474"/>
                <a:ext cx="4572001" cy="1355436"/>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 Box 20"/>
              <p:cNvSpPr txBox="1">
                <a:spLocks noChangeArrowheads="1"/>
              </p:cNvSpPr>
              <p:nvPr/>
            </p:nvSpPr>
            <p:spPr bwMode="auto">
              <a:xfrm>
                <a:off x="239341" y="2058717"/>
                <a:ext cx="5228648" cy="10826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20000"/>
                  </a:lnSpc>
                </a:pPr>
                <a:r>
                  <a:rPr kumimoji="1" lang="zh-CN" altLang="en-US" sz="2800" b="0" dirty="0">
                    <a:latin typeface="微软雅黑" panose="020B0503020204020204" pitchFamily="34" charset="-122"/>
                    <a:ea typeface="微软雅黑" panose="020B0503020204020204" pitchFamily="34" charset="-122"/>
                  </a:rPr>
                  <a:t>定义：</a:t>
                </a:r>
                <a:r>
                  <a:rPr kumimoji="1" lang="zh-CN" altLang="en-US" sz="2800" b="0" dirty="0"/>
                  <a:t> </a:t>
                </a:r>
                <a14:m>
                  <m:oMath xmlns:m="http://schemas.openxmlformats.org/officeDocument/2006/math">
                    <m:r>
                      <a:rPr kumimoji="1" lang="zh-CN" altLang="en-US" sz="2800" b="0" i="1" dirty="0" smtClean="0">
                        <a:latin typeface="Cambria Math" panose="02040503050406030204" pitchFamily="18" charset="0"/>
                      </a:rPr>
                      <m:t>∆</m:t>
                    </m:r>
                    <m:r>
                      <a:rPr kumimoji="1" lang="en-US" altLang="zh-CN" sz="2800" b="0" i="1" dirty="0" smtClean="0">
                        <a:latin typeface="Cambria Math" panose="02040503050406030204" pitchFamily="18" charset="0"/>
                      </a:rPr>
                      <m:t>𝑡</m:t>
                    </m:r>
                  </m:oMath>
                </a14:m>
                <a:r>
                  <a:rPr kumimoji="1" lang="zh-CN" altLang="en-US" sz="2800" b="0" dirty="0">
                    <a:latin typeface="微软雅黑" panose="020B0503020204020204" pitchFamily="34" charset="-122"/>
                    <a:ea typeface="微软雅黑" panose="020B0503020204020204" pitchFamily="34" charset="-122"/>
                  </a:rPr>
                  <a:t>时间内</a:t>
                </a:r>
                <a:r>
                  <a:rPr lang="zh-CN" altLang="en-US" sz="2800" b="0" dirty="0">
                    <a:latin typeface="微软雅黑" panose="020B0503020204020204" pitchFamily="34" charset="-122"/>
                    <a:ea typeface="微软雅黑" panose="020B0503020204020204" pitchFamily="34" charset="-122"/>
                  </a:rPr>
                  <a:t>质点位移</a:t>
                </a:r>
                <a14:m>
                  <m:oMath xmlns:m="http://schemas.openxmlformats.org/officeDocument/2006/math">
                    <m:r>
                      <a:rPr kumimoji="1" lang="zh-CN" altLang="en-US" sz="2800" b="0" i="1" dirty="0">
                        <a:latin typeface="Cambria Math" panose="02040503050406030204" pitchFamily="18" charset="0"/>
                      </a:rPr>
                      <m:t>∆</m:t>
                    </m:r>
                    <m:acc>
                      <m:accPr>
                        <m:chr m:val="⃑"/>
                        <m:ctrlPr>
                          <a:rPr kumimoji="1" lang="zh-CN" altLang="en-US" sz="2800" b="0" i="1" dirty="0">
                            <a:latin typeface="Cambria Math" panose="02040503050406030204" pitchFamily="18" charset="0"/>
                          </a:rPr>
                        </m:ctrlPr>
                      </m:accPr>
                      <m:e>
                        <m:r>
                          <a:rPr kumimoji="1" lang="en-US" altLang="zh-CN" sz="2800" b="0" i="1" dirty="0">
                            <a:latin typeface="Cambria Math" panose="02040503050406030204" pitchFamily="18" charset="0"/>
                          </a:rPr>
                          <m:t>𝑟</m:t>
                        </m:r>
                      </m:e>
                    </m:acc>
                  </m:oMath>
                </a14:m>
                <a:r>
                  <a:rPr lang="zh-CN" altLang="en-US" sz="2800" b="0" dirty="0">
                    <a:latin typeface="微软雅黑" panose="020B0503020204020204" pitchFamily="34" charset="-122"/>
                    <a:ea typeface="微软雅黑" panose="020B0503020204020204" pitchFamily="34" charset="-122"/>
                  </a:rPr>
                  <a:t>与经历时间</a:t>
                </a:r>
                <a14:m>
                  <m:oMath xmlns:m="http://schemas.openxmlformats.org/officeDocument/2006/math">
                    <m:r>
                      <a:rPr kumimoji="1" lang="zh-CN" altLang="en-US" sz="2800" b="0" i="1" dirty="0">
                        <a:latin typeface="Cambria Math" panose="02040503050406030204" pitchFamily="18" charset="0"/>
                      </a:rPr>
                      <m:t>∆</m:t>
                    </m:r>
                    <m:r>
                      <a:rPr kumimoji="1" lang="en-US" altLang="zh-CN" sz="2800" b="0" i="1" dirty="0">
                        <a:latin typeface="Cambria Math" panose="02040503050406030204" pitchFamily="18" charset="0"/>
                      </a:rPr>
                      <m:t>𝑡</m:t>
                    </m:r>
                  </m:oMath>
                </a14:m>
                <a:r>
                  <a:rPr lang="zh-CN" altLang="en-US" sz="2800" b="0" dirty="0">
                    <a:latin typeface="微软雅黑" panose="020B0503020204020204" pitchFamily="34" charset="-122"/>
                    <a:ea typeface="微软雅黑" panose="020B0503020204020204" pitchFamily="34" charset="-122"/>
                  </a:rPr>
                  <a:t>的比值。单位</a:t>
                </a:r>
                <a:r>
                  <a:rPr lang="en-US" altLang="zh-CN" sz="2800" b="0" dirty="0">
                    <a:latin typeface="微软雅黑" panose="020B0503020204020204" pitchFamily="34" charset="-122"/>
                    <a:ea typeface="微软雅黑" panose="020B0503020204020204" pitchFamily="34" charset="-122"/>
                  </a:rPr>
                  <a:t>m/s</a:t>
                </a:r>
                <a:endParaRPr kumimoji="1" lang="zh-CN" altLang="en-US" sz="2800" b="0" dirty="0">
                  <a:latin typeface="微软雅黑" panose="020B0503020204020204" pitchFamily="34" charset="-122"/>
                  <a:ea typeface="微软雅黑" panose="020B0503020204020204" pitchFamily="34" charset="-122"/>
                </a:endParaRPr>
              </a:p>
            </p:txBody>
          </p:sp>
        </mc:Choice>
        <mc:Fallback xmlns="">
          <p:sp>
            <p:nvSpPr>
              <p:cNvPr id="30" name="Text Box 20"/>
              <p:cNvSpPr txBox="1">
                <a:spLocks noRot="1" noChangeAspect="1" noMove="1" noResize="1" noEditPoints="1" noAdjustHandles="1" noChangeArrowheads="1" noChangeShapeType="1" noTextEdit="1"/>
              </p:cNvSpPr>
              <p:nvPr/>
            </p:nvSpPr>
            <p:spPr bwMode="auto">
              <a:xfrm>
                <a:off x="239341" y="2058717"/>
                <a:ext cx="5228648" cy="1082669"/>
              </a:xfrm>
              <a:prstGeom prst="rect">
                <a:avLst/>
              </a:prstGeom>
              <a:blipFill>
                <a:blip r:embed="rId4"/>
                <a:stretch>
                  <a:fillRect l="-2331" t="-2260" b="-15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BB9823B-FD92-4462-9D98-61BBBC3F55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559" y="1615982"/>
            <a:ext cx="3600635" cy="3626036"/>
          </a:xfrm>
          <a:prstGeom prst="rect">
            <a:avLst/>
          </a:prstGeom>
        </p:spPr>
      </p:pic>
    </p:spTree>
    <p:extLst>
      <p:ext uri="{BB962C8B-B14F-4D97-AF65-F5344CB8AC3E}">
        <p14:creationId xmlns:p14="http://schemas.microsoft.com/office/powerpoint/2010/main" val="38324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149960" y="921743"/>
            <a:ext cx="48974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0" dirty="0">
                <a:solidFill>
                  <a:srgbClr val="C00000"/>
                </a:solidFill>
                <a:latin typeface="微软雅黑" panose="020B0503020204020204" pitchFamily="34" charset="-122"/>
                <a:ea typeface="微软雅黑" panose="020B0503020204020204" pitchFamily="34" charset="-122"/>
              </a:rPr>
              <a:t>3.2</a:t>
            </a:r>
            <a:r>
              <a:rPr kumimoji="1" lang="zh-CN" altLang="en-US" sz="2800" b="0" dirty="0">
                <a:solidFill>
                  <a:srgbClr val="C00000"/>
                </a:solidFill>
                <a:latin typeface="微软雅黑" panose="020B0503020204020204" pitchFamily="34" charset="-122"/>
                <a:ea typeface="微软雅黑" panose="020B0503020204020204" pitchFamily="34" charset="-122"/>
              </a:rPr>
              <a:t> 瞬时速度（简称速度）</a:t>
            </a:r>
          </a:p>
        </p:txBody>
      </p:sp>
      <p:sp>
        <p:nvSpPr>
          <p:cNvPr id="25" name="矩形 24"/>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26" name="矩形 25"/>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28" name="文本框 27"/>
          <p:cNvSpPr txBox="1"/>
          <p:nvPr/>
        </p:nvSpPr>
        <p:spPr>
          <a:xfrm>
            <a:off x="161990" y="2643494"/>
            <a:ext cx="5356878" cy="2246769"/>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速度是位矢对时间的</a:t>
            </a:r>
            <a:r>
              <a:rPr lang="zh-CN" altLang="en-US" sz="2800" dirty="0">
                <a:solidFill>
                  <a:srgbClr val="C00000"/>
                </a:solidFill>
                <a:latin typeface="微软雅黑" panose="020B0503020204020204" pitchFamily="34" charset="-122"/>
                <a:ea typeface="微软雅黑" panose="020B0503020204020204" pitchFamily="34" charset="-122"/>
              </a:rPr>
              <a:t>一阶导数。</a:t>
            </a:r>
            <a:endParaRPr lang="en-US" altLang="zh-CN" sz="2800" dirty="0">
              <a:solidFill>
                <a:srgbClr val="C00000"/>
              </a:solidFill>
              <a:latin typeface="微软雅黑" panose="020B0503020204020204" pitchFamily="34" charset="-122"/>
              <a:ea typeface="微软雅黑" panose="020B0503020204020204" pitchFamily="34" charset="-122"/>
            </a:endParaRPr>
          </a:p>
          <a:p>
            <a:r>
              <a:rPr lang="zh-CN" altLang="en-US" sz="2800" dirty="0">
                <a:solidFill>
                  <a:srgbClr val="C00000"/>
                </a:solidFill>
                <a:latin typeface="微软雅黑" panose="020B0503020204020204" pitchFamily="34" charset="-122"/>
                <a:ea typeface="微软雅黑" panose="020B0503020204020204" pitchFamily="34" charset="-122"/>
              </a:rPr>
              <a:t>瞬时速度的方向：</a:t>
            </a:r>
            <a:r>
              <a:rPr lang="zh-CN" altLang="en-US" sz="2800" dirty="0">
                <a:latin typeface="微软雅黑" panose="020B0503020204020204" pitchFamily="34" charset="-122"/>
                <a:ea typeface="微软雅黑" panose="020B0503020204020204" pitchFamily="34" charset="-122"/>
              </a:rPr>
              <a:t>质点所在处曲线切线并指向质点前进的方向。其</a:t>
            </a:r>
            <a:r>
              <a:rPr lang="zh-CN" altLang="en-US" sz="2800" dirty="0">
                <a:solidFill>
                  <a:srgbClr val="C00000"/>
                </a:solidFill>
                <a:latin typeface="微软雅黑" panose="020B0503020204020204" pitchFamily="34" charset="-122"/>
                <a:ea typeface="微软雅黑" panose="020B0503020204020204" pitchFamily="34" charset="-122"/>
              </a:rPr>
              <a:t>大小反映质点在该瞬时运动的快慢，称瞬时速率。</a:t>
            </a:r>
          </a:p>
        </p:txBody>
      </p:sp>
      <p:grpSp>
        <p:nvGrpSpPr>
          <p:cNvPr id="35" name="Group 18"/>
          <p:cNvGrpSpPr>
            <a:grpSpLocks/>
          </p:cNvGrpSpPr>
          <p:nvPr/>
        </p:nvGrpSpPr>
        <p:grpSpPr bwMode="auto">
          <a:xfrm>
            <a:off x="6339650" y="1481214"/>
            <a:ext cx="647700" cy="2128837"/>
            <a:chOff x="4003" y="2249"/>
            <a:chExt cx="408" cy="1341"/>
          </a:xfrm>
        </p:grpSpPr>
        <p:sp>
          <p:nvSpPr>
            <p:cNvPr id="36" name="Line 19"/>
            <p:cNvSpPr>
              <a:spLocks noChangeShapeType="1"/>
            </p:cNvSpPr>
            <p:nvPr/>
          </p:nvSpPr>
          <p:spPr bwMode="auto">
            <a:xfrm flipV="1">
              <a:off x="4003" y="2522"/>
              <a:ext cx="277" cy="10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7" name="Rectangle 20"/>
                <p:cNvSpPr>
                  <a:spLocks noChangeArrowheads="1"/>
                </p:cNvSpPr>
                <p:nvPr/>
              </p:nvSpPr>
              <p:spPr bwMode="auto">
                <a:xfrm>
                  <a:off x="4021" y="2249"/>
                  <a:ext cx="329"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𝐴</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37" name="Rectangle 20"/>
                <p:cNvSpPr>
                  <a:spLocks noRot="1" noChangeAspect="1" noMove="1" noResize="1" noEditPoints="1" noAdjustHandles="1" noChangeArrowheads="1" noChangeShapeType="1" noTextEdit="1"/>
                </p:cNvSpPr>
                <p:nvPr/>
              </p:nvSpPr>
              <p:spPr bwMode="auto">
                <a:xfrm>
                  <a:off x="4021" y="2249"/>
                  <a:ext cx="329" cy="33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bject 21"/>
                <p:cNvSpPr txBox="1"/>
                <p:nvPr/>
              </p:nvSpPr>
              <p:spPr bwMode="auto">
                <a:xfrm>
                  <a:off x="4128" y="2869"/>
                  <a:ext cx="283" cy="40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sub>
                            <m:r>
                              <a:rPr lang="zh-CN" altLang="en-US" sz="2800" b="0" i="1">
                                <a:solidFill>
                                  <a:srgbClr val="000000"/>
                                </a:solidFill>
                                <a:latin typeface="Cambria Math" panose="02040503050406030204" pitchFamily="18" charset="0"/>
                              </a:rPr>
                              <m:t>𝐴</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8" name="Object 21"/>
                <p:cNvSpPr txBox="1">
                  <a:spLocks noRot="1" noChangeAspect="1" noMove="1" noResize="1" noEditPoints="1" noAdjustHandles="1" noChangeArrowheads="1" noChangeShapeType="1" noTextEdit="1"/>
                </p:cNvSpPr>
                <p:nvPr/>
              </p:nvSpPr>
              <p:spPr bwMode="auto">
                <a:xfrm>
                  <a:off x="4128" y="2869"/>
                  <a:ext cx="283" cy="407"/>
                </a:xfrm>
                <a:prstGeom prst="rect">
                  <a:avLst/>
                </a:prstGeom>
                <a:blipFill>
                  <a:blip r:embed="rId4"/>
                  <a:stretch>
                    <a:fillRect/>
                  </a:stretch>
                </a:blipFill>
                <a:ln>
                  <a:noFill/>
                </a:ln>
                <a:effectLst/>
              </p:spPr>
              <p:txBody>
                <a:bodyPr/>
                <a:lstStyle/>
                <a:p>
                  <a:r>
                    <a:rPr lang="zh-CN" altLang="en-US">
                      <a:noFill/>
                    </a:rPr>
                    <a:t> </a:t>
                  </a:r>
                </a:p>
              </p:txBody>
            </p:sp>
          </mc:Fallback>
        </mc:AlternateContent>
      </p:grpSp>
      <p:grpSp>
        <p:nvGrpSpPr>
          <p:cNvPr id="39" name="Group 22"/>
          <p:cNvGrpSpPr>
            <a:grpSpLocks/>
          </p:cNvGrpSpPr>
          <p:nvPr/>
        </p:nvGrpSpPr>
        <p:grpSpPr bwMode="auto">
          <a:xfrm>
            <a:off x="6339650" y="1925715"/>
            <a:ext cx="2274887" cy="1684338"/>
            <a:chOff x="4003" y="2529"/>
            <a:chExt cx="1433" cy="1061"/>
          </a:xfrm>
        </p:grpSpPr>
        <p:sp>
          <p:nvSpPr>
            <p:cNvPr id="40" name="Line 23"/>
            <p:cNvSpPr>
              <a:spLocks noChangeShapeType="1"/>
            </p:cNvSpPr>
            <p:nvPr/>
          </p:nvSpPr>
          <p:spPr bwMode="auto">
            <a:xfrm flipV="1">
              <a:off x="4003" y="2803"/>
              <a:ext cx="1147" cy="787"/>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1" name="Rectangle 24"/>
                <p:cNvSpPr>
                  <a:spLocks noChangeArrowheads="1"/>
                </p:cNvSpPr>
                <p:nvPr/>
              </p:nvSpPr>
              <p:spPr bwMode="auto">
                <a:xfrm>
                  <a:off x="5099" y="2529"/>
                  <a:ext cx="337"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𝐵</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41" name="Rectangle 24"/>
                <p:cNvSpPr>
                  <a:spLocks noRot="1" noChangeAspect="1" noMove="1" noResize="1" noEditPoints="1" noAdjustHandles="1" noChangeArrowheads="1" noChangeShapeType="1" noTextEdit="1"/>
                </p:cNvSpPr>
                <p:nvPr/>
              </p:nvSpPr>
              <p:spPr bwMode="auto">
                <a:xfrm>
                  <a:off x="5099" y="2529"/>
                  <a:ext cx="337" cy="330"/>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Object 25"/>
                <p:cNvSpPr txBox="1"/>
                <p:nvPr/>
              </p:nvSpPr>
              <p:spPr bwMode="auto">
                <a:xfrm>
                  <a:off x="4645" y="3012"/>
                  <a:ext cx="321" cy="42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e>
                          <m:sub>
                            <m:r>
                              <a:rPr lang="zh-CN" altLang="en-US" sz="2800" b="0" i="1">
                                <a:solidFill>
                                  <a:srgbClr val="000000"/>
                                </a:solidFill>
                                <a:latin typeface="Cambria Math" panose="02040503050406030204" pitchFamily="18" charset="0"/>
                              </a:rPr>
                              <m:t>𝐵</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42" name="Object 25"/>
                <p:cNvSpPr txBox="1">
                  <a:spLocks noRot="1" noChangeAspect="1" noMove="1" noResize="1" noEditPoints="1" noAdjustHandles="1" noChangeArrowheads="1" noChangeShapeType="1" noTextEdit="1"/>
                </p:cNvSpPr>
                <p:nvPr/>
              </p:nvSpPr>
              <p:spPr bwMode="auto">
                <a:xfrm>
                  <a:off x="4645" y="3012"/>
                  <a:ext cx="321" cy="428"/>
                </a:xfrm>
                <a:prstGeom prst="rect">
                  <a:avLst/>
                </a:prstGeom>
                <a:blipFill>
                  <a:blip r:embed="rId6"/>
                  <a:stretch>
                    <a:fillRect/>
                  </a:stretch>
                </a:blipFill>
                <a:ln>
                  <a:noFill/>
                </a:ln>
                <a:effectLst/>
              </p:spPr>
              <p:txBody>
                <a:bodyPr/>
                <a:lstStyle/>
                <a:p>
                  <a:r>
                    <a:rPr lang="zh-CN" altLang="en-US">
                      <a:noFill/>
                    </a:rPr>
                    <a:t> </a:t>
                  </a:r>
                </a:p>
              </p:txBody>
            </p:sp>
          </mc:Fallback>
        </mc:AlternateContent>
      </p:grpSp>
      <p:grpSp>
        <p:nvGrpSpPr>
          <p:cNvPr id="43" name="Group 26"/>
          <p:cNvGrpSpPr>
            <a:grpSpLocks/>
          </p:cNvGrpSpPr>
          <p:nvPr/>
        </p:nvGrpSpPr>
        <p:grpSpPr bwMode="auto">
          <a:xfrm>
            <a:off x="6766687" y="1916189"/>
            <a:ext cx="1393825" cy="560387"/>
            <a:chOff x="4276" y="2522"/>
            <a:chExt cx="874" cy="354"/>
          </a:xfrm>
        </p:grpSpPr>
        <p:sp>
          <p:nvSpPr>
            <p:cNvPr id="44" name="Line 27"/>
            <p:cNvSpPr>
              <a:spLocks noChangeShapeType="1"/>
            </p:cNvSpPr>
            <p:nvPr/>
          </p:nvSpPr>
          <p:spPr bwMode="auto">
            <a:xfrm>
              <a:off x="4276" y="2522"/>
              <a:ext cx="874" cy="2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5" name="Object 28"/>
                <p:cNvSpPr txBox="1"/>
                <p:nvPr/>
              </p:nvSpPr>
              <p:spPr bwMode="auto">
                <a:xfrm>
                  <a:off x="4347" y="2592"/>
                  <a:ext cx="403" cy="28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5" name="Object 28"/>
                <p:cNvSpPr txBox="1">
                  <a:spLocks noRot="1" noChangeAspect="1" noMove="1" noResize="1" noEditPoints="1" noAdjustHandles="1" noChangeArrowheads="1" noChangeShapeType="1" noTextEdit="1"/>
                </p:cNvSpPr>
                <p:nvPr/>
              </p:nvSpPr>
              <p:spPr bwMode="auto">
                <a:xfrm>
                  <a:off x="4347" y="2592"/>
                  <a:ext cx="403" cy="284"/>
                </a:xfrm>
                <a:prstGeom prst="rect">
                  <a:avLst/>
                </a:prstGeom>
                <a:blipFill>
                  <a:blip r:embed="rId7"/>
                  <a:stretch>
                    <a:fillRect/>
                  </a:stretch>
                </a:blipFill>
                <a:ln>
                  <a:noFill/>
                </a:ln>
                <a:effectLst/>
              </p:spPr>
              <p:txBody>
                <a:bodyPr/>
                <a:lstStyle/>
                <a:p>
                  <a:r>
                    <a:rPr lang="zh-CN" altLang="en-US">
                      <a:noFill/>
                    </a:rPr>
                    <a:t> </a:t>
                  </a:r>
                </a:p>
              </p:txBody>
            </p:sp>
          </mc:Fallback>
        </mc:AlternateContent>
      </p:grpSp>
      <p:sp>
        <p:nvSpPr>
          <p:cNvPr id="46" name="Line 29"/>
          <p:cNvSpPr>
            <a:spLocks noChangeShapeType="1"/>
          </p:cNvSpPr>
          <p:nvPr/>
        </p:nvSpPr>
        <p:spPr bwMode="auto">
          <a:xfrm>
            <a:off x="6712712" y="1903489"/>
            <a:ext cx="1044575" cy="460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47" name="Line 30"/>
          <p:cNvSpPr>
            <a:spLocks noChangeShapeType="1"/>
          </p:cNvSpPr>
          <p:nvPr/>
        </p:nvSpPr>
        <p:spPr bwMode="auto">
          <a:xfrm flipV="1">
            <a:off x="6720650" y="1720926"/>
            <a:ext cx="731837" cy="2000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grpSp>
        <p:nvGrpSpPr>
          <p:cNvPr id="48" name="Group 9"/>
          <p:cNvGrpSpPr>
            <a:grpSpLocks/>
          </p:cNvGrpSpPr>
          <p:nvPr/>
        </p:nvGrpSpPr>
        <p:grpSpPr bwMode="auto">
          <a:xfrm>
            <a:off x="5471288" y="1060526"/>
            <a:ext cx="3087688" cy="3703638"/>
            <a:chOff x="3456" y="1984"/>
            <a:chExt cx="1945" cy="2333"/>
          </a:xfrm>
        </p:grpSpPr>
        <p:sp>
          <p:nvSpPr>
            <p:cNvPr id="49" name="Line 10"/>
            <p:cNvSpPr>
              <a:spLocks noChangeShapeType="1"/>
            </p:cNvSpPr>
            <p:nvPr/>
          </p:nvSpPr>
          <p:spPr bwMode="auto">
            <a:xfrm>
              <a:off x="4003" y="3590"/>
              <a:ext cx="12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50" name="Line 11"/>
            <p:cNvSpPr>
              <a:spLocks noChangeShapeType="1"/>
            </p:cNvSpPr>
            <p:nvPr/>
          </p:nvSpPr>
          <p:spPr bwMode="auto">
            <a:xfrm flipH="1">
              <a:off x="3456" y="3590"/>
              <a:ext cx="547" cy="5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51" name="Line 12"/>
            <p:cNvSpPr>
              <a:spLocks noChangeShapeType="1"/>
            </p:cNvSpPr>
            <p:nvPr/>
          </p:nvSpPr>
          <p:spPr bwMode="auto">
            <a:xfrm flipV="1">
              <a:off x="4003" y="2185"/>
              <a:ext cx="0" cy="14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52" name="Freeform 13"/>
            <p:cNvSpPr>
              <a:spLocks/>
            </p:cNvSpPr>
            <p:nvPr/>
          </p:nvSpPr>
          <p:spPr bwMode="auto">
            <a:xfrm>
              <a:off x="4112" y="2306"/>
              <a:ext cx="1202" cy="665"/>
            </a:xfrm>
            <a:custGeom>
              <a:avLst/>
              <a:gdLst>
                <a:gd name="T0" fmla="*/ 0 w 1056"/>
                <a:gd name="T1" fmla="*/ 328 h 568"/>
                <a:gd name="T2" fmla="*/ 432 w 1056"/>
                <a:gd name="T3" fmla="*/ 40 h 568"/>
                <a:gd name="T4" fmla="*/ 1056 w 1056"/>
                <a:gd name="T5" fmla="*/ 568 h 568"/>
              </a:gdLst>
              <a:ahLst/>
              <a:cxnLst>
                <a:cxn ang="0">
                  <a:pos x="T0" y="T1"/>
                </a:cxn>
                <a:cxn ang="0">
                  <a:pos x="T2" y="T3"/>
                </a:cxn>
                <a:cxn ang="0">
                  <a:pos x="T4" y="T5"/>
                </a:cxn>
              </a:cxnLst>
              <a:rect l="0" t="0" r="r" b="b"/>
              <a:pathLst>
                <a:path w="1056" h="568">
                  <a:moveTo>
                    <a:pt x="0" y="328"/>
                  </a:moveTo>
                  <a:cubicBezTo>
                    <a:pt x="128" y="164"/>
                    <a:pt x="256" y="0"/>
                    <a:pt x="432" y="40"/>
                  </a:cubicBezTo>
                  <a:cubicBezTo>
                    <a:pt x="608" y="80"/>
                    <a:pt x="832" y="324"/>
                    <a:pt x="1056" y="568"/>
                  </a:cubicBezTo>
                </a:path>
              </a:pathLst>
            </a:custGeom>
            <a:ln w="25400">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3" name="Rectangle 14"/>
                <p:cNvSpPr>
                  <a:spLocks noChangeArrowheads="1"/>
                </p:cNvSpPr>
                <p:nvPr/>
              </p:nvSpPr>
              <p:spPr bwMode="auto">
                <a:xfrm>
                  <a:off x="3711" y="3327"/>
                  <a:ext cx="341"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𝑂</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53" name="Rectangle 14"/>
                <p:cNvSpPr>
                  <a:spLocks noRot="1" noChangeAspect="1" noMove="1" noResize="1" noEditPoints="1" noAdjustHandles="1" noChangeArrowheads="1" noChangeShapeType="1" noTextEdit="1"/>
                </p:cNvSpPr>
                <p:nvPr/>
              </p:nvSpPr>
              <p:spPr bwMode="auto">
                <a:xfrm>
                  <a:off x="3711" y="3327"/>
                  <a:ext cx="341" cy="330"/>
                </a:xfrm>
                <a:prstGeom prst="rect">
                  <a:avLst/>
                </a:prstGeom>
                <a:blipFill>
                  <a:blip r:embed="rId8"/>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Rectangle 15"/>
                <p:cNvSpPr>
                  <a:spLocks noChangeArrowheads="1"/>
                </p:cNvSpPr>
                <p:nvPr/>
              </p:nvSpPr>
              <p:spPr bwMode="auto">
                <a:xfrm>
                  <a:off x="3729" y="1984"/>
                  <a:ext cx="296"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𝑧</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54" name="Rectangle 15"/>
                <p:cNvSpPr>
                  <a:spLocks noRot="1" noChangeAspect="1" noMove="1" noResize="1" noEditPoints="1" noAdjustHandles="1" noChangeArrowheads="1" noChangeShapeType="1" noTextEdit="1"/>
                </p:cNvSpPr>
                <p:nvPr/>
              </p:nvSpPr>
              <p:spPr bwMode="auto">
                <a:xfrm>
                  <a:off x="3729" y="1984"/>
                  <a:ext cx="296" cy="330"/>
                </a:xfrm>
                <a:prstGeom prst="rect">
                  <a:avLst/>
                </a:prstGeom>
                <a:blipFill>
                  <a:blip r:embed="rId9"/>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Rectangle 16"/>
                <p:cNvSpPr>
                  <a:spLocks noChangeArrowheads="1"/>
                </p:cNvSpPr>
                <p:nvPr/>
              </p:nvSpPr>
              <p:spPr bwMode="auto">
                <a:xfrm>
                  <a:off x="5088" y="3552"/>
                  <a:ext cx="313"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𝑦</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55" name="Rectangle 16"/>
                <p:cNvSpPr>
                  <a:spLocks noRot="1" noChangeAspect="1" noMove="1" noResize="1" noEditPoints="1" noAdjustHandles="1" noChangeArrowheads="1" noChangeShapeType="1" noTextEdit="1"/>
                </p:cNvSpPr>
                <p:nvPr/>
              </p:nvSpPr>
              <p:spPr bwMode="auto">
                <a:xfrm>
                  <a:off x="5088" y="3552"/>
                  <a:ext cx="313" cy="330"/>
                </a:xfrm>
                <a:prstGeom prst="rect">
                  <a:avLst/>
                </a:prstGeom>
                <a:blipFill>
                  <a:blip r:embed="rId10"/>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17"/>
                <p:cNvSpPr>
                  <a:spLocks noChangeArrowheads="1"/>
                </p:cNvSpPr>
                <p:nvPr/>
              </p:nvSpPr>
              <p:spPr bwMode="auto">
                <a:xfrm>
                  <a:off x="3533" y="3987"/>
                  <a:ext cx="310" cy="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2800" i="1" dirty="0" smtClean="0">
                            <a:latin typeface="Cambria Math" panose="02040503050406030204" pitchFamily="18" charset="0"/>
                            <a:ea typeface="微软雅黑" panose="020B0503020204020204" pitchFamily="34" charset="-122"/>
                          </a:rPr>
                          <m:t>𝑥</m:t>
                        </m:r>
                      </m:oMath>
                    </m:oMathPara>
                  </a14:m>
                  <a:endParaRPr kumimoji="1" lang="en-US" altLang="zh-CN" sz="2800" i="1" dirty="0">
                    <a:latin typeface="微软雅黑" panose="020B0503020204020204" pitchFamily="34" charset="-122"/>
                    <a:ea typeface="微软雅黑" panose="020B0503020204020204" pitchFamily="34" charset="-122"/>
                  </a:endParaRPr>
                </a:p>
              </p:txBody>
            </p:sp>
          </mc:Choice>
          <mc:Fallback xmlns="">
            <p:sp>
              <p:nvSpPr>
                <p:cNvPr id="56" name="Rectangle 17"/>
                <p:cNvSpPr>
                  <a:spLocks noRot="1" noChangeAspect="1" noMove="1" noResize="1" noEditPoints="1" noAdjustHandles="1" noChangeArrowheads="1" noChangeShapeType="1" noTextEdit="1"/>
                </p:cNvSpPr>
                <p:nvPr/>
              </p:nvSpPr>
              <p:spPr bwMode="auto">
                <a:xfrm>
                  <a:off x="3533" y="3987"/>
                  <a:ext cx="310" cy="330"/>
                </a:xfrm>
                <a:prstGeom prst="rect">
                  <a:avLst/>
                </a:prstGeom>
                <a:blipFill>
                  <a:blip r:embed="rId11"/>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57" name="Group 40"/>
          <p:cNvGrpSpPr>
            <a:grpSpLocks/>
          </p:cNvGrpSpPr>
          <p:nvPr/>
        </p:nvGrpSpPr>
        <p:grpSpPr bwMode="auto">
          <a:xfrm>
            <a:off x="6766687" y="1108151"/>
            <a:ext cx="758825" cy="765175"/>
            <a:chOff x="4192" y="1842"/>
            <a:chExt cx="478" cy="482"/>
          </a:xfrm>
        </p:grpSpPr>
        <p:sp>
          <p:nvSpPr>
            <p:cNvPr id="58" name="Line 32"/>
            <p:cNvSpPr>
              <a:spLocks noChangeShapeType="1"/>
            </p:cNvSpPr>
            <p:nvPr/>
          </p:nvSpPr>
          <p:spPr bwMode="auto">
            <a:xfrm flipV="1">
              <a:off x="4192" y="1940"/>
              <a:ext cx="288" cy="384"/>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9" name="Object 39"/>
                <p:cNvSpPr txBox="1"/>
                <p:nvPr/>
              </p:nvSpPr>
              <p:spPr bwMode="auto">
                <a:xfrm>
                  <a:off x="4468" y="1842"/>
                  <a:ext cx="202" cy="28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59" name="Object 39"/>
                <p:cNvSpPr txBox="1">
                  <a:spLocks noRot="1" noChangeAspect="1" noMove="1" noResize="1" noEditPoints="1" noAdjustHandles="1" noChangeArrowheads="1" noChangeShapeType="1" noTextEdit="1"/>
                </p:cNvSpPr>
                <p:nvPr/>
              </p:nvSpPr>
              <p:spPr bwMode="auto">
                <a:xfrm>
                  <a:off x="4468" y="1842"/>
                  <a:ext cx="202" cy="283"/>
                </a:xfrm>
                <a:prstGeom prst="rect">
                  <a:avLst/>
                </a:prstGeom>
                <a:blipFill>
                  <a:blip r:embed="rId12"/>
                  <a:stretch>
                    <a:fillRect r="-5660"/>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3" name="Rectangle 12"/>
              <p:cNvSpPr>
                <a:spLocks noChangeArrowheads="1"/>
              </p:cNvSpPr>
              <p:nvPr/>
            </p:nvSpPr>
            <p:spPr bwMode="auto">
              <a:xfrm>
                <a:off x="85921" y="1490588"/>
                <a:ext cx="5850504" cy="942309"/>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acc>
                        <m:accPr>
                          <m:chr m:val="⃑"/>
                          <m:ctrlPr>
                            <a:rPr kumimoji="1" lang="zh-CN" altLang="en-US" sz="2800" b="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𝑣</m:t>
                          </m:r>
                        </m:e>
                      </m:acc>
                      <m:r>
                        <a:rPr kumimoji="1" lang="en-US" altLang="zh-CN" sz="2800" b="0" i="1" smtClean="0">
                          <a:solidFill>
                            <a:schemeClr val="tx1"/>
                          </a:solidFill>
                          <a:latin typeface="Cambria Math" panose="02040503050406030204" pitchFamily="18" charset="0"/>
                        </a:rPr>
                        <m:t>=</m:t>
                      </m:r>
                      <m:func>
                        <m:funcPr>
                          <m:ctrlPr>
                            <a:rPr kumimoji="1" lang="en-US" altLang="zh-CN" sz="2800" b="0" i="1" smtClean="0">
                              <a:solidFill>
                                <a:schemeClr val="tx1"/>
                              </a:solidFill>
                              <a:latin typeface="Cambria Math" panose="02040503050406030204" pitchFamily="18" charset="0"/>
                            </a:rPr>
                          </m:ctrlPr>
                        </m:funcPr>
                        <m:fName>
                          <m:limLow>
                            <m:limLowPr>
                              <m:ctrlPr>
                                <a:rPr kumimoji="1" lang="en-US" altLang="zh-CN" sz="2800" b="0" i="1" smtClean="0">
                                  <a:solidFill>
                                    <a:schemeClr val="tx1"/>
                                  </a:solidFill>
                                  <a:latin typeface="Cambria Math" panose="02040503050406030204" pitchFamily="18" charset="0"/>
                                </a:rPr>
                              </m:ctrlPr>
                            </m:limLowPr>
                            <m:e>
                              <m:r>
                                <m:rPr>
                                  <m:sty m:val="p"/>
                                </m:rPr>
                                <a:rPr kumimoji="1" lang="en-US" altLang="zh-CN" sz="2800" b="0" i="0" smtClean="0">
                                  <a:solidFill>
                                    <a:schemeClr val="tx1"/>
                                  </a:solidFill>
                                  <a:latin typeface="Cambria Math" panose="02040503050406030204" pitchFamily="18" charset="0"/>
                                </a:rPr>
                                <m:t>lim</m:t>
                              </m:r>
                            </m:e>
                            <m:lim>
                              <m:r>
                                <a:rPr kumimoji="1" lang="en-US" altLang="zh-CN" sz="2800" b="0" i="1" smtClean="0">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r>
                                <a:rPr kumimoji="1" lang="en-US" altLang="zh-CN" sz="2800" b="0" i="1" smtClean="0">
                                  <a:solidFill>
                                    <a:schemeClr val="tx1"/>
                                  </a:solidFill>
                                  <a:latin typeface="Cambria Math" panose="02040503050406030204" pitchFamily="18" charset="0"/>
                                  <a:ea typeface="Cambria Math" panose="02040503050406030204" pitchFamily="18" charset="0"/>
                                </a:rPr>
                                <m:t>→0</m:t>
                              </m:r>
                            </m:lim>
                          </m:limLow>
                        </m:fName>
                        <m:e>
                          <m:f>
                            <m:fPr>
                              <m:ctrlPr>
                                <a:rPr kumimoji="1" lang="en-US" altLang="zh-CN" sz="2800" b="0" i="1" smtClean="0">
                                  <a:solidFill>
                                    <a:schemeClr val="tx1"/>
                                  </a:solidFill>
                                  <a:latin typeface="Cambria Math" panose="02040503050406030204" pitchFamily="18" charset="0"/>
                                </a:rPr>
                              </m:ctrlPr>
                            </m:fPr>
                            <m:num>
                              <m:r>
                                <a:rPr kumimoji="1" lang="en-US" altLang="zh-CN" sz="2800" b="0" i="1" smtClean="0">
                                  <a:solidFill>
                                    <a:schemeClr val="tx1"/>
                                  </a:solidFill>
                                  <a:latin typeface="Cambria Math" panose="02040503050406030204" pitchFamily="18" charset="0"/>
                                  <a:ea typeface="Cambria Math" panose="02040503050406030204" pitchFamily="18" charset="0"/>
                                </a:rPr>
                                <m:t>∆</m:t>
                              </m:r>
                              <m:acc>
                                <m:accPr>
                                  <m:chr m:val="⃑"/>
                                  <m:ctrlPr>
                                    <a:rPr kumimoji="1" lang="en-US" altLang="zh-CN" sz="2800" b="0" i="1" smtClean="0">
                                      <a:solidFill>
                                        <a:schemeClr val="tx1"/>
                                      </a:solidFill>
                                      <a:latin typeface="Cambria Math" panose="02040503050406030204" pitchFamily="18" charset="0"/>
                                      <a:ea typeface="Cambria Math" panose="02040503050406030204" pitchFamily="18" charset="0"/>
                                    </a:rPr>
                                  </m:ctrlPr>
                                </m:accPr>
                                <m:e>
                                  <m:r>
                                    <a:rPr kumimoji="1" lang="en-US" altLang="zh-CN" sz="2800" b="0" i="1" smtClean="0">
                                      <a:solidFill>
                                        <a:schemeClr val="tx1"/>
                                      </a:solidFill>
                                      <a:latin typeface="Cambria Math" panose="02040503050406030204" pitchFamily="18" charset="0"/>
                                      <a:ea typeface="Cambria Math" panose="02040503050406030204" pitchFamily="18" charset="0"/>
                                    </a:rPr>
                                    <m:t>𝑟</m:t>
                                  </m:r>
                                </m:e>
                              </m:acc>
                            </m:num>
                            <m:den>
                              <m:r>
                                <a:rPr kumimoji="1" lang="en-US" altLang="zh-CN" sz="2800" b="0" i="1" smtClean="0">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den>
                          </m:f>
                          <m:r>
                            <a:rPr kumimoji="1" lang="en-US" altLang="zh-CN" sz="2800" b="0" i="1" smtClean="0">
                              <a:solidFill>
                                <a:schemeClr val="tx1"/>
                              </a:solidFill>
                              <a:latin typeface="Cambria Math" panose="02040503050406030204" pitchFamily="18" charset="0"/>
                            </a:rPr>
                            <m:t>=</m:t>
                          </m:r>
                          <m:f>
                            <m:fPr>
                              <m:ctrlPr>
                                <a:rPr kumimoji="1" lang="en-US" altLang="zh-CN" sz="2800" b="0" i="1" smtClean="0">
                                  <a:solidFill>
                                    <a:schemeClr val="tx1"/>
                                  </a:solidFill>
                                  <a:latin typeface="Cambria Math" panose="02040503050406030204" pitchFamily="18" charset="0"/>
                                </a:rPr>
                              </m:ctrlPr>
                            </m:fPr>
                            <m:num>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𝑟</m:t>
                                  </m:r>
                                </m:e>
                              </m:acc>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𝑡</m:t>
                                  </m:r>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𝑡</m:t>
                                  </m:r>
                                </m:e>
                              </m:d>
                              <m:r>
                                <a:rPr kumimoji="1" lang="en-US" altLang="zh-CN" sz="2800" b="0" i="1" smtClean="0">
                                  <a:latin typeface="Cambria Math" panose="02040503050406030204" pitchFamily="18" charset="0"/>
                                  <a:ea typeface="Cambria Math" panose="02040503050406030204" pitchFamily="18" charset="0"/>
                                </a:rPr>
                                <m:t>−</m:t>
                              </m:r>
                              <m:acc>
                                <m:accPr>
                                  <m:chr m:val="⃑"/>
                                  <m:ctrlPr>
                                    <a:rPr kumimoji="1" lang="en-US" altLang="zh-CN" sz="2800" b="0" i="1">
                                      <a:latin typeface="Cambria Math" panose="02040503050406030204" pitchFamily="18" charset="0"/>
                                    </a:rPr>
                                  </m:ctrlPr>
                                </m:accPr>
                                <m:e>
                                  <m:r>
                                    <a:rPr kumimoji="1" lang="en-US" altLang="zh-CN" sz="2800" b="0" i="1">
                                      <a:latin typeface="Cambria Math" panose="02040503050406030204" pitchFamily="18" charset="0"/>
                                    </a:rPr>
                                    <m:t>𝑟</m:t>
                                  </m:r>
                                </m:e>
                              </m:acc>
                              <m:d>
                                <m:dPr>
                                  <m:ctrlPr>
                                    <a:rPr kumimoji="1" lang="en-US" altLang="zh-CN" sz="2800" b="0" i="1">
                                      <a:latin typeface="Cambria Math" panose="02040503050406030204" pitchFamily="18" charset="0"/>
                                    </a:rPr>
                                  </m:ctrlPr>
                                </m:dPr>
                                <m:e>
                                  <m:r>
                                    <a:rPr kumimoji="1" lang="en-US" altLang="zh-CN" sz="2800" b="0" i="1">
                                      <a:latin typeface="Cambria Math" panose="02040503050406030204" pitchFamily="18" charset="0"/>
                                      <a:ea typeface="Cambria Math" panose="02040503050406030204" pitchFamily="18" charset="0"/>
                                    </a:rPr>
                                    <m:t>𝑡</m:t>
                                  </m:r>
                                </m:e>
                              </m:d>
                            </m:num>
                            <m:den>
                              <m:r>
                                <a:rPr kumimoji="1" lang="en-US" altLang="zh-CN" sz="2800" b="0" i="1" smtClean="0">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den>
                          </m:f>
                          <m:r>
                            <a:rPr kumimoji="1" lang="en-US" altLang="zh-CN" sz="2800" b="0" i="1" smtClean="0">
                              <a:solidFill>
                                <a:schemeClr val="tx1"/>
                              </a:solidFill>
                              <a:latin typeface="Cambria Math" panose="02040503050406030204" pitchFamily="18" charset="0"/>
                            </a:rPr>
                            <m:t>=</m:t>
                          </m:r>
                          <m:f>
                            <m:fPr>
                              <m:ctrlPr>
                                <a:rPr kumimoji="1" lang="en-US" altLang="zh-CN" sz="2800" b="0" i="1" smtClean="0">
                                  <a:solidFill>
                                    <a:schemeClr val="tx1"/>
                                  </a:solidFill>
                                  <a:latin typeface="Cambria Math" panose="02040503050406030204" pitchFamily="18" charset="0"/>
                                </a:rPr>
                              </m:ctrlPr>
                            </m:fPr>
                            <m:num>
                              <m:r>
                                <a:rPr kumimoji="1" lang="en-US" altLang="zh-CN" sz="2800" b="0" i="1" smtClean="0">
                                  <a:solidFill>
                                    <a:schemeClr val="tx1"/>
                                  </a:solidFill>
                                  <a:latin typeface="Cambria Math" panose="02040503050406030204" pitchFamily="18" charset="0"/>
                                </a:rPr>
                                <m:t>𝑑</m:t>
                              </m:r>
                              <m:acc>
                                <m:accPr>
                                  <m:chr m:val="⃑"/>
                                  <m:ctrlPr>
                                    <a:rPr kumimoji="1" lang="en-US" altLang="zh-CN" sz="2800" b="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𝑟</m:t>
                                  </m:r>
                                </m:e>
                              </m:acc>
                            </m:num>
                            <m:den>
                              <m:r>
                                <a:rPr kumimoji="1" lang="en-US" altLang="zh-CN" sz="2800" b="0" i="1" smtClean="0">
                                  <a:solidFill>
                                    <a:schemeClr val="tx1"/>
                                  </a:solidFill>
                                  <a:latin typeface="Cambria Math" panose="02040503050406030204" pitchFamily="18" charset="0"/>
                                </a:rPr>
                                <m:t>𝑑𝑡</m:t>
                              </m:r>
                            </m:den>
                          </m:f>
                        </m:e>
                      </m:func>
                    </m:oMath>
                  </m:oMathPara>
                </a14:m>
                <a:endParaRPr kumimoji="1" lang="zh-CN" altLang="en-US" sz="2800" b="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3" name="Rectangle 12"/>
              <p:cNvSpPr>
                <a:spLocks noRot="1" noChangeAspect="1" noMove="1" noResize="1" noEditPoints="1" noAdjustHandles="1" noChangeArrowheads="1" noChangeShapeType="1" noTextEdit="1"/>
              </p:cNvSpPr>
              <p:nvPr/>
            </p:nvSpPr>
            <p:spPr bwMode="auto">
              <a:xfrm>
                <a:off x="85921" y="1490588"/>
                <a:ext cx="5850504" cy="942309"/>
              </a:xfrm>
              <a:prstGeom prst="rect">
                <a:avLst/>
              </a:prstGeom>
              <a:blipFill>
                <a:blip r:embed="rId13"/>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Rectangle 12"/>
              <p:cNvSpPr>
                <a:spLocks noChangeArrowheads="1"/>
              </p:cNvSpPr>
              <p:nvPr/>
            </p:nvSpPr>
            <p:spPr bwMode="auto">
              <a:xfrm>
                <a:off x="1776666" y="4925720"/>
                <a:ext cx="5675821" cy="1218667"/>
              </a:xfrm>
              <a:prstGeom prst="rect">
                <a:avLst/>
              </a:prstGeom>
              <a:noFill/>
              <a:ln w="38100">
                <a:solidFill>
                  <a:srgbClr val="C00000"/>
                </a:solidFill>
                <a:miter lim="800000"/>
                <a:headEnd/>
                <a:tailEnd/>
              </a:ln>
              <a:extLst>
                <a:ext uri="{909E8E84-426E-40DD-AFC4-6F175D3DCCD1}">
                  <a14:hiddenFill>
                    <a:solidFill>
                      <a:schemeClr val="accent1"/>
                    </a:solidFill>
                  </a14:hiddenFill>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r>
                  <a:rPr kumimoji="1" lang="zh-CN" altLang="en-US" sz="2800" b="0" dirty="0">
                    <a:solidFill>
                      <a:schemeClr val="tx1"/>
                    </a:solidFill>
                    <a:latin typeface="微软雅黑" panose="020B0503020204020204" pitchFamily="34" charset="-122"/>
                    <a:ea typeface="微软雅黑" panose="020B0503020204020204" pitchFamily="34" charset="-122"/>
                  </a:rPr>
                  <a:t>瞬时速率：</a:t>
                </a:r>
                <a:endParaRPr kumimoji="1" lang="en-US" altLang="zh-CN" sz="2800" b="0" dirty="0">
                  <a:solidFill>
                    <a:schemeClr val="tx1"/>
                  </a:solidFill>
                  <a:latin typeface="微软雅黑" panose="020B0503020204020204" pitchFamily="34" charset="-122"/>
                  <a:ea typeface="微软雅黑" panose="020B0503020204020204" pitchFamily="34" charset="-122"/>
                </a:endParaRPr>
              </a:p>
              <a:p>
                <a14:m>
                  <m:oMath xmlns:m="http://schemas.openxmlformats.org/officeDocument/2006/math">
                    <m:r>
                      <a:rPr kumimoji="1" lang="en-US" altLang="zh-CN" sz="2800" b="0" i="1" smtClean="0">
                        <a:solidFill>
                          <a:schemeClr val="tx1"/>
                        </a:solidFill>
                        <a:latin typeface="Cambria Math" panose="02040503050406030204" pitchFamily="18" charset="0"/>
                      </a:rPr>
                      <m:t>𝑣</m:t>
                    </m:r>
                    <m:r>
                      <a:rPr kumimoji="1" lang="en-US" altLang="zh-CN" sz="2800" b="0" i="1" smtClean="0">
                        <a:solidFill>
                          <a:schemeClr val="tx1"/>
                        </a:solidFill>
                        <a:latin typeface="Cambria Math" panose="02040503050406030204" pitchFamily="18" charset="0"/>
                      </a:rPr>
                      <m:t>=</m:t>
                    </m:r>
                    <m:func>
                      <m:funcPr>
                        <m:ctrlPr>
                          <a:rPr kumimoji="1" lang="en-US" altLang="zh-CN" sz="2800" b="0" i="1">
                            <a:latin typeface="Cambria Math" panose="02040503050406030204" pitchFamily="18" charset="0"/>
                          </a:rPr>
                        </m:ctrlPr>
                      </m:funcPr>
                      <m:fName>
                        <m:limLow>
                          <m:limLowPr>
                            <m:ctrlPr>
                              <a:rPr kumimoji="1" lang="en-US" altLang="zh-CN" sz="2800" b="0" i="1">
                                <a:latin typeface="Cambria Math" panose="02040503050406030204" pitchFamily="18" charset="0"/>
                              </a:rPr>
                            </m:ctrlPr>
                          </m:limLowPr>
                          <m:e>
                            <m:r>
                              <m:rPr>
                                <m:sty m:val="p"/>
                              </m:rPr>
                              <a:rPr kumimoji="1" lang="en-US" altLang="zh-CN" sz="2800" b="0">
                                <a:latin typeface="Cambria Math" panose="02040503050406030204" pitchFamily="18" charset="0"/>
                              </a:rPr>
                              <m:t>lim</m:t>
                            </m:r>
                          </m:e>
                          <m:lim>
                            <m:r>
                              <a:rPr kumimoji="1" lang="en-US" altLang="zh-CN" sz="2800" b="0" i="1">
                                <a:latin typeface="Cambria Math" panose="02040503050406030204" pitchFamily="18" charset="0"/>
                                <a:ea typeface="Cambria Math" panose="02040503050406030204" pitchFamily="18" charset="0"/>
                              </a:rPr>
                              <m:t>∆</m:t>
                            </m:r>
                            <m:r>
                              <a:rPr kumimoji="1" lang="en-US" altLang="zh-CN" sz="2800" b="0" i="1">
                                <a:latin typeface="Cambria Math" panose="02040503050406030204" pitchFamily="18" charset="0"/>
                                <a:ea typeface="Cambria Math" panose="02040503050406030204" pitchFamily="18" charset="0"/>
                              </a:rPr>
                              <m:t>𝑡</m:t>
                            </m:r>
                            <m:r>
                              <a:rPr kumimoji="1" lang="en-US" altLang="zh-CN" sz="2800" b="0" i="1">
                                <a:latin typeface="Cambria Math" panose="02040503050406030204" pitchFamily="18" charset="0"/>
                                <a:ea typeface="Cambria Math" panose="02040503050406030204" pitchFamily="18" charset="0"/>
                              </a:rPr>
                              <m:t>→0</m:t>
                            </m:r>
                          </m:lim>
                        </m:limLow>
                      </m:fName>
                      <m:e>
                        <m:f>
                          <m:fPr>
                            <m:ctrlPr>
                              <a:rPr kumimoji="1" lang="en-US" altLang="zh-CN" sz="2800" b="0" i="1">
                                <a:latin typeface="Cambria Math" panose="02040503050406030204" pitchFamily="18" charset="0"/>
                              </a:rPr>
                            </m:ctrlPr>
                          </m:fPr>
                          <m:num>
                            <m:r>
                              <a:rPr kumimoji="1" lang="en-US" altLang="zh-CN" sz="2800" b="0" i="1">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𝑠</m:t>
                            </m:r>
                          </m:num>
                          <m:den>
                            <m:r>
                              <a:rPr kumimoji="1" lang="en-US" altLang="zh-CN" sz="2800" b="0" i="1">
                                <a:latin typeface="Cambria Math" panose="02040503050406030204" pitchFamily="18" charset="0"/>
                                <a:ea typeface="Cambria Math" panose="02040503050406030204" pitchFamily="18" charset="0"/>
                              </a:rPr>
                              <m:t>∆</m:t>
                            </m:r>
                            <m:r>
                              <a:rPr kumimoji="1" lang="en-US" altLang="zh-CN" sz="2800" b="0" i="1">
                                <a:latin typeface="Cambria Math" panose="02040503050406030204" pitchFamily="18" charset="0"/>
                                <a:ea typeface="Cambria Math" panose="02040503050406030204" pitchFamily="18" charset="0"/>
                              </a:rPr>
                              <m:t>𝑡</m:t>
                            </m:r>
                          </m:den>
                        </m:f>
                        <m:r>
                          <a:rPr kumimoji="1" lang="en-US" altLang="zh-CN" sz="2800" b="0" i="1">
                            <a:latin typeface="Cambria Math" panose="02040503050406030204" pitchFamily="18" charset="0"/>
                          </a:rPr>
                          <m:t>=</m:t>
                        </m:r>
                      </m:e>
                    </m:func>
                    <m:func>
                      <m:funcPr>
                        <m:ctrlPr>
                          <a:rPr kumimoji="1" lang="en-US" altLang="zh-CN" sz="2800" b="0" i="1" smtClean="0">
                            <a:solidFill>
                              <a:schemeClr val="tx1"/>
                            </a:solidFill>
                            <a:latin typeface="Cambria Math" panose="02040503050406030204" pitchFamily="18" charset="0"/>
                          </a:rPr>
                        </m:ctrlPr>
                      </m:funcPr>
                      <m:fName>
                        <m:limLow>
                          <m:limLowPr>
                            <m:ctrlPr>
                              <a:rPr kumimoji="1" lang="en-US" altLang="zh-CN" sz="2800" b="0" i="1" smtClean="0">
                                <a:solidFill>
                                  <a:schemeClr val="tx1"/>
                                </a:solidFill>
                                <a:latin typeface="Cambria Math" panose="02040503050406030204" pitchFamily="18" charset="0"/>
                              </a:rPr>
                            </m:ctrlPr>
                          </m:limLowPr>
                          <m:e>
                            <m:r>
                              <m:rPr>
                                <m:sty m:val="p"/>
                              </m:rPr>
                              <a:rPr kumimoji="1" lang="en-US" altLang="zh-CN" sz="2800" b="0" i="0" smtClean="0">
                                <a:solidFill>
                                  <a:schemeClr val="tx1"/>
                                </a:solidFill>
                                <a:latin typeface="Cambria Math" panose="02040503050406030204" pitchFamily="18" charset="0"/>
                              </a:rPr>
                              <m:t>lim</m:t>
                            </m:r>
                          </m:e>
                          <m:lim>
                            <m:r>
                              <a:rPr kumimoji="1" lang="en-US" altLang="zh-CN" sz="2800" b="0" i="1" smtClean="0">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r>
                              <a:rPr kumimoji="1" lang="en-US" altLang="zh-CN" sz="2800" b="0" i="1" smtClean="0">
                                <a:solidFill>
                                  <a:schemeClr val="tx1"/>
                                </a:solidFill>
                                <a:latin typeface="Cambria Math" panose="02040503050406030204" pitchFamily="18" charset="0"/>
                                <a:ea typeface="Cambria Math" panose="02040503050406030204" pitchFamily="18" charset="0"/>
                              </a:rPr>
                              <m:t>→0</m:t>
                            </m:r>
                          </m:lim>
                        </m:limLow>
                      </m:fName>
                      <m:e>
                        <m:f>
                          <m:fPr>
                            <m:ctrlPr>
                              <a:rPr kumimoji="1" lang="en-US" altLang="zh-CN" sz="2800" b="0" i="1" smtClean="0">
                                <a:solidFill>
                                  <a:schemeClr val="tx1"/>
                                </a:solidFill>
                                <a:latin typeface="Cambria Math" panose="02040503050406030204" pitchFamily="18" charset="0"/>
                              </a:rPr>
                            </m:ctrlPr>
                          </m:fPr>
                          <m:num>
                            <m:d>
                              <m:dPr>
                                <m:begChr m:val="|"/>
                                <m:endChr m:val="|"/>
                                <m:ctrlPr>
                                  <a:rPr kumimoji="1" lang="en-US" altLang="zh-CN" sz="2800" b="0" i="1" smtClean="0">
                                    <a:solidFill>
                                      <a:schemeClr val="tx1"/>
                                    </a:solidFill>
                                    <a:latin typeface="Cambria Math" panose="02040503050406030204" pitchFamily="18" charset="0"/>
                                  </a:rPr>
                                </m:ctrlPr>
                              </m:dPr>
                              <m:e>
                                <m:r>
                                  <a:rPr kumimoji="1" lang="en-US" altLang="zh-CN" sz="2800" b="0" i="1">
                                    <a:solidFill>
                                      <a:schemeClr val="tx1"/>
                                    </a:solidFill>
                                    <a:latin typeface="Cambria Math" panose="02040503050406030204" pitchFamily="18" charset="0"/>
                                    <a:ea typeface="Cambria Math" panose="02040503050406030204" pitchFamily="18" charset="0"/>
                                  </a:rPr>
                                  <m:t>∆</m:t>
                                </m:r>
                                <m:acc>
                                  <m:accPr>
                                    <m:chr m:val="⃑"/>
                                    <m:ctrlPr>
                                      <a:rPr kumimoji="1" lang="en-US" altLang="zh-CN" sz="2800" b="0" i="1" smtClean="0">
                                        <a:solidFill>
                                          <a:schemeClr val="tx1"/>
                                        </a:solidFill>
                                        <a:latin typeface="Cambria Math" panose="02040503050406030204" pitchFamily="18" charset="0"/>
                                        <a:ea typeface="Cambria Math" panose="02040503050406030204" pitchFamily="18" charset="0"/>
                                      </a:rPr>
                                    </m:ctrlPr>
                                  </m:accPr>
                                  <m:e>
                                    <m:r>
                                      <a:rPr kumimoji="1" lang="en-US" altLang="zh-CN" sz="2800" b="0" i="1">
                                        <a:solidFill>
                                          <a:schemeClr val="tx1"/>
                                        </a:solidFill>
                                        <a:latin typeface="Cambria Math" panose="02040503050406030204" pitchFamily="18" charset="0"/>
                                        <a:ea typeface="Cambria Math" panose="02040503050406030204" pitchFamily="18" charset="0"/>
                                      </a:rPr>
                                      <m:t>𝑟</m:t>
                                    </m:r>
                                  </m:e>
                                </m:acc>
                              </m:e>
                            </m:d>
                          </m:num>
                          <m:den>
                            <m:r>
                              <a:rPr kumimoji="1" lang="en-US" altLang="zh-CN" sz="2800" b="0" i="1" smtClean="0">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den>
                        </m:f>
                        <m:r>
                          <a:rPr kumimoji="1" lang="en-US" altLang="zh-CN" sz="2800" b="0" i="1" smtClean="0">
                            <a:solidFill>
                              <a:schemeClr val="tx1"/>
                            </a:solidFill>
                            <a:latin typeface="Cambria Math" panose="02040503050406030204" pitchFamily="18" charset="0"/>
                          </a:rPr>
                          <m:t>=</m:t>
                        </m:r>
                        <m:d>
                          <m:dPr>
                            <m:begChr m:val="|"/>
                            <m:endChr m:val="|"/>
                            <m:ctrlPr>
                              <a:rPr kumimoji="1" lang="en-US" altLang="zh-CN" sz="2800" b="0" i="1" smtClean="0">
                                <a:solidFill>
                                  <a:schemeClr val="tx1"/>
                                </a:solidFill>
                                <a:latin typeface="Cambria Math" panose="02040503050406030204" pitchFamily="18" charset="0"/>
                              </a:rPr>
                            </m:ctrlPr>
                          </m:dPr>
                          <m:e>
                            <m:f>
                              <m:fPr>
                                <m:ctrlPr>
                                  <a:rPr kumimoji="1" lang="en-US" altLang="zh-CN" sz="2800" b="0" i="1">
                                    <a:solidFill>
                                      <a:schemeClr val="tx1"/>
                                    </a:solidFill>
                                    <a:latin typeface="Cambria Math" panose="02040503050406030204" pitchFamily="18" charset="0"/>
                                  </a:rPr>
                                </m:ctrlPr>
                              </m:fPr>
                              <m:num>
                                <m:r>
                                  <a:rPr kumimoji="1" lang="en-US" altLang="zh-CN" sz="2800" b="0" i="1">
                                    <a:solidFill>
                                      <a:schemeClr val="tx1"/>
                                    </a:solidFill>
                                    <a:latin typeface="Cambria Math" panose="02040503050406030204" pitchFamily="18" charset="0"/>
                                  </a:rPr>
                                  <m:t>𝑑</m:t>
                                </m:r>
                                <m:acc>
                                  <m:accPr>
                                    <m:chr m:val="⃑"/>
                                    <m:ctrlPr>
                                      <a:rPr kumimoji="1" lang="en-US" altLang="zh-CN" sz="2800" b="0" i="1">
                                        <a:solidFill>
                                          <a:schemeClr val="tx1"/>
                                        </a:solidFill>
                                        <a:latin typeface="Cambria Math" panose="02040503050406030204" pitchFamily="18" charset="0"/>
                                      </a:rPr>
                                    </m:ctrlPr>
                                  </m:accPr>
                                  <m:e>
                                    <m:r>
                                      <a:rPr kumimoji="1" lang="en-US" altLang="zh-CN" sz="2800" b="0" i="1">
                                        <a:solidFill>
                                          <a:schemeClr val="tx1"/>
                                        </a:solidFill>
                                        <a:latin typeface="Cambria Math" panose="02040503050406030204" pitchFamily="18" charset="0"/>
                                      </a:rPr>
                                      <m:t>𝑟</m:t>
                                    </m:r>
                                  </m:e>
                                </m:acc>
                              </m:num>
                              <m:den>
                                <m:r>
                                  <a:rPr kumimoji="1" lang="en-US" altLang="zh-CN" sz="2800" b="0" i="1">
                                    <a:solidFill>
                                      <a:schemeClr val="tx1"/>
                                    </a:solidFill>
                                    <a:latin typeface="Cambria Math" panose="02040503050406030204" pitchFamily="18" charset="0"/>
                                  </a:rPr>
                                  <m:t>𝑑𝑡</m:t>
                                </m:r>
                              </m:den>
                            </m:f>
                          </m:e>
                        </m:d>
                      </m:e>
                    </m:func>
                  </m:oMath>
                </a14:m>
                <a:r>
                  <a:rPr kumimoji="1" lang="en-US" altLang="zh-CN" sz="2800" b="0" dirty="0">
                    <a:solidFill>
                      <a:schemeClr val="tx1"/>
                    </a:solidFill>
                    <a:latin typeface="微软雅黑" panose="020B0503020204020204" pitchFamily="34" charset="-122"/>
                    <a:ea typeface="微软雅黑" panose="020B0503020204020204" pitchFamily="34" charset="-122"/>
                  </a:rPr>
                  <a:t>=|</a:t>
                </a:r>
                <a:r>
                  <a:rPr kumimoji="1" lang="zh-CN" altLang="en-US" sz="2800" b="0" dirty="0"/>
                  <a:t> </a:t>
                </a:r>
                <a14:m>
                  <m:oMath xmlns:m="http://schemas.openxmlformats.org/officeDocument/2006/math">
                    <m:acc>
                      <m:accPr>
                        <m:chr m:val="⃑"/>
                        <m:ctrlPr>
                          <a:rPr kumimoji="1" lang="zh-CN" altLang="en-US" sz="2800" b="0" i="1">
                            <a:latin typeface="Cambria Math" panose="02040503050406030204" pitchFamily="18" charset="0"/>
                          </a:rPr>
                        </m:ctrlPr>
                      </m:accPr>
                      <m:e>
                        <m:r>
                          <a:rPr kumimoji="1" lang="en-US" altLang="zh-CN" sz="2800" b="0" i="1">
                            <a:latin typeface="Cambria Math" panose="02040503050406030204" pitchFamily="18" charset="0"/>
                          </a:rPr>
                          <m:t>𝑣</m:t>
                        </m:r>
                      </m:e>
                    </m:acc>
                    <m:r>
                      <a:rPr kumimoji="1" lang="en-US" altLang="zh-CN" sz="2800" b="0" i="1">
                        <a:latin typeface="Cambria Math" panose="02040503050406030204" pitchFamily="18" charset="0"/>
                      </a:rPr>
                      <m:t> </m:t>
                    </m:r>
                  </m:oMath>
                </a14:m>
                <a:r>
                  <a:rPr kumimoji="1" lang="en-US" altLang="zh-CN" sz="2800" b="0" dirty="0">
                    <a:solidFill>
                      <a:schemeClr val="tx1"/>
                    </a:solidFill>
                    <a:latin typeface="微软雅黑" panose="020B0503020204020204" pitchFamily="34" charset="-122"/>
                    <a:ea typeface="微软雅黑" panose="020B0503020204020204" pitchFamily="34" charset="-122"/>
                  </a:rPr>
                  <a:t>|</a:t>
                </a:r>
                <a:endParaRPr kumimoji="1" lang="zh-CN" altLang="en-US" sz="2800" b="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4" name="Rectangle 12"/>
              <p:cNvSpPr>
                <a:spLocks noRot="1" noChangeAspect="1" noMove="1" noResize="1" noEditPoints="1" noAdjustHandles="1" noChangeArrowheads="1" noChangeShapeType="1" noTextEdit="1"/>
              </p:cNvSpPr>
              <p:nvPr/>
            </p:nvSpPr>
            <p:spPr bwMode="auto">
              <a:xfrm>
                <a:off x="1776666" y="4925720"/>
                <a:ext cx="5675821" cy="1218667"/>
              </a:xfrm>
              <a:prstGeom prst="rect">
                <a:avLst/>
              </a:prstGeom>
              <a:blipFill>
                <a:blip r:embed="rId14"/>
                <a:stretch>
                  <a:fillRect l="-1812" t="-3398" b="-485"/>
                </a:stretch>
              </a:blipFill>
              <a:ln w="38100">
                <a:solidFill>
                  <a:srgbClr val="C00000"/>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206476C-DF8B-4221-ACFC-CB126F867777}"/>
              </a:ext>
            </a:extLst>
          </p:cNvPr>
          <p:cNvSpPr txBox="1"/>
          <p:nvPr/>
        </p:nvSpPr>
        <p:spPr>
          <a:xfrm>
            <a:off x="1847211" y="6144387"/>
            <a:ext cx="4492439" cy="523220"/>
          </a:xfrm>
          <a:prstGeom prst="rect">
            <a:avLst/>
          </a:prstGeom>
          <a:noFill/>
        </p:spPr>
        <p:txBody>
          <a:bodyPr wrap="square" rtlCol="0">
            <a:spAutoFit/>
          </a:bodyPr>
          <a:lstStyle/>
          <a:p>
            <a:r>
              <a:rPr lang="zh-CN" altLang="en-US" sz="2800" b="1" dirty="0"/>
              <a:t>瞬时速率就是瞬时速度的模</a:t>
            </a:r>
          </a:p>
        </p:txBody>
      </p:sp>
    </p:spTree>
    <p:extLst>
      <p:ext uri="{BB962C8B-B14F-4D97-AF65-F5344CB8AC3E}">
        <p14:creationId xmlns:p14="http://schemas.microsoft.com/office/powerpoint/2010/main" val="257733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3" grpId="0"/>
      <p:bldP spid="64"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149960" y="921743"/>
            <a:ext cx="48974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dirty="0">
                <a:solidFill>
                  <a:srgbClr val="C00000"/>
                </a:solidFill>
                <a:latin typeface="Times New Roman" panose="02020603050405020304" pitchFamily="18" charset="0"/>
              </a:rPr>
              <a:t>3.2</a:t>
            </a:r>
            <a:r>
              <a:rPr kumimoji="1" lang="zh-CN" altLang="en-US" sz="2800" dirty="0">
                <a:solidFill>
                  <a:srgbClr val="C00000"/>
                </a:solidFill>
                <a:latin typeface="Times New Roman" panose="02020603050405020304" pitchFamily="18" charset="0"/>
              </a:rPr>
              <a:t> 瞬时速度（简称速度）</a:t>
            </a:r>
          </a:p>
        </p:txBody>
      </p:sp>
      <p:sp>
        <p:nvSpPr>
          <p:cNvPr id="25" name="矩形 24"/>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26" name="矩形 25"/>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grpSp>
        <p:nvGrpSpPr>
          <p:cNvPr id="4" name="组合 3"/>
          <p:cNvGrpSpPr/>
          <p:nvPr/>
        </p:nvGrpSpPr>
        <p:grpSpPr>
          <a:xfrm>
            <a:off x="5962606" y="857662"/>
            <a:ext cx="3076575" cy="3708400"/>
            <a:chOff x="5471287" y="1060526"/>
            <a:chExt cx="3076575" cy="3708400"/>
          </a:xfrm>
        </p:grpSpPr>
        <p:grpSp>
          <p:nvGrpSpPr>
            <p:cNvPr id="35" name="Group 18"/>
            <p:cNvGrpSpPr>
              <a:grpSpLocks/>
            </p:cNvGrpSpPr>
            <p:nvPr/>
          </p:nvGrpSpPr>
          <p:grpSpPr bwMode="auto">
            <a:xfrm>
              <a:off x="6339650" y="1468514"/>
              <a:ext cx="647700" cy="2141537"/>
              <a:chOff x="4003" y="2241"/>
              <a:chExt cx="408" cy="1349"/>
            </a:xfrm>
          </p:grpSpPr>
          <p:sp>
            <p:nvSpPr>
              <p:cNvPr id="36" name="Line 19"/>
              <p:cNvSpPr>
                <a:spLocks noChangeShapeType="1"/>
              </p:cNvSpPr>
              <p:nvPr/>
            </p:nvSpPr>
            <p:spPr bwMode="auto">
              <a:xfrm flipV="1">
                <a:off x="4003" y="2522"/>
                <a:ext cx="277" cy="10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20"/>
              <p:cNvSpPr>
                <a:spLocks noChangeArrowheads="1"/>
              </p:cNvSpPr>
              <p:nvPr/>
            </p:nvSpPr>
            <p:spPr bwMode="auto">
              <a:xfrm>
                <a:off x="4057" y="2241"/>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anose="02020603050405020304" pitchFamily="18" charset="0"/>
                  </a:rPr>
                  <a:t>A</a:t>
                </a:r>
                <a:endParaRPr kumimoji="1" lang="en-US" altLang="zh-CN" sz="2400" i="1">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Object 21"/>
                  <p:cNvSpPr txBox="1"/>
                  <p:nvPr/>
                </p:nvSpPr>
                <p:spPr bwMode="auto">
                  <a:xfrm>
                    <a:off x="4128" y="2869"/>
                    <a:ext cx="283" cy="40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𝑟</m:t>
                                  </m:r>
                                </m:e>
                              </m:acc>
                            </m:e>
                            <m:sub>
                              <m:r>
                                <a:rPr lang="zh-CN" altLang="en-US" i="1">
                                  <a:solidFill>
                                    <a:srgbClr val="000000"/>
                                  </a:solidFill>
                                  <a:latin typeface="Cambria Math" panose="02040503050406030204" pitchFamily="18" charset="0"/>
                                </a:rPr>
                                <m:t>𝐴</m:t>
                              </m:r>
                            </m:sub>
                          </m:sSub>
                        </m:oMath>
                      </m:oMathPara>
                    </a14:m>
                    <a:endParaRPr lang="zh-CN" altLang="en-US"/>
                  </a:p>
                </p:txBody>
              </p:sp>
            </mc:Choice>
            <mc:Fallback xmlns="">
              <p:sp>
                <p:nvSpPr>
                  <p:cNvPr id="38" name="Object 21"/>
                  <p:cNvSpPr txBox="1">
                    <a:spLocks noRot="1" noChangeAspect="1" noMove="1" noResize="1" noEditPoints="1" noAdjustHandles="1" noChangeArrowheads="1" noChangeShapeType="1" noTextEdit="1"/>
                  </p:cNvSpPr>
                  <p:nvPr/>
                </p:nvSpPr>
                <p:spPr bwMode="auto">
                  <a:xfrm>
                    <a:off x="4128" y="2869"/>
                    <a:ext cx="283" cy="407"/>
                  </a:xfrm>
                  <a:prstGeom prst="rect">
                    <a:avLst/>
                  </a:prstGeom>
                  <a:blipFill>
                    <a:blip r:embed="rId3"/>
                    <a:stretch>
                      <a:fillRect t="-3774" r="-2703"/>
                    </a:stretch>
                  </a:blipFill>
                  <a:ln>
                    <a:noFill/>
                  </a:ln>
                  <a:effectLst/>
                </p:spPr>
                <p:txBody>
                  <a:bodyPr/>
                  <a:lstStyle/>
                  <a:p>
                    <a:r>
                      <a:rPr lang="zh-CN" altLang="en-US">
                        <a:noFill/>
                      </a:rPr>
                      <a:t> </a:t>
                    </a:r>
                  </a:p>
                </p:txBody>
              </p:sp>
            </mc:Fallback>
          </mc:AlternateContent>
        </p:grpSp>
        <p:grpSp>
          <p:nvGrpSpPr>
            <p:cNvPr id="39" name="Group 22"/>
            <p:cNvGrpSpPr>
              <a:grpSpLocks/>
            </p:cNvGrpSpPr>
            <p:nvPr/>
          </p:nvGrpSpPr>
          <p:grpSpPr bwMode="auto">
            <a:xfrm>
              <a:off x="6339650" y="1914601"/>
              <a:ext cx="2208212" cy="1695450"/>
              <a:chOff x="4003" y="2522"/>
              <a:chExt cx="1391" cy="1068"/>
            </a:xfrm>
          </p:grpSpPr>
          <p:sp>
            <p:nvSpPr>
              <p:cNvPr id="40" name="Line 23"/>
              <p:cNvSpPr>
                <a:spLocks noChangeShapeType="1"/>
              </p:cNvSpPr>
              <p:nvPr/>
            </p:nvSpPr>
            <p:spPr bwMode="auto">
              <a:xfrm flipV="1">
                <a:off x="4003" y="2803"/>
                <a:ext cx="1147" cy="787"/>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24"/>
              <p:cNvSpPr>
                <a:spLocks noChangeArrowheads="1"/>
              </p:cNvSpPr>
              <p:nvPr/>
            </p:nvSpPr>
            <p:spPr bwMode="auto">
              <a:xfrm>
                <a:off x="5150" y="252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latin typeface="Times New Roman" panose="02020603050405020304" pitchFamily="18" charset="0"/>
                  </a:rPr>
                  <a:t>B</a:t>
                </a:r>
                <a:endParaRPr kumimoji="1" lang="en-US" altLang="zh-CN" sz="2400" i="1">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Object 25"/>
                  <p:cNvSpPr txBox="1"/>
                  <p:nvPr/>
                </p:nvSpPr>
                <p:spPr bwMode="auto">
                  <a:xfrm>
                    <a:off x="4645" y="3012"/>
                    <a:ext cx="321" cy="42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𝑟</m:t>
                                  </m:r>
                                </m:e>
                              </m:acc>
                            </m:e>
                            <m:sub>
                              <m:r>
                                <a:rPr lang="zh-CN" altLang="en-US" i="1">
                                  <a:solidFill>
                                    <a:srgbClr val="000000"/>
                                  </a:solidFill>
                                  <a:latin typeface="Cambria Math" panose="02040503050406030204" pitchFamily="18" charset="0"/>
                                </a:rPr>
                                <m:t>𝐵</m:t>
                              </m:r>
                            </m:sub>
                          </m:sSub>
                        </m:oMath>
                      </m:oMathPara>
                    </a14:m>
                    <a:endParaRPr lang="zh-CN" altLang="en-US"/>
                  </a:p>
                </p:txBody>
              </p:sp>
            </mc:Choice>
            <mc:Fallback xmlns="">
              <p:sp>
                <p:nvSpPr>
                  <p:cNvPr id="42" name="Object 25"/>
                  <p:cNvSpPr txBox="1">
                    <a:spLocks noRot="1" noChangeAspect="1" noMove="1" noResize="1" noEditPoints="1" noAdjustHandles="1" noChangeArrowheads="1" noChangeShapeType="1" noTextEdit="1"/>
                  </p:cNvSpPr>
                  <p:nvPr/>
                </p:nvSpPr>
                <p:spPr bwMode="auto">
                  <a:xfrm>
                    <a:off x="4645" y="3012"/>
                    <a:ext cx="321" cy="428"/>
                  </a:xfrm>
                  <a:prstGeom prst="rect">
                    <a:avLst/>
                  </a:prstGeom>
                  <a:blipFill>
                    <a:blip r:embed="rId4"/>
                    <a:stretch>
                      <a:fillRect t="-3571" r="-2410"/>
                    </a:stretch>
                  </a:blipFill>
                  <a:ln>
                    <a:noFill/>
                  </a:ln>
                  <a:effectLst/>
                </p:spPr>
                <p:txBody>
                  <a:bodyPr/>
                  <a:lstStyle/>
                  <a:p>
                    <a:r>
                      <a:rPr lang="zh-CN" altLang="en-US">
                        <a:noFill/>
                      </a:rPr>
                      <a:t> </a:t>
                    </a:r>
                  </a:p>
                </p:txBody>
              </p:sp>
            </mc:Fallback>
          </mc:AlternateContent>
        </p:grpSp>
        <p:grpSp>
          <p:nvGrpSpPr>
            <p:cNvPr id="43" name="Group 26"/>
            <p:cNvGrpSpPr>
              <a:grpSpLocks/>
            </p:cNvGrpSpPr>
            <p:nvPr/>
          </p:nvGrpSpPr>
          <p:grpSpPr bwMode="auto">
            <a:xfrm>
              <a:off x="6766687" y="1916189"/>
              <a:ext cx="1393825" cy="560387"/>
              <a:chOff x="4276" y="2522"/>
              <a:chExt cx="874" cy="354"/>
            </a:xfrm>
          </p:grpSpPr>
          <p:sp>
            <p:nvSpPr>
              <p:cNvPr id="44" name="Line 27"/>
              <p:cNvSpPr>
                <a:spLocks noChangeShapeType="1"/>
              </p:cNvSpPr>
              <p:nvPr/>
            </p:nvSpPr>
            <p:spPr bwMode="auto">
              <a:xfrm>
                <a:off x="4276" y="2522"/>
                <a:ext cx="874" cy="2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45" name="Object 28"/>
                  <p:cNvSpPr txBox="1"/>
                  <p:nvPr/>
                </p:nvSpPr>
                <p:spPr bwMode="auto">
                  <a:xfrm>
                    <a:off x="4347" y="2592"/>
                    <a:ext cx="403" cy="28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𝑟</m:t>
                              </m:r>
                            </m:e>
                          </m:acc>
                        </m:oMath>
                      </m:oMathPara>
                    </a14:m>
                    <a:endParaRPr lang="zh-CN" altLang="en-US"/>
                  </a:p>
                </p:txBody>
              </p:sp>
            </mc:Choice>
            <mc:Fallback xmlns="">
              <p:sp>
                <p:nvSpPr>
                  <p:cNvPr id="45" name="Object 28"/>
                  <p:cNvSpPr txBox="1">
                    <a:spLocks noRot="1" noChangeAspect="1" noMove="1" noResize="1" noEditPoints="1" noAdjustHandles="1" noChangeArrowheads="1" noChangeShapeType="1" noTextEdit="1"/>
                  </p:cNvSpPr>
                  <p:nvPr/>
                </p:nvSpPr>
                <p:spPr bwMode="auto">
                  <a:xfrm>
                    <a:off x="4347" y="2592"/>
                    <a:ext cx="403" cy="284"/>
                  </a:xfrm>
                  <a:prstGeom prst="rect">
                    <a:avLst/>
                  </a:prstGeom>
                  <a:blipFill>
                    <a:blip r:embed="rId5"/>
                    <a:stretch>
                      <a:fillRect t="-5405" r="-5660"/>
                    </a:stretch>
                  </a:blipFill>
                  <a:ln>
                    <a:noFill/>
                  </a:ln>
                  <a:effectLst/>
                </p:spPr>
                <p:txBody>
                  <a:bodyPr/>
                  <a:lstStyle/>
                  <a:p>
                    <a:r>
                      <a:rPr lang="zh-CN" altLang="en-US">
                        <a:noFill/>
                      </a:rPr>
                      <a:t> </a:t>
                    </a:r>
                  </a:p>
                </p:txBody>
              </p:sp>
            </mc:Fallback>
          </mc:AlternateContent>
        </p:grpSp>
        <p:sp>
          <p:nvSpPr>
            <p:cNvPr id="46" name="Line 29"/>
            <p:cNvSpPr>
              <a:spLocks noChangeShapeType="1"/>
            </p:cNvSpPr>
            <p:nvPr/>
          </p:nvSpPr>
          <p:spPr bwMode="auto">
            <a:xfrm>
              <a:off x="6712712" y="1903489"/>
              <a:ext cx="1044575" cy="460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0"/>
            <p:cNvSpPr>
              <a:spLocks noChangeShapeType="1"/>
            </p:cNvSpPr>
            <p:nvPr/>
          </p:nvSpPr>
          <p:spPr bwMode="auto">
            <a:xfrm flipV="1">
              <a:off x="6720650" y="1720926"/>
              <a:ext cx="731837" cy="2000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9"/>
            <p:cNvGrpSpPr>
              <a:grpSpLocks/>
            </p:cNvGrpSpPr>
            <p:nvPr/>
          </p:nvGrpSpPr>
          <p:grpSpPr bwMode="auto">
            <a:xfrm>
              <a:off x="5471287" y="1060526"/>
              <a:ext cx="2949575" cy="3708400"/>
              <a:chOff x="3456" y="1984"/>
              <a:chExt cx="1858" cy="2336"/>
            </a:xfrm>
          </p:grpSpPr>
          <p:sp>
            <p:nvSpPr>
              <p:cNvPr id="49" name="Line 10"/>
              <p:cNvSpPr>
                <a:spLocks noChangeShapeType="1"/>
              </p:cNvSpPr>
              <p:nvPr/>
            </p:nvSpPr>
            <p:spPr bwMode="auto">
              <a:xfrm>
                <a:off x="4003" y="3590"/>
                <a:ext cx="12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1"/>
              <p:cNvSpPr>
                <a:spLocks noChangeShapeType="1"/>
              </p:cNvSpPr>
              <p:nvPr/>
            </p:nvSpPr>
            <p:spPr bwMode="auto">
              <a:xfrm flipH="1">
                <a:off x="3456" y="3590"/>
                <a:ext cx="547" cy="5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2"/>
              <p:cNvSpPr>
                <a:spLocks noChangeShapeType="1"/>
              </p:cNvSpPr>
              <p:nvPr/>
            </p:nvSpPr>
            <p:spPr bwMode="auto">
              <a:xfrm flipV="1">
                <a:off x="4003" y="2185"/>
                <a:ext cx="0" cy="14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Freeform 13"/>
              <p:cNvSpPr>
                <a:spLocks/>
              </p:cNvSpPr>
              <p:nvPr/>
            </p:nvSpPr>
            <p:spPr bwMode="auto">
              <a:xfrm>
                <a:off x="4112" y="2306"/>
                <a:ext cx="1202" cy="665"/>
              </a:xfrm>
              <a:custGeom>
                <a:avLst/>
                <a:gdLst>
                  <a:gd name="T0" fmla="*/ 0 w 1056"/>
                  <a:gd name="T1" fmla="*/ 328 h 568"/>
                  <a:gd name="T2" fmla="*/ 432 w 1056"/>
                  <a:gd name="T3" fmla="*/ 40 h 568"/>
                  <a:gd name="T4" fmla="*/ 1056 w 1056"/>
                  <a:gd name="T5" fmla="*/ 568 h 568"/>
                </a:gdLst>
                <a:ahLst/>
                <a:cxnLst>
                  <a:cxn ang="0">
                    <a:pos x="T0" y="T1"/>
                  </a:cxn>
                  <a:cxn ang="0">
                    <a:pos x="T2" y="T3"/>
                  </a:cxn>
                  <a:cxn ang="0">
                    <a:pos x="T4" y="T5"/>
                  </a:cxn>
                </a:cxnLst>
                <a:rect l="0" t="0" r="r" b="b"/>
                <a:pathLst>
                  <a:path w="1056" h="568">
                    <a:moveTo>
                      <a:pt x="0" y="328"/>
                    </a:moveTo>
                    <a:cubicBezTo>
                      <a:pt x="128" y="164"/>
                      <a:pt x="256" y="0"/>
                      <a:pt x="432" y="40"/>
                    </a:cubicBezTo>
                    <a:cubicBezTo>
                      <a:pt x="608" y="80"/>
                      <a:pt x="832" y="324"/>
                      <a:pt x="1056" y="568"/>
                    </a:cubicBezTo>
                  </a:path>
                </a:pathLst>
              </a:cu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zh-CN" altLang="en-US"/>
              </a:p>
            </p:txBody>
          </p:sp>
          <p:sp>
            <p:nvSpPr>
              <p:cNvPr id="53" name="Rectangle 14"/>
              <p:cNvSpPr>
                <a:spLocks noChangeArrowheads="1"/>
              </p:cNvSpPr>
              <p:nvPr/>
            </p:nvSpPr>
            <p:spPr bwMode="auto">
              <a:xfrm>
                <a:off x="3784"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O</a:t>
                </a:r>
              </a:p>
            </p:txBody>
          </p:sp>
          <p:sp>
            <p:nvSpPr>
              <p:cNvPr id="54" name="Rectangle 15"/>
              <p:cNvSpPr>
                <a:spLocks noChangeArrowheads="1"/>
              </p:cNvSpPr>
              <p:nvPr/>
            </p:nvSpPr>
            <p:spPr bwMode="auto">
              <a:xfrm>
                <a:off x="3729" y="1984"/>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z</a:t>
                </a:r>
              </a:p>
            </p:txBody>
          </p:sp>
          <p:sp>
            <p:nvSpPr>
              <p:cNvPr id="55" name="Rectangle 16"/>
              <p:cNvSpPr>
                <a:spLocks noChangeArrowheads="1"/>
              </p:cNvSpPr>
              <p:nvPr/>
            </p:nvSpPr>
            <p:spPr bwMode="auto">
              <a:xfrm>
                <a:off x="5088" y="3552"/>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y</a:t>
                </a:r>
              </a:p>
            </p:txBody>
          </p:sp>
          <p:sp>
            <p:nvSpPr>
              <p:cNvPr id="56" name="Rectangle 17"/>
              <p:cNvSpPr>
                <a:spLocks noChangeArrowheads="1"/>
              </p:cNvSpPr>
              <p:nvPr/>
            </p:nvSpPr>
            <p:spPr bwMode="auto">
              <a:xfrm>
                <a:off x="3552" y="399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latin typeface="Times New Roman" panose="02020603050405020304" pitchFamily="18" charset="0"/>
                  </a:rPr>
                  <a:t>x</a:t>
                </a:r>
              </a:p>
            </p:txBody>
          </p:sp>
        </p:grpSp>
        <p:grpSp>
          <p:nvGrpSpPr>
            <p:cNvPr id="57" name="Group 40"/>
            <p:cNvGrpSpPr>
              <a:grpSpLocks/>
            </p:cNvGrpSpPr>
            <p:nvPr/>
          </p:nvGrpSpPr>
          <p:grpSpPr bwMode="auto">
            <a:xfrm>
              <a:off x="6766687" y="1108151"/>
              <a:ext cx="758825" cy="765175"/>
              <a:chOff x="4192" y="1842"/>
              <a:chExt cx="478" cy="482"/>
            </a:xfrm>
          </p:grpSpPr>
          <p:sp>
            <p:nvSpPr>
              <p:cNvPr id="58" name="Line 32"/>
              <p:cNvSpPr>
                <a:spLocks noChangeShapeType="1"/>
              </p:cNvSpPr>
              <p:nvPr/>
            </p:nvSpPr>
            <p:spPr bwMode="auto">
              <a:xfrm flipV="1">
                <a:off x="4192" y="1940"/>
                <a:ext cx="288" cy="384"/>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9" name="Object 39"/>
                  <p:cNvSpPr txBox="1"/>
                  <p:nvPr/>
                </p:nvSpPr>
                <p:spPr bwMode="auto">
                  <a:xfrm>
                    <a:off x="4468" y="1842"/>
                    <a:ext cx="202" cy="28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oMath>
                      </m:oMathPara>
                    </a14:m>
                    <a:endParaRPr lang="zh-CN" altLang="en-US"/>
                  </a:p>
                </p:txBody>
              </p:sp>
            </mc:Choice>
            <mc:Fallback xmlns="">
              <p:sp>
                <p:nvSpPr>
                  <p:cNvPr id="59" name="Object 39"/>
                  <p:cNvSpPr txBox="1">
                    <a:spLocks noRot="1" noChangeAspect="1" noMove="1" noResize="1" noEditPoints="1" noAdjustHandles="1" noChangeArrowheads="1" noChangeShapeType="1" noTextEdit="1"/>
                  </p:cNvSpPr>
                  <p:nvPr/>
                </p:nvSpPr>
                <p:spPr bwMode="auto">
                  <a:xfrm>
                    <a:off x="4468" y="1842"/>
                    <a:ext cx="202" cy="283"/>
                  </a:xfrm>
                  <a:prstGeom prst="rect">
                    <a:avLst/>
                  </a:prstGeom>
                  <a:blipFill>
                    <a:blip r:embed="rId6"/>
                    <a:stretch>
                      <a:fillRect/>
                    </a:stretch>
                  </a:blipFill>
                  <a:ln>
                    <a:noFill/>
                  </a:ln>
                  <a:effectLst/>
                </p:spPr>
                <p:txBody>
                  <a:bodyPr/>
                  <a:lstStyle/>
                  <a:p>
                    <a:r>
                      <a:rPr lang="zh-CN" altLang="en-US">
                        <a:noFill/>
                      </a:rPr>
                      <a:t> </a:t>
                    </a:r>
                  </a:p>
                </p:txBody>
              </p:sp>
            </mc:Fallback>
          </mc:AlternateContent>
        </p:grpSp>
      </p:grpSp>
      <p:sp>
        <p:nvSpPr>
          <p:cNvPr id="60" name="文本框 59"/>
          <p:cNvSpPr txBox="1"/>
          <p:nvPr/>
        </p:nvSpPr>
        <p:spPr>
          <a:xfrm>
            <a:off x="40122" y="1661548"/>
            <a:ext cx="6416197" cy="523220"/>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瞬时速度在直角坐标系中的表述：</a:t>
            </a:r>
          </a:p>
        </p:txBody>
      </p:sp>
      <mc:AlternateContent xmlns:mc="http://schemas.openxmlformats.org/markup-compatibility/2006" xmlns:a14="http://schemas.microsoft.com/office/drawing/2010/main">
        <mc:Choice Requires="a14">
          <p:sp>
            <p:nvSpPr>
              <p:cNvPr id="61" name="文本框 60"/>
              <p:cNvSpPr txBox="1"/>
              <p:nvPr/>
            </p:nvSpPr>
            <p:spPr>
              <a:xfrm>
                <a:off x="965407" y="3339310"/>
                <a:ext cx="4529500" cy="910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solidFill>
                                <a:schemeClr val="tx1"/>
                              </a:solidFill>
                              <a:latin typeface="Cambria Math" panose="02040503050406030204" pitchFamily="18" charset="0"/>
                              <a:ea typeface="宋体" panose="02010600030101010101" pitchFamily="2" charset="-122"/>
                            </a:rPr>
                          </m:ctrlPr>
                        </m:accPr>
                        <m:e>
                          <m:r>
                            <a:rPr lang="en-US" altLang="zh-CN" sz="2800" b="1" i="1">
                              <a:solidFill>
                                <a:schemeClr val="tx1"/>
                              </a:solidFill>
                              <a:latin typeface="Cambria Math" panose="02040503050406030204" pitchFamily="18" charset="0"/>
                              <a:ea typeface="宋体" panose="02010600030101010101" pitchFamily="2" charset="-122"/>
                            </a:rPr>
                            <m:t>𝒗</m:t>
                          </m:r>
                        </m:e>
                      </m:acc>
                      <m:r>
                        <a:rPr lang="en-US" altLang="zh-CN" sz="2800" b="1" i="1" smtClean="0">
                          <a:solidFill>
                            <a:schemeClr val="tx1"/>
                          </a:solidFill>
                          <a:latin typeface="Cambria Math" panose="02040503050406030204" pitchFamily="18" charset="0"/>
                          <a:ea typeface="宋体" panose="02010600030101010101" pitchFamily="2" charset="-122"/>
                        </a:rPr>
                        <m:t>=</m:t>
                      </m:r>
                      <m:f>
                        <m:fPr>
                          <m:ctrlPr>
                            <a:rPr lang="en-US" altLang="zh-CN" sz="2800" b="1" i="1" smtClean="0">
                              <a:solidFill>
                                <a:schemeClr val="tx1"/>
                              </a:solidFill>
                              <a:latin typeface="Cambria Math" panose="02040503050406030204" pitchFamily="18" charset="0"/>
                              <a:ea typeface="宋体" panose="02010600030101010101" pitchFamily="2" charset="-122"/>
                            </a:rPr>
                          </m:ctrlPr>
                        </m:fPr>
                        <m:num>
                          <m:r>
                            <a:rPr lang="en-US" altLang="zh-CN" sz="2800" b="1" i="1" smtClean="0">
                              <a:solidFill>
                                <a:schemeClr val="tx1"/>
                              </a:solidFill>
                              <a:latin typeface="Cambria Math" panose="02040503050406030204" pitchFamily="18" charset="0"/>
                              <a:ea typeface="宋体" panose="02010600030101010101" pitchFamily="2" charset="-122"/>
                            </a:rPr>
                            <m:t>𝒅𝒙</m:t>
                          </m:r>
                        </m:num>
                        <m:den>
                          <m:r>
                            <a:rPr lang="en-US" altLang="zh-CN" sz="2800" b="1" i="1" smtClean="0">
                              <a:solidFill>
                                <a:schemeClr val="tx1"/>
                              </a:solidFill>
                              <a:latin typeface="Cambria Math" panose="02040503050406030204" pitchFamily="18" charset="0"/>
                              <a:ea typeface="宋体" panose="02010600030101010101" pitchFamily="2" charset="-122"/>
                            </a:rPr>
                            <m:t>𝒅𝒕</m:t>
                          </m:r>
                        </m:den>
                      </m:f>
                      <m:acc>
                        <m:accPr>
                          <m:chr m:val="⃑"/>
                          <m:ctrlPr>
                            <a:rPr lang="en-US" altLang="zh-CN" sz="2800" b="1" i="1" smtClean="0">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𝒊</m:t>
                          </m:r>
                        </m:e>
                      </m:acc>
                      <m:r>
                        <a:rPr lang="en-US" altLang="zh-CN" sz="2800" b="1" i="1" smtClean="0">
                          <a:solidFill>
                            <a:schemeClr val="tx1"/>
                          </a:solidFill>
                          <a:latin typeface="Cambria Math" panose="02040503050406030204" pitchFamily="18" charset="0"/>
                          <a:ea typeface="宋体" panose="02010600030101010101" pitchFamily="2" charset="-122"/>
                        </a:rPr>
                        <m:t>+</m:t>
                      </m:r>
                      <m:f>
                        <m:fPr>
                          <m:ctrlPr>
                            <a:rPr lang="en-US" altLang="zh-CN" sz="2800" b="1" i="1">
                              <a:solidFill>
                                <a:schemeClr val="tx1"/>
                              </a:solidFill>
                              <a:latin typeface="Cambria Math" panose="02040503050406030204" pitchFamily="18" charset="0"/>
                              <a:ea typeface="宋体" panose="02010600030101010101" pitchFamily="2" charset="-122"/>
                            </a:rPr>
                          </m:ctrlPr>
                        </m:fPr>
                        <m:num>
                          <m:r>
                            <a:rPr lang="en-US" altLang="zh-CN" sz="2800" b="1" i="1">
                              <a:solidFill>
                                <a:schemeClr val="tx1"/>
                              </a:solidFill>
                              <a:latin typeface="Cambria Math" panose="02040503050406030204" pitchFamily="18" charset="0"/>
                              <a:ea typeface="宋体" panose="02010600030101010101" pitchFamily="2" charset="-122"/>
                            </a:rPr>
                            <m:t>𝒅</m:t>
                          </m:r>
                          <m:r>
                            <a:rPr lang="en-US" altLang="zh-CN" sz="2800" b="1" i="1" smtClean="0">
                              <a:solidFill>
                                <a:schemeClr val="tx1"/>
                              </a:solidFill>
                              <a:latin typeface="Cambria Math" panose="02040503050406030204" pitchFamily="18" charset="0"/>
                              <a:ea typeface="宋体" panose="02010600030101010101" pitchFamily="2" charset="-122"/>
                            </a:rPr>
                            <m:t>𝒚</m:t>
                          </m:r>
                        </m:num>
                        <m:den>
                          <m:r>
                            <a:rPr lang="en-US" altLang="zh-CN" sz="2800" b="1" i="1">
                              <a:solidFill>
                                <a:schemeClr val="tx1"/>
                              </a:solidFill>
                              <a:latin typeface="Cambria Math" panose="02040503050406030204" pitchFamily="18" charset="0"/>
                              <a:ea typeface="宋体" panose="02010600030101010101" pitchFamily="2" charset="-122"/>
                            </a:rPr>
                            <m:t>𝒅𝒕</m:t>
                          </m:r>
                        </m:den>
                      </m:f>
                      <m:acc>
                        <m:accPr>
                          <m:chr m:val="⃑"/>
                          <m:ctrlPr>
                            <a:rPr lang="en-US" altLang="zh-CN" sz="2800" b="1" i="1">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𝒋</m:t>
                          </m:r>
                        </m:e>
                      </m:acc>
                      <m:r>
                        <a:rPr lang="en-US" altLang="zh-CN" sz="2800" b="1" i="1">
                          <a:solidFill>
                            <a:schemeClr val="tx1"/>
                          </a:solidFill>
                          <a:latin typeface="Cambria Math" panose="02040503050406030204" pitchFamily="18" charset="0"/>
                          <a:ea typeface="宋体" panose="02010600030101010101" pitchFamily="2" charset="-122"/>
                        </a:rPr>
                        <m:t>+</m:t>
                      </m:r>
                      <m:f>
                        <m:fPr>
                          <m:ctrlPr>
                            <a:rPr lang="en-US" altLang="zh-CN" sz="2800" b="1" i="1">
                              <a:solidFill>
                                <a:schemeClr val="tx1"/>
                              </a:solidFill>
                              <a:latin typeface="Cambria Math" panose="02040503050406030204" pitchFamily="18" charset="0"/>
                              <a:ea typeface="宋体" panose="02010600030101010101" pitchFamily="2" charset="-122"/>
                            </a:rPr>
                          </m:ctrlPr>
                        </m:fPr>
                        <m:num>
                          <m:r>
                            <a:rPr lang="en-US" altLang="zh-CN" sz="2800" b="1" i="1">
                              <a:solidFill>
                                <a:schemeClr val="tx1"/>
                              </a:solidFill>
                              <a:latin typeface="Cambria Math" panose="02040503050406030204" pitchFamily="18" charset="0"/>
                              <a:ea typeface="宋体" panose="02010600030101010101" pitchFamily="2" charset="-122"/>
                            </a:rPr>
                            <m:t>𝒅</m:t>
                          </m:r>
                          <m:r>
                            <a:rPr lang="en-US" altLang="zh-CN" sz="2800" b="1" i="1" smtClean="0">
                              <a:solidFill>
                                <a:schemeClr val="tx1"/>
                              </a:solidFill>
                              <a:latin typeface="Cambria Math" panose="02040503050406030204" pitchFamily="18" charset="0"/>
                              <a:ea typeface="宋体" panose="02010600030101010101" pitchFamily="2" charset="-122"/>
                            </a:rPr>
                            <m:t>𝒛</m:t>
                          </m:r>
                        </m:num>
                        <m:den>
                          <m:r>
                            <a:rPr lang="en-US" altLang="zh-CN" sz="2800" b="1" i="1">
                              <a:solidFill>
                                <a:schemeClr val="tx1"/>
                              </a:solidFill>
                              <a:latin typeface="Cambria Math" panose="02040503050406030204" pitchFamily="18" charset="0"/>
                              <a:ea typeface="宋体" panose="02010600030101010101" pitchFamily="2" charset="-122"/>
                            </a:rPr>
                            <m:t>𝒅𝒕</m:t>
                          </m:r>
                        </m:den>
                      </m:f>
                      <m:acc>
                        <m:accPr>
                          <m:chr m:val="⃑"/>
                          <m:ctrlPr>
                            <a:rPr lang="en-US" altLang="zh-CN" sz="2800" b="1" i="1">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𝒌</m:t>
                          </m:r>
                        </m:e>
                      </m:acc>
                    </m:oMath>
                  </m:oMathPara>
                </a14:m>
                <a:endParaRPr lang="zh-CN" altLang="en-US" sz="2800" b="1" dirty="0">
                  <a:solidFill>
                    <a:schemeClr val="tx1"/>
                  </a:solidFill>
                  <a:latin typeface="宋体" panose="02010600030101010101" pitchFamily="2" charset="-122"/>
                  <a:ea typeface="宋体" panose="02010600030101010101" pitchFamily="2" charset="-122"/>
                </a:endParaRPr>
              </a:p>
            </p:txBody>
          </p:sp>
        </mc:Choice>
        <mc:Fallback xmlns="">
          <p:sp>
            <p:nvSpPr>
              <p:cNvPr id="61" name="文本框 60"/>
              <p:cNvSpPr txBox="1">
                <a:spLocks noRot="1" noChangeAspect="1" noMove="1" noResize="1" noEditPoints="1" noAdjustHandles="1" noChangeArrowheads="1" noChangeShapeType="1" noTextEdit="1"/>
              </p:cNvSpPr>
              <p:nvPr/>
            </p:nvSpPr>
            <p:spPr>
              <a:xfrm>
                <a:off x="965407" y="3339310"/>
                <a:ext cx="4529500" cy="91076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1205392" y="2452564"/>
                <a:ext cx="4411138" cy="9423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solidFill>
                                <a:schemeClr val="tx1"/>
                              </a:solidFill>
                              <a:latin typeface="Cambria Math" panose="02040503050406030204" pitchFamily="18" charset="0"/>
                              <a:ea typeface="宋体" panose="02010600030101010101" pitchFamily="2" charset="-122"/>
                            </a:rPr>
                          </m:ctrlPr>
                        </m:accPr>
                        <m:e>
                          <m:r>
                            <a:rPr lang="en-US" altLang="zh-CN" sz="2800" b="1" i="1">
                              <a:solidFill>
                                <a:schemeClr val="tx1"/>
                              </a:solidFill>
                              <a:latin typeface="Cambria Math" panose="02040503050406030204" pitchFamily="18" charset="0"/>
                              <a:ea typeface="宋体" panose="02010600030101010101" pitchFamily="2" charset="-122"/>
                            </a:rPr>
                            <m:t>𝒗</m:t>
                          </m:r>
                        </m:e>
                      </m:acc>
                      <m:r>
                        <a:rPr lang="en-US" altLang="zh-CN" sz="2800" b="1" i="1" smtClean="0">
                          <a:solidFill>
                            <a:schemeClr val="tx1"/>
                          </a:solidFill>
                          <a:latin typeface="Cambria Math" panose="02040503050406030204" pitchFamily="18" charset="0"/>
                          <a:ea typeface="宋体" panose="02010600030101010101" pitchFamily="2" charset="-122"/>
                        </a:rPr>
                        <m:t>=</m:t>
                      </m:r>
                      <m:f>
                        <m:fPr>
                          <m:ctrlPr>
                            <a:rPr kumimoji="1" lang="en-US" altLang="zh-CN" sz="2800" i="1">
                              <a:latin typeface="Cambria Math" panose="02040503050406030204" pitchFamily="18" charset="0"/>
                            </a:rPr>
                          </m:ctrlPr>
                        </m:fPr>
                        <m:num>
                          <m:r>
                            <a:rPr kumimoji="1" lang="en-US" altLang="zh-CN" sz="2800" i="1">
                              <a:latin typeface="Cambria Math" panose="02040503050406030204" pitchFamily="18" charset="0"/>
                            </a:rPr>
                            <m:t>𝑑</m:t>
                          </m:r>
                          <m:acc>
                            <m:accPr>
                              <m:chr m:val="⃑"/>
                              <m:ctrlPr>
                                <a:rPr kumimoji="1" lang="en-US" altLang="zh-CN" sz="2800" i="1">
                                  <a:latin typeface="Cambria Math" panose="02040503050406030204" pitchFamily="18" charset="0"/>
                                </a:rPr>
                              </m:ctrlPr>
                            </m:accPr>
                            <m:e>
                              <m:r>
                                <a:rPr kumimoji="1" lang="en-US" altLang="zh-CN" sz="2800" i="1">
                                  <a:latin typeface="Cambria Math" panose="02040503050406030204" pitchFamily="18" charset="0"/>
                                </a:rPr>
                                <m:t>𝑟</m:t>
                              </m:r>
                            </m:e>
                          </m:acc>
                        </m:num>
                        <m:den>
                          <m:r>
                            <a:rPr kumimoji="1" lang="en-US" altLang="zh-CN" sz="2800" i="1">
                              <a:latin typeface="Cambria Math" panose="02040503050406030204" pitchFamily="18" charset="0"/>
                            </a:rPr>
                            <m:t>𝑑𝑡</m:t>
                          </m:r>
                        </m:den>
                      </m:f>
                      <m:r>
                        <a:rPr kumimoji="1" lang="en-US" altLang="zh-CN" sz="2800" i="1" smtClean="0">
                          <a:latin typeface="Cambria Math" panose="02040503050406030204" pitchFamily="18" charset="0"/>
                        </a:rPr>
                        <m:t>=</m:t>
                      </m:r>
                      <m:sSub>
                        <m:sSubPr>
                          <m:ctrlPr>
                            <a:rPr lang="en-US" altLang="zh-CN" sz="2800" b="1" i="1" smtClean="0">
                              <a:solidFill>
                                <a:schemeClr val="tx1"/>
                              </a:solidFill>
                              <a:latin typeface="Cambria Math" panose="02040503050406030204" pitchFamily="18" charset="0"/>
                              <a:ea typeface="宋体" panose="02010600030101010101" pitchFamily="2" charset="-122"/>
                            </a:rPr>
                          </m:ctrlPr>
                        </m:sSubPr>
                        <m:e>
                          <m:r>
                            <a:rPr lang="en-US" altLang="zh-CN" sz="2800" b="1" i="1" smtClean="0">
                              <a:solidFill>
                                <a:schemeClr val="tx1"/>
                              </a:solidFill>
                              <a:latin typeface="Cambria Math" panose="02040503050406030204" pitchFamily="18" charset="0"/>
                              <a:ea typeface="宋体" panose="02010600030101010101" pitchFamily="2" charset="-122"/>
                            </a:rPr>
                            <m:t>𝒗</m:t>
                          </m:r>
                        </m:e>
                        <m:sub>
                          <m:r>
                            <a:rPr lang="en-US" altLang="zh-CN" sz="2800" b="1" i="1">
                              <a:latin typeface="Cambria Math" panose="02040503050406030204" pitchFamily="18" charset="0"/>
                              <a:ea typeface="宋体" panose="02010600030101010101" pitchFamily="2" charset="-122"/>
                            </a:rPr>
                            <m:t>𝒙</m:t>
                          </m:r>
                        </m:sub>
                      </m:sSub>
                      <m:acc>
                        <m:accPr>
                          <m:chr m:val="⃑"/>
                          <m:ctrlPr>
                            <a:rPr lang="en-US" altLang="zh-CN" sz="2800" b="1" i="1" smtClean="0">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𝒊</m:t>
                          </m:r>
                        </m:e>
                      </m:acc>
                      <m:r>
                        <a:rPr lang="en-US" altLang="zh-CN" sz="2800" b="1" i="1" smtClean="0">
                          <a:solidFill>
                            <a:schemeClr val="tx1"/>
                          </a:solidFill>
                          <a:latin typeface="Cambria Math" panose="02040503050406030204" pitchFamily="18" charset="0"/>
                          <a:ea typeface="宋体" panose="02010600030101010101" pitchFamily="2" charset="-122"/>
                        </a:rPr>
                        <m:t>+</m:t>
                      </m:r>
                      <m:sSub>
                        <m:sSubPr>
                          <m:ctrlPr>
                            <a:rPr lang="en-US" altLang="zh-CN" sz="2800" b="1" i="1">
                              <a:latin typeface="Cambria Math" panose="02040503050406030204" pitchFamily="18" charset="0"/>
                              <a:ea typeface="宋体" panose="02010600030101010101" pitchFamily="2" charset="-122"/>
                            </a:rPr>
                          </m:ctrlPr>
                        </m:sSubPr>
                        <m:e>
                          <m:r>
                            <a:rPr lang="en-US" altLang="zh-CN" sz="2800" b="1" i="1">
                              <a:latin typeface="Cambria Math" panose="02040503050406030204" pitchFamily="18" charset="0"/>
                              <a:ea typeface="宋体" panose="02010600030101010101" pitchFamily="2" charset="-122"/>
                            </a:rPr>
                            <m:t>𝒗</m:t>
                          </m:r>
                        </m:e>
                        <m:sub>
                          <m:r>
                            <a:rPr lang="en-US" altLang="zh-CN" sz="2800" b="1" i="1" smtClean="0">
                              <a:latin typeface="Cambria Math" panose="02040503050406030204" pitchFamily="18" charset="0"/>
                              <a:ea typeface="宋体" panose="02010600030101010101" pitchFamily="2" charset="-122"/>
                            </a:rPr>
                            <m:t>𝒚</m:t>
                          </m:r>
                        </m:sub>
                      </m:sSub>
                      <m:acc>
                        <m:accPr>
                          <m:chr m:val="⃑"/>
                          <m:ctrlPr>
                            <a:rPr lang="en-US" altLang="zh-CN" sz="2800" b="1" i="1">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𝒋</m:t>
                          </m:r>
                        </m:e>
                      </m:acc>
                      <m:r>
                        <a:rPr lang="en-US" altLang="zh-CN" sz="2800" b="1" i="1">
                          <a:solidFill>
                            <a:schemeClr val="tx1"/>
                          </a:solidFill>
                          <a:latin typeface="Cambria Math" panose="02040503050406030204" pitchFamily="18" charset="0"/>
                          <a:ea typeface="宋体" panose="02010600030101010101" pitchFamily="2" charset="-122"/>
                        </a:rPr>
                        <m:t>+</m:t>
                      </m:r>
                      <m:sSub>
                        <m:sSubPr>
                          <m:ctrlPr>
                            <a:rPr lang="en-US" altLang="zh-CN" sz="2800" b="1" i="1">
                              <a:latin typeface="Cambria Math" panose="02040503050406030204" pitchFamily="18" charset="0"/>
                              <a:ea typeface="宋体" panose="02010600030101010101" pitchFamily="2" charset="-122"/>
                            </a:rPr>
                          </m:ctrlPr>
                        </m:sSubPr>
                        <m:e>
                          <m:r>
                            <a:rPr lang="en-US" altLang="zh-CN" sz="2800" b="1" i="1">
                              <a:latin typeface="Cambria Math" panose="02040503050406030204" pitchFamily="18" charset="0"/>
                              <a:ea typeface="宋体" panose="02010600030101010101" pitchFamily="2" charset="-122"/>
                            </a:rPr>
                            <m:t>𝒗</m:t>
                          </m:r>
                        </m:e>
                        <m:sub>
                          <m:r>
                            <a:rPr lang="en-US" altLang="zh-CN" sz="2800" b="1" i="1" smtClean="0">
                              <a:latin typeface="Cambria Math" panose="02040503050406030204" pitchFamily="18" charset="0"/>
                              <a:ea typeface="宋体" panose="02010600030101010101" pitchFamily="2" charset="-122"/>
                            </a:rPr>
                            <m:t>𝒛</m:t>
                          </m:r>
                        </m:sub>
                      </m:sSub>
                      <m:acc>
                        <m:accPr>
                          <m:chr m:val="⃑"/>
                          <m:ctrlPr>
                            <a:rPr lang="en-US" altLang="zh-CN" sz="2800" b="1" i="1">
                              <a:solidFill>
                                <a:schemeClr val="tx1"/>
                              </a:solidFill>
                              <a:latin typeface="Cambria Math" panose="02040503050406030204" pitchFamily="18" charset="0"/>
                              <a:ea typeface="宋体" panose="02010600030101010101" pitchFamily="2" charset="-122"/>
                            </a:rPr>
                          </m:ctrlPr>
                        </m:accPr>
                        <m:e>
                          <m:r>
                            <a:rPr lang="en-US" altLang="zh-CN" sz="2800" b="1" i="1" smtClean="0">
                              <a:solidFill>
                                <a:schemeClr val="tx1"/>
                              </a:solidFill>
                              <a:latin typeface="Cambria Math" panose="02040503050406030204" pitchFamily="18" charset="0"/>
                              <a:ea typeface="宋体" panose="02010600030101010101" pitchFamily="2" charset="-122"/>
                            </a:rPr>
                            <m:t>𝒌</m:t>
                          </m:r>
                        </m:e>
                      </m:acc>
                    </m:oMath>
                  </m:oMathPara>
                </a14:m>
                <a:endParaRPr lang="zh-CN" altLang="en-US" sz="2800" b="1" dirty="0">
                  <a:solidFill>
                    <a:schemeClr val="tx1"/>
                  </a:solidFill>
                  <a:latin typeface="宋体" panose="02010600030101010101" pitchFamily="2" charset="-122"/>
                  <a:ea typeface="宋体" panose="02010600030101010101" pitchFamily="2" charset="-122"/>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1205392" y="2452564"/>
                <a:ext cx="4411138" cy="94230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813811" y="4482549"/>
                <a:ext cx="1551643" cy="910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宋体" panose="02010600030101010101" pitchFamily="2" charset="-122"/>
                            </a:rPr>
                          </m:ctrlPr>
                        </m:sSubPr>
                        <m:e>
                          <m:r>
                            <a:rPr lang="en-US" altLang="zh-CN" sz="2800" b="1" i="1">
                              <a:latin typeface="Cambria Math" panose="02040503050406030204" pitchFamily="18" charset="0"/>
                              <a:ea typeface="宋体" panose="02010600030101010101" pitchFamily="2" charset="-122"/>
                            </a:rPr>
                            <m:t>𝒗</m:t>
                          </m:r>
                        </m:e>
                        <m:sub>
                          <m:r>
                            <a:rPr lang="en-US" altLang="zh-CN" sz="2800" b="1" i="1">
                              <a:latin typeface="Cambria Math" panose="02040503050406030204" pitchFamily="18" charset="0"/>
                              <a:ea typeface="宋体" panose="02010600030101010101" pitchFamily="2" charset="-122"/>
                            </a:rPr>
                            <m:t>𝒙</m:t>
                          </m:r>
                        </m:sub>
                      </m:sSub>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a:latin typeface="Cambria Math" panose="02040503050406030204" pitchFamily="18" charset="0"/>
                              <a:ea typeface="宋体" panose="02010600030101010101" pitchFamily="2" charset="-122"/>
                            </a:rPr>
                            <m:t>𝒅𝒙</m:t>
                          </m:r>
                        </m:num>
                        <m:den>
                          <m:r>
                            <a:rPr lang="en-US" altLang="zh-CN" sz="2800" b="1" i="1">
                              <a:latin typeface="Cambria Math" panose="02040503050406030204" pitchFamily="18" charset="0"/>
                              <a:ea typeface="宋体" panose="02010600030101010101" pitchFamily="2" charset="-122"/>
                            </a:rPr>
                            <m:t>𝒅𝒕</m:t>
                          </m:r>
                        </m:den>
                      </m:f>
                    </m:oMath>
                  </m:oMathPara>
                </a14:m>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813811" y="4482549"/>
                <a:ext cx="1551643" cy="91076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p:cNvSpPr/>
              <p:nvPr/>
            </p:nvSpPr>
            <p:spPr>
              <a:xfrm>
                <a:off x="2814685" y="4452143"/>
                <a:ext cx="1551643" cy="910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宋体" panose="02010600030101010101" pitchFamily="2" charset="-122"/>
                            </a:rPr>
                          </m:ctrlPr>
                        </m:sSubPr>
                        <m:e>
                          <m:r>
                            <a:rPr lang="en-US" altLang="zh-CN" sz="2800" b="1" i="1">
                              <a:latin typeface="Cambria Math" panose="02040503050406030204" pitchFamily="18" charset="0"/>
                              <a:ea typeface="宋体" panose="02010600030101010101" pitchFamily="2" charset="-122"/>
                            </a:rPr>
                            <m:t>𝒗</m:t>
                          </m:r>
                        </m:e>
                        <m:sub>
                          <m:r>
                            <a:rPr lang="en-US" altLang="zh-CN" sz="2800" b="1" i="1" smtClean="0">
                              <a:latin typeface="Cambria Math" panose="02040503050406030204" pitchFamily="18" charset="0"/>
                              <a:ea typeface="宋体" panose="02010600030101010101" pitchFamily="2" charset="-122"/>
                            </a:rPr>
                            <m:t>𝒚</m:t>
                          </m:r>
                        </m:sub>
                      </m:sSub>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a:latin typeface="Cambria Math" panose="02040503050406030204" pitchFamily="18" charset="0"/>
                              <a:ea typeface="宋体" panose="02010600030101010101" pitchFamily="2" charset="-122"/>
                            </a:rPr>
                            <m:t>𝒅</m:t>
                          </m:r>
                          <m:r>
                            <a:rPr lang="en-US" altLang="zh-CN" sz="2800" b="1" i="1" smtClean="0">
                              <a:latin typeface="Cambria Math" panose="02040503050406030204" pitchFamily="18" charset="0"/>
                              <a:ea typeface="宋体" panose="02010600030101010101" pitchFamily="2" charset="-122"/>
                            </a:rPr>
                            <m:t>𝒚</m:t>
                          </m:r>
                        </m:num>
                        <m:den>
                          <m:r>
                            <a:rPr lang="en-US" altLang="zh-CN" sz="2800" b="1" i="1">
                              <a:latin typeface="Cambria Math" panose="02040503050406030204" pitchFamily="18" charset="0"/>
                              <a:ea typeface="宋体" panose="02010600030101010101" pitchFamily="2" charset="-122"/>
                            </a:rPr>
                            <m:t>𝒅𝒕</m:t>
                          </m:r>
                        </m:den>
                      </m:f>
                    </m:oMath>
                  </m:oMathPara>
                </a14:m>
                <a:endParaRPr lang="zh-CN" altLang="en-US" sz="2800" dirty="0"/>
              </a:p>
            </p:txBody>
          </p:sp>
        </mc:Choice>
        <mc:Fallback xmlns="">
          <p:sp>
            <p:nvSpPr>
              <p:cNvPr id="63" name="矩形 62"/>
              <p:cNvSpPr>
                <a:spLocks noRot="1" noChangeAspect="1" noMove="1" noResize="1" noEditPoints="1" noAdjustHandles="1" noChangeArrowheads="1" noChangeShapeType="1" noTextEdit="1"/>
              </p:cNvSpPr>
              <p:nvPr/>
            </p:nvSpPr>
            <p:spPr>
              <a:xfrm>
                <a:off x="2814685" y="4452143"/>
                <a:ext cx="1551643" cy="91076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4788007" y="4452143"/>
                <a:ext cx="1551643" cy="910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宋体" panose="02010600030101010101" pitchFamily="2" charset="-122"/>
                            </a:rPr>
                          </m:ctrlPr>
                        </m:sSubPr>
                        <m:e>
                          <m:r>
                            <a:rPr lang="en-US" altLang="zh-CN" sz="2800" b="1" i="1">
                              <a:latin typeface="Cambria Math" panose="02040503050406030204" pitchFamily="18" charset="0"/>
                              <a:ea typeface="宋体" panose="02010600030101010101" pitchFamily="2" charset="-122"/>
                            </a:rPr>
                            <m:t>𝒗</m:t>
                          </m:r>
                        </m:e>
                        <m:sub>
                          <m:r>
                            <a:rPr lang="en-US" altLang="zh-CN" sz="2800" b="1" i="1" smtClean="0">
                              <a:latin typeface="Cambria Math" panose="02040503050406030204" pitchFamily="18" charset="0"/>
                              <a:ea typeface="宋体" panose="02010600030101010101" pitchFamily="2" charset="-122"/>
                            </a:rPr>
                            <m:t>𝒛</m:t>
                          </m:r>
                        </m:sub>
                      </m:sSub>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a:latin typeface="Cambria Math" panose="02040503050406030204" pitchFamily="18" charset="0"/>
                              <a:ea typeface="宋体" panose="02010600030101010101" pitchFamily="2" charset="-122"/>
                            </a:rPr>
                            <m:t>𝒅</m:t>
                          </m:r>
                          <m:r>
                            <a:rPr lang="en-US" altLang="zh-CN" sz="2800" b="1" i="1" smtClean="0">
                              <a:latin typeface="Cambria Math" panose="02040503050406030204" pitchFamily="18" charset="0"/>
                              <a:ea typeface="宋体" panose="02010600030101010101" pitchFamily="2" charset="-122"/>
                            </a:rPr>
                            <m:t>𝒛</m:t>
                          </m:r>
                        </m:num>
                        <m:den>
                          <m:r>
                            <a:rPr lang="en-US" altLang="zh-CN" sz="2800" b="1" i="1">
                              <a:latin typeface="Cambria Math" panose="02040503050406030204" pitchFamily="18" charset="0"/>
                              <a:ea typeface="宋体" panose="02010600030101010101" pitchFamily="2" charset="-122"/>
                            </a:rPr>
                            <m:t>𝒅𝒕</m:t>
                          </m:r>
                        </m:den>
                      </m:f>
                    </m:oMath>
                  </m:oMathPara>
                </a14:m>
                <a:endParaRPr lang="zh-CN" altLang="en-US" sz="2800" dirty="0"/>
              </a:p>
            </p:txBody>
          </p:sp>
        </mc:Choice>
        <mc:Fallback xmlns="">
          <p:sp>
            <p:nvSpPr>
              <p:cNvPr id="64" name="矩形 63"/>
              <p:cNvSpPr>
                <a:spLocks noRot="1" noChangeAspect="1" noMove="1" noResize="1" noEditPoints="1" noAdjustHandles="1" noChangeArrowheads="1" noChangeShapeType="1" noTextEdit="1"/>
              </p:cNvSpPr>
              <p:nvPr/>
            </p:nvSpPr>
            <p:spPr>
              <a:xfrm>
                <a:off x="4788007" y="4452143"/>
                <a:ext cx="1551643" cy="91076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4828F5AD-4162-4DA2-898F-2712FBC85F07}"/>
                  </a:ext>
                </a:extLst>
              </p:cNvPr>
              <p:cNvSpPr txBox="1"/>
              <p:nvPr/>
            </p:nvSpPr>
            <p:spPr>
              <a:xfrm>
                <a:off x="135007" y="5470162"/>
                <a:ext cx="8530309" cy="1365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b="0" i="1" smtClean="0">
                              <a:solidFill>
                                <a:schemeClr val="tx1"/>
                              </a:solidFill>
                              <a:latin typeface="Cambria Math" panose="02040503050406030204" pitchFamily="18" charset="0"/>
                              <a:ea typeface="宋体" panose="02010600030101010101" pitchFamily="2" charset="-122"/>
                            </a:rPr>
                          </m:ctrlPr>
                        </m:dPr>
                        <m:e>
                          <m:acc>
                            <m:accPr>
                              <m:chr m:val="⃑"/>
                              <m:ctrlPr>
                                <a:rPr lang="en-US" altLang="zh-CN" sz="2800" b="0" i="1" smtClean="0">
                                  <a:solidFill>
                                    <a:schemeClr val="tx1"/>
                                  </a:solidFill>
                                  <a:latin typeface="Cambria Math" panose="02040503050406030204" pitchFamily="18" charset="0"/>
                                  <a:ea typeface="宋体" panose="02010600030101010101" pitchFamily="2" charset="-122"/>
                                </a:rPr>
                              </m:ctrlPr>
                            </m:accPr>
                            <m:e>
                              <m:r>
                                <a:rPr lang="en-US" altLang="zh-CN" sz="2800" b="0" i="1" smtClean="0">
                                  <a:solidFill>
                                    <a:schemeClr val="tx1"/>
                                  </a:solidFill>
                                  <a:latin typeface="Cambria Math" panose="02040503050406030204" pitchFamily="18" charset="0"/>
                                  <a:ea typeface="宋体" panose="02010600030101010101" pitchFamily="2" charset="-122"/>
                                </a:rPr>
                                <m:t>𝑣</m:t>
                              </m:r>
                            </m:e>
                          </m:acc>
                        </m:e>
                      </m:d>
                      <m:r>
                        <a:rPr lang="en-US" altLang="zh-CN" sz="2800" b="0" i="1" smtClean="0">
                          <a:solidFill>
                            <a:schemeClr val="tx1"/>
                          </a:solidFill>
                          <a:latin typeface="Cambria Math" panose="02040503050406030204" pitchFamily="18" charset="0"/>
                          <a:ea typeface="宋体" panose="02010600030101010101" pitchFamily="2" charset="-122"/>
                        </a:rPr>
                        <m:t>=</m:t>
                      </m:r>
                      <m:rad>
                        <m:radPr>
                          <m:degHide m:val="on"/>
                          <m:ctrlPr>
                            <a:rPr lang="en-US" altLang="zh-CN" sz="2800" b="0" i="1" smtClean="0">
                              <a:solidFill>
                                <a:schemeClr val="tx1"/>
                              </a:solidFill>
                              <a:latin typeface="Cambria Math" panose="02040503050406030204" pitchFamily="18" charset="0"/>
                              <a:ea typeface="宋体" panose="02010600030101010101" pitchFamily="2" charset="-122"/>
                            </a:rPr>
                          </m:ctrlPr>
                        </m:radPr>
                        <m:deg/>
                        <m:e>
                          <m:sSup>
                            <m:sSupPr>
                              <m:ctrlPr>
                                <a:rPr lang="en-US" altLang="zh-CN" sz="2800" b="0" i="1" smtClean="0">
                                  <a:solidFill>
                                    <a:schemeClr val="tx1"/>
                                  </a:solidFill>
                                  <a:latin typeface="Cambria Math" panose="02040503050406030204" pitchFamily="18" charset="0"/>
                                  <a:ea typeface="宋体" panose="02010600030101010101" pitchFamily="2" charset="-122"/>
                                </a:rPr>
                              </m:ctrlPr>
                            </m:sSupPr>
                            <m:e>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i="1">
                                      <a:latin typeface="Cambria Math" panose="02040503050406030204" pitchFamily="18" charset="0"/>
                                      <a:ea typeface="宋体" panose="02010600030101010101" pitchFamily="2" charset="-122"/>
                                    </a:rPr>
                                    <m:t>𝑥</m:t>
                                  </m:r>
                                </m:sub>
                              </m:sSub>
                            </m:e>
                            <m:sup>
                              <m:r>
                                <a:rPr lang="en-US" altLang="zh-CN" sz="2800" b="0" i="1" smtClean="0">
                                  <a:solidFill>
                                    <a:schemeClr val="tx1"/>
                                  </a:solidFill>
                                  <a:latin typeface="Cambria Math" panose="02040503050406030204" pitchFamily="18" charset="0"/>
                                  <a:ea typeface="宋体" panose="02010600030101010101" pitchFamily="2" charset="-122"/>
                                </a:rPr>
                                <m:t>2</m:t>
                              </m:r>
                            </m:sup>
                          </m:sSup>
                          <m:r>
                            <a:rPr lang="en-US" altLang="zh-CN" sz="2800" b="0" i="1" smtClean="0">
                              <a:solidFill>
                                <a:schemeClr val="tx1"/>
                              </a:solidFill>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b="0" i="1" smtClean="0">
                                      <a:latin typeface="Cambria Math" panose="02040503050406030204" pitchFamily="18" charset="0"/>
                                      <a:ea typeface="宋体" panose="02010600030101010101" pitchFamily="2" charset="-122"/>
                                    </a:rPr>
                                    <m:t>𝑦</m:t>
                                  </m:r>
                                </m:sub>
                              </m:sSub>
                            </m:e>
                            <m:sup>
                              <m:r>
                                <a:rPr lang="en-US" altLang="zh-CN" sz="2800" i="1">
                                  <a:latin typeface="Cambria Math" panose="02040503050406030204" pitchFamily="18" charset="0"/>
                                  <a:ea typeface="宋体" panose="02010600030101010101" pitchFamily="2" charset="-122"/>
                                </a:rPr>
                                <m:t>2</m:t>
                              </m:r>
                            </m:sup>
                          </m:sSup>
                          <m:r>
                            <a:rPr lang="en-US" altLang="zh-CN" sz="2800" b="0" i="1" smtClean="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b="0" i="1" smtClean="0">
                                      <a:latin typeface="Cambria Math" panose="02040503050406030204" pitchFamily="18" charset="0"/>
                                      <a:ea typeface="宋体" panose="02010600030101010101" pitchFamily="2" charset="-122"/>
                                    </a:rPr>
                                    <m:t>𝑧</m:t>
                                  </m:r>
                                </m:sub>
                              </m:sSub>
                            </m:e>
                            <m:sup>
                              <m:r>
                                <a:rPr lang="en-US" altLang="zh-CN" sz="2800" i="1">
                                  <a:latin typeface="Cambria Math" panose="02040503050406030204" pitchFamily="18" charset="0"/>
                                  <a:ea typeface="宋体" panose="02010600030101010101" pitchFamily="2" charset="-122"/>
                                </a:rPr>
                                <m:t>2</m:t>
                              </m:r>
                            </m:sup>
                          </m:sSup>
                        </m:e>
                      </m:rad>
                      <m:r>
                        <a:rPr lang="en-US" altLang="zh-CN" sz="2800" b="0" i="1" smtClean="0">
                          <a:solidFill>
                            <a:schemeClr val="tx1"/>
                          </a:solidFill>
                          <a:latin typeface="Cambria Math" panose="02040503050406030204" pitchFamily="18" charset="0"/>
                          <a:ea typeface="宋体" panose="02010600030101010101" pitchFamily="2" charset="-122"/>
                        </a:rPr>
                        <m:t>=</m:t>
                      </m:r>
                      <m:rad>
                        <m:radPr>
                          <m:degHide m:val="on"/>
                          <m:ctrlPr>
                            <a:rPr lang="en-US" altLang="zh-CN" sz="2800" b="0" i="1" smtClean="0">
                              <a:solidFill>
                                <a:schemeClr val="tx1"/>
                              </a:solidFill>
                              <a:latin typeface="Cambria Math" panose="02040503050406030204" pitchFamily="18" charset="0"/>
                              <a:ea typeface="宋体" panose="02010600030101010101" pitchFamily="2" charset="-122"/>
                            </a:rPr>
                          </m:ctrlPr>
                        </m:radPr>
                        <m:deg/>
                        <m:e>
                          <m:sSup>
                            <m:sSupPr>
                              <m:ctrlPr>
                                <a:rPr lang="en-US" altLang="zh-CN" sz="2800" b="0" i="1" smtClean="0">
                                  <a:solidFill>
                                    <a:schemeClr val="tx1"/>
                                  </a:solidFill>
                                  <a:latin typeface="Cambria Math" panose="02040503050406030204" pitchFamily="18" charset="0"/>
                                  <a:ea typeface="宋体" panose="02010600030101010101" pitchFamily="2" charset="-122"/>
                                </a:rPr>
                              </m:ctrlPr>
                            </m:sSupPr>
                            <m:e>
                              <m:r>
                                <a:rPr lang="en-US" altLang="zh-CN" sz="2800" i="1">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b="0" i="1" smtClean="0">
                                      <a:latin typeface="Cambria Math" panose="02040503050406030204" pitchFamily="18" charset="0"/>
                                      <a:ea typeface="宋体" panose="02010600030101010101" pitchFamily="2" charset="-122"/>
                                    </a:rPr>
                                    <m:t>𝑑𝑥</m:t>
                                  </m:r>
                                </m:num>
                                <m:den>
                                  <m:r>
                                    <a:rPr lang="en-US" altLang="zh-CN" sz="2800" b="0" i="1" smtClean="0">
                                      <a:latin typeface="Cambria Math" panose="02040503050406030204" pitchFamily="18" charset="0"/>
                                      <a:ea typeface="宋体" panose="02010600030101010101" pitchFamily="2" charset="-122"/>
                                    </a:rPr>
                                    <m:t>𝑑𝑡</m:t>
                                  </m:r>
                                </m:den>
                              </m:f>
                              <m:r>
                                <a:rPr lang="en-US" altLang="zh-CN" sz="2800" i="1">
                                  <a:latin typeface="Cambria Math" panose="02040503050406030204" pitchFamily="18" charset="0"/>
                                  <a:ea typeface="宋体" panose="02010600030101010101" pitchFamily="2" charset="-122"/>
                                </a:rPr>
                                <m:t>)</m:t>
                              </m:r>
                            </m:e>
                            <m:sup>
                              <m:r>
                                <a:rPr lang="en-US" altLang="zh-CN" sz="2800" b="0" i="1" smtClean="0">
                                  <a:solidFill>
                                    <a:schemeClr val="tx1"/>
                                  </a:solidFill>
                                  <a:latin typeface="Cambria Math" panose="02040503050406030204" pitchFamily="18" charset="0"/>
                                  <a:ea typeface="宋体" panose="02010600030101010101" pitchFamily="2" charset="-122"/>
                                </a:rPr>
                                <m:t>2</m:t>
                              </m:r>
                            </m:sup>
                          </m:sSup>
                          <m:r>
                            <a:rPr lang="en-US" altLang="zh-CN" sz="2800" b="0" i="1" smtClean="0">
                              <a:solidFill>
                                <a:schemeClr val="tx1"/>
                              </a:solidFill>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i="1">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i="1">
                                      <a:latin typeface="Cambria Math" panose="02040503050406030204" pitchFamily="18" charset="0"/>
                                      <a:ea typeface="宋体" panose="02010600030101010101" pitchFamily="2" charset="-122"/>
                                    </a:rPr>
                                    <m:t>𝑑</m:t>
                                  </m:r>
                                  <m:r>
                                    <a:rPr lang="en-US" altLang="zh-CN" sz="2800" b="0" i="1" smtClean="0">
                                      <a:latin typeface="Cambria Math" panose="02040503050406030204" pitchFamily="18" charset="0"/>
                                      <a:ea typeface="宋体" panose="02010600030101010101" pitchFamily="2" charset="-122"/>
                                    </a:rPr>
                                    <m:t>𝑦</m:t>
                                  </m:r>
                                </m:num>
                                <m:den>
                                  <m:r>
                                    <a:rPr lang="en-US" altLang="zh-CN" sz="2800" i="1">
                                      <a:latin typeface="Cambria Math" panose="02040503050406030204" pitchFamily="18" charset="0"/>
                                      <a:ea typeface="宋体" panose="02010600030101010101" pitchFamily="2" charset="-122"/>
                                    </a:rPr>
                                    <m:t>𝑑𝑡</m:t>
                                  </m:r>
                                </m:den>
                              </m:f>
                              <m:r>
                                <a:rPr lang="en-US" altLang="zh-CN" sz="2800" i="1">
                                  <a:latin typeface="Cambria Math" panose="02040503050406030204" pitchFamily="18" charset="0"/>
                                  <a:ea typeface="宋体" panose="02010600030101010101" pitchFamily="2" charset="-122"/>
                                </a:rPr>
                                <m:t>)</m:t>
                              </m:r>
                            </m:e>
                            <m:sup>
                              <m:r>
                                <a:rPr lang="en-US" altLang="zh-CN" sz="2800" i="1">
                                  <a:latin typeface="Cambria Math" panose="02040503050406030204" pitchFamily="18" charset="0"/>
                                  <a:ea typeface="宋体" panose="02010600030101010101" pitchFamily="2" charset="-122"/>
                                </a:rPr>
                                <m:t>2</m:t>
                              </m:r>
                            </m:sup>
                          </m:sSup>
                          <m:r>
                            <a:rPr lang="en-US" altLang="zh-CN" sz="2800" b="0" i="1" smtClean="0">
                              <a:latin typeface="Cambria Math" panose="02040503050406030204" pitchFamily="18" charset="0"/>
                              <a:ea typeface="宋体" panose="02010600030101010101" pitchFamily="2" charset="-122"/>
                            </a:rPr>
                            <m:t>+</m:t>
                          </m:r>
                          <m:sSup>
                            <m:sSupPr>
                              <m:ctrlPr>
                                <a:rPr lang="en-US" altLang="zh-CN" sz="2800" i="1">
                                  <a:latin typeface="Cambria Math" panose="02040503050406030204" pitchFamily="18" charset="0"/>
                                  <a:ea typeface="宋体" panose="02010600030101010101" pitchFamily="2" charset="-122"/>
                                </a:rPr>
                              </m:ctrlPr>
                            </m:sSupPr>
                            <m:e>
                              <m:r>
                                <a:rPr lang="en-US" altLang="zh-CN" sz="2800" i="1">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i="1">
                                      <a:latin typeface="Cambria Math" panose="02040503050406030204" pitchFamily="18" charset="0"/>
                                      <a:ea typeface="宋体" panose="02010600030101010101" pitchFamily="2" charset="-122"/>
                                    </a:rPr>
                                    <m:t>𝑑</m:t>
                                  </m:r>
                                  <m:r>
                                    <a:rPr lang="en-US" altLang="zh-CN" sz="2800" b="0" i="1" smtClean="0">
                                      <a:latin typeface="Cambria Math" panose="02040503050406030204" pitchFamily="18" charset="0"/>
                                      <a:ea typeface="宋体" panose="02010600030101010101" pitchFamily="2" charset="-122"/>
                                    </a:rPr>
                                    <m:t>𝑧</m:t>
                                  </m:r>
                                </m:num>
                                <m:den>
                                  <m:r>
                                    <a:rPr lang="en-US" altLang="zh-CN" sz="2800" i="1">
                                      <a:latin typeface="Cambria Math" panose="02040503050406030204" pitchFamily="18" charset="0"/>
                                      <a:ea typeface="宋体" panose="02010600030101010101" pitchFamily="2" charset="-122"/>
                                    </a:rPr>
                                    <m:t>𝑑𝑡</m:t>
                                  </m:r>
                                </m:den>
                              </m:f>
                              <m:r>
                                <a:rPr lang="en-US" altLang="zh-CN" sz="2800" i="1">
                                  <a:latin typeface="Cambria Math" panose="02040503050406030204" pitchFamily="18" charset="0"/>
                                  <a:ea typeface="宋体" panose="02010600030101010101" pitchFamily="2" charset="-122"/>
                                </a:rPr>
                                <m:t>)</m:t>
                              </m:r>
                            </m:e>
                            <m:sup>
                              <m:r>
                                <a:rPr lang="en-US" altLang="zh-CN" sz="2800" i="1">
                                  <a:latin typeface="Cambria Math" panose="02040503050406030204" pitchFamily="18" charset="0"/>
                                  <a:ea typeface="宋体" panose="02010600030101010101" pitchFamily="2" charset="-122"/>
                                </a:rPr>
                                <m:t>2</m:t>
                              </m:r>
                            </m:sup>
                          </m:sSup>
                        </m:e>
                      </m:rad>
                    </m:oMath>
                  </m:oMathPara>
                </a14:m>
                <a:endParaRPr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65" name="文本框 64">
                <a:extLst>
                  <a:ext uri="{FF2B5EF4-FFF2-40B4-BE49-F238E27FC236}">
                    <a16:creationId xmlns:a16="http://schemas.microsoft.com/office/drawing/2014/main" id="{4828F5AD-4162-4DA2-898F-2712FBC85F07}"/>
                  </a:ext>
                </a:extLst>
              </p:cNvPr>
              <p:cNvSpPr txBox="1">
                <a:spLocks noRot="1" noChangeAspect="1" noMove="1" noResize="1" noEditPoints="1" noAdjustHandles="1" noChangeArrowheads="1" noChangeShapeType="1" noTextEdit="1"/>
              </p:cNvSpPr>
              <p:nvPr/>
            </p:nvSpPr>
            <p:spPr>
              <a:xfrm>
                <a:off x="135007" y="5470162"/>
                <a:ext cx="8530309" cy="1365374"/>
              </a:xfrm>
              <a:prstGeom prst="rect">
                <a:avLst/>
              </a:prstGeom>
              <a:blipFill>
                <a:blip r:embed="rId17"/>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14B6B65-3E5F-453C-846F-F2309FF43486}"/>
              </a:ext>
            </a:extLst>
          </p:cNvPr>
          <p:cNvSpPr txBox="1"/>
          <p:nvPr/>
        </p:nvSpPr>
        <p:spPr>
          <a:xfrm>
            <a:off x="135007" y="5503778"/>
            <a:ext cx="441863" cy="1200329"/>
          </a:xfrm>
          <a:prstGeom prst="rect">
            <a:avLst/>
          </a:prstGeom>
          <a:noFill/>
        </p:spPr>
        <p:txBody>
          <a:bodyPr wrap="square" rtlCol="0">
            <a:spAutoFit/>
          </a:bodyPr>
          <a:lstStyle/>
          <a:p>
            <a:r>
              <a:rPr lang="zh-CN" altLang="en-US" b="1" dirty="0"/>
              <a:t>速度大小</a:t>
            </a:r>
          </a:p>
        </p:txBody>
      </p:sp>
    </p:spTree>
    <p:extLst>
      <p:ext uri="{BB962C8B-B14F-4D97-AF65-F5344CB8AC3E}">
        <p14:creationId xmlns:p14="http://schemas.microsoft.com/office/powerpoint/2010/main" val="37141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5" grpId="0"/>
      <p:bldP spid="63" grpId="0"/>
      <p:bldP spid="64" grpId="0"/>
      <p:bldP spid="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2858" y="770621"/>
            <a:ext cx="42620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rgbClr val="C00000"/>
                </a:solidFill>
                <a:latin typeface="微软雅黑" panose="020B0503020204020204" pitchFamily="34" charset="-122"/>
                <a:ea typeface="微软雅黑" panose="020B0503020204020204" pitchFamily="34" charset="-122"/>
              </a:rPr>
              <a:t>3.3 </a:t>
            </a:r>
            <a:r>
              <a:rPr kumimoji="1" lang="zh-CN" altLang="en-US" sz="2800" dirty="0">
                <a:solidFill>
                  <a:srgbClr val="C00000"/>
                </a:solidFill>
                <a:latin typeface="微软雅黑" panose="020B0503020204020204" pitchFamily="34" charset="-122"/>
                <a:ea typeface="微软雅黑" panose="020B0503020204020204" pitchFamily="34" charset="-122"/>
              </a:rPr>
              <a:t>平均速率（简称速率）</a:t>
            </a:r>
            <a:endParaRPr kumimoji="1" lang="zh-CN" altLang="en-US" sz="2800" dirty="0">
              <a:solidFill>
                <a:srgbClr val="C00000"/>
              </a:solidFill>
              <a:latin typeface="微软雅黑" panose="020B0503020204020204" pitchFamily="34" charset="-122"/>
              <a:ea typeface="微软雅黑" panose="020B0503020204020204" pitchFamily="34" charset="-122"/>
              <a:sym typeface="Symbol" panose="05050102010706020507" pitchFamily="18" charset="2"/>
            </a:endParaRPr>
          </a:p>
        </p:txBody>
      </p:sp>
      <mc:AlternateContent xmlns:mc="http://schemas.openxmlformats.org/markup-compatibility/2006" xmlns:a14="http://schemas.microsoft.com/office/drawing/2010/main">
        <mc:Choice Requires="a14">
          <p:sp>
            <p:nvSpPr>
              <p:cNvPr id="3" name="Text Box 5"/>
              <p:cNvSpPr txBox="1">
                <a:spLocks noChangeArrowheads="1"/>
              </p:cNvSpPr>
              <p:nvPr/>
            </p:nvSpPr>
            <p:spPr bwMode="auto">
              <a:xfrm>
                <a:off x="765176" y="1341910"/>
                <a:ext cx="8064500" cy="9541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定义：在</a:t>
                </a:r>
                <a14:m>
                  <m:oMath xmlns:m="http://schemas.openxmlformats.org/officeDocument/2006/math">
                    <m:r>
                      <a:rPr kumimoji="1" lang="zh-CN" altLang="en-US" sz="2800" b="0" i="1" smtClean="0">
                        <a:latin typeface="Cambria Math" panose="02040503050406030204" pitchFamily="18" charset="0"/>
                        <a:ea typeface="宋体" panose="02010600030101010101" pitchFamily="2" charset="-122"/>
                      </a:rPr>
                      <m:t>∆</m:t>
                    </m:r>
                    <m:r>
                      <a:rPr kumimoji="1" lang="en-US" altLang="zh-CN" sz="2800" b="0" i="1" smtClean="0">
                        <a:latin typeface="Cambria Math" panose="02040503050406030204" pitchFamily="18" charset="0"/>
                        <a:ea typeface="宋体" panose="02010600030101010101" pitchFamily="2" charset="-122"/>
                      </a:rPr>
                      <m:t>𝑡</m:t>
                    </m:r>
                  </m:oMath>
                </a14:m>
                <a:r>
                  <a:rPr kumimoji="1" lang="zh-CN" altLang="en-US" sz="2800" dirty="0">
                    <a:latin typeface="微软雅黑" panose="020B0503020204020204" pitchFamily="34" charset="-122"/>
                    <a:ea typeface="微软雅黑" panose="020B0503020204020204" pitchFamily="34" charset="-122"/>
                    <a:sym typeface="Symbol" panose="05050102010706020507" pitchFamily="18" charset="2"/>
                  </a:rPr>
                  <a:t>时间内，质点所经过路程</a:t>
                </a:r>
                <a14:m>
                  <m:oMath xmlns:m="http://schemas.openxmlformats.org/officeDocument/2006/math">
                    <m:r>
                      <a:rPr kumimoji="1" lang="zh-CN" altLang="en-US" sz="2800" b="0" i="1" smtClean="0">
                        <a:latin typeface="Cambria Math" panose="02040503050406030204" pitchFamily="18" charset="0"/>
                        <a:ea typeface="宋体" panose="02010600030101010101" pitchFamily="2" charset="-122"/>
                        <a:sym typeface="Symbol" panose="05050102010706020507" pitchFamily="18" charset="2"/>
                      </a:rPr>
                      <m:t>∆</m:t>
                    </m:r>
                    <m:r>
                      <a:rPr kumimoji="1" lang="en-US" altLang="zh-CN" sz="2800" b="0" i="1" smtClean="0">
                        <a:latin typeface="Cambria Math" panose="02040503050406030204" pitchFamily="18" charset="0"/>
                        <a:ea typeface="宋体" panose="02010600030101010101" pitchFamily="2" charset="-122"/>
                        <a:sym typeface="Symbol" panose="05050102010706020507" pitchFamily="18" charset="2"/>
                      </a:rPr>
                      <m:t>𝑆</m:t>
                    </m:r>
                  </m:oMath>
                </a14:m>
                <a:r>
                  <a:rPr kumimoji="1" lang="zh-CN" altLang="en-US" sz="2800" dirty="0">
                    <a:latin typeface="微软雅黑" panose="020B0503020204020204" pitchFamily="34" charset="-122"/>
                    <a:ea typeface="微软雅黑" panose="020B0503020204020204" pitchFamily="34" charset="-122"/>
                    <a:sym typeface="Symbol" panose="05050102010706020507" pitchFamily="18" charset="2"/>
                  </a:rPr>
                  <a:t>与时间</a:t>
                </a:r>
                <a14:m>
                  <m:oMath xmlns:m="http://schemas.openxmlformats.org/officeDocument/2006/math">
                    <m:r>
                      <a:rPr kumimoji="1" lang="zh-CN" altLang="en-US" sz="2800" i="1">
                        <a:latin typeface="Cambria Math" panose="02040503050406030204" pitchFamily="18" charset="0"/>
                        <a:ea typeface="宋体" panose="02010600030101010101" pitchFamily="2" charset="-122"/>
                      </a:rPr>
                      <m:t>∆</m:t>
                    </m:r>
                    <m:r>
                      <a:rPr kumimoji="1" lang="en-US" altLang="zh-CN" sz="2800" i="1">
                        <a:latin typeface="Cambria Math" panose="02040503050406030204" pitchFamily="18" charset="0"/>
                        <a:ea typeface="宋体" panose="02010600030101010101" pitchFamily="2" charset="-122"/>
                      </a:rPr>
                      <m:t>𝑡</m:t>
                    </m:r>
                  </m:oMath>
                </a14:m>
                <a:r>
                  <a:rPr kumimoji="1" lang="zh-CN" altLang="en-US" sz="2800" dirty="0">
                    <a:latin typeface="微软雅黑" panose="020B0503020204020204" pitchFamily="34" charset="-122"/>
                    <a:ea typeface="微软雅黑" panose="020B0503020204020204" pitchFamily="34" charset="-122"/>
                    <a:sym typeface="Symbol" panose="05050102010706020507" pitchFamily="18" charset="2"/>
                  </a:rPr>
                  <a:t>的比值。</a:t>
                </a:r>
              </a:p>
            </p:txBody>
          </p:sp>
        </mc:Choice>
        <mc:Fallback xmlns="">
          <p:sp>
            <p:nvSpPr>
              <p:cNvPr id="3" name="Text Box 5"/>
              <p:cNvSpPr txBox="1">
                <a:spLocks noRot="1" noChangeAspect="1" noMove="1" noResize="1" noEditPoints="1" noAdjustHandles="1" noChangeArrowheads="1" noChangeShapeType="1" noTextEdit="1"/>
              </p:cNvSpPr>
              <p:nvPr/>
            </p:nvSpPr>
            <p:spPr bwMode="auto">
              <a:xfrm>
                <a:off x="765176" y="1341910"/>
                <a:ext cx="8064500" cy="954107"/>
              </a:xfrm>
              <a:prstGeom prst="rect">
                <a:avLst/>
              </a:prstGeom>
              <a:blipFill>
                <a:blip r:embed="rId2"/>
                <a:stretch>
                  <a:fillRect l="-1589" t="-6369" b="-1656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7"/>
              <p:cNvSpPr txBox="1">
                <a:spLocks noChangeArrowheads="1"/>
              </p:cNvSpPr>
              <p:nvPr/>
            </p:nvSpPr>
            <p:spPr bwMode="auto">
              <a:xfrm>
                <a:off x="703262" y="2345992"/>
                <a:ext cx="3254589" cy="714939"/>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平均速率：</a:t>
                </a:r>
                <a14:m>
                  <m:oMath xmlns:m="http://schemas.openxmlformats.org/officeDocument/2006/math">
                    <m:acc>
                      <m:accPr>
                        <m:chr m:val="̅"/>
                        <m:ctrlPr>
                          <a:rPr kumimoji="1" lang="en-US" altLang="zh-CN" sz="2800" b="0" i="1" smtClean="0">
                            <a:latin typeface="Cambria Math" panose="02040503050406030204" pitchFamily="18" charset="0"/>
                            <a:ea typeface="宋体" panose="02010600030101010101" pitchFamily="2" charset="-122"/>
                          </a:rPr>
                        </m:ctrlPr>
                      </m:accPr>
                      <m:e>
                        <m:r>
                          <a:rPr kumimoji="1" lang="en-US" altLang="zh-CN" sz="2800" b="0" i="1" smtClean="0">
                            <a:latin typeface="Cambria Math" panose="02040503050406030204" pitchFamily="18" charset="0"/>
                            <a:ea typeface="宋体" panose="02010600030101010101" pitchFamily="2" charset="-122"/>
                          </a:rPr>
                          <m:t>𝑣</m:t>
                        </m:r>
                      </m:e>
                    </m:acc>
                    <m:r>
                      <a:rPr kumimoji="1" lang="en-US" altLang="zh-CN" sz="2800" b="0" i="1" smtClean="0">
                        <a:latin typeface="Cambria Math" panose="02040503050406030204" pitchFamily="18" charset="0"/>
                        <a:ea typeface="宋体" panose="02010600030101010101" pitchFamily="2" charset="-122"/>
                      </a:rPr>
                      <m:t>=</m:t>
                    </m:r>
                    <m:f>
                      <m:fPr>
                        <m:ctrlPr>
                          <a:rPr kumimoji="1" lang="en-US" altLang="zh-CN" sz="2800" i="1" smtClean="0">
                            <a:latin typeface="Cambria Math" panose="02040503050406030204" pitchFamily="18" charset="0"/>
                            <a:ea typeface="宋体" panose="02010600030101010101" pitchFamily="2" charset="-122"/>
                          </a:rPr>
                        </m:ctrlPr>
                      </m:fPr>
                      <m:num>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𝑆</m:t>
                        </m:r>
                      </m:num>
                      <m:den>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𝑡</m:t>
                        </m:r>
                      </m:den>
                    </m:f>
                  </m:oMath>
                </a14:m>
                <a:endParaRPr kumimoji="1" lang="zh-CN" altLang="en-US" sz="2800" dirty="0">
                  <a:latin typeface="微软雅黑" panose="020B0503020204020204" pitchFamily="34" charset="-122"/>
                  <a:ea typeface="微软雅黑" panose="020B0503020204020204" pitchFamily="34" charset="-122"/>
                </a:endParaRPr>
              </a:p>
            </p:txBody>
          </p:sp>
        </mc:Choice>
        <mc:Fallback xmlns="">
          <p:sp>
            <p:nvSpPr>
              <p:cNvPr id="5" name="Text Box 7"/>
              <p:cNvSpPr txBox="1">
                <a:spLocks noRot="1" noChangeAspect="1" noMove="1" noResize="1" noEditPoints="1" noAdjustHandles="1" noChangeArrowheads="1" noChangeShapeType="1" noTextEdit="1"/>
              </p:cNvSpPr>
              <p:nvPr/>
            </p:nvSpPr>
            <p:spPr bwMode="auto">
              <a:xfrm>
                <a:off x="703262" y="2345992"/>
                <a:ext cx="3254589" cy="714939"/>
              </a:xfrm>
              <a:prstGeom prst="rect">
                <a:avLst/>
              </a:prstGeom>
              <a:blipFill>
                <a:blip r:embed="rId3"/>
                <a:stretch>
                  <a:fillRect l="-3745" b="-940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8"/>
              <p:cNvSpPr txBox="1">
                <a:spLocks noChangeArrowheads="1"/>
              </p:cNvSpPr>
              <p:nvPr/>
            </p:nvSpPr>
            <p:spPr bwMode="auto">
              <a:xfrm>
                <a:off x="586219" y="3221358"/>
                <a:ext cx="4948248" cy="755015"/>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solidFill>
                      <a:srgbClr val="FF0000"/>
                    </a:solidFill>
                    <a:latin typeface="微软雅黑" panose="020B0503020204020204" pitchFamily="34" charset="-122"/>
                    <a:ea typeface="微软雅黑" panose="020B0503020204020204" pitchFamily="34" charset="-122"/>
                  </a:rPr>
                  <a:t>瞬时速率</a:t>
                </a:r>
                <a:r>
                  <a:rPr kumimoji="1" lang="zh-CN" altLang="en-US" sz="28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800" i="1" smtClean="0">
                        <a:latin typeface="Cambria Math" panose="02040503050406030204" pitchFamily="18" charset="0"/>
                        <a:ea typeface="宋体" panose="02010600030101010101" pitchFamily="2" charset="-122"/>
                      </a:rPr>
                      <m:t>𝑣</m:t>
                    </m:r>
                    <m:r>
                      <a:rPr lang="en-US" altLang="zh-CN" sz="2800" b="0" i="1">
                        <a:latin typeface="Cambria Math" panose="02040503050406030204" pitchFamily="18" charset="0"/>
                        <a:ea typeface="宋体" panose="02010600030101010101" pitchFamily="2" charset="-122"/>
                      </a:rPr>
                      <m:t>=</m:t>
                    </m:r>
                    <m:func>
                      <m:funcPr>
                        <m:ctrlPr>
                          <a:rPr kumimoji="1" lang="en-US" altLang="zh-CN" sz="2800" i="1">
                            <a:latin typeface="Cambria Math" panose="02040503050406030204" pitchFamily="18" charset="0"/>
                          </a:rPr>
                        </m:ctrlPr>
                      </m:funcPr>
                      <m:fName>
                        <m:limLow>
                          <m:limLowPr>
                            <m:ctrlPr>
                              <a:rPr kumimoji="1" lang="en-US" altLang="zh-CN" sz="2800" i="1">
                                <a:latin typeface="Cambria Math" panose="02040503050406030204" pitchFamily="18" charset="0"/>
                              </a:rPr>
                            </m:ctrlPr>
                          </m:limLowPr>
                          <m:e>
                            <m:r>
                              <a:rPr kumimoji="1" lang="en-US" altLang="zh-CN" sz="2800" b="0" i="1">
                                <a:latin typeface="Cambria Math" panose="02040503050406030204" pitchFamily="18" charset="0"/>
                              </a:rPr>
                              <m:t>𝑙𝑖𝑚</m:t>
                            </m:r>
                          </m:e>
                          <m:lim>
                            <m:r>
                              <a:rPr kumimoji="1" lang="en-US" altLang="zh-CN" sz="2800" b="0" i="1">
                                <a:latin typeface="Cambria Math" panose="02040503050406030204" pitchFamily="18" charset="0"/>
                                <a:ea typeface="Cambria Math" panose="02040503050406030204" pitchFamily="18" charset="0"/>
                              </a:rPr>
                              <m:t>∆</m:t>
                            </m:r>
                            <m:r>
                              <a:rPr kumimoji="1" lang="en-US" altLang="zh-CN" sz="2800" b="0" i="1">
                                <a:latin typeface="Cambria Math" panose="02040503050406030204" pitchFamily="18" charset="0"/>
                                <a:ea typeface="Cambria Math" panose="02040503050406030204" pitchFamily="18" charset="0"/>
                              </a:rPr>
                              <m:t>𝑡</m:t>
                            </m:r>
                            <m:r>
                              <a:rPr kumimoji="1" lang="en-US" altLang="zh-CN" sz="2800" b="0" i="1">
                                <a:latin typeface="Cambria Math" panose="02040503050406030204" pitchFamily="18" charset="0"/>
                                <a:ea typeface="Cambria Math" panose="02040503050406030204" pitchFamily="18" charset="0"/>
                              </a:rPr>
                              <m:t>→0</m:t>
                            </m:r>
                          </m:lim>
                        </m:limLow>
                      </m:fName>
                      <m:e>
                        <m:f>
                          <m:fPr>
                            <m:ctrlPr>
                              <a:rPr kumimoji="1" lang="en-US" altLang="zh-CN" sz="2800" i="1">
                                <a:latin typeface="Cambria Math" panose="02040503050406030204" pitchFamily="18" charset="0"/>
                              </a:rPr>
                            </m:ctrlPr>
                          </m:fPr>
                          <m:num>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𝑆</m:t>
                            </m:r>
                          </m:num>
                          <m:den>
                            <m:r>
                              <a:rPr kumimoji="1" lang="en-US" altLang="zh-CN" sz="2800" b="0" i="1">
                                <a:latin typeface="Cambria Math" panose="02040503050406030204" pitchFamily="18" charset="0"/>
                                <a:ea typeface="Cambria Math" panose="02040503050406030204" pitchFamily="18" charset="0"/>
                              </a:rPr>
                              <m:t>∆</m:t>
                            </m:r>
                            <m:r>
                              <a:rPr kumimoji="1" lang="en-US" altLang="zh-CN" sz="2800" b="0" i="1">
                                <a:latin typeface="Cambria Math" panose="02040503050406030204" pitchFamily="18" charset="0"/>
                                <a:ea typeface="Cambria Math" panose="02040503050406030204" pitchFamily="18" charset="0"/>
                              </a:rPr>
                              <m:t>𝑡</m:t>
                            </m:r>
                          </m:den>
                        </m:f>
                        <m:r>
                          <a:rPr kumimoji="1" lang="en-US" altLang="zh-CN" sz="2800" b="0" i="1">
                            <a:latin typeface="Cambria Math" panose="02040503050406030204" pitchFamily="18" charset="0"/>
                          </a:rPr>
                          <m:t>=</m:t>
                        </m:r>
                        <m:f>
                          <m:fPr>
                            <m:ctrlPr>
                              <a:rPr kumimoji="1" lang="en-US" altLang="zh-CN" sz="2800" i="1">
                                <a:latin typeface="Cambria Math" panose="02040503050406030204" pitchFamily="18" charset="0"/>
                              </a:rPr>
                            </m:ctrlPr>
                          </m:fPr>
                          <m:num>
                            <m:r>
                              <a:rPr kumimoji="1" lang="en-US" altLang="zh-CN" sz="2800" b="0" i="1">
                                <a:latin typeface="Cambria Math" panose="02040503050406030204" pitchFamily="18" charset="0"/>
                              </a:rPr>
                              <m:t>𝑑</m:t>
                            </m:r>
                            <m:r>
                              <a:rPr kumimoji="1" lang="en-US" altLang="zh-CN" sz="2800" b="0" i="1" smtClean="0">
                                <a:latin typeface="Cambria Math" panose="02040503050406030204" pitchFamily="18" charset="0"/>
                              </a:rPr>
                              <m:t>𝑠</m:t>
                            </m:r>
                          </m:num>
                          <m:den>
                            <m:r>
                              <a:rPr kumimoji="1" lang="en-US" altLang="zh-CN" sz="2800" b="0" i="1">
                                <a:latin typeface="Cambria Math" panose="02040503050406030204" pitchFamily="18" charset="0"/>
                              </a:rPr>
                              <m:t>𝑑𝑡</m:t>
                            </m:r>
                          </m:den>
                        </m:f>
                      </m:e>
                    </m:func>
                  </m:oMath>
                </a14:m>
                <a:endParaRPr kumimoji="1" lang="zh-CN" altLang="en-US" sz="2800" dirty="0">
                  <a:latin typeface="微软雅黑" panose="020B0503020204020204" pitchFamily="34" charset="-122"/>
                  <a:ea typeface="微软雅黑" panose="020B0503020204020204" pitchFamily="34" charset="-122"/>
                </a:endParaRPr>
              </a:p>
            </p:txBody>
          </p:sp>
        </mc:Choice>
        <mc:Fallback xmlns="">
          <p:sp>
            <p:nvSpPr>
              <p:cNvPr id="6" name="Text Box 8"/>
              <p:cNvSpPr txBox="1">
                <a:spLocks noRot="1" noChangeAspect="1" noMove="1" noResize="1" noEditPoints="1" noAdjustHandles="1" noChangeArrowheads="1" noChangeShapeType="1" noTextEdit="1"/>
              </p:cNvSpPr>
              <p:nvPr/>
            </p:nvSpPr>
            <p:spPr bwMode="auto">
              <a:xfrm>
                <a:off x="586219" y="3221358"/>
                <a:ext cx="4948248" cy="755015"/>
              </a:xfrm>
              <a:prstGeom prst="rect">
                <a:avLst/>
              </a:prstGeom>
              <a:blipFill>
                <a:blip r:embed="rId4"/>
                <a:stretch>
                  <a:fillRect l="-2463" b="-3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10"/>
              <p:cNvSpPr txBox="1">
                <a:spLocks noChangeArrowheads="1"/>
              </p:cNvSpPr>
              <p:nvPr/>
            </p:nvSpPr>
            <p:spPr bwMode="auto">
              <a:xfrm>
                <a:off x="514398" y="4603915"/>
                <a:ext cx="5595756" cy="73404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一般情况：</a:t>
                </a:r>
                <a14:m>
                  <m:oMath xmlns:m="http://schemas.openxmlformats.org/officeDocument/2006/math">
                    <m:d>
                      <m:dPr>
                        <m:begChr m:val="|"/>
                        <m:endChr m:val="|"/>
                        <m:ctrlPr>
                          <a:rPr kumimoji="1" lang="en-US" altLang="zh-CN" sz="2800" i="1" smtClean="0">
                            <a:latin typeface="Cambria Math" panose="02040503050406030204" pitchFamily="18" charset="0"/>
                            <a:ea typeface="宋体" panose="02010600030101010101" pitchFamily="2" charset="-122"/>
                          </a:rPr>
                        </m:ctrlPr>
                      </m:dPr>
                      <m:e>
                        <m:r>
                          <a:rPr kumimoji="1" lang="en-US" altLang="zh-CN" sz="2800" b="0" i="1" smtClean="0">
                            <a:latin typeface="Cambria Math" panose="02040503050406030204" pitchFamily="18" charset="0"/>
                            <a:ea typeface="Cambria Math" panose="02040503050406030204" pitchFamily="18" charset="0"/>
                          </a:rPr>
                          <m:t>∆</m:t>
                        </m:r>
                        <m:acc>
                          <m:accPr>
                            <m:chr m:val="⃑"/>
                            <m:ctrlPr>
                              <a:rPr kumimoji="1" lang="en-US" altLang="zh-CN" sz="280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𝑟</m:t>
                            </m:r>
                          </m:e>
                        </m:acc>
                      </m:e>
                    </m:d>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𝑠</m:t>
                    </m:r>
                  </m:oMath>
                </a14:m>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因此</a:t>
                </a:r>
                <a14:m>
                  <m:oMath xmlns:m="http://schemas.openxmlformats.org/officeDocument/2006/math">
                    <m:d>
                      <m:dPr>
                        <m:begChr m:val="|"/>
                        <m:endChr m:val="|"/>
                        <m:ctrlPr>
                          <a:rPr kumimoji="1" lang="en-US" altLang="zh-CN" sz="2800" i="1">
                            <a:latin typeface="Cambria Math" panose="02040503050406030204" pitchFamily="18" charset="0"/>
                            <a:ea typeface="宋体" panose="02010600030101010101" pitchFamily="2" charset="-122"/>
                          </a:rPr>
                        </m:ctrlPr>
                      </m:dPr>
                      <m:e>
                        <m:bar>
                          <m:barPr>
                            <m:pos m:val="top"/>
                            <m:ctrlPr>
                              <a:rPr kumimoji="1" lang="en-US" altLang="zh-CN" sz="2800" i="1" smtClean="0">
                                <a:latin typeface="Cambria Math" panose="02040503050406030204" pitchFamily="18" charset="0"/>
                                <a:ea typeface="宋体" panose="02010600030101010101" pitchFamily="2" charset="-122"/>
                              </a:rPr>
                            </m:ctrlPr>
                          </m:barPr>
                          <m:e>
                            <m:acc>
                              <m:accPr>
                                <m:chr m:val="⃑"/>
                                <m:ctrlPr>
                                  <a:rPr kumimoji="1" lang="en-US" altLang="zh-CN" sz="2800" i="1" smtClean="0">
                                    <a:latin typeface="Cambria Math" panose="02040503050406030204" pitchFamily="18" charset="0"/>
                                    <a:ea typeface="宋体" panose="02010600030101010101" pitchFamily="2" charset="-122"/>
                                  </a:rPr>
                                </m:ctrlPr>
                              </m:accPr>
                              <m:e>
                                <m:r>
                                  <a:rPr kumimoji="1" lang="en-US" altLang="zh-CN" sz="2800" b="0" i="1" smtClean="0">
                                    <a:latin typeface="Cambria Math" panose="02040503050406030204" pitchFamily="18" charset="0"/>
                                    <a:ea typeface="宋体" panose="02010600030101010101" pitchFamily="2" charset="-122"/>
                                  </a:rPr>
                                  <m:t>𝑣</m:t>
                                </m:r>
                              </m:e>
                            </m:acc>
                          </m:e>
                        </m:bar>
                      </m:e>
                    </m:d>
                    <m:r>
                      <a:rPr kumimoji="1" lang="en-US" altLang="zh-CN" sz="2800" b="0" i="1">
                        <a:latin typeface="Cambria Math" panose="02040503050406030204" pitchFamily="18" charset="0"/>
                        <a:ea typeface="Cambria Math" panose="02040503050406030204" pitchFamily="18" charset="0"/>
                      </a:rPr>
                      <m:t>≠</m:t>
                    </m:r>
                    <m:acc>
                      <m:accPr>
                        <m:chr m:val="̅"/>
                        <m:ctrlPr>
                          <a:rPr kumimoji="1" lang="en-US" altLang="zh-CN" sz="2800" b="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𝑣</m:t>
                        </m:r>
                      </m:e>
                    </m:acc>
                  </m:oMath>
                </a14:m>
                <a:endParaRPr kumimoji="1" lang="zh-CN" altLang="en-US" sz="2800" dirty="0">
                  <a:latin typeface="微软雅黑" panose="020B0503020204020204" pitchFamily="34" charset="-122"/>
                  <a:ea typeface="微软雅黑" panose="020B0503020204020204" pitchFamily="34" charset="-122"/>
                </a:endParaRPr>
              </a:p>
            </p:txBody>
          </p:sp>
        </mc:Choice>
        <mc:Fallback xmlns="">
          <p:sp>
            <p:nvSpPr>
              <p:cNvPr id="8" name="Text Box 10"/>
              <p:cNvSpPr txBox="1">
                <a:spLocks noRot="1" noChangeAspect="1" noMove="1" noResize="1" noEditPoints="1" noAdjustHandles="1" noChangeArrowheads="1" noChangeShapeType="1" noTextEdit="1"/>
              </p:cNvSpPr>
              <p:nvPr/>
            </p:nvSpPr>
            <p:spPr bwMode="auto">
              <a:xfrm>
                <a:off x="514398" y="4603915"/>
                <a:ext cx="5595756" cy="734047"/>
              </a:xfrm>
              <a:prstGeom prst="rect">
                <a:avLst/>
              </a:prstGeom>
              <a:blipFill>
                <a:blip r:embed="rId5"/>
                <a:stretch>
                  <a:fillRect l="-2179" b="-74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12"/>
              <p:cNvSpPr txBox="1">
                <a:spLocks noChangeArrowheads="1"/>
              </p:cNvSpPr>
              <p:nvPr/>
            </p:nvSpPr>
            <p:spPr bwMode="auto">
              <a:xfrm>
                <a:off x="703262" y="5259467"/>
                <a:ext cx="6586846"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latin typeface="微软雅黑" panose="020B0503020204020204" pitchFamily="34" charset="-122"/>
                    <a:ea typeface="微软雅黑" panose="020B0503020204020204" pitchFamily="34" charset="-122"/>
                  </a:rPr>
                  <a:t>当</a:t>
                </a:r>
                <a:r>
                  <a:rPr kumimoji="1" lang="zh-CN" altLang="en-US" sz="2800"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800" i="1" dirty="0">
                    <a:latin typeface="微软雅黑" panose="020B0503020204020204" pitchFamily="34" charset="-122"/>
                    <a:ea typeface="微软雅黑" panose="020B0503020204020204" pitchFamily="34" charset="-122"/>
                  </a:rPr>
                  <a:t>t</a:t>
                </a:r>
                <a:r>
                  <a:rPr kumimoji="1" lang="en-US" altLang="zh-CN" sz="2800" dirty="0">
                    <a:latin typeface="微软雅黑" panose="020B0503020204020204" pitchFamily="34" charset="-122"/>
                    <a:ea typeface="微软雅黑" panose="020B0503020204020204" pitchFamily="34" charset="-122"/>
                    <a:sym typeface="Symbol" panose="05050102010706020507" pitchFamily="18" charset="2"/>
                  </a:rPr>
                  <a:t>0</a:t>
                </a:r>
                <a:r>
                  <a:rPr kumimoji="1" lang="zh-CN" altLang="en-US" sz="2800" dirty="0">
                    <a:latin typeface="微软雅黑" panose="020B0503020204020204" pitchFamily="34" charset="-122"/>
                    <a:ea typeface="微软雅黑" panose="020B0503020204020204" pitchFamily="34" charset="-122"/>
                    <a:sym typeface="Symbol" panose="05050102010706020507" pitchFamily="18" charset="2"/>
                  </a:rPr>
                  <a:t>时：</a:t>
                </a:r>
                <a14:m>
                  <m:oMath xmlns:m="http://schemas.openxmlformats.org/officeDocument/2006/math">
                    <m:d>
                      <m:dPr>
                        <m:begChr m:val="|"/>
                        <m:endChr m:val="|"/>
                        <m:ctrlPr>
                          <a:rPr kumimoji="1" lang="en-US" altLang="zh-CN" sz="2800" i="1">
                            <a:latin typeface="Cambria Math" panose="02040503050406030204" pitchFamily="18" charset="0"/>
                            <a:ea typeface="宋体" panose="02010600030101010101" pitchFamily="2" charset="-122"/>
                          </a:rPr>
                        </m:ctrlPr>
                      </m:dPr>
                      <m:e>
                        <m:r>
                          <a:rPr kumimoji="1" lang="en-US" altLang="zh-CN" sz="2800" b="0" i="1">
                            <a:latin typeface="Cambria Math" panose="02040503050406030204" pitchFamily="18" charset="0"/>
                            <a:ea typeface="Cambria Math" panose="02040503050406030204" pitchFamily="18" charset="0"/>
                          </a:rPr>
                          <m:t>∆</m:t>
                        </m:r>
                        <m:acc>
                          <m:accPr>
                            <m:chr m:val="⃑"/>
                            <m:ctrlPr>
                              <a:rPr kumimoji="1" lang="en-US" altLang="zh-CN" sz="2800" i="1">
                                <a:latin typeface="Cambria Math" panose="02040503050406030204" pitchFamily="18" charset="0"/>
                                <a:ea typeface="Cambria Math" panose="02040503050406030204" pitchFamily="18" charset="0"/>
                              </a:rPr>
                            </m:ctrlPr>
                          </m:accPr>
                          <m:e>
                            <m:r>
                              <a:rPr kumimoji="1" lang="en-US" altLang="zh-CN" sz="2800" b="0" i="1">
                                <a:latin typeface="Cambria Math" panose="02040503050406030204" pitchFamily="18" charset="0"/>
                                <a:ea typeface="Cambria Math" panose="02040503050406030204" pitchFamily="18" charset="0"/>
                              </a:rPr>
                              <m:t>𝑟</m:t>
                            </m:r>
                          </m:e>
                        </m:acc>
                      </m:e>
                    </m:d>
                    <m:r>
                      <a:rPr kumimoji="1" lang="en-US" altLang="zh-CN" sz="2800" b="0" i="1">
                        <a:latin typeface="Cambria Math" panose="02040503050406030204" pitchFamily="18" charset="0"/>
                        <a:ea typeface="Cambria Math" panose="02040503050406030204" pitchFamily="18" charset="0"/>
                      </a:rPr>
                      <m:t>→</m:t>
                    </m:r>
                    <m:d>
                      <m:dPr>
                        <m:begChr m:val="|"/>
                        <m:endChr m:val="|"/>
                        <m:ctrlPr>
                          <a:rPr kumimoji="1" lang="en-US" altLang="zh-CN" sz="2800" i="1" smtClean="0">
                            <a:latin typeface="Cambria Math" panose="02040503050406030204" pitchFamily="18" charset="0"/>
                            <a:ea typeface="Cambria Math" panose="02040503050406030204" pitchFamily="18" charset="0"/>
                          </a:rPr>
                        </m:ctrlPr>
                      </m:dPr>
                      <m:e>
                        <m:r>
                          <a:rPr kumimoji="1" lang="en-US" altLang="zh-CN" sz="2800" b="0" i="1" smtClean="0">
                            <a:latin typeface="Cambria Math" panose="02040503050406030204" pitchFamily="18" charset="0"/>
                            <a:ea typeface="Cambria Math" panose="02040503050406030204" pitchFamily="18" charset="0"/>
                          </a:rPr>
                          <m:t>𝑑</m:t>
                        </m:r>
                        <m:acc>
                          <m:accPr>
                            <m:chr m:val="⃑"/>
                            <m:ctrlPr>
                              <a:rPr kumimoji="1" lang="en-US" altLang="zh-CN" sz="280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𝑟</m:t>
                            </m:r>
                          </m:e>
                        </m:acc>
                      </m:e>
                    </m:d>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𝑑𝑠</m:t>
                    </m:r>
                  </m:oMath>
                </a14:m>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则</a:t>
                </a:r>
                <a14:m>
                  <m:oMath xmlns:m="http://schemas.openxmlformats.org/officeDocument/2006/math">
                    <m:d>
                      <m:dPr>
                        <m:begChr m:val="|"/>
                        <m:endChr m:val="|"/>
                        <m:ctrlPr>
                          <a:rPr kumimoji="1" lang="en-US" altLang="zh-CN" sz="2800" i="1">
                            <a:latin typeface="Cambria Math" panose="02040503050406030204" pitchFamily="18" charset="0"/>
                            <a:ea typeface="宋体" panose="02010600030101010101" pitchFamily="2" charset="-122"/>
                          </a:rPr>
                        </m:ctrlPr>
                      </m:dPr>
                      <m:e>
                        <m:acc>
                          <m:accPr>
                            <m:chr m:val="⃑"/>
                            <m:ctrlPr>
                              <a:rPr kumimoji="1" lang="en-US" altLang="zh-CN" sz="2800" i="1">
                                <a:latin typeface="Cambria Math" panose="02040503050406030204" pitchFamily="18" charset="0"/>
                                <a:ea typeface="宋体" panose="02010600030101010101" pitchFamily="2" charset="-122"/>
                              </a:rPr>
                            </m:ctrlPr>
                          </m:accPr>
                          <m:e>
                            <m:r>
                              <a:rPr kumimoji="1" lang="en-US" altLang="zh-CN" sz="2800" b="0" i="1">
                                <a:latin typeface="Cambria Math" panose="02040503050406030204" pitchFamily="18" charset="0"/>
                                <a:ea typeface="宋体" panose="02010600030101010101" pitchFamily="2" charset="-122"/>
                              </a:rPr>
                              <m:t>𝑣</m:t>
                            </m:r>
                          </m:e>
                        </m:acc>
                      </m:e>
                    </m:d>
                    <m:r>
                      <a:rPr kumimoji="1" lang="en-US" altLang="zh-CN" sz="2800" b="0" i="1" smtClean="0">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𝑣</m:t>
                    </m:r>
                  </m:oMath>
                </a14:m>
                <a:endParaRPr kumimoji="1" lang="zh-CN" altLang="en-US" sz="2800" dirty="0">
                  <a:latin typeface="微软雅黑" panose="020B0503020204020204" pitchFamily="34" charset="-122"/>
                  <a:ea typeface="微软雅黑" panose="020B0503020204020204" pitchFamily="34" charset="-122"/>
                </a:endParaRPr>
              </a:p>
            </p:txBody>
          </p:sp>
        </mc:Choice>
        <mc:Fallback xmlns="">
          <p:sp>
            <p:nvSpPr>
              <p:cNvPr id="10" name="Text Box 12"/>
              <p:cNvSpPr txBox="1">
                <a:spLocks noRot="1" noChangeAspect="1" noMove="1" noResize="1" noEditPoints="1" noAdjustHandles="1" noChangeArrowheads="1" noChangeShapeType="1" noTextEdit="1"/>
              </p:cNvSpPr>
              <p:nvPr/>
            </p:nvSpPr>
            <p:spPr bwMode="auto">
              <a:xfrm>
                <a:off x="703262" y="5259467"/>
                <a:ext cx="6586846" cy="523220"/>
              </a:xfrm>
              <a:prstGeom prst="rect">
                <a:avLst/>
              </a:prstGeom>
              <a:blipFill>
                <a:blip r:embed="rId6"/>
                <a:stretch>
                  <a:fillRect l="-1850" t="-13953"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4" name="矩形 23"/>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25" name="矩形 24"/>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4" name="文本框 3">
            <a:extLst>
              <a:ext uri="{FF2B5EF4-FFF2-40B4-BE49-F238E27FC236}">
                <a16:creationId xmlns:a16="http://schemas.microsoft.com/office/drawing/2014/main" id="{23E36655-A379-4270-9C08-57FB59FAB5C9}"/>
              </a:ext>
            </a:extLst>
          </p:cNvPr>
          <p:cNvSpPr txBox="1"/>
          <p:nvPr/>
        </p:nvSpPr>
        <p:spPr>
          <a:xfrm>
            <a:off x="507723" y="4123390"/>
            <a:ext cx="5721242" cy="523220"/>
          </a:xfrm>
          <a:prstGeom prst="rect">
            <a:avLst/>
          </a:prstGeom>
          <a:noFill/>
        </p:spPr>
        <p:txBody>
          <a:bodyPr wrap="square" rtlCol="0">
            <a:spAutoFit/>
          </a:bodyPr>
          <a:lstStyle/>
          <a:p>
            <a:r>
              <a:rPr kumimoji="1" lang="zh-CN" altLang="en-US" sz="2800" dirty="0">
                <a:latin typeface="微软雅黑" panose="020B0503020204020204" pitchFamily="34" charset="-122"/>
                <a:ea typeface="微软雅黑" panose="020B0503020204020204" pitchFamily="34" charset="-122"/>
              </a:rPr>
              <a:t>瞬时速率是路程对时间的一阶导数。</a:t>
            </a:r>
          </a:p>
        </p:txBody>
      </p:sp>
      <p:pic>
        <p:nvPicPr>
          <p:cNvPr id="9" name="图片 8">
            <a:extLst>
              <a:ext uri="{FF2B5EF4-FFF2-40B4-BE49-F238E27FC236}">
                <a16:creationId xmlns:a16="http://schemas.microsoft.com/office/drawing/2014/main" id="{246AAB38-4239-4DC5-B646-CB03B7B226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7649" y="1869995"/>
            <a:ext cx="3181514" cy="3118010"/>
          </a:xfrm>
          <a:prstGeom prst="rect">
            <a:avLst/>
          </a:prstGeom>
        </p:spPr>
      </p:pic>
      <p:sp>
        <p:nvSpPr>
          <p:cNvPr id="11" name="文本框 10">
            <a:extLst>
              <a:ext uri="{FF2B5EF4-FFF2-40B4-BE49-F238E27FC236}">
                <a16:creationId xmlns:a16="http://schemas.microsoft.com/office/drawing/2014/main" id="{FA81C7F3-7FB6-4289-B475-9AEF4C662678}"/>
              </a:ext>
            </a:extLst>
          </p:cNvPr>
          <p:cNvSpPr txBox="1"/>
          <p:nvPr/>
        </p:nvSpPr>
        <p:spPr>
          <a:xfrm>
            <a:off x="514398" y="5902713"/>
            <a:ext cx="5266574" cy="523220"/>
          </a:xfrm>
          <a:prstGeom prst="rect">
            <a:avLst/>
          </a:prstGeom>
          <a:noFill/>
        </p:spPr>
        <p:txBody>
          <a:bodyPr wrap="square" rtlCol="0">
            <a:spAutoFit/>
          </a:bodyPr>
          <a:lstStyle/>
          <a:p>
            <a:r>
              <a:rPr kumimoji="1" lang="zh-CN" altLang="en-US" sz="2800" dirty="0">
                <a:solidFill>
                  <a:srgbClr val="FF0000"/>
                </a:solidFill>
                <a:latin typeface="微软雅黑" panose="020B0503020204020204" pitchFamily="34" charset="-122"/>
                <a:ea typeface="微软雅黑" panose="020B0503020204020204" pitchFamily="34" charset="-122"/>
              </a:rPr>
              <a:t>瞬时速度的大小等于瞬时速率</a:t>
            </a:r>
          </a:p>
        </p:txBody>
      </p:sp>
    </p:spTree>
    <p:extLst>
      <p:ext uri="{BB962C8B-B14F-4D97-AF65-F5344CB8AC3E}">
        <p14:creationId xmlns:p14="http://schemas.microsoft.com/office/powerpoint/2010/main" val="115459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8" grpId="0"/>
      <p:bldP spid="10" grpId="0"/>
      <p:bldP spid="4"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a:spLocks noChangeArrowheads="1"/>
          </p:cNvSpPr>
          <p:nvPr/>
        </p:nvSpPr>
        <p:spPr bwMode="auto">
          <a:xfrm>
            <a:off x="516730" y="1871064"/>
            <a:ext cx="81105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b="0" dirty="0">
                <a:solidFill>
                  <a:srgbClr val="FF0000"/>
                </a:solidFill>
                <a:latin typeface="微软雅黑" panose="020B0503020204020204" pitchFamily="34" charset="-122"/>
                <a:ea typeface="微软雅黑" panose="020B0503020204020204" pitchFamily="34" charset="-122"/>
              </a:rPr>
              <a:t>力学</a:t>
            </a:r>
            <a:r>
              <a:rPr lang="zh-CN" altLang="en-US" b="0" dirty="0">
                <a:latin typeface="微软雅黑" panose="020B0503020204020204" pitchFamily="34" charset="-122"/>
                <a:ea typeface="微软雅黑" panose="020B0503020204020204" pitchFamily="34" charset="-122"/>
              </a:rPr>
              <a:t>（质点运动学、质点动力学）</a:t>
            </a:r>
            <a:endParaRPr lang="en-US" altLang="zh-CN" b="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rgbClr val="FF0000"/>
                </a:solidFill>
                <a:latin typeface="微软雅黑" panose="020B0503020204020204" pitchFamily="34" charset="-122"/>
                <a:ea typeface="微软雅黑" panose="020B0503020204020204" pitchFamily="34" charset="-122"/>
              </a:rPr>
              <a:t>热学</a:t>
            </a:r>
            <a:r>
              <a:rPr lang="zh-CN" altLang="en-US" b="0" dirty="0">
                <a:latin typeface="微软雅黑" panose="020B0503020204020204" pitchFamily="34" charset="-122"/>
                <a:ea typeface="微软雅黑" panose="020B0503020204020204" pitchFamily="34" charset="-122"/>
              </a:rPr>
              <a:t>（气体动理论）</a:t>
            </a:r>
            <a:endParaRPr lang="en-US" altLang="zh-CN" b="0" dirty="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rgbClr val="FF0000"/>
                </a:solidFill>
                <a:latin typeface="微软雅黑" panose="020B0503020204020204" pitchFamily="34" charset="-122"/>
                <a:ea typeface="微软雅黑" panose="020B0503020204020204" pitchFamily="34" charset="-122"/>
              </a:rPr>
              <a:t>电磁学</a:t>
            </a:r>
            <a:r>
              <a:rPr lang="zh-CN" altLang="en-US" b="0" dirty="0">
                <a:latin typeface="微软雅黑" panose="020B0503020204020204" pitchFamily="34" charset="-122"/>
                <a:ea typeface="微软雅黑" panose="020B0503020204020204" pitchFamily="34" charset="-122"/>
              </a:rPr>
              <a:t>（静电场、稳恒磁场、变化的电磁场）</a:t>
            </a:r>
            <a:endParaRPr lang="en-US" altLang="zh-CN" b="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rgbClr val="FF0000"/>
                </a:solidFill>
                <a:latin typeface="微软雅黑" panose="020B0503020204020204" pitchFamily="34" charset="-122"/>
                <a:ea typeface="微软雅黑" panose="020B0503020204020204" pitchFamily="34" charset="-122"/>
              </a:rPr>
              <a:t>光学</a:t>
            </a:r>
            <a:r>
              <a:rPr lang="zh-CN" altLang="en-US" b="0" dirty="0">
                <a:latin typeface="微软雅黑" panose="020B0503020204020204" pitchFamily="34" charset="-122"/>
                <a:ea typeface="微软雅黑" panose="020B0503020204020204" pitchFamily="34" charset="-122"/>
              </a:rPr>
              <a:t>（波动光学）</a:t>
            </a:r>
          </a:p>
        </p:txBody>
      </p:sp>
      <p:sp>
        <p:nvSpPr>
          <p:cNvPr id="4" name="矩形 3"/>
          <p:cNvSpPr/>
          <p:nvPr/>
        </p:nvSpPr>
        <p:spPr>
          <a:xfrm>
            <a:off x="0" y="-6455"/>
            <a:ext cx="9144000" cy="99735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5" name="矩形 4"/>
          <p:cNvSpPr/>
          <p:nvPr/>
        </p:nvSpPr>
        <p:spPr>
          <a:xfrm>
            <a:off x="2427823" y="213484"/>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大学物理课程内容简介</a:t>
            </a:r>
          </a:p>
        </p:txBody>
      </p:sp>
    </p:spTree>
    <p:extLst>
      <p:ext uri="{BB962C8B-B14F-4D97-AF65-F5344CB8AC3E}">
        <p14:creationId xmlns:p14="http://schemas.microsoft.com/office/powerpoint/2010/main" val="152824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732588" y="6445250"/>
            <a:ext cx="2133600" cy="412750"/>
          </a:xfrm>
          <a:noFill/>
        </p:spPr>
        <p:txBody>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fld id="{5FECBA94-D3C6-406D-9DAE-8EDE0A051010}" type="slidenum">
              <a:rPr lang="en-US" altLang="zh-CN" sz="2800" b="0" smtClean="0">
                <a:latin typeface="微软雅黑" panose="020B0503020204020204" pitchFamily="34" charset="-122"/>
                <a:ea typeface="微软雅黑" panose="020B0503020204020204" pitchFamily="34" charset="-122"/>
              </a:rPr>
              <a:pPr/>
              <a:t>30</a:t>
            </a:fld>
            <a:endParaRPr lang="en-US" altLang="zh-CN" sz="2800" b="0">
              <a:latin typeface="微软雅黑" panose="020B0503020204020204" pitchFamily="34" charset="-122"/>
              <a:ea typeface="微软雅黑" panose="020B0503020204020204" pitchFamily="34" charset="-122"/>
            </a:endParaRPr>
          </a:p>
        </p:txBody>
      </p:sp>
      <p:sp>
        <p:nvSpPr>
          <p:cNvPr id="3" name="Rectangle 1026"/>
          <p:cNvSpPr>
            <a:spLocks noChangeArrowheads="1"/>
          </p:cNvSpPr>
          <p:nvPr/>
        </p:nvSpPr>
        <p:spPr bwMode="auto">
          <a:xfrm>
            <a:off x="5076825" y="1665288"/>
            <a:ext cx="3505200" cy="25146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4" name="Rectangle 1027"/>
          <p:cNvSpPr>
            <a:spLocks noChangeArrowheads="1"/>
          </p:cNvSpPr>
          <p:nvPr/>
        </p:nvSpPr>
        <p:spPr bwMode="auto">
          <a:xfrm>
            <a:off x="5119688" y="1196975"/>
            <a:ext cx="3527425" cy="457200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0">
              <a:latin typeface="微软雅黑" panose="020B0503020204020204" pitchFamily="34" charset="-122"/>
              <a:ea typeface="微软雅黑" panose="020B0503020204020204" pitchFamily="34" charset="-122"/>
            </a:endParaRPr>
          </a:p>
        </p:txBody>
      </p:sp>
      <p:sp>
        <p:nvSpPr>
          <p:cNvPr id="5" name="Rectangle 1029"/>
          <p:cNvSpPr>
            <a:spLocks noChangeArrowheads="1"/>
          </p:cNvSpPr>
          <p:nvPr/>
        </p:nvSpPr>
        <p:spPr bwMode="auto">
          <a:xfrm>
            <a:off x="220094" y="1315433"/>
            <a:ext cx="291623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0" dirty="0">
                <a:solidFill>
                  <a:srgbClr val="C00000"/>
                </a:solidFill>
                <a:latin typeface="微软雅黑" panose="020B0503020204020204" pitchFamily="34" charset="-122"/>
                <a:ea typeface="微软雅黑" panose="020B0503020204020204" pitchFamily="34" charset="-122"/>
              </a:rPr>
              <a:t>4.1   </a:t>
            </a:r>
            <a:r>
              <a:rPr kumimoji="1" lang="zh-CN" altLang="en-US" sz="2800" b="0" dirty="0">
                <a:solidFill>
                  <a:srgbClr val="C00000"/>
                </a:solidFill>
                <a:latin typeface="微软雅黑" panose="020B0503020204020204" pitchFamily="34" charset="-122"/>
                <a:ea typeface="微软雅黑" panose="020B0503020204020204" pitchFamily="34" charset="-122"/>
              </a:rPr>
              <a:t>平均加速度</a:t>
            </a:r>
          </a:p>
        </p:txBody>
      </p:sp>
      <p:grpSp>
        <p:nvGrpSpPr>
          <p:cNvPr id="6" name="Group 2053"/>
          <p:cNvGrpSpPr>
            <a:grpSpLocks/>
          </p:cNvGrpSpPr>
          <p:nvPr/>
        </p:nvGrpSpPr>
        <p:grpSpPr bwMode="auto">
          <a:xfrm>
            <a:off x="6677025" y="1484313"/>
            <a:ext cx="1676400" cy="1309687"/>
            <a:chOff x="4206" y="935"/>
            <a:chExt cx="1056" cy="825"/>
          </a:xfrm>
        </p:grpSpPr>
        <p:grpSp>
          <p:nvGrpSpPr>
            <p:cNvPr id="7" name="Group 2051"/>
            <p:cNvGrpSpPr>
              <a:grpSpLocks/>
            </p:cNvGrpSpPr>
            <p:nvPr/>
          </p:nvGrpSpPr>
          <p:grpSpPr bwMode="auto">
            <a:xfrm>
              <a:off x="4254" y="935"/>
              <a:ext cx="1008" cy="498"/>
              <a:chOff x="4272" y="935"/>
              <a:chExt cx="1008" cy="498"/>
            </a:xfrm>
          </p:grpSpPr>
          <p:sp>
            <p:nvSpPr>
              <p:cNvPr id="9" name="Line 1035"/>
              <p:cNvSpPr>
                <a:spLocks noChangeShapeType="1"/>
              </p:cNvSpPr>
              <p:nvPr/>
            </p:nvSpPr>
            <p:spPr bwMode="auto">
              <a:xfrm flipV="1">
                <a:off x="4272" y="1289"/>
                <a:ext cx="1008" cy="144"/>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Object 1036"/>
                  <p:cNvSpPr txBox="1"/>
                  <p:nvPr/>
                </p:nvSpPr>
                <p:spPr bwMode="auto">
                  <a:xfrm>
                    <a:off x="4752" y="935"/>
                    <a:ext cx="373" cy="42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e>
                            <m:sub>
                              <m:r>
                                <a:rPr lang="zh-CN" altLang="en-US" sz="2800" b="0" i="1">
                                  <a:solidFill>
                                    <a:srgbClr val="000000"/>
                                  </a:solidFill>
                                  <a:latin typeface="Cambria Math" panose="02040503050406030204" pitchFamily="18" charset="0"/>
                                </a:rPr>
                                <m:t>𝐵</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0" name="Object 1036"/>
                  <p:cNvSpPr txBox="1">
                    <a:spLocks noRot="1" noChangeAspect="1" noMove="1" noResize="1" noEditPoints="1" noAdjustHandles="1" noChangeArrowheads="1" noChangeShapeType="1" noTextEdit="1"/>
                  </p:cNvSpPr>
                  <p:nvPr/>
                </p:nvSpPr>
                <p:spPr bwMode="auto">
                  <a:xfrm>
                    <a:off x="4752" y="935"/>
                    <a:ext cx="373" cy="424"/>
                  </a:xfrm>
                  <a:prstGeom prst="rect">
                    <a:avLst/>
                  </a:prstGeom>
                  <a:blipFill>
                    <a:blip r:embed="rId3"/>
                    <a:stretch>
                      <a:fillRect/>
                    </a:stretch>
                  </a:blipFill>
                  <a:ln>
                    <a:noFill/>
                  </a:ln>
                  <a:effectLst/>
                </p:spPr>
                <p:txBody>
                  <a:bodyPr/>
                  <a:lstStyle/>
                  <a:p>
                    <a:r>
                      <a:rPr lang="zh-CN" altLang="en-US">
                        <a:noFill/>
                      </a:rPr>
                      <a:t> </a:t>
                    </a:r>
                  </a:p>
                </p:txBody>
              </p:sp>
            </mc:Fallback>
          </mc:AlternateContent>
        </p:grpSp>
        <p:sp>
          <p:nvSpPr>
            <p:cNvPr id="8" name="Text Box 1037"/>
            <p:cNvSpPr txBox="1">
              <a:spLocks noChangeArrowheads="1"/>
            </p:cNvSpPr>
            <p:nvPr/>
          </p:nvSpPr>
          <p:spPr bwMode="auto">
            <a:xfrm>
              <a:off x="4206" y="1433"/>
              <a:ext cx="3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0" i="1">
                  <a:solidFill>
                    <a:srgbClr val="1C1C1C"/>
                  </a:solidFill>
                  <a:latin typeface="微软雅黑" panose="020B0503020204020204" pitchFamily="34" charset="-122"/>
                  <a:ea typeface="微软雅黑" panose="020B0503020204020204" pitchFamily="34" charset="-122"/>
                </a:rPr>
                <a:t>B</a:t>
              </a:r>
            </a:p>
          </p:txBody>
        </p:sp>
      </p:grpSp>
      <p:grpSp>
        <p:nvGrpSpPr>
          <p:cNvPr id="11" name="Group 2069"/>
          <p:cNvGrpSpPr>
            <a:grpSpLocks/>
          </p:cNvGrpSpPr>
          <p:nvPr/>
        </p:nvGrpSpPr>
        <p:grpSpPr bwMode="auto">
          <a:xfrm>
            <a:off x="6691313" y="4349750"/>
            <a:ext cx="990600" cy="687388"/>
            <a:chOff x="4215" y="2740"/>
            <a:chExt cx="624" cy="433"/>
          </a:xfrm>
        </p:grpSpPr>
        <p:sp>
          <p:nvSpPr>
            <p:cNvPr id="12" name="Freeform 1049"/>
            <p:cNvSpPr>
              <a:spLocks/>
            </p:cNvSpPr>
            <p:nvPr/>
          </p:nvSpPr>
          <p:spPr bwMode="auto">
            <a:xfrm>
              <a:off x="4215" y="2953"/>
              <a:ext cx="512" cy="220"/>
            </a:xfrm>
            <a:custGeom>
              <a:avLst/>
              <a:gdLst>
                <a:gd name="T0" fmla="*/ 0 w 512"/>
                <a:gd name="T1" fmla="*/ 0 h 220"/>
                <a:gd name="T2" fmla="*/ 512 w 512"/>
                <a:gd name="T3" fmla="*/ 220 h 220"/>
                <a:gd name="T4" fmla="*/ 0 60000 65536"/>
                <a:gd name="T5" fmla="*/ 0 60000 65536"/>
              </a:gdLst>
              <a:ahLst/>
              <a:cxnLst>
                <a:cxn ang="T4">
                  <a:pos x="T0" y="T1"/>
                </a:cxn>
                <a:cxn ang="T5">
                  <a:pos x="T2" y="T3"/>
                </a:cxn>
              </a:cxnLst>
              <a:rect l="0" t="0" r="r" b="b"/>
              <a:pathLst>
                <a:path w="512" h="220">
                  <a:moveTo>
                    <a:pt x="0" y="0"/>
                  </a:moveTo>
                  <a:lnTo>
                    <a:pt x="512" y="220"/>
                  </a:lnTo>
                </a:path>
              </a:pathLst>
            </a:custGeom>
            <a:noFill/>
            <a:ln w="31750">
              <a:solidFill>
                <a:srgbClr val="FF00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Object 1050"/>
                <p:cNvSpPr txBox="1"/>
                <p:nvPr/>
              </p:nvSpPr>
              <p:spPr bwMode="auto">
                <a:xfrm>
                  <a:off x="4359" y="2740"/>
                  <a:ext cx="480" cy="336"/>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𝛥</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13" name="Object 1050"/>
                <p:cNvSpPr txBox="1">
                  <a:spLocks noRot="1" noChangeAspect="1" noMove="1" noResize="1" noEditPoints="1" noAdjustHandles="1" noChangeArrowheads="1" noChangeShapeType="1" noTextEdit="1"/>
                </p:cNvSpPr>
                <p:nvPr/>
              </p:nvSpPr>
              <p:spPr bwMode="auto">
                <a:xfrm>
                  <a:off x="4359" y="2740"/>
                  <a:ext cx="480" cy="336"/>
                </a:xfrm>
                <a:prstGeom prst="rect">
                  <a:avLst/>
                </a:prstGeom>
                <a:blipFill>
                  <a:blip r:embed="rId4"/>
                  <a:stretch>
                    <a:fillRect/>
                  </a:stretch>
                </a:blipFill>
                <a:ln>
                  <a:noFill/>
                </a:ln>
                <a:effectLst/>
              </p:spPr>
              <p:txBody>
                <a:bodyPr/>
                <a:lstStyle/>
                <a:p>
                  <a:r>
                    <a:rPr lang="zh-CN" altLang="en-US">
                      <a:noFill/>
                    </a:rPr>
                    <a:t> </a:t>
                  </a:r>
                </a:p>
              </p:txBody>
            </p:sp>
          </mc:Fallback>
        </mc:AlternateContent>
      </p:grpSp>
      <p:grpSp>
        <p:nvGrpSpPr>
          <p:cNvPr id="18" name="Group 1076"/>
          <p:cNvGrpSpPr>
            <a:grpSpLocks/>
          </p:cNvGrpSpPr>
          <p:nvPr/>
        </p:nvGrpSpPr>
        <p:grpSpPr bwMode="auto">
          <a:xfrm>
            <a:off x="5229225" y="1512888"/>
            <a:ext cx="3124200" cy="2514600"/>
            <a:chOff x="3312" y="1248"/>
            <a:chExt cx="1968" cy="1584"/>
          </a:xfrm>
        </p:grpSpPr>
        <p:sp>
          <p:nvSpPr>
            <p:cNvPr id="19" name="Line 1030"/>
            <p:cNvSpPr>
              <a:spLocks noChangeShapeType="1"/>
            </p:cNvSpPr>
            <p:nvPr/>
          </p:nvSpPr>
          <p:spPr bwMode="auto">
            <a:xfrm flipV="1">
              <a:off x="3600" y="1296"/>
              <a:ext cx="0" cy="1296"/>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20" name="Line 1031"/>
            <p:cNvSpPr>
              <a:spLocks noChangeShapeType="1"/>
            </p:cNvSpPr>
            <p:nvPr/>
          </p:nvSpPr>
          <p:spPr bwMode="auto">
            <a:xfrm>
              <a:off x="3600" y="2544"/>
              <a:ext cx="1632" cy="0"/>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21" name="Freeform 1033"/>
            <p:cNvSpPr>
              <a:spLocks/>
            </p:cNvSpPr>
            <p:nvPr/>
          </p:nvSpPr>
          <p:spPr bwMode="auto">
            <a:xfrm>
              <a:off x="3360" y="1706"/>
              <a:ext cx="1920" cy="808"/>
            </a:xfrm>
            <a:custGeom>
              <a:avLst/>
              <a:gdLst>
                <a:gd name="T0" fmla="*/ 0 w 1920"/>
                <a:gd name="T1" fmla="*/ 808 h 808"/>
                <a:gd name="T2" fmla="*/ 288 w 1920"/>
                <a:gd name="T3" fmla="*/ 337 h 808"/>
                <a:gd name="T4" fmla="*/ 686 w 1920"/>
                <a:gd name="T5" fmla="*/ 84 h 808"/>
                <a:gd name="T6" fmla="*/ 960 w 1920"/>
                <a:gd name="T7" fmla="*/ 22 h 808"/>
                <a:gd name="T8" fmla="*/ 1378 w 1920"/>
                <a:gd name="T9" fmla="*/ 70 h 808"/>
                <a:gd name="T10" fmla="*/ 1920 w 1920"/>
                <a:gd name="T11" fmla="*/ 440 h 8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0" h="808">
                  <a:moveTo>
                    <a:pt x="0" y="808"/>
                  </a:moveTo>
                  <a:cubicBezTo>
                    <a:pt x="48" y="730"/>
                    <a:pt x="174" y="458"/>
                    <a:pt x="288" y="337"/>
                  </a:cubicBezTo>
                  <a:cubicBezTo>
                    <a:pt x="402" y="216"/>
                    <a:pt x="574" y="136"/>
                    <a:pt x="686" y="84"/>
                  </a:cubicBezTo>
                  <a:cubicBezTo>
                    <a:pt x="798" y="32"/>
                    <a:pt x="845" y="24"/>
                    <a:pt x="960" y="22"/>
                  </a:cubicBezTo>
                  <a:cubicBezTo>
                    <a:pt x="1075" y="20"/>
                    <a:pt x="1218" y="0"/>
                    <a:pt x="1378" y="70"/>
                  </a:cubicBezTo>
                  <a:cubicBezTo>
                    <a:pt x="1538" y="140"/>
                    <a:pt x="1807" y="363"/>
                    <a:pt x="1920" y="440"/>
                  </a:cubicBezTo>
                </a:path>
              </a:pathLst>
            </a:custGeom>
            <a:noFill/>
            <a:ln w="19050" cap="flat" cmpd="sng">
              <a:solidFill>
                <a:srgbClr val="0000FF"/>
              </a:solidFill>
              <a:prstDash val="solid"/>
              <a:round/>
              <a:headEnd type="none" w="med" len="med"/>
              <a:tailEnd type="triangle" w="sm" len="lg"/>
            </a:ln>
            <a:extLst>
              <a:ext uri="{909E8E84-426E-40DD-AFC4-6F175D3DCCD1}">
                <a14:hiddenFill xmlns:a14="http://schemas.microsoft.com/office/drawing/2010/main">
                  <a:solidFill>
                    <a:schemeClr val="accent1"/>
                  </a:solid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2" name="Object 1055"/>
                <p:cNvSpPr txBox="1"/>
                <p:nvPr/>
              </p:nvSpPr>
              <p:spPr bwMode="auto">
                <a:xfrm>
                  <a:off x="5040" y="2592"/>
                  <a:ext cx="223" cy="24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2" name="Object 1055"/>
                <p:cNvSpPr txBox="1">
                  <a:spLocks noRot="1" noChangeAspect="1" noMove="1" noResize="1" noEditPoints="1" noAdjustHandles="1" noChangeArrowheads="1" noChangeShapeType="1" noTextEdit="1"/>
                </p:cNvSpPr>
                <p:nvPr/>
              </p:nvSpPr>
              <p:spPr bwMode="auto">
                <a:xfrm>
                  <a:off x="5040" y="2592"/>
                  <a:ext cx="223" cy="24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Object 1056"/>
                <p:cNvSpPr txBox="1"/>
                <p:nvPr/>
              </p:nvSpPr>
              <p:spPr bwMode="auto">
                <a:xfrm>
                  <a:off x="3312" y="1248"/>
                  <a:ext cx="214" cy="269"/>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3" name="Object 1056"/>
                <p:cNvSpPr txBox="1">
                  <a:spLocks noRot="1" noChangeAspect="1" noMove="1" noResize="1" noEditPoints="1" noAdjustHandles="1" noChangeArrowheads="1" noChangeShapeType="1" noTextEdit="1"/>
                </p:cNvSpPr>
                <p:nvPr/>
              </p:nvSpPr>
              <p:spPr bwMode="auto">
                <a:xfrm>
                  <a:off x="3312" y="1248"/>
                  <a:ext cx="214" cy="269"/>
                </a:xfrm>
                <a:prstGeom prst="rect">
                  <a:avLst/>
                </a:prstGeom>
                <a:blipFill>
                  <a:blip r:embed="rId6"/>
                  <a:stretch>
                    <a:fillRect l="-3571" r="-1786" b="-1142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Object 1059"/>
                <p:cNvSpPr txBox="1"/>
                <p:nvPr/>
              </p:nvSpPr>
              <p:spPr bwMode="auto">
                <a:xfrm>
                  <a:off x="3408" y="2448"/>
                  <a:ext cx="202" cy="233"/>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𝑂</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24" name="Object 1059"/>
                <p:cNvSpPr txBox="1">
                  <a:spLocks noRot="1" noChangeAspect="1" noMove="1" noResize="1" noEditPoints="1" noAdjustHandles="1" noChangeArrowheads="1" noChangeShapeType="1" noTextEdit="1"/>
                </p:cNvSpPr>
                <p:nvPr/>
              </p:nvSpPr>
              <p:spPr bwMode="auto">
                <a:xfrm>
                  <a:off x="3408" y="2448"/>
                  <a:ext cx="202" cy="233"/>
                </a:xfrm>
                <a:prstGeom prst="rect">
                  <a:avLst/>
                </a:prstGeom>
                <a:blipFill>
                  <a:blip r:embed="rId7"/>
                  <a:stretch>
                    <a:fillRect r="-3846"/>
                  </a:stretch>
                </a:blipFill>
                <a:ln>
                  <a:noFill/>
                </a:ln>
                <a:effectLst/>
              </p:spPr>
              <p:txBody>
                <a:bodyPr/>
                <a:lstStyle/>
                <a:p>
                  <a:r>
                    <a:rPr lang="zh-CN" altLang="en-US">
                      <a:noFill/>
                    </a:rPr>
                    <a:t> </a:t>
                  </a:r>
                </a:p>
              </p:txBody>
            </p:sp>
          </mc:Fallback>
        </mc:AlternateContent>
      </p:grpSp>
      <p:sp>
        <p:nvSpPr>
          <p:cNvPr id="26" name="Rectangle 1065"/>
          <p:cNvSpPr>
            <a:spLocks noChangeArrowheads="1"/>
          </p:cNvSpPr>
          <p:nvPr/>
        </p:nvSpPr>
        <p:spPr bwMode="auto">
          <a:xfrm>
            <a:off x="97917" y="756494"/>
            <a:ext cx="2665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C0000"/>
                </a:solidFill>
                <a:latin typeface="宋体" panose="02010600030101010101" pitchFamily="2" charset="-122"/>
              </a:rPr>
              <a:t>四 加速度</a:t>
            </a:r>
          </a:p>
        </p:txBody>
      </p:sp>
      <p:grpSp>
        <p:nvGrpSpPr>
          <p:cNvPr id="27" name="Group 1071"/>
          <p:cNvGrpSpPr>
            <a:grpSpLocks/>
          </p:cNvGrpSpPr>
          <p:nvPr/>
        </p:nvGrpSpPr>
        <p:grpSpPr bwMode="auto">
          <a:xfrm>
            <a:off x="5762625" y="1463675"/>
            <a:ext cx="1066800" cy="1558925"/>
            <a:chOff x="3648" y="1073"/>
            <a:chExt cx="672" cy="982"/>
          </a:xfrm>
        </p:grpSpPr>
        <p:grpSp>
          <p:nvGrpSpPr>
            <p:cNvPr id="28" name="Group 1068"/>
            <p:cNvGrpSpPr>
              <a:grpSpLocks/>
            </p:cNvGrpSpPr>
            <p:nvPr/>
          </p:nvGrpSpPr>
          <p:grpSpPr bwMode="auto">
            <a:xfrm>
              <a:off x="3792" y="1073"/>
              <a:ext cx="528" cy="703"/>
              <a:chOff x="3792" y="1056"/>
              <a:chExt cx="528" cy="703"/>
            </a:xfrm>
          </p:grpSpPr>
          <p:sp>
            <p:nvSpPr>
              <p:cNvPr id="30" name="Line 1045"/>
              <p:cNvSpPr>
                <a:spLocks noChangeShapeType="1"/>
              </p:cNvSpPr>
              <p:nvPr/>
            </p:nvSpPr>
            <p:spPr bwMode="auto">
              <a:xfrm flipV="1">
                <a:off x="3792" y="1392"/>
                <a:ext cx="528" cy="367"/>
              </a:xfrm>
              <a:prstGeom prst="line">
                <a:avLst/>
              </a:prstGeom>
              <a:noFill/>
              <a:ln w="317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1" name="Object 1047"/>
                  <p:cNvSpPr txBox="1"/>
                  <p:nvPr/>
                </p:nvSpPr>
                <p:spPr bwMode="auto">
                  <a:xfrm>
                    <a:off x="3888" y="1056"/>
                    <a:ext cx="386" cy="4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e>
                            <m:sub>
                              <m:r>
                                <a:rPr lang="zh-CN" altLang="en-US" sz="2800" b="0" i="1">
                                  <a:solidFill>
                                    <a:srgbClr val="000000"/>
                                  </a:solidFill>
                                  <a:latin typeface="Cambria Math" panose="02040503050406030204" pitchFamily="18" charset="0"/>
                                </a:rPr>
                                <m:t>𝐴</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1" name="Object 1047"/>
                  <p:cNvSpPr txBox="1">
                    <a:spLocks noRot="1" noChangeAspect="1" noMove="1" noResize="1" noEditPoints="1" noAdjustHandles="1" noChangeArrowheads="1" noChangeShapeType="1" noTextEdit="1"/>
                  </p:cNvSpPr>
                  <p:nvPr/>
                </p:nvSpPr>
                <p:spPr bwMode="auto">
                  <a:xfrm>
                    <a:off x="3888" y="1056"/>
                    <a:ext cx="386" cy="437"/>
                  </a:xfrm>
                  <a:prstGeom prst="rect">
                    <a:avLst/>
                  </a:prstGeom>
                  <a:blipFill>
                    <a:blip r:embed="rId8"/>
                    <a:stretch>
                      <a:fillRect/>
                    </a:stretch>
                  </a:blipFill>
                  <a:ln>
                    <a:noFill/>
                  </a:ln>
                  <a:effectLst/>
                </p:spPr>
                <p:txBody>
                  <a:bodyPr/>
                  <a:lstStyle/>
                  <a:p>
                    <a:r>
                      <a:rPr lang="zh-CN" altLang="en-US">
                        <a:noFill/>
                      </a:rPr>
                      <a:t> </a:t>
                    </a:r>
                  </a:p>
                </p:txBody>
              </p:sp>
            </mc:Fallback>
          </mc:AlternateContent>
        </p:grpSp>
        <p:sp>
          <p:nvSpPr>
            <p:cNvPr id="29" name="Text Box 1069"/>
            <p:cNvSpPr txBox="1">
              <a:spLocks noChangeArrowheads="1"/>
            </p:cNvSpPr>
            <p:nvPr/>
          </p:nvSpPr>
          <p:spPr bwMode="auto">
            <a:xfrm>
              <a:off x="3648" y="1728"/>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0" i="1">
                  <a:solidFill>
                    <a:srgbClr val="1C1C1C"/>
                  </a:solidFill>
                  <a:latin typeface="微软雅黑" panose="020B0503020204020204" pitchFamily="34" charset="-122"/>
                  <a:ea typeface="微软雅黑" panose="020B0503020204020204" pitchFamily="34" charset="-122"/>
                </a:rPr>
                <a:t>A</a:t>
              </a:r>
            </a:p>
          </p:txBody>
        </p:sp>
      </p:grpSp>
      <p:grpSp>
        <p:nvGrpSpPr>
          <p:cNvPr id="32" name="Group 2055"/>
          <p:cNvGrpSpPr>
            <a:grpSpLocks/>
          </p:cNvGrpSpPr>
          <p:nvPr/>
        </p:nvGrpSpPr>
        <p:grpSpPr bwMode="auto">
          <a:xfrm>
            <a:off x="5881688" y="4149725"/>
            <a:ext cx="838200" cy="1116013"/>
            <a:chOff x="3792" y="1056"/>
            <a:chExt cx="528" cy="703"/>
          </a:xfrm>
        </p:grpSpPr>
        <p:sp>
          <p:nvSpPr>
            <p:cNvPr id="33" name="Line 2056"/>
            <p:cNvSpPr>
              <a:spLocks noChangeShapeType="1"/>
            </p:cNvSpPr>
            <p:nvPr/>
          </p:nvSpPr>
          <p:spPr bwMode="auto">
            <a:xfrm flipV="1">
              <a:off x="3792" y="1392"/>
              <a:ext cx="528" cy="367"/>
            </a:xfrm>
            <a:prstGeom prst="line">
              <a:avLst/>
            </a:prstGeom>
            <a:noFill/>
            <a:ln w="3175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4" name="Object 2057"/>
                <p:cNvSpPr txBox="1"/>
                <p:nvPr/>
              </p:nvSpPr>
              <p:spPr bwMode="auto">
                <a:xfrm>
                  <a:off x="3888" y="1056"/>
                  <a:ext cx="386" cy="4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e>
                          <m:sub>
                            <m:r>
                              <a:rPr lang="zh-CN" altLang="en-US" sz="2800" b="0" i="1">
                                <a:solidFill>
                                  <a:srgbClr val="000000"/>
                                </a:solidFill>
                                <a:latin typeface="Cambria Math" panose="02040503050406030204" pitchFamily="18" charset="0"/>
                              </a:rPr>
                              <m:t>𝐴</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4" name="Object 2057"/>
                <p:cNvSpPr txBox="1">
                  <a:spLocks noRot="1" noChangeAspect="1" noMove="1" noResize="1" noEditPoints="1" noAdjustHandles="1" noChangeArrowheads="1" noChangeShapeType="1" noTextEdit="1"/>
                </p:cNvSpPr>
                <p:nvPr/>
              </p:nvSpPr>
              <p:spPr bwMode="auto">
                <a:xfrm>
                  <a:off x="3888" y="1056"/>
                  <a:ext cx="386" cy="437"/>
                </a:xfrm>
                <a:prstGeom prst="rect">
                  <a:avLst/>
                </a:prstGeom>
                <a:blipFill>
                  <a:blip r:embed="rId9"/>
                  <a:stretch>
                    <a:fillRect/>
                  </a:stretch>
                </a:blipFill>
                <a:ln>
                  <a:noFill/>
                </a:ln>
                <a:effectLst/>
              </p:spPr>
              <p:txBody>
                <a:bodyPr/>
                <a:lstStyle/>
                <a:p>
                  <a:r>
                    <a:rPr lang="zh-CN" altLang="en-US">
                      <a:noFill/>
                    </a:rPr>
                    <a:t> </a:t>
                  </a:r>
                </a:p>
              </p:txBody>
            </p:sp>
          </mc:Fallback>
        </mc:AlternateContent>
      </p:grpSp>
      <p:grpSp>
        <p:nvGrpSpPr>
          <p:cNvPr id="35" name="Group 2070"/>
          <p:cNvGrpSpPr>
            <a:grpSpLocks/>
          </p:cNvGrpSpPr>
          <p:nvPr/>
        </p:nvGrpSpPr>
        <p:grpSpPr bwMode="auto">
          <a:xfrm>
            <a:off x="5886450" y="4987925"/>
            <a:ext cx="1725613" cy="673100"/>
            <a:chOff x="3708" y="3142"/>
            <a:chExt cx="1087" cy="424"/>
          </a:xfrm>
        </p:grpSpPr>
        <p:sp>
          <p:nvSpPr>
            <p:cNvPr id="36" name="Line 2061"/>
            <p:cNvSpPr>
              <a:spLocks noChangeShapeType="1"/>
            </p:cNvSpPr>
            <p:nvPr/>
          </p:nvSpPr>
          <p:spPr bwMode="auto">
            <a:xfrm flipV="1">
              <a:off x="3708" y="3167"/>
              <a:ext cx="1008" cy="144"/>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28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7" name="Object 2062"/>
                <p:cNvSpPr txBox="1"/>
                <p:nvPr/>
              </p:nvSpPr>
              <p:spPr bwMode="auto">
                <a:xfrm>
                  <a:off x="4422" y="3142"/>
                  <a:ext cx="373" cy="42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𝑣</m:t>
                                </m:r>
                              </m:e>
                            </m:acc>
                          </m:e>
                          <m:sub>
                            <m:r>
                              <a:rPr lang="zh-CN" altLang="en-US" sz="2800" b="0" i="1">
                                <a:solidFill>
                                  <a:srgbClr val="000000"/>
                                </a:solidFill>
                                <a:latin typeface="Cambria Math" panose="02040503050406030204" pitchFamily="18" charset="0"/>
                              </a:rPr>
                              <m:t>𝐵</m:t>
                            </m:r>
                          </m:sub>
                        </m:sSub>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7" name="Object 2062"/>
                <p:cNvSpPr txBox="1">
                  <a:spLocks noRot="1" noChangeAspect="1" noMove="1" noResize="1" noEditPoints="1" noAdjustHandles="1" noChangeArrowheads="1" noChangeShapeType="1" noTextEdit="1"/>
                </p:cNvSpPr>
                <p:nvPr/>
              </p:nvSpPr>
              <p:spPr bwMode="auto">
                <a:xfrm>
                  <a:off x="4422" y="3142"/>
                  <a:ext cx="373" cy="424"/>
                </a:xfrm>
                <a:prstGeom prst="rect">
                  <a:avLst/>
                </a:prstGeom>
                <a:blipFill>
                  <a:blip r:embed="rId10"/>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9" name="Text Box 2072"/>
              <p:cNvSpPr txBox="1">
                <a:spLocks noChangeArrowheads="1"/>
              </p:cNvSpPr>
              <p:nvPr/>
            </p:nvSpPr>
            <p:spPr bwMode="auto">
              <a:xfrm>
                <a:off x="96980" y="1765860"/>
                <a:ext cx="5022707" cy="26338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20000"/>
                  </a:lnSpc>
                </a:pPr>
                <a:r>
                  <a:rPr kumimoji="1" lang="zh-CN" altLang="en-US" sz="2800" b="0" dirty="0">
                    <a:latin typeface="微软雅黑" panose="020B0503020204020204" pitchFamily="34" charset="-122"/>
                    <a:ea typeface="微软雅黑" panose="020B0503020204020204" pitchFamily="34" charset="-122"/>
                  </a:rPr>
                  <a:t>设在</a:t>
                </a:r>
                <a14:m>
                  <m:oMath xmlns:m="http://schemas.openxmlformats.org/officeDocument/2006/math">
                    <m:r>
                      <a:rPr kumimoji="1" lang="zh-CN" altLang="en-US" sz="2800" b="0" i="1" dirty="0" smtClean="0">
                        <a:latin typeface="Cambria Math" panose="02040503050406030204" pitchFamily="18" charset="0"/>
                      </a:rPr>
                      <m:t>∆</m:t>
                    </m:r>
                    <m:r>
                      <a:rPr kumimoji="1" lang="en-US" altLang="zh-CN" sz="2800" b="0" i="1" dirty="0" smtClean="0">
                        <a:latin typeface="Cambria Math" panose="02040503050406030204" pitchFamily="18" charset="0"/>
                      </a:rPr>
                      <m:t>𝑡</m:t>
                    </m:r>
                  </m:oMath>
                </a14:m>
                <a:r>
                  <a:rPr kumimoji="1" lang="zh-CN" altLang="en-US" sz="2800" b="0" dirty="0">
                    <a:latin typeface="微软雅黑" panose="020B0503020204020204" pitchFamily="34" charset="-122"/>
                    <a:ea typeface="微软雅黑" panose="020B0503020204020204" pitchFamily="34" charset="-122"/>
                  </a:rPr>
                  <a:t>时间内，质点速度增量为</a:t>
                </a:r>
                <a:r>
                  <a:rPr kumimoji="1" lang="en-US" altLang="zh-CN" sz="2800" b="0" dirty="0">
                    <a:latin typeface="微软雅黑" panose="020B0503020204020204" pitchFamily="34" charset="-122"/>
                    <a:ea typeface="微软雅黑" panose="020B0503020204020204" pitchFamily="34" charset="-122"/>
                  </a:rPr>
                  <a:t>:</a:t>
                </a:r>
                <a14:m>
                  <m:oMath xmlns:m="http://schemas.openxmlformats.org/officeDocument/2006/math">
                    <m:r>
                      <a:rPr kumimoji="1" lang="en-US" altLang="zh-CN" sz="2800" b="0" i="1" smtClean="0">
                        <a:latin typeface="Cambria Math" panose="02040503050406030204" pitchFamily="18" charset="0"/>
                        <a:ea typeface="Cambria Math" panose="02040503050406030204" pitchFamily="18" charset="0"/>
                      </a:rPr>
                      <m:t>∆</m:t>
                    </m:r>
                    <m:acc>
                      <m:accPr>
                        <m:chr m:val="⃑"/>
                        <m:ctrlPr>
                          <a:rPr kumimoji="1" lang="en-US" altLang="zh-CN" sz="2800" b="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𝑣</m:t>
                        </m:r>
                      </m:e>
                    </m:acc>
                    <m:r>
                      <a:rPr kumimoji="1" lang="en-US" altLang="zh-CN" sz="2800" b="0" i="1" smtClean="0">
                        <a:latin typeface="Cambria Math" panose="02040503050406030204" pitchFamily="18" charset="0"/>
                        <a:ea typeface="Cambria Math" panose="02040503050406030204" pitchFamily="18" charset="0"/>
                      </a:rPr>
                      <m:t>=</m:t>
                    </m:r>
                    <m:sSub>
                      <m:sSubPr>
                        <m:ctrlPr>
                          <a:rPr kumimoji="1" lang="en-US" altLang="zh-CN" sz="2800" b="0" i="1" smtClean="0">
                            <a:latin typeface="Cambria Math" panose="02040503050406030204" pitchFamily="18" charset="0"/>
                            <a:ea typeface="Cambria Math" panose="02040503050406030204" pitchFamily="18" charset="0"/>
                          </a:rPr>
                        </m:ctrlPr>
                      </m:sSubPr>
                      <m:e>
                        <m:acc>
                          <m:accPr>
                            <m:chr m:val="⃑"/>
                            <m:ctrlPr>
                              <a:rPr kumimoji="1" lang="en-US" altLang="zh-CN" sz="2800" b="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𝑣</m:t>
                            </m:r>
                          </m:e>
                        </m:acc>
                      </m:e>
                      <m:sub>
                        <m:r>
                          <a:rPr kumimoji="1" lang="en-US" altLang="zh-CN" sz="2800" b="0" i="1" smtClean="0">
                            <a:latin typeface="Cambria Math" panose="02040503050406030204" pitchFamily="18" charset="0"/>
                            <a:ea typeface="Cambria Math" panose="02040503050406030204" pitchFamily="18" charset="0"/>
                          </a:rPr>
                          <m:t>𝐵</m:t>
                        </m:r>
                      </m:sub>
                    </m:sSub>
                    <m:r>
                      <a:rPr kumimoji="1" lang="en-US" altLang="zh-CN" sz="2800" b="0" i="1" smtClean="0">
                        <a:latin typeface="Cambria Math" panose="02040503050406030204" pitchFamily="18" charset="0"/>
                        <a:ea typeface="Cambria Math" panose="02040503050406030204" pitchFamily="18" charset="0"/>
                      </a:rPr>
                      <m:t>−</m:t>
                    </m:r>
                    <m:sSub>
                      <m:sSubPr>
                        <m:ctrlPr>
                          <a:rPr kumimoji="1" lang="en-US" altLang="zh-CN" sz="2800" b="0" i="1">
                            <a:latin typeface="Cambria Math" panose="02040503050406030204" pitchFamily="18" charset="0"/>
                            <a:ea typeface="Cambria Math" panose="02040503050406030204" pitchFamily="18" charset="0"/>
                          </a:rPr>
                        </m:ctrlPr>
                      </m:sSubPr>
                      <m:e>
                        <m:acc>
                          <m:accPr>
                            <m:chr m:val="⃑"/>
                            <m:ctrlPr>
                              <a:rPr kumimoji="1" lang="en-US" altLang="zh-CN" sz="2800" b="0" i="1">
                                <a:latin typeface="Cambria Math" panose="02040503050406030204" pitchFamily="18" charset="0"/>
                                <a:ea typeface="Cambria Math" panose="02040503050406030204" pitchFamily="18" charset="0"/>
                              </a:rPr>
                            </m:ctrlPr>
                          </m:accPr>
                          <m:e>
                            <m:r>
                              <a:rPr kumimoji="1" lang="en-US" altLang="zh-CN" sz="2800" b="0" i="1">
                                <a:latin typeface="Cambria Math" panose="02040503050406030204" pitchFamily="18" charset="0"/>
                                <a:ea typeface="Cambria Math" panose="02040503050406030204" pitchFamily="18" charset="0"/>
                              </a:rPr>
                              <m:t>𝑣</m:t>
                            </m:r>
                          </m:e>
                        </m:acc>
                      </m:e>
                      <m:sub>
                        <m:r>
                          <a:rPr kumimoji="1" lang="en-US" altLang="zh-CN" sz="2800" b="0" i="1" smtClean="0">
                            <a:latin typeface="Cambria Math" panose="02040503050406030204" pitchFamily="18" charset="0"/>
                            <a:ea typeface="Cambria Math" panose="02040503050406030204" pitchFamily="18" charset="0"/>
                          </a:rPr>
                          <m:t>𝐴</m:t>
                        </m:r>
                      </m:sub>
                    </m:sSub>
                    <m:r>
                      <a:rPr kumimoji="1" lang="zh-CN" altLang="en-US" sz="2800" b="0" i="1">
                        <a:latin typeface="Cambria Math" panose="02040503050406030204" pitchFamily="18" charset="0"/>
                        <a:ea typeface="Cambria Math" panose="02040503050406030204" pitchFamily="18" charset="0"/>
                      </a:rPr>
                      <m:t>。</m:t>
                    </m:r>
                  </m:oMath>
                </a14:m>
                <a:r>
                  <a:rPr kumimoji="1" lang="zh-CN" altLang="en-US" sz="2800" b="0" dirty="0">
                    <a:latin typeface="微软雅黑" panose="020B0503020204020204" pitchFamily="34" charset="-122"/>
                    <a:ea typeface="微软雅黑" panose="020B0503020204020204" pitchFamily="34" charset="-122"/>
                  </a:rPr>
                  <a:t>平均加速度就是</a:t>
                </a:r>
                <a:r>
                  <a:rPr kumimoji="1" lang="zh-CN" altLang="en-US" sz="2800" dirty="0">
                    <a:latin typeface="微软雅黑" panose="020B0503020204020204" pitchFamily="34" charset="-122"/>
                    <a:ea typeface="微软雅黑" panose="020B0503020204020204" pitchFamily="34" charset="-122"/>
                  </a:rPr>
                  <a:t>速度增量</a:t>
                </a:r>
                <a14:m>
                  <m:oMath xmlns:m="http://schemas.openxmlformats.org/officeDocument/2006/math">
                    <m:r>
                      <a:rPr kumimoji="1" lang="en-US" altLang="zh-CN" sz="2800" b="1" i="1">
                        <a:latin typeface="Cambria Math" panose="02040503050406030204" pitchFamily="18" charset="0"/>
                        <a:ea typeface="Cambria Math" panose="02040503050406030204" pitchFamily="18" charset="0"/>
                      </a:rPr>
                      <m:t>∆</m:t>
                    </m:r>
                    <m:acc>
                      <m:accPr>
                        <m:chr m:val="⃑"/>
                        <m:ctrlPr>
                          <a:rPr kumimoji="1" lang="en-US" altLang="zh-CN" sz="2800" i="1">
                            <a:latin typeface="Cambria Math" panose="02040503050406030204" pitchFamily="18" charset="0"/>
                            <a:ea typeface="Cambria Math" panose="02040503050406030204" pitchFamily="18" charset="0"/>
                          </a:rPr>
                        </m:ctrlPr>
                      </m:accPr>
                      <m:e>
                        <m:r>
                          <a:rPr kumimoji="1" lang="en-US" altLang="zh-CN" sz="2800" b="1" i="1">
                            <a:latin typeface="Cambria Math" panose="02040503050406030204" pitchFamily="18" charset="0"/>
                            <a:ea typeface="Cambria Math" panose="02040503050406030204" pitchFamily="18" charset="0"/>
                          </a:rPr>
                          <m:t>𝒗</m:t>
                        </m:r>
                      </m:e>
                    </m:acc>
                  </m:oMath>
                </a14:m>
                <a:r>
                  <a:rPr kumimoji="1" lang="zh-CN" altLang="en-US" sz="2800" b="0" dirty="0">
                    <a:latin typeface="微软雅黑" panose="020B0503020204020204" pitchFamily="34" charset="-122"/>
                    <a:ea typeface="微软雅黑" panose="020B0503020204020204" pitchFamily="34" charset="-122"/>
                  </a:rPr>
                  <a:t>与与</a:t>
                </a:r>
                <a:r>
                  <a:rPr kumimoji="1" lang="zh-CN" altLang="en-US" sz="2800" dirty="0">
                    <a:latin typeface="微软雅黑" panose="020B0503020204020204" pitchFamily="34" charset="-122"/>
                    <a:ea typeface="微软雅黑" panose="020B0503020204020204" pitchFamily="34" charset="-122"/>
                  </a:rPr>
                  <a:t>时间</a:t>
                </a:r>
                <a14:m>
                  <m:oMath xmlns:m="http://schemas.openxmlformats.org/officeDocument/2006/math">
                    <m:r>
                      <a:rPr kumimoji="1" lang="zh-CN" altLang="en-US" sz="2800" b="1" dirty="0">
                        <a:latin typeface="Cambria Math" panose="02040503050406030204" pitchFamily="18" charset="0"/>
                        <a:ea typeface="微软雅黑" panose="020B0503020204020204" pitchFamily="34" charset="-122"/>
                      </a:rPr>
                      <m:t>∆</m:t>
                    </m:r>
                    <m:r>
                      <a:rPr kumimoji="1" lang="en-US" altLang="zh-CN" sz="2800" b="1" i="1" dirty="0">
                        <a:latin typeface="Cambria Math" panose="02040503050406030204" pitchFamily="18" charset="0"/>
                        <a:ea typeface="微软雅黑" panose="020B0503020204020204" pitchFamily="34" charset="-122"/>
                      </a:rPr>
                      <m:t>𝐭</m:t>
                    </m:r>
                  </m:oMath>
                </a14:m>
                <a:r>
                  <a:rPr kumimoji="1" lang="zh-CN" altLang="en-US" sz="2800" b="0" dirty="0">
                    <a:latin typeface="微软雅黑" panose="020B0503020204020204" pitchFamily="34" charset="-122"/>
                    <a:ea typeface="微软雅黑" panose="020B0503020204020204" pitchFamily="34" charset="-122"/>
                  </a:rPr>
                  <a:t>的比值：</a:t>
                </a:r>
              </a:p>
              <a:p>
                <a:pPr eaLnBrk="1" hangingPunct="1">
                  <a:lnSpc>
                    <a:spcPct val="120000"/>
                  </a:lnSpc>
                </a:pPr>
                <a:endParaRPr kumimoji="1" lang="zh-CN" altLang="en-US" sz="2800" b="0" dirty="0">
                  <a:latin typeface="微软雅黑" panose="020B0503020204020204" pitchFamily="34" charset="-122"/>
                  <a:ea typeface="微软雅黑" panose="020B0503020204020204" pitchFamily="34" charset="-122"/>
                </a:endParaRPr>
              </a:p>
            </p:txBody>
          </p:sp>
        </mc:Choice>
        <mc:Fallback xmlns="">
          <p:sp>
            <p:nvSpPr>
              <p:cNvPr id="39" name="Text Box 2072"/>
              <p:cNvSpPr txBox="1">
                <a:spLocks noRot="1" noChangeAspect="1" noMove="1" noResize="1" noEditPoints="1" noAdjustHandles="1" noChangeArrowheads="1" noChangeShapeType="1" noTextEdit="1"/>
              </p:cNvSpPr>
              <p:nvPr/>
            </p:nvSpPr>
            <p:spPr bwMode="auto">
              <a:xfrm>
                <a:off x="96980" y="1765860"/>
                <a:ext cx="5022707" cy="2633863"/>
              </a:xfrm>
              <a:prstGeom prst="rect">
                <a:avLst/>
              </a:prstGeom>
              <a:blipFill>
                <a:blip r:embed="rId11"/>
                <a:stretch>
                  <a:fillRect l="-2549" t="-9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2" name="矩形 41"/>
          <p:cNvSpPr/>
          <p:nvPr/>
        </p:nvSpPr>
        <p:spPr>
          <a:xfrm>
            <a:off x="0" y="7193"/>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43" name="矩形 42"/>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mc:AlternateContent xmlns:mc="http://schemas.openxmlformats.org/markup-compatibility/2006" xmlns:a14="http://schemas.microsoft.com/office/drawing/2010/main">
        <mc:Choice Requires="a14">
          <p:sp>
            <p:nvSpPr>
              <p:cNvPr id="45" name="Rectangle 1029"/>
              <p:cNvSpPr>
                <a:spLocks noChangeArrowheads="1"/>
              </p:cNvSpPr>
              <p:nvPr/>
            </p:nvSpPr>
            <p:spPr bwMode="auto">
              <a:xfrm>
                <a:off x="162211" y="3576780"/>
                <a:ext cx="4892533" cy="748603"/>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0" dirty="0">
                    <a:solidFill>
                      <a:srgbClr val="C00000"/>
                    </a:solidFill>
                    <a:latin typeface="微软雅黑" panose="020B0503020204020204" pitchFamily="34" charset="-122"/>
                    <a:ea typeface="微软雅黑" panose="020B0503020204020204" pitchFamily="34" charset="-122"/>
                  </a:rPr>
                  <a:t> </a:t>
                </a:r>
                <a14:m>
                  <m:oMath xmlns:m="http://schemas.openxmlformats.org/officeDocument/2006/math">
                    <m:r>
                      <a:rPr kumimoji="1" lang="en-US" altLang="zh-CN" sz="2800" b="0" i="0" smtClean="0">
                        <a:solidFill>
                          <a:schemeClr val="tx1"/>
                        </a:solidFill>
                        <a:latin typeface="Cambria Math" panose="02040503050406030204" pitchFamily="18" charset="0"/>
                      </a:rPr>
                      <m:t>                        </m:t>
                    </m:r>
                    <m:acc>
                      <m:accPr>
                        <m:chr m:val="̅"/>
                        <m:ctrlPr>
                          <a:rPr kumimoji="1" lang="zh-CN" altLang="en-US" sz="2800" b="0" i="1" smtClean="0">
                            <a:solidFill>
                              <a:schemeClr val="tx1"/>
                            </a:solidFill>
                            <a:latin typeface="Cambria Math" panose="02040503050406030204" pitchFamily="18" charset="0"/>
                          </a:rPr>
                        </m:ctrlPr>
                      </m:accPr>
                      <m:e>
                        <m:acc>
                          <m:accPr>
                            <m:chr m:val="⃑"/>
                            <m:ctrlPr>
                              <a:rPr kumimoji="1" lang="zh-CN" altLang="en-US" sz="2800" b="0" i="1" smtClean="0">
                                <a:solidFill>
                                  <a:schemeClr val="tx1"/>
                                </a:solidFill>
                                <a:latin typeface="Cambria Math" panose="02040503050406030204" pitchFamily="18" charset="0"/>
                              </a:rPr>
                            </m:ctrlPr>
                          </m:accPr>
                          <m:e>
                            <m:r>
                              <a:rPr kumimoji="1" lang="en-US" altLang="zh-CN" sz="2800" b="0" i="1" smtClean="0">
                                <a:solidFill>
                                  <a:schemeClr val="tx1"/>
                                </a:solidFill>
                                <a:latin typeface="Cambria Math" panose="02040503050406030204" pitchFamily="18" charset="0"/>
                              </a:rPr>
                              <m:t>𝑎</m:t>
                            </m:r>
                          </m:e>
                        </m:acc>
                      </m:e>
                    </m:acc>
                    <m:r>
                      <a:rPr kumimoji="1" lang="en-US" altLang="zh-CN" sz="2800" b="0" i="1" smtClean="0">
                        <a:solidFill>
                          <a:schemeClr val="tx1"/>
                        </a:solidFill>
                        <a:latin typeface="Cambria Math" panose="02040503050406030204" pitchFamily="18" charset="0"/>
                      </a:rPr>
                      <m:t>=</m:t>
                    </m:r>
                    <m:f>
                      <m:fPr>
                        <m:ctrlPr>
                          <a:rPr kumimoji="1" lang="en-US" altLang="zh-CN" sz="2800" b="0" i="1" smtClean="0">
                            <a:solidFill>
                              <a:schemeClr val="tx1"/>
                            </a:solidFill>
                            <a:latin typeface="Cambria Math" panose="02040503050406030204" pitchFamily="18" charset="0"/>
                          </a:rPr>
                        </m:ctrlPr>
                      </m:fPr>
                      <m:num>
                        <m:r>
                          <a:rPr kumimoji="1" lang="en-US" altLang="zh-CN" sz="2800" b="0" i="1">
                            <a:solidFill>
                              <a:schemeClr val="tx1"/>
                            </a:solidFill>
                            <a:latin typeface="Cambria Math" panose="02040503050406030204" pitchFamily="18" charset="0"/>
                            <a:ea typeface="Cambria Math" panose="02040503050406030204" pitchFamily="18" charset="0"/>
                          </a:rPr>
                          <m:t>∆</m:t>
                        </m:r>
                        <m:acc>
                          <m:accPr>
                            <m:chr m:val="⃑"/>
                            <m:ctrlPr>
                              <a:rPr kumimoji="1" lang="en-US" altLang="zh-CN" sz="2800" b="0" i="1">
                                <a:solidFill>
                                  <a:schemeClr val="tx1"/>
                                </a:solidFill>
                                <a:latin typeface="Cambria Math" panose="02040503050406030204" pitchFamily="18" charset="0"/>
                                <a:ea typeface="Cambria Math" panose="02040503050406030204" pitchFamily="18" charset="0"/>
                              </a:rPr>
                            </m:ctrlPr>
                          </m:accPr>
                          <m:e>
                            <m:r>
                              <a:rPr kumimoji="1" lang="en-US" altLang="zh-CN" sz="2800" b="0" i="1">
                                <a:solidFill>
                                  <a:schemeClr val="tx1"/>
                                </a:solidFill>
                                <a:latin typeface="Cambria Math" panose="02040503050406030204" pitchFamily="18" charset="0"/>
                                <a:ea typeface="Cambria Math" panose="02040503050406030204" pitchFamily="18" charset="0"/>
                              </a:rPr>
                              <m:t>𝑣</m:t>
                            </m:r>
                          </m:e>
                        </m:acc>
                      </m:num>
                      <m:den>
                        <m:r>
                          <a:rPr kumimoji="1" lang="en-US" altLang="zh-CN" sz="2800" b="0" i="1">
                            <a:solidFill>
                              <a:schemeClr val="tx1"/>
                            </a:solidFill>
                            <a:latin typeface="Cambria Math" panose="02040503050406030204" pitchFamily="18" charset="0"/>
                            <a:ea typeface="Cambria Math" panose="02040503050406030204" pitchFamily="18" charset="0"/>
                          </a:rPr>
                          <m:t>∆</m:t>
                        </m:r>
                        <m:r>
                          <a:rPr kumimoji="1" lang="en-US" altLang="zh-CN" sz="2800" b="0" i="1" smtClean="0">
                            <a:solidFill>
                              <a:schemeClr val="tx1"/>
                            </a:solidFill>
                            <a:latin typeface="Cambria Math" panose="02040503050406030204" pitchFamily="18" charset="0"/>
                            <a:ea typeface="Cambria Math" panose="02040503050406030204" pitchFamily="18" charset="0"/>
                          </a:rPr>
                          <m:t>𝑡</m:t>
                        </m:r>
                      </m:den>
                    </m:f>
                  </m:oMath>
                </a14:m>
                <a:endParaRPr kumimoji="1" lang="zh-CN" altLang="en-US" sz="2800" b="0"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45" name="Rectangle 1029"/>
              <p:cNvSpPr>
                <a:spLocks noRot="1" noChangeAspect="1" noMove="1" noResize="1" noEditPoints="1" noAdjustHandles="1" noChangeArrowheads="1" noChangeShapeType="1" noTextEdit="1"/>
              </p:cNvSpPr>
              <p:nvPr/>
            </p:nvSpPr>
            <p:spPr bwMode="auto">
              <a:xfrm>
                <a:off x="162211" y="3576780"/>
                <a:ext cx="4892533" cy="748603"/>
              </a:xfrm>
              <a:prstGeom prst="rect">
                <a:avLst/>
              </a:prstGeom>
              <a:blipFill>
                <a:blip r:embed="rId12"/>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 Box 2072"/>
              <p:cNvSpPr txBox="1">
                <a:spLocks noChangeArrowheads="1"/>
              </p:cNvSpPr>
              <p:nvPr/>
            </p:nvSpPr>
            <p:spPr bwMode="auto">
              <a:xfrm>
                <a:off x="311007" y="4438388"/>
                <a:ext cx="4105275" cy="159973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nSpc>
                    <a:spcPct val="120000"/>
                  </a:lnSpc>
                </a:pPr>
                <a:r>
                  <a:rPr kumimoji="1" lang="zh-CN" altLang="en-US" sz="2800" b="0" dirty="0">
                    <a:latin typeface="微软雅黑" panose="020B0503020204020204" pitchFamily="34" charset="-122"/>
                    <a:ea typeface="微软雅黑" panose="020B0503020204020204" pitchFamily="34" charset="-122"/>
                  </a:rPr>
                  <a:t>平均加速度与一段时间间隔相对应，其大小反映</a:t>
                </a:r>
                <a14:m>
                  <m:oMath xmlns:m="http://schemas.openxmlformats.org/officeDocument/2006/math">
                    <m:r>
                      <a:rPr kumimoji="1" lang="zh-CN" altLang="en-US" sz="2800" b="0" i="1" dirty="0">
                        <a:latin typeface="Cambria Math" panose="02040503050406030204" pitchFamily="18" charset="0"/>
                      </a:rPr>
                      <m:t>∆</m:t>
                    </m:r>
                    <m:r>
                      <a:rPr kumimoji="1" lang="en-US" altLang="zh-CN" sz="2800" b="0" i="1" dirty="0">
                        <a:latin typeface="Cambria Math" panose="02040503050406030204" pitchFamily="18" charset="0"/>
                      </a:rPr>
                      <m:t>𝑡</m:t>
                    </m:r>
                  </m:oMath>
                </a14:m>
                <a:r>
                  <a:rPr kumimoji="1" lang="zh-CN" altLang="en-US" sz="2800" b="0" dirty="0">
                    <a:latin typeface="微软雅黑" panose="020B0503020204020204" pitchFamily="34" charset="-122"/>
                    <a:ea typeface="微软雅黑" panose="020B0503020204020204" pitchFamily="34" charset="-122"/>
                  </a:rPr>
                  <a:t>内速度变化的平均快慢。</a:t>
                </a:r>
              </a:p>
            </p:txBody>
          </p:sp>
        </mc:Choice>
        <mc:Fallback xmlns="">
          <p:sp>
            <p:nvSpPr>
              <p:cNvPr id="48" name="Text Box 2072"/>
              <p:cNvSpPr txBox="1">
                <a:spLocks noRot="1" noChangeAspect="1" noMove="1" noResize="1" noEditPoints="1" noAdjustHandles="1" noChangeArrowheads="1" noChangeShapeType="1" noTextEdit="1"/>
              </p:cNvSpPr>
              <p:nvPr/>
            </p:nvSpPr>
            <p:spPr bwMode="auto">
              <a:xfrm>
                <a:off x="311007" y="4438388"/>
                <a:ext cx="4105275" cy="1599733"/>
              </a:xfrm>
              <a:prstGeom prst="rect">
                <a:avLst/>
              </a:prstGeom>
              <a:blipFill>
                <a:blip r:embed="rId13"/>
                <a:stretch>
                  <a:fillRect l="-2972" t="-1141" r="-2377" b="-95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1814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0348" y="775110"/>
            <a:ext cx="4992915"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dirty="0">
                <a:solidFill>
                  <a:srgbClr val="C00000"/>
                </a:solidFill>
                <a:latin typeface="Times New Roman" panose="02020603050405020304" pitchFamily="18" charset="0"/>
              </a:rPr>
              <a:t>4.2</a:t>
            </a:r>
            <a:r>
              <a:rPr kumimoji="1" lang="zh-CN" altLang="en-US" sz="2800" dirty="0">
                <a:solidFill>
                  <a:srgbClr val="C00000"/>
                </a:solidFill>
                <a:latin typeface="宋体" panose="02010600030101010101" pitchFamily="2" charset="-122"/>
              </a:rPr>
              <a:t>瞬时加速度</a:t>
            </a:r>
            <a:r>
              <a:rPr kumimoji="1" lang="en-US" altLang="zh-CN" sz="2800" dirty="0">
                <a:solidFill>
                  <a:srgbClr val="C00000"/>
                </a:solidFill>
                <a:latin typeface="宋体" panose="02010600030101010101" pitchFamily="2" charset="-122"/>
              </a:rPr>
              <a:t>(</a:t>
            </a:r>
            <a:r>
              <a:rPr kumimoji="1" lang="zh-CN" altLang="en-US" sz="2800" dirty="0">
                <a:solidFill>
                  <a:srgbClr val="C00000"/>
                </a:solidFill>
                <a:latin typeface="宋体" panose="02010600030101010101" pitchFamily="2" charset="-122"/>
              </a:rPr>
              <a:t>简称加速度）</a:t>
            </a:r>
          </a:p>
        </p:txBody>
      </p:sp>
      <p:grpSp>
        <p:nvGrpSpPr>
          <p:cNvPr id="12" name="组合 11"/>
          <p:cNvGrpSpPr>
            <a:grpSpLocks noChangeAspect="1"/>
          </p:cNvGrpSpPr>
          <p:nvPr/>
        </p:nvGrpSpPr>
        <p:grpSpPr>
          <a:xfrm>
            <a:off x="2271558" y="1607796"/>
            <a:ext cx="3742141" cy="1080000"/>
            <a:chOff x="1583093" y="2556610"/>
            <a:chExt cx="2606481" cy="752243"/>
          </a:xfrm>
        </p:grpSpPr>
        <mc:AlternateContent xmlns:mc="http://schemas.openxmlformats.org/markup-compatibility/2006" xmlns:a14="http://schemas.microsoft.com/office/drawing/2010/main">
          <mc:Choice Requires="a14">
            <p:sp>
              <p:nvSpPr>
                <p:cNvPr id="2" name="Object 6"/>
                <p:cNvSpPr txBox="1"/>
                <p:nvPr/>
              </p:nvSpPr>
              <p:spPr bwMode="auto">
                <a:xfrm>
                  <a:off x="1583093" y="2588853"/>
                  <a:ext cx="1905040" cy="7200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acc>
                          <m:accPr>
                            <m:chr m:val="⃑"/>
                            <m:ctrlPr>
                              <a:rPr lang="zh-CN" altLang="en-US" sz="2800" i="1" smtClean="0">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𝑎</m:t>
                            </m:r>
                          </m:e>
                        </m:acc>
                        <m:r>
                          <a:rPr lang="zh-CN" altLang="en-US" sz="2800" i="1">
                            <a:solidFill>
                              <a:srgbClr val="000000"/>
                            </a:solidFill>
                            <a:latin typeface="Cambria Math" panose="02040503050406030204" pitchFamily="18" charset="0"/>
                          </a:rPr>
                          <m:t>=</m:t>
                        </m:r>
                        <m:func>
                          <m:funcPr>
                            <m:ctrlPr>
                              <a:rPr lang="zh-CN" altLang="en-US" sz="2800" i="1">
                                <a:solidFill>
                                  <a:srgbClr val="000000"/>
                                </a:solidFill>
                                <a:latin typeface="Cambria Math" panose="02040503050406030204" pitchFamily="18" charset="0"/>
                              </a:rPr>
                            </m:ctrlPr>
                          </m:funcPr>
                          <m:fName>
                            <m:limLow>
                              <m:limLowPr>
                                <m:ctrlPr>
                                  <a:rPr lang="zh-CN" altLang="en-US" sz="2800" i="1">
                                    <a:solidFill>
                                      <a:srgbClr val="000000"/>
                                    </a:solidFill>
                                    <a:latin typeface="Cambria Math" panose="02040503050406030204" pitchFamily="18" charset="0"/>
                                  </a:rPr>
                                </m:ctrlPr>
                              </m:limLowPr>
                              <m:e>
                                <m:r>
                                  <m:rPr>
                                    <m:sty m:val="p"/>
                                  </m:rPr>
                                  <a:rPr lang="zh-CN" altLang="en-US" sz="2800" i="0">
                                    <a:solidFill>
                                      <a:srgbClr val="000000"/>
                                    </a:solidFill>
                                    <a:latin typeface="Cambria Math" panose="02040503050406030204" pitchFamily="18" charset="0"/>
                                  </a:rPr>
                                  <m:t>lim</m:t>
                                </m:r>
                              </m:e>
                              <m:lim>
                                <m:r>
                                  <m:rPr>
                                    <m:sty m:val="p"/>
                                  </m:rPr>
                                  <a:rPr lang="zh-CN" altLang="en-US" sz="2800" i="1">
                                    <a:solidFill>
                                      <a:srgbClr val="000000"/>
                                    </a:solidFill>
                                    <a:latin typeface="Cambria Math" panose="02040503050406030204" pitchFamily="18" charset="0"/>
                                  </a:rPr>
                                  <m:t>Δ</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→0</m:t>
                                </m:r>
                              </m:lim>
                            </m:limLow>
                          </m:fName>
                          <m:e>
                            <m:f>
                              <m:fPr>
                                <m:ctrlPr>
                                  <a:rPr lang="zh-CN" altLang="en-US" sz="2800" i="1">
                                    <a:solidFill>
                                      <a:srgbClr val="000000"/>
                                    </a:solidFill>
                                    <a:latin typeface="Cambria Math" panose="02040503050406030204" pitchFamily="18" charset="0"/>
                                  </a:rPr>
                                </m:ctrlPr>
                              </m:fPr>
                              <m:num>
                                <m:r>
                                  <m:rPr>
                                    <m:sty m:val="p"/>
                                  </m:rPr>
                                  <a:rPr lang="zh-CN" altLang="en-US" sz="2800" i="1">
                                    <a:solidFill>
                                      <a:srgbClr val="000000"/>
                                    </a:solidFill>
                                    <a:latin typeface="Cambria Math" panose="02040503050406030204" pitchFamily="18" charset="0"/>
                                  </a:rPr>
                                  <m:t>Δ</m:t>
                                </m:r>
                                <m:acc>
                                  <m:accPr>
                                    <m:chr m:val="⃑"/>
                                    <m:ctrlPr>
                                      <a:rPr lang="zh-CN" altLang="en-US" sz="2800" i="1">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pitchFamily="18" charset="0"/>
                                      </a:rPr>
                                      <m:t>𝑣</m:t>
                                    </m:r>
                                  </m:e>
                                </m:acc>
                              </m:num>
                              <m:den>
                                <m:r>
                                  <m:rPr>
                                    <m:sty m:val="p"/>
                                  </m:rPr>
                                  <a:rPr lang="zh-CN" altLang="en-US" sz="2800" i="1">
                                    <a:solidFill>
                                      <a:srgbClr val="000000"/>
                                    </a:solidFill>
                                    <a:latin typeface="Cambria Math" panose="02040503050406030204" pitchFamily="18" charset="0"/>
                                  </a:rPr>
                                  <m:t>Δ</m:t>
                                </m:r>
                                <m:r>
                                  <a:rPr lang="zh-CN" altLang="en-US" sz="2800" i="1">
                                    <a:solidFill>
                                      <a:srgbClr val="000000"/>
                                    </a:solidFill>
                                    <a:latin typeface="Cambria Math" panose="02040503050406030204" pitchFamily="18" charset="0"/>
                                  </a:rPr>
                                  <m:t>𝑡</m:t>
                                </m:r>
                              </m:den>
                            </m:f>
                          </m:e>
                        </m:func>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m:rPr>
                                <m:sty m:val="p"/>
                              </m:rPr>
                              <a:rPr lang="en-US" altLang="zh-CN" sz="2800" b="0" i="0" smtClean="0">
                                <a:solidFill>
                                  <a:srgbClr val="000000"/>
                                </a:solidFill>
                                <a:latin typeface="Cambria Math" panose="02040503050406030204" pitchFamily="18" charset="0"/>
                              </a:rPr>
                              <m:t>d</m:t>
                            </m:r>
                            <m:acc>
                              <m:accPr>
                                <m:chr m:val="⃑"/>
                                <m:ctrlPr>
                                  <a:rPr lang="zh-CN" altLang="en-US" sz="2800" i="1">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pitchFamily="18" charset="0"/>
                                  </a:rPr>
                                  <m:t>𝑣</m:t>
                                </m:r>
                              </m:e>
                            </m:acc>
                          </m:num>
                          <m:den>
                            <m:r>
                              <m:rPr>
                                <m:sty m:val="p"/>
                              </m:rPr>
                              <a:rPr lang="zh-CN" altLang="en-US" sz="2800" i="0">
                                <a:solidFill>
                                  <a:srgbClr val="000000"/>
                                </a:solidFill>
                                <a:latin typeface="Cambria Math" panose="02040503050406030204" pitchFamily="18" charset="0"/>
                              </a:rPr>
                              <m:t>d</m:t>
                            </m:r>
                            <m:r>
                              <a:rPr lang="zh-CN" altLang="en-US" sz="2800" i="1">
                                <a:solidFill>
                                  <a:srgbClr val="000000"/>
                                </a:solidFill>
                                <a:latin typeface="Cambria Math" panose="02040503050406030204" pitchFamily="18" charset="0"/>
                              </a:rPr>
                              <m:t>𝑡</m:t>
                            </m:r>
                          </m:den>
                        </m:f>
                      </m:oMath>
                    </m:oMathPara>
                  </a14:m>
                  <a:endParaRPr lang="zh-CN" altLang="en-US" sz="2800" dirty="0"/>
                </a:p>
              </p:txBody>
            </p:sp>
          </mc:Choice>
          <mc:Fallback xmlns="">
            <p:sp>
              <p:nvSpPr>
                <p:cNvPr id="2" name="Object 6"/>
                <p:cNvSpPr txBox="1">
                  <a:spLocks noRot="1" noChangeAspect="1" noMove="1" noResize="1" noEditPoints="1" noAdjustHandles="1" noChangeArrowheads="1" noChangeShapeType="1" noTextEdit="1"/>
                </p:cNvSpPr>
                <p:nvPr/>
              </p:nvSpPr>
              <p:spPr bwMode="auto">
                <a:xfrm>
                  <a:off x="1583093" y="2588853"/>
                  <a:ext cx="1905040" cy="720000"/>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26"/>
                <p:cNvSpPr txBox="1"/>
                <p:nvPr/>
              </p:nvSpPr>
              <p:spPr bwMode="auto">
                <a:xfrm>
                  <a:off x="3446818" y="2556610"/>
                  <a:ext cx="742756" cy="7200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sSup>
                              <m:sSupPr>
                                <m:ctrlPr>
                                  <a:rPr lang="en-US" altLang="zh-CN" sz="2800" i="1" smtClean="0">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𝑑</m:t>
                                </m:r>
                              </m:e>
                              <m:sup>
                                <m:r>
                                  <a:rPr lang="en-US" altLang="zh-CN" sz="2800" b="0" i="1" smtClean="0">
                                    <a:solidFill>
                                      <a:srgbClr val="000000"/>
                                    </a:solidFill>
                                    <a:latin typeface="Cambria Math" panose="02040503050406030204" pitchFamily="18" charset="0"/>
                                  </a:rPr>
                                  <m:t>2</m:t>
                                </m:r>
                              </m:sup>
                            </m:sSup>
                            <m:acc>
                              <m:accPr>
                                <m:chr m:val="⃑"/>
                                <m:ctrlPr>
                                  <a:rPr lang="zh-CN" altLang="en-US" sz="2800" i="1" smtClean="0">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pitchFamily="18" charset="0"/>
                                  </a:rPr>
                                  <m:t>𝑟</m:t>
                                </m:r>
                              </m:e>
                            </m:acc>
                          </m:num>
                          <m:den>
                            <m:func>
                              <m:funcPr>
                                <m:ctrlPr>
                                  <a:rPr lang="zh-CN" altLang="en-US" sz="2800" i="1">
                                    <a:solidFill>
                                      <a:srgbClr val="000000"/>
                                    </a:solidFill>
                                    <a:latin typeface="Cambria Math" panose="02040503050406030204" pitchFamily="18" charset="0"/>
                                  </a:rPr>
                                </m:ctrlPr>
                              </m:funcPr>
                              <m:fName>
                                <m:r>
                                  <m:rPr>
                                    <m:sty m:val="p"/>
                                  </m:rPr>
                                  <a:rPr lang="zh-CN" altLang="en-US" sz="2800" i="0">
                                    <a:solidFill>
                                      <a:srgbClr val="000000"/>
                                    </a:solidFill>
                                    <a:latin typeface="Cambria Math" panose="02040503050406030204" pitchFamily="18" charset="0"/>
                                  </a:rPr>
                                  <m:t>d</m:t>
                                </m:r>
                              </m:fName>
                              <m:e>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𝑡</m:t>
                                    </m:r>
                                  </m:e>
                                  <m:sup>
                                    <m:r>
                                      <a:rPr lang="zh-CN" altLang="en-US" sz="2800" i="1">
                                        <a:solidFill>
                                          <a:srgbClr val="000000"/>
                                        </a:solidFill>
                                        <a:latin typeface="Cambria Math" panose="02040503050406030204" pitchFamily="18" charset="0"/>
                                      </a:rPr>
                                      <m:t>2</m:t>
                                    </m:r>
                                  </m:sup>
                                </m:sSup>
                              </m:e>
                            </m:func>
                          </m:den>
                        </m:f>
                      </m:oMath>
                    </m:oMathPara>
                  </a14:m>
                  <a:endParaRPr lang="zh-CN" altLang="en-US" sz="2800" dirty="0"/>
                </a:p>
              </p:txBody>
            </p:sp>
          </mc:Choice>
          <mc:Fallback xmlns="">
            <p:sp>
              <p:nvSpPr>
                <p:cNvPr id="6" name="Object 26"/>
                <p:cNvSpPr txBox="1">
                  <a:spLocks noRot="1" noChangeAspect="1" noMove="1" noResize="1" noEditPoints="1" noAdjustHandles="1" noChangeArrowheads="1" noChangeShapeType="1" noTextEdit="1"/>
                </p:cNvSpPr>
                <p:nvPr/>
              </p:nvSpPr>
              <p:spPr bwMode="auto">
                <a:xfrm>
                  <a:off x="3446818" y="2556610"/>
                  <a:ext cx="742756" cy="720000"/>
                </a:xfrm>
                <a:prstGeom prst="rect">
                  <a:avLst/>
                </a:prstGeom>
                <a:blipFill>
                  <a:blip r:embed="rId4"/>
                  <a:stretch>
                    <a:fillRect/>
                  </a:stretch>
                </a:blipFill>
                <a:ln>
                  <a:noFill/>
                </a:ln>
                <a:effectLst/>
              </p:spPr>
              <p:txBody>
                <a:bodyPr/>
                <a:lstStyle/>
                <a:p>
                  <a:r>
                    <a:rPr lang="zh-CN" altLang="en-US">
                      <a:noFill/>
                    </a:rPr>
                    <a:t> </a:t>
                  </a:r>
                </a:p>
              </p:txBody>
            </p:sp>
          </mc:Fallback>
        </mc:AlternateContent>
      </p:grpSp>
      <p:sp>
        <p:nvSpPr>
          <p:cNvPr id="7" name="矩形 6"/>
          <p:cNvSpPr/>
          <p:nvPr/>
        </p:nvSpPr>
        <p:spPr>
          <a:xfrm>
            <a:off x="0" y="7193"/>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8" name="矩形 7"/>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11" name="文本框 10"/>
          <p:cNvSpPr txBox="1"/>
          <p:nvPr/>
        </p:nvSpPr>
        <p:spPr>
          <a:xfrm>
            <a:off x="774491" y="2970998"/>
            <a:ext cx="7083188" cy="1384995"/>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    质点的瞬时加速度等于速度矢量对时间的变化率或一阶导数，或者等于位置矢量对时间的二阶导数。</a:t>
            </a:r>
          </a:p>
        </p:txBody>
      </p:sp>
      <mc:AlternateContent xmlns:mc="http://schemas.openxmlformats.org/markup-compatibility/2006" xmlns:a14="http://schemas.microsoft.com/office/drawing/2010/main">
        <mc:Choice Requires="a14">
          <p:sp>
            <p:nvSpPr>
              <p:cNvPr id="13" name="文本框 12"/>
              <p:cNvSpPr txBox="1"/>
              <p:nvPr/>
            </p:nvSpPr>
            <p:spPr>
              <a:xfrm>
                <a:off x="803879" y="4711153"/>
                <a:ext cx="7083188" cy="750526"/>
              </a:xfrm>
              <a:prstGeom prst="rect">
                <a:avLst/>
              </a:prstGeom>
              <a:noFill/>
            </p:spPr>
            <p:txBody>
              <a:bodyPr wrap="square" rtlCol="0">
                <a:spAutoFit/>
              </a:bodyPr>
              <a:lstStyle/>
              <a:p>
                <a:r>
                  <a:rPr lang="zh-CN" altLang="en-US" sz="2800" b="1" dirty="0">
                    <a:latin typeface="宋体" panose="02010600030101010101" pitchFamily="2" charset="-122"/>
                    <a:ea typeface="宋体" panose="02010600030101010101" pitchFamily="2" charset="-122"/>
                  </a:rPr>
                  <a:t>方向：</a:t>
                </a:r>
                <a:r>
                  <a:rPr lang="zh-CN" altLang="en-US" sz="2800" b="1" dirty="0">
                    <a:solidFill>
                      <a:srgbClr val="C00000"/>
                    </a:solidFill>
                    <a:latin typeface="宋体" panose="02010600030101010101" pitchFamily="2" charset="-122"/>
                    <a:ea typeface="宋体" panose="02010600030101010101" pitchFamily="2" charset="-122"/>
                  </a:rPr>
                  <a:t>平均加速度</a:t>
                </a:r>
                <a14:m>
                  <m:oMath xmlns:m="http://schemas.openxmlformats.org/officeDocument/2006/math">
                    <m:f>
                      <m:fPr>
                        <m:ctrlPr>
                          <a:rPr lang="zh-CN" altLang="en-US" sz="2800" i="1">
                            <a:solidFill>
                              <a:srgbClr val="000000"/>
                            </a:solidFill>
                            <a:latin typeface="Cambria Math" panose="02040503050406030204" pitchFamily="18" charset="0"/>
                          </a:rPr>
                        </m:ctrlPr>
                      </m:fPr>
                      <m:num>
                        <m:r>
                          <m:rPr>
                            <m:sty m:val="p"/>
                          </m:rPr>
                          <a:rPr lang="zh-CN" altLang="en-US" sz="2800" i="1">
                            <a:solidFill>
                              <a:srgbClr val="000000"/>
                            </a:solidFill>
                            <a:latin typeface="Cambria Math" panose="02040503050406030204" pitchFamily="18" charset="0"/>
                          </a:rPr>
                          <m:t>Δ</m:t>
                        </m:r>
                        <m:acc>
                          <m:accPr>
                            <m:chr m:val="⃑"/>
                            <m:ctrlPr>
                              <a:rPr lang="zh-CN" altLang="en-US"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𝑣</m:t>
                            </m:r>
                          </m:e>
                        </m:acc>
                      </m:num>
                      <m:den>
                        <m:r>
                          <m:rPr>
                            <m:sty m:val="p"/>
                          </m:rPr>
                          <a:rPr lang="zh-CN" altLang="en-US" sz="2800" i="1">
                            <a:solidFill>
                              <a:srgbClr val="000000"/>
                            </a:solidFill>
                            <a:latin typeface="Cambria Math" panose="02040503050406030204" pitchFamily="18" charset="0"/>
                          </a:rPr>
                          <m:t>Δ</m:t>
                        </m:r>
                        <m:r>
                          <a:rPr lang="zh-CN" altLang="en-US" sz="2800" i="1">
                            <a:solidFill>
                              <a:srgbClr val="000000"/>
                            </a:solidFill>
                            <a:latin typeface="Cambria Math" panose="02040503050406030204" pitchFamily="18" charset="0"/>
                          </a:rPr>
                          <m:t>𝑡</m:t>
                        </m:r>
                      </m:den>
                    </m:f>
                  </m:oMath>
                </a14:m>
                <a:r>
                  <a:rPr lang="zh-CN" altLang="en-US" sz="2800" b="1" dirty="0">
                    <a:solidFill>
                      <a:srgbClr val="C00000"/>
                    </a:solidFill>
                    <a:latin typeface="宋体" panose="02010600030101010101" pitchFamily="2" charset="-122"/>
                    <a:ea typeface="宋体" panose="02010600030101010101" pitchFamily="2" charset="-122"/>
                  </a:rPr>
                  <a:t>或速度增量的极限方向。</a:t>
                </a:r>
              </a:p>
            </p:txBody>
          </p:sp>
        </mc:Choice>
        <mc:Fallback xmlns="">
          <p:sp>
            <p:nvSpPr>
              <p:cNvPr id="13" name="文本框 12"/>
              <p:cNvSpPr txBox="1">
                <a:spLocks noRot="1" noChangeAspect="1" noMove="1" noResize="1" noEditPoints="1" noAdjustHandles="1" noChangeArrowheads="1" noChangeShapeType="1" noTextEdit="1"/>
              </p:cNvSpPr>
              <p:nvPr/>
            </p:nvSpPr>
            <p:spPr>
              <a:xfrm>
                <a:off x="803879" y="4711153"/>
                <a:ext cx="7083188" cy="750526"/>
              </a:xfrm>
              <a:prstGeom prst="rect">
                <a:avLst/>
              </a:prstGeom>
              <a:blipFill>
                <a:blip r:embed="rId5"/>
                <a:stretch>
                  <a:fillRect l="-1807" r="-6713" b="-5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70348" y="775110"/>
            <a:ext cx="4175125"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0" dirty="0">
                <a:solidFill>
                  <a:srgbClr val="C00000"/>
                </a:solidFill>
                <a:latin typeface="微软雅黑" panose="020B0503020204020204" pitchFamily="34" charset="-122"/>
                <a:ea typeface="微软雅黑" panose="020B0503020204020204" pitchFamily="34" charset="-122"/>
              </a:rPr>
              <a:t>4.2 </a:t>
            </a:r>
            <a:r>
              <a:rPr kumimoji="1" lang="zh-CN" altLang="en-US" sz="2800" b="0" dirty="0">
                <a:solidFill>
                  <a:srgbClr val="C00000"/>
                </a:solidFill>
                <a:latin typeface="微软雅黑" panose="020B0503020204020204" pitchFamily="34" charset="-122"/>
                <a:ea typeface="微软雅黑" panose="020B0503020204020204" pitchFamily="34" charset="-122"/>
              </a:rPr>
              <a:t>加速度的表达式</a:t>
            </a:r>
          </a:p>
        </p:txBody>
      </p:sp>
      <p:sp>
        <p:nvSpPr>
          <p:cNvPr id="7" name="矩形 6"/>
          <p:cNvSpPr/>
          <p:nvPr/>
        </p:nvSpPr>
        <p:spPr>
          <a:xfrm>
            <a:off x="0" y="7193"/>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8" name="矩形 7"/>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mc:AlternateContent xmlns:mc="http://schemas.openxmlformats.org/markup-compatibility/2006" xmlns:a14="http://schemas.microsoft.com/office/drawing/2010/main">
        <mc:Choice Requires="a14">
          <p:sp>
            <p:nvSpPr>
              <p:cNvPr id="15" name="文本框 14"/>
              <p:cNvSpPr txBox="1"/>
              <p:nvPr/>
            </p:nvSpPr>
            <p:spPr>
              <a:xfrm>
                <a:off x="1279032" y="2877535"/>
                <a:ext cx="2949721" cy="8756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𝑥</m:t>
                          </m:r>
                        </m:sub>
                      </m:sSub>
                      <m:r>
                        <a:rPr lang="en-US" altLang="zh-CN" sz="2800" b="0" i="1" smtClean="0">
                          <a:latin typeface="Cambria Math" panose="020405030504060302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𝑥</m:t>
                              </m:r>
                            </m:sub>
                          </m:sSub>
                        </m:num>
                        <m:den>
                          <m:r>
                            <a:rPr lang="en-US" altLang="zh-CN" sz="2800" b="0" i="1" smtClean="0">
                              <a:latin typeface="Cambria Math" panose="02040503050406030204" pitchFamily="18" charset="0"/>
                            </a:rPr>
                            <m:t>𝑑𝑡</m:t>
                          </m:r>
                        </m:den>
                      </m:f>
                      <m:r>
                        <a:rPr lang="en-US" altLang="zh-CN" sz="2800" b="0" i="0" smtClean="0">
                          <a:latin typeface="Cambria Math" panose="02040503050406030204" pitchFamily="18" charset="0"/>
                        </a:rPr>
                        <m:t>=</m:t>
                      </m:r>
                      <m:f>
                        <m:fPr>
                          <m:ctrlPr>
                            <a:rPr lang="en-US" altLang="zh-CN" sz="2800" i="1" dirty="0" smtClean="0">
                              <a:latin typeface="Cambria Math" panose="02040503050406030204" pitchFamily="18" charset="0"/>
                            </a:rPr>
                          </m:ctrlPr>
                        </m:fPr>
                        <m:num>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𝑑</m:t>
                              </m:r>
                            </m:e>
                            <m:sup>
                              <m:r>
                                <a:rPr lang="en-US" altLang="zh-CN" sz="2800" b="0" i="1" dirty="0" smtClean="0">
                                  <a:latin typeface="Cambria Math" panose="02040503050406030204" pitchFamily="18" charset="0"/>
                                </a:rPr>
                                <m:t>2</m:t>
                              </m:r>
                            </m:sup>
                          </m:sSup>
                          <m:r>
                            <a:rPr lang="en-US" altLang="zh-CN" sz="2800" b="0" i="1" dirty="0" smtClean="0">
                              <a:latin typeface="Cambria Math" panose="02040503050406030204" pitchFamily="18" charset="0"/>
                            </a:rPr>
                            <m:t>𝑥</m:t>
                          </m:r>
                        </m:num>
                        <m:den>
                          <m:r>
                            <a:rPr lang="en-US" altLang="zh-CN" sz="2800" b="0" i="1" dirty="0" smtClean="0">
                              <a:latin typeface="Cambria Math" panose="02040503050406030204" pitchFamily="18" charset="0"/>
                            </a:rPr>
                            <m:t>𝑑</m:t>
                          </m:r>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𝑡</m:t>
                              </m:r>
                            </m:e>
                            <m:sup>
                              <m:r>
                                <a:rPr lang="en-US" altLang="zh-CN" sz="2800" b="0" i="1" dirty="0" smtClean="0">
                                  <a:latin typeface="Cambria Math" panose="02040503050406030204" pitchFamily="18" charset="0"/>
                                </a:rPr>
                                <m:t>2</m:t>
                              </m:r>
                            </m:sup>
                          </m:sSup>
                        </m:den>
                      </m:f>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279032" y="2877535"/>
                <a:ext cx="2949721" cy="8756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8348" y="3790247"/>
                <a:ext cx="4371088" cy="8756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𝑦</m:t>
                          </m:r>
                        </m:sub>
                      </m:sSub>
                      <m:r>
                        <a:rPr lang="en-US" altLang="zh-CN" sz="2800" b="0" i="1" smtClean="0">
                          <a:latin typeface="Cambria Math" panose="020405030504060302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𝑦</m:t>
                              </m:r>
                            </m:sub>
                          </m:sSub>
                        </m:num>
                        <m:den>
                          <m:r>
                            <a:rPr lang="en-US" altLang="zh-CN" sz="2800" b="0" i="1" smtClean="0">
                              <a:latin typeface="Cambria Math" panose="02040503050406030204" pitchFamily="18" charset="0"/>
                            </a:rPr>
                            <m:t>𝑑𝑡</m:t>
                          </m:r>
                        </m:den>
                      </m:f>
                      <m:r>
                        <a:rPr lang="en-US" altLang="zh-CN" sz="2800" b="0" i="0" smtClean="0">
                          <a:latin typeface="Cambria Math" panose="02040503050406030204" pitchFamily="18" charset="0"/>
                        </a:rPr>
                        <m:t>=</m:t>
                      </m:r>
                      <m:f>
                        <m:fPr>
                          <m:ctrlPr>
                            <a:rPr lang="en-US" altLang="zh-CN" sz="2800" i="1" dirty="0" smtClean="0">
                              <a:latin typeface="Cambria Math" panose="02040503050406030204" pitchFamily="18" charset="0"/>
                            </a:rPr>
                          </m:ctrlPr>
                        </m:fPr>
                        <m:num>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𝑑</m:t>
                              </m:r>
                            </m:e>
                            <m:sup>
                              <m:r>
                                <a:rPr lang="en-US" altLang="zh-CN" sz="2800" b="0" i="1" dirty="0" smtClean="0">
                                  <a:latin typeface="Cambria Math" panose="02040503050406030204" pitchFamily="18" charset="0"/>
                                </a:rPr>
                                <m:t>2</m:t>
                              </m:r>
                            </m:sup>
                          </m:sSup>
                          <m:r>
                            <a:rPr lang="en-US" altLang="zh-CN" sz="2800" b="0" i="1" dirty="0" smtClean="0">
                              <a:latin typeface="Cambria Math" panose="02040503050406030204" pitchFamily="18" charset="0"/>
                            </a:rPr>
                            <m:t>𝑦</m:t>
                          </m:r>
                        </m:num>
                        <m:den>
                          <m:r>
                            <a:rPr lang="en-US" altLang="zh-CN" sz="2800" b="0" i="1" dirty="0" smtClean="0">
                              <a:latin typeface="Cambria Math" panose="02040503050406030204" pitchFamily="18" charset="0"/>
                            </a:rPr>
                            <m:t>𝑑</m:t>
                          </m:r>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𝑡</m:t>
                              </m:r>
                            </m:e>
                            <m:sup>
                              <m:r>
                                <a:rPr lang="en-US" altLang="zh-CN" sz="2800" b="0" i="1" dirty="0" smtClean="0">
                                  <a:latin typeface="Cambria Math" panose="02040503050406030204" pitchFamily="18" charset="0"/>
                                </a:rPr>
                                <m:t>2</m:t>
                              </m:r>
                            </m:sup>
                          </m:sSup>
                        </m:den>
                      </m:f>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68348" y="3790247"/>
                <a:ext cx="4371088" cy="8756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422269" y="4733912"/>
                <a:ext cx="2663245" cy="8756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𝑧</m:t>
                          </m:r>
                        </m:sub>
                      </m:sSub>
                      <m:r>
                        <a:rPr lang="en-US" altLang="zh-CN" sz="2800" b="0" i="1" smtClean="0">
                          <a:latin typeface="Cambria Math" panose="020405030504060302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𝑧</m:t>
                              </m:r>
                            </m:sub>
                          </m:sSub>
                        </m:num>
                        <m:den>
                          <m:r>
                            <a:rPr lang="en-US" altLang="zh-CN" sz="2800" b="0" i="1" smtClean="0">
                              <a:latin typeface="Cambria Math" panose="02040503050406030204" pitchFamily="18" charset="0"/>
                            </a:rPr>
                            <m:t>𝑑𝑡</m:t>
                          </m:r>
                        </m:den>
                      </m:f>
                      <m:r>
                        <a:rPr lang="en-US" altLang="zh-CN" sz="2800" b="0" i="0" smtClean="0">
                          <a:latin typeface="Cambria Math" panose="02040503050406030204" pitchFamily="18" charset="0"/>
                        </a:rPr>
                        <m:t>=</m:t>
                      </m:r>
                      <m:f>
                        <m:fPr>
                          <m:ctrlPr>
                            <a:rPr lang="en-US" altLang="zh-CN" sz="2800" i="1" dirty="0" smtClean="0">
                              <a:latin typeface="Cambria Math" panose="02040503050406030204" pitchFamily="18" charset="0"/>
                            </a:rPr>
                          </m:ctrlPr>
                        </m:fPr>
                        <m:num>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𝑑</m:t>
                              </m:r>
                            </m:e>
                            <m:sup>
                              <m:r>
                                <a:rPr lang="en-US" altLang="zh-CN" sz="2800" b="0" i="1" dirty="0" smtClean="0">
                                  <a:latin typeface="Cambria Math" panose="02040503050406030204" pitchFamily="18" charset="0"/>
                                </a:rPr>
                                <m:t>2</m:t>
                              </m:r>
                            </m:sup>
                          </m:sSup>
                          <m:r>
                            <a:rPr lang="en-US" altLang="zh-CN" sz="2800" b="0" i="1" dirty="0" smtClean="0">
                              <a:latin typeface="Cambria Math" panose="02040503050406030204" pitchFamily="18" charset="0"/>
                            </a:rPr>
                            <m:t>𝑧</m:t>
                          </m:r>
                        </m:num>
                        <m:den>
                          <m:r>
                            <a:rPr lang="en-US" altLang="zh-CN" sz="2800" b="0" i="1" dirty="0" smtClean="0">
                              <a:latin typeface="Cambria Math" panose="02040503050406030204" pitchFamily="18" charset="0"/>
                            </a:rPr>
                            <m:t>𝑑</m:t>
                          </m:r>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𝑡</m:t>
                              </m:r>
                            </m:e>
                            <m:sup>
                              <m:r>
                                <a:rPr lang="en-US" altLang="zh-CN" sz="2800" b="0" i="1" dirty="0" smtClean="0">
                                  <a:latin typeface="Cambria Math" panose="02040503050406030204" pitchFamily="18" charset="0"/>
                                </a:rPr>
                                <m:t>2</m:t>
                              </m:r>
                            </m:sup>
                          </m:sSup>
                        </m:den>
                      </m:f>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422269" y="4733912"/>
                <a:ext cx="2663245" cy="875624"/>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p:cNvSpPr txBox="1"/>
          <p:nvPr/>
        </p:nvSpPr>
        <p:spPr>
          <a:xfrm>
            <a:off x="67561" y="3080100"/>
            <a:ext cx="1898176"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分量式：</a:t>
            </a:r>
          </a:p>
        </p:txBody>
      </p:sp>
      <mc:AlternateContent xmlns:mc="http://schemas.openxmlformats.org/markup-compatibility/2006" xmlns:a14="http://schemas.microsoft.com/office/drawing/2010/main">
        <mc:Choice Requires="a14">
          <p:sp>
            <p:nvSpPr>
              <p:cNvPr id="20" name="文本框 19"/>
              <p:cNvSpPr txBox="1"/>
              <p:nvPr/>
            </p:nvSpPr>
            <p:spPr>
              <a:xfrm>
                <a:off x="189998" y="5520162"/>
                <a:ext cx="8254388" cy="999761"/>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大小：</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rPr>
                      <m:t>𝑎</m:t>
                    </m:r>
                    <m:r>
                      <a:rPr lang="en-US" altLang="zh-CN" sz="2800" b="0" i="1" smtClean="0">
                        <a:latin typeface="Cambria Math" panose="02040503050406030204" pitchFamily="18" charset="0"/>
                        <a:ea typeface="微软雅黑" panose="020B0503020204020204" pitchFamily="34" charset="-122"/>
                      </a:rPr>
                      <m:t>=</m:t>
                    </m:r>
                  </m:oMath>
                </a14:m>
                <a:r>
                  <a:rPr lang="en-US" altLang="zh-CN" sz="2800" dirty="0">
                    <a:latin typeface="微软雅黑" panose="020B0503020204020204" pitchFamily="34" charset="-122"/>
                    <a:ea typeface="微软雅黑" panose="020B0503020204020204" pitchFamily="34" charset="-122"/>
                  </a:rPr>
                  <a:t> </a:t>
                </a:r>
                <a14:m>
                  <m:oMath xmlns:m="http://schemas.openxmlformats.org/officeDocument/2006/math">
                    <m:d>
                      <m:dPr>
                        <m:begChr m:val="|"/>
                        <m:endChr m:val="|"/>
                        <m:ctrlPr>
                          <a:rPr lang="en-US" altLang="zh-CN" sz="2800" i="1" smtClean="0">
                            <a:latin typeface="Cambria Math" panose="02040503050406030204" pitchFamily="18" charset="0"/>
                            <a:ea typeface="宋体" panose="02010600030101010101" pitchFamily="2" charset="-122"/>
                          </a:rPr>
                        </m:ctrlPr>
                      </m:dPr>
                      <m:e>
                        <m:acc>
                          <m:accPr>
                            <m:chr m:val="⃑"/>
                            <m:ctrlPr>
                              <a:rPr lang="en-US" altLang="zh-CN" sz="2800" i="1" smtClean="0">
                                <a:latin typeface="Cambria Math" panose="02040503050406030204" pitchFamily="18" charset="0"/>
                                <a:ea typeface="宋体" panose="02010600030101010101" pitchFamily="2" charset="-122"/>
                              </a:rPr>
                            </m:ctrlPr>
                          </m:accPr>
                          <m:e>
                            <m:r>
                              <a:rPr lang="en-US" altLang="zh-CN" sz="2800" b="0" i="1" smtClean="0">
                                <a:latin typeface="Cambria Math" panose="02040503050406030204" pitchFamily="18" charset="0"/>
                                <a:ea typeface="宋体" panose="02010600030101010101" pitchFamily="2" charset="-122"/>
                              </a:rPr>
                              <m:t>𝑎</m:t>
                            </m:r>
                          </m:e>
                        </m:acc>
                      </m:e>
                    </m:d>
                    <m:r>
                      <a:rPr lang="en-US" altLang="zh-CN" sz="2800" b="0" i="1" smtClean="0">
                        <a:latin typeface="Cambria Math" panose="02040503050406030204" pitchFamily="18" charset="0"/>
                        <a:ea typeface="宋体" panose="02010600030101010101" pitchFamily="2" charset="-122"/>
                      </a:rPr>
                      <m:t>=</m:t>
                    </m:r>
                    <m:rad>
                      <m:radPr>
                        <m:degHide m:val="on"/>
                        <m:ctrlPr>
                          <a:rPr kumimoji="1" lang="en-US" altLang="zh-CN" sz="2800" i="1">
                            <a:latin typeface="Cambria Math" panose="02040503050406030204" pitchFamily="18" charset="0"/>
                          </a:rPr>
                        </m:ctrlPr>
                      </m:radPr>
                      <m:deg/>
                      <m:e>
                        <m:sSubSup>
                          <m:sSubSupPr>
                            <m:ctrlPr>
                              <a:rPr kumimoji="1" lang="en-US" altLang="zh-CN" sz="2800" i="1" smtClean="0">
                                <a:latin typeface="Cambria Math" panose="02040503050406030204" pitchFamily="18" charset="0"/>
                              </a:rPr>
                            </m:ctrlPr>
                          </m:sSubSupPr>
                          <m:e>
                            <m:r>
                              <a:rPr kumimoji="1" lang="en-US" altLang="zh-CN" sz="2800" b="0" i="1" smtClean="0">
                                <a:latin typeface="Cambria Math" panose="02040503050406030204" pitchFamily="18" charset="0"/>
                              </a:rPr>
                              <m:t>𝑎</m:t>
                            </m:r>
                          </m:e>
                          <m:sub>
                            <m:r>
                              <a:rPr kumimoji="1" lang="en-US" altLang="zh-CN" sz="2800" b="0" i="1" smtClean="0">
                                <a:latin typeface="Cambria Math" panose="02040503050406030204" pitchFamily="18" charset="0"/>
                              </a:rPr>
                              <m:t>𝑥</m:t>
                            </m:r>
                          </m:sub>
                          <m:sup>
                            <m:r>
                              <a:rPr kumimoji="1" lang="en-US" altLang="zh-CN" sz="2800" b="0" i="1" smtClean="0">
                                <a:latin typeface="Cambria Math" panose="02040503050406030204" pitchFamily="18" charset="0"/>
                              </a:rPr>
                              <m:t>2</m:t>
                            </m:r>
                          </m:sup>
                        </m:sSubSup>
                        <m:r>
                          <a:rPr kumimoji="1" lang="en-US" altLang="zh-CN" sz="2800" b="0" i="1">
                            <a:latin typeface="Cambria Math" panose="02040503050406030204" pitchFamily="18" charset="0"/>
                          </a:rPr>
                          <m:t>+</m:t>
                        </m:r>
                        <m:sSubSup>
                          <m:sSubSupPr>
                            <m:ctrlPr>
                              <a:rPr kumimoji="1" lang="en-US" altLang="zh-CN" sz="2800" i="1">
                                <a:latin typeface="Cambria Math" panose="02040503050406030204" pitchFamily="18" charset="0"/>
                              </a:rPr>
                            </m:ctrlPr>
                          </m:sSubSupPr>
                          <m:e>
                            <m:r>
                              <a:rPr kumimoji="1" lang="en-US" altLang="zh-CN" sz="2800" b="0" i="1">
                                <a:latin typeface="Cambria Math" panose="02040503050406030204" pitchFamily="18" charset="0"/>
                              </a:rPr>
                              <m:t>𝑎</m:t>
                            </m:r>
                          </m:e>
                          <m:sub>
                            <m:r>
                              <a:rPr kumimoji="1" lang="en-US" altLang="zh-CN" sz="2800" b="0" i="1" smtClean="0">
                                <a:latin typeface="Cambria Math" panose="02040503050406030204" pitchFamily="18" charset="0"/>
                              </a:rPr>
                              <m:t>𝑦</m:t>
                            </m:r>
                          </m:sub>
                          <m:sup>
                            <m:r>
                              <a:rPr kumimoji="1" lang="en-US" altLang="zh-CN" sz="2800" b="0" i="1">
                                <a:latin typeface="Cambria Math" panose="02040503050406030204" pitchFamily="18" charset="0"/>
                              </a:rPr>
                              <m:t>2</m:t>
                            </m:r>
                          </m:sup>
                        </m:sSubSup>
                        <m:r>
                          <a:rPr kumimoji="1" lang="en-US" altLang="zh-CN" sz="2800" b="0" i="1" smtClean="0">
                            <a:latin typeface="Cambria Math" panose="02040503050406030204" pitchFamily="18" charset="0"/>
                          </a:rPr>
                          <m:t>+</m:t>
                        </m:r>
                        <m:sSubSup>
                          <m:sSubSupPr>
                            <m:ctrlPr>
                              <a:rPr kumimoji="1" lang="en-US" altLang="zh-CN" sz="2800" i="1">
                                <a:latin typeface="Cambria Math" panose="02040503050406030204" pitchFamily="18" charset="0"/>
                              </a:rPr>
                            </m:ctrlPr>
                          </m:sSubSupPr>
                          <m:e>
                            <m:r>
                              <a:rPr kumimoji="1" lang="en-US" altLang="zh-CN" sz="2800" b="0" i="1">
                                <a:latin typeface="Cambria Math" panose="02040503050406030204" pitchFamily="18" charset="0"/>
                              </a:rPr>
                              <m:t>𝑎</m:t>
                            </m:r>
                          </m:e>
                          <m:sub>
                            <m:r>
                              <a:rPr kumimoji="1" lang="en-US" altLang="zh-CN" sz="2800" b="0" i="1" smtClean="0">
                                <a:latin typeface="Cambria Math" panose="02040503050406030204" pitchFamily="18" charset="0"/>
                              </a:rPr>
                              <m:t>𝑧</m:t>
                            </m:r>
                          </m:sub>
                          <m:sup>
                            <m:r>
                              <a:rPr kumimoji="1" lang="en-US" altLang="zh-CN" sz="2800" b="0" i="1">
                                <a:latin typeface="Cambria Math" panose="02040503050406030204" pitchFamily="18" charset="0"/>
                              </a:rPr>
                              <m:t>2</m:t>
                            </m:r>
                          </m:sup>
                        </m:sSubSup>
                      </m:e>
                    </m:rad>
                    <m:r>
                      <a:rPr kumimoji="1" lang="en-US" altLang="zh-CN" sz="2800" b="0" i="1" smtClean="0">
                        <a:latin typeface="Cambria Math" panose="02040503050406030204" pitchFamily="18" charset="0"/>
                      </a:rPr>
                      <m:t>=</m:t>
                    </m:r>
                    <m:rad>
                      <m:radPr>
                        <m:degHide m:val="on"/>
                        <m:ctrlPr>
                          <a:rPr kumimoji="1" lang="en-US" altLang="zh-CN" sz="2800" b="0" i="1" smtClean="0">
                            <a:latin typeface="Cambria Math" panose="02040503050406030204" pitchFamily="18" charset="0"/>
                          </a:rPr>
                        </m:ctrlPr>
                      </m:radPr>
                      <m:deg/>
                      <m:e>
                        <m:f>
                          <m:fPr>
                            <m:ctrlPr>
                              <a:rPr lang="en-US" altLang="zh-CN" sz="2800" i="1" dirty="0">
                                <a:latin typeface="Cambria Math" panose="02040503050406030204" pitchFamily="18" charset="0"/>
                              </a:rPr>
                            </m:ctrlPr>
                          </m:fPr>
                          <m:num>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𝑑</m:t>
                                </m:r>
                              </m:e>
                              <m:sup>
                                <m:r>
                                  <a:rPr lang="en-US" altLang="zh-CN" sz="2800" i="1" dirty="0">
                                    <a:latin typeface="Cambria Math" panose="02040503050406030204" pitchFamily="18" charset="0"/>
                                  </a:rPr>
                                  <m:t>2</m:t>
                                </m:r>
                              </m:sup>
                            </m:sSup>
                            <m:r>
                              <a:rPr lang="en-US" altLang="zh-CN" sz="2800" i="1" dirty="0">
                                <a:latin typeface="Cambria Math" panose="02040503050406030204" pitchFamily="18" charset="0"/>
                              </a:rPr>
                              <m:t>𝑥</m:t>
                            </m:r>
                          </m:num>
                          <m:den>
                            <m:r>
                              <a:rPr lang="en-US" altLang="zh-CN" sz="2800" i="1" dirty="0">
                                <a:latin typeface="Cambria Math" panose="02040503050406030204" pitchFamily="18" charset="0"/>
                              </a:rPr>
                              <m:t>𝑑</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𝑡</m:t>
                                </m:r>
                              </m:e>
                              <m:sup>
                                <m:r>
                                  <a:rPr lang="en-US" altLang="zh-CN" sz="2800" i="1" dirty="0">
                                    <a:latin typeface="Cambria Math" panose="02040503050406030204" pitchFamily="18" charset="0"/>
                                  </a:rPr>
                                  <m:t>2</m:t>
                                </m:r>
                              </m:sup>
                            </m:sSup>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𝑑</m:t>
                                </m:r>
                              </m:e>
                              <m:sup>
                                <m:r>
                                  <a:rPr lang="en-US" altLang="zh-CN" sz="2800" i="1" dirty="0">
                                    <a:latin typeface="Cambria Math" panose="02040503050406030204" pitchFamily="18" charset="0"/>
                                  </a:rPr>
                                  <m:t>2</m:t>
                                </m:r>
                              </m:sup>
                            </m:sSup>
                            <m:r>
                              <a:rPr lang="en-US" altLang="zh-CN" sz="2800" i="1" dirty="0">
                                <a:latin typeface="Cambria Math" panose="02040503050406030204" pitchFamily="18" charset="0"/>
                              </a:rPr>
                              <m:t>𝑦</m:t>
                            </m:r>
                          </m:num>
                          <m:den>
                            <m:r>
                              <a:rPr lang="en-US" altLang="zh-CN" sz="2800" i="1" dirty="0">
                                <a:latin typeface="Cambria Math" panose="02040503050406030204" pitchFamily="18" charset="0"/>
                              </a:rPr>
                              <m:t>𝑑</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𝑡</m:t>
                                </m:r>
                              </m:e>
                              <m:sup>
                                <m:r>
                                  <a:rPr lang="en-US" altLang="zh-CN" sz="2800" i="1" dirty="0">
                                    <a:latin typeface="Cambria Math" panose="02040503050406030204" pitchFamily="18" charset="0"/>
                                  </a:rPr>
                                  <m:t>2</m:t>
                                </m:r>
                              </m:sup>
                            </m:sSup>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𝑑</m:t>
                                </m:r>
                              </m:e>
                              <m:sup>
                                <m:r>
                                  <a:rPr lang="en-US" altLang="zh-CN" sz="2800" i="1" dirty="0">
                                    <a:latin typeface="Cambria Math" panose="02040503050406030204" pitchFamily="18" charset="0"/>
                                  </a:rPr>
                                  <m:t>2</m:t>
                                </m:r>
                              </m:sup>
                            </m:sSup>
                            <m:r>
                              <a:rPr lang="en-US" altLang="zh-CN" sz="2800" i="1" dirty="0">
                                <a:latin typeface="Cambria Math" panose="02040503050406030204" pitchFamily="18" charset="0"/>
                              </a:rPr>
                              <m:t>𝑧</m:t>
                            </m:r>
                          </m:num>
                          <m:den>
                            <m:r>
                              <a:rPr lang="en-US" altLang="zh-CN" sz="2800" i="1" dirty="0">
                                <a:latin typeface="Cambria Math" panose="02040503050406030204" pitchFamily="18" charset="0"/>
                              </a:rPr>
                              <m:t>𝑑</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𝑡</m:t>
                                </m:r>
                              </m:e>
                              <m:sup>
                                <m:r>
                                  <a:rPr lang="en-US" altLang="zh-CN" sz="2800" i="1" dirty="0">
                                    <a:latin typeface="Cambria Math" panose="02040503050406030204" pitchFamily="18" charset="0"/>
                                  </a:rPr>
                                  <m:t>2</m:t>
                                </m:r>
                              </m:sup>
                            </m:sSup>
                          </m:den>
                        </m:f>
                      </m:e>
                    </m:rad>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189998" y="5520162"/>
                <a:ext cx="8254388" cy="999761"/>
              </a:xfrm>
              <a:prstGeom prst="rect">
                <a:avLst/>
              </a:prstGeom>
              <a:blipFill>
                <a:blip r:embed="rId6"/>
                <a:stretch>
                  <a:fillRect l="-14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2200700" y="1974908"/>
                <a:ext cx="5466271" cy="942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i="1" smtClean="0">
                              <a:solidFill>
                                <a:schemeClr val="tx1"/>
                              </a:solidFill>
                              <a:latin typeface="Cambria Math" panose="02040503050406030204" pitchFamily="18" charset="0"/>
                              <a:ea typeface="宋体" panose="02010600030101010101" pitchFamily="2" charset="-122"/>
                            </a:rPr>
                          </m:ctrlPr>
                        </m:accPr>
                        <m:e>
                          <m:r>
                            <a:rPr lang="en-US" altLang="zh-CN" sz="2800" b="0" i="1" smtClean="0">
                              <a:solidFill>
                                <a:schemeClr val="tx1"/>
                              </a:solidFill>
                              <a:latin typeface="Cambria Math" panose="02040503050406030204" pitchFamily="18" charset="0"/>
                              <a:ea typeface="宋体" panose="02010600030101010101" pitchFamily="2" charset="-122"/>
                            </a:rPr>
                            <m:t>𝑎</m:t>
                          </m:r>
                        </m:e>
                      </m:acc>
                      <m:r>
                        <a:rPr lang="en-US" altLang="zh-CN" sz="2800" b="0" i="1" smtClean="0">
                          <a:solidFill>
                            <a:schemeClr val="tx1"/>
                          </a:solidFill>
                          <a:latin typeface="Cambria Math" panose="02040503050406030204" pitchFamily="18" charset="0"/>
                          <a:ea typeface="宋体" panose="02010600030101010101" pitchFamily="2" charset="-122"/>
                        </a:rPr>
                        <m:t>=</m:t>
                      </m:r>
                      <m:f>
                        <m:fPr>
                          <m:ctrlPr>
                            <a:rPr lang="en-US" altLang="zh-CN" sz="2800" b="0" i="1" smtClean="0">
                              <a:solidFill>
                                <a:schemeClr val="tx1"/>
                              </a:solidFill>
                              <a:latin typeface="Cambria Math" panose="02040503050406030204" pitchFamily="18" charset="0"/>
                              <a:ea typeface="宋体" panose="02010600030101010101" pitchFamily="2" charset="-122"/>
                            </a:rPr>
                          </m:ctrlPr>
                        </m:fPr>
                        <m:num>
                          <m:r>
                            <a:rPr lang="en-US" altLang="zh-CN" sz="2800" b="0" i="1" smtClean="0">
                              <a:solidFill>
                                <a:schemeClr val="tx1"/>
                              </a:solidFill>
                              <a:latin typeface="Cambria Math" panose="02040503050406030204" pitchFamily="18" charset="0"/>
                              <a:ea typeface="宋体" panose="02010600030101010101" pitchFamily="2" charset="-122"/>
                            </a:rPr>
                            <m:t>𝑑</m:t>
                          </m:r>
                          <m:acc>
                            <m:accPr>
                              <m:chr m:val="⃑"/>
                              <m:ctrlPr>
                                <a:rPr lang="en-US" altLang="zh-CN" sz="2800" b="0" i="1" smtClean="0">
                                  <a:solidFill>
                                    <a:schemeClr val="tx1"/>
                                  </a:solidFill>
                                  <a:latin typeface="Cambria Math" panose="02040503050406030204" pitchFamily="18" charset="0"/>
                                  <a:ea typeface="宋体" panose="02010600030101010101" pitchFamily="2" charset="-122"/>
                                </a:rPr>
                              </m:ctrlPr>
                            </m:accPr>
                            <m:e>
                              <m:r>
                                <a:rPr lang="en-US" altLang="zh-CN" sz="2800" i="1" smtClean="0">
                                  <a:latin typeface="Cambria Math" panose="02040503050406030204" pitchFamily="18" charset="0"/>
                                  <a:ea typeface="宋体" panose="02010600030101010101" pitchFamily="2" charset="-122"/>
                                </a:rPr>
                                <m:t>𝑣</m:t>
                              </m:r>
                            </m:e>
                          </m:acc>
                        </m:num>
                        <m:den>
                          <m:r>
                            <a:rPr lang="en-US" altLang="zh-CN" sz="2800" b="0" i="1" smtClean="0">
                              <a:solidFill>
                                <a:schemeClr val="tx1"/>
                              </a:solidFill>
                              <a:latin typeface="Cambria Math" panose="02040503050406030204" pitchFamily="18" charset="0"/>
                              <a:ea typeface="宋体" panose="02010600030101010101" pitchFamily="2" charset="-122"/>
                            </a:rPr>
                            <m:t>𝑑𝑡</m:t>
                          </m:r>
                        </m:den>
                      </m:f>
                      <m:r>
                        <a:rPr lang="en-US" altLang="zh-CN" sz="2800" b="0" i="1" smtClean="0">
                          <a:solidFill>
                            <a:schemeClr val="tx1"/>
                          </a:solidFill>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i="1">
                              <a:latin typeface="Cambria Math" panose="02040503050406030204" pitchFamily="18" charset="0"/>
                              <a:ea typeface="宋体" panose="02010600030101010101" pitchFamily="2" charset="-122"/>
                            </a:rPr>
                            <m:t>𝑑</m:t>
                          </m:r>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i="1">
                                  <a:latin typeface="Cambria Math" panose="02040503050406030204" pitchFamily="18" charset="0"/>
                                  <a:ea typeface="宋体" panose="02010600030101010101" pitchFamily="2" charset="-122"/>
                                </a:rPr>
                                <m:t>𝑥</m:t>
                              </m:r>
                            </m:sub>
                          </m:sSub>
                        </m:num>
                        <m:den>
                          <m:r>
                            <a:rPr lang="en-US" altLang="zh-CN" sz="2800" i="1">
                              <a:latin typeface="Cambria Math" panose="02040503050406030204" pitchFamily="18" charset="0"/>
                              <a:ea typeface="宋体" panose="02010600030101010101" pitchFamily="2" charset="-122"/>
                            </a:rPr>
                            <m:t>𝑑𝑡</m:t>
                          </m:r>
                        </m:den>
                      </m:f>
                      <m:acc>
                        <m:accPr>
                          <m:chr m:val="⃑"/>
                          <m:ctrlPr>
                            <a:rPr lang="en-US" altLang="zh-CN" sz="2800" i="1">
                              <a:latin typeface="Cambria Math" panose="02040503050406030204" pitchFamily="18" charset="0"/>
                              <a:ea typeface="宋体" panose="02010600030101010101" pitchFamily="2" charset="-122"/>
                            </a:rPr>
                          </m:ctrlPr>
                        </m:accPr>
                        <m:e>
                          <m:r>
                            <a:rPr lang="en-US" altLang="zh-CN" sz="2800" i="1">
                              <a:latin typeface="Cambria Math" panose="02040503050406030204" pitchFamily="18" charset="0"/>
                              <a:ea typeface="宋体" panose="02010600030101010101" pitchFamily="2" charset="-122"/>
                            </a:rPr>
                            <m:t>𝑖</m:t>
                          </m:r>
                        </m:e>
                      </m:acc>
                      <m:r>
                        <a:rPr lang="en-US" altLang="zh-CN" sz="2800" i="1">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i="1">
                              <a:latin typeface="Cambria Math" panose="02040503050406030204" pitchFamily="18" charset="0"/>
                              <a:ea typeface="宋体" panose="02010600030101010101" pitchFamily="2" charset="-122"/>
                            </a:rPr>
                            <m:t>𝑑</m:t>
                          </m:r>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i="1">
                                  <a:latin typeface="Cambria Math" panose="02040503050406030204" pitchFamily="18" charset="0"/>
                                  <a:ea typeface="宋体" panose="02010600030101010101" pitchFamily="2" charset="-122"/>
                                </a:rPr>
                                <m:t>𝑦</m:t>
                              </m:r>
                            </m:sub>
                          </m:sSub>
                        </m:num>
                        <m:den>
                          <m:r>
                            <a:rPr lang="en-US" altLang="zh-CN" sz="2800" i="1">
                              <a:latin typeface="Cambria Math" panose="02040503050406030204" pitchFamily="18" charset="0"/>
                              <a:ea typeface="宋体" panose="02010600030101010101" pitchFamily="2" charset="-122"/>
                            </a:rPr>
                            <m:t>𝑑𝑡</m:t>
                          </m:r>
                        </m:den>
                      </m:f>
                      <m:acc>
                        <m:accPr>
                          <m:chr m:val="⃑"/>
                          <m:ctrlPr>
                            <a:rPr lang="en-US" altLang="zh-CN" sz="2800" i="1">
                              <a:latin typeface="Cambria Math" panose="02040503050406030204" pitchFamily="18" charset="0"/>
                              <a:ea typeface="宋体" panose="02010600030101010101" pitchFamily="2" charset="-122"/>
                            </a:rPr>
                          </m:ctrlPr>
                        </m:accPr>
                        <m:e>
                          <m:r>
                            <a:rPr lang="en-US" altLang="zh-CN" sz="2800" i="1">
                              <a:latin typeface="Cambria Math" panose="02040503050406030204" pitchFamily="18" charset="0"/>
                              <a:ea typeface="宋体" panose="02010600030101010101" pitchFamily="2" charset="-122"/>
                            </a:rPr>
                            <m:t>𝑗</m:t>
                          </m:r>
                        </m:e>
                      </m:acc>
                      <m:r>
                        <a:rPr lang="en-US" altLang="zh-CN" sz="2800" i="1">
                          <a:latin typeface="Cambria Math" panose="02040503050406030204" pitchFamily="18" charset="0"/>
                          <a:ea typeface="宋体" panose="02010600030101010101" pitchFamily="2" charset="-122"/>
                        </a:rPr>
                        <m:t>+</m:t>
                      </m:r>
                      <m:f>
                        <m:fPr>
                          <m:ctrlPr>
                            <a:rPr lang="en-US" altLang="zh-CN" sz="2800" i="1">
                              <a:latin typeface="Cambria Math" panose="02040503050406030204" pitchFamily="18" charset="0"/>
                              <a:ea typeface="宋体" panose="02010600030101010101" pitchFamily="2" charset="-122"/>
                            </a:rPr>
                          </m:ctrlPr>
                        </m:fPr>
                        <m:num>
                          <m:r>
                            <a:rPr lang="en-US" altLang="zh-CN" sz="2800" i="1">
                              <a:latin typeface="Cambria Math" panose="02040503050406030204" pitchFamily="18" charset="0"/>
                              <a:ea typeface="宋体" panose="02010600030101010101" pitchFamily="2" charset="-122"/>
                            </a:rPr>
                            <m:t>𝑑</m:t>
                          </m:r>
                          <m:sSub>
                            <m:sSubPr>
                              <m:ctrlPr>
                                <a:rPr lang="en-US" altLang="zh-CN" sz="2800" i="1">
                                  <a:latin typeface="Cambria Math" panose="02040503050406030204" pitchFamily="18" charset="0"/>
                                  <a:ea typeface="宋体" panose="02010600030101010101" pitchFamily="2" charset="-122"/>
                                </a:rPr>
                              </m:ctrlPr>
                            </m:sSubPr>
                            <m:e>
                              <m:r>
                                <a:rPr lang="en-US" altLang="zh-CN" sz="2800" i="1">
                                  <a:latin typeface="Cambria Math" panose="02040503050406030204" pitchFamily="18" charset="0"/>
                                  <a:ea typeface="宋体" panose="02010600030101010101" pitchFamily="2" charset="-122"/>
                                </a:rPr>
                                <m:t>𝑣</m:t>
                              </m:r>
                            </m:e>
                            <m:sub>
                              <m:r>
                                <a:rPr lang="en-US" altLang="zh-CN" sz="2800" i="1">
                                  <a:latin typeface="Cambria Math" panose="02040503050406030204" pitchFamily="18" charset="0"/>
                                  <a:ea typeface="宋体" panose="02010600030101010101" pitchFamily="2" charset="-122"/>
                                </a:rPr>
                                <m:t>𝑧</m:t>
                              </m:r>
                            </m:sub>
                          </m:sSub>
                        </m:num>
                        <m:den>
                          <m:r>
                            <a:rPr lang="en-US" altLang="zh-CN" sz="2800" i="1">
                              <a:latin typeface="Cambria Math" panose="02040503050406030204" pitchFamily="18" charset="0"/>
                              <a:ea typeface="宋体" panose="02010600030101010101" pitchFamily="2" charset="-122"/>
                            </a:rPr>
                            <m:t>𝑑𝑡</m:t>
                          </m:r>
                        </m:den>
                      </m:f>
                      <m:acc>
                        <m:accPr>
                          <m:chr m:val="⃑"/>
                          <m:ctrlPr>
                            <a:rPr lang="en-US" altLang="zh-CN" sz="2800" i="1">
                              <a:latin typeface="Cambria Math" panose="02040503050406030204" pitchFamily="18" charset="0"/>
                              <a:ea typeface="宋体" panose="02010600030101010101" pitchFamily="2" charset="-122"/>
                            </a:rPr>
                          </m:ctrlPr>
                        </m:accPr>
                        <m:e>
                          <m:r>
                            <a:rPr lang="en-US" altLang="zh-CN" sz="2800" i="1">
                              <a:latin typeface="Cambria Math" panose="02040503050406030204" pitchFamily="18" charset="0"/>
                              <a:ea typeface="宋体" panose="02010600030101010101" pitchFamily="2" charset="-122"/>
                            </a:rPr>
                            <m:t>𝑘</m:t>
                          </m:r>
                        </m:e>
                      </m:acc>
                    </m:oMath>
                  </m:oMathPara>
                </a14:m>
                <a:endParaRPr lang="zh-CN" altLang="en-US" sz="28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2200700" y="1974908"/>
                <a:ext cx="5466271" cy="9424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D665855-169F-4386-98CB-01F11EC98A92}"/>
                  </a:ext>
                </a:extLst>
              </p:cNvPr>
              <p:cNvSpPr txBox="1"/>
              <p:nvPr/>
            </p:nvSpPr>
            <p:spPr>
              <a:xfrm>
                <a:off x="441854" y="1358644"/>
                <a:ext cx="4584274" cy="647357"/>
              </a:xfrm>
              <a:prstGeom prst="rect">
                <a:avLst/>
              </a:prstGeom>
              <a:noFill/>
            </p:spPr>
            <p:txBody>
              <a:bodyPr wrap="square" rtlCol="0">
                <a:spAutoFit/>
              </a:bodyPr>
              <a:lstStyle/>
              <a:p>
                <a:r>
                  <a:rPr lang="en-US" altLang="zh-CN" sz="2400" b="1" dirty="0"/>
                  <a:t>1.</a:t>
                </a:r>
                <a:r>
                  <a:rPr lang="zh-CN" altLang="en-US" sz="2400" b="1" dirty="0"/>
                  <a:t>直线运动：</a:t>
                </a:r>
                <a14:m>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𝒅𝒗</m:t>
                        </m:r>
                      </m:num>
                      <m:den>
                        <m:r>
                          <a:rPr lang="en-US" altLang="zh-CN" sz="2400" b="1" i="1" smtClean="0">
                            <a:latin typeface="Cambria Math" panose="02040503050406030204" pitchFamily="18" charset="0"/>
                          </a:rPr>
                          <m:t>𝒅𝒕</m:t>
                        </m:r>
                      </m:den>
                    </m:f>
                  </m:oMath>
                </a14:m>
                <a:endParaRPr lang="zh-CN" altLang="en-US" sz="2400" b="1" dirty="0"/>
              </a:p>
            </p:txBody>
          </p:sp>
        </mc:Choice>
        <mc:Fallback xmlns="">
          <p:sp>
            <p:nvSpPr>
              <p:cNvPr id="2" name="文本框 1">
                <a:extLst>
                  <a:ext uri="{FF2B5EF4-FFF2-40B4-BE49-F238E27FC236}">
                    <a16:creationId xmlns:a16="http://schemas.microsoft.com/office/drawing/2014/main" id="{DD665855-169F-4386-98CB-01F11EC98A92}"/>
                  </a:ext>
                </a:extLst>
              </p:cNvPr>
              <p:cNvSpPr txBox="1">
                <a:spLocks noRot="1" noChangeAspect="1" noMove="1" noResize="1" noEditPoints="1" noAdjustHandles="1" noChangeArrowheads="1" noChangeShapeType="1" noTextEdit="1"/>
              </p:cNvSpPr>
              <p:nvPr/>
            </p:nvSpPr>
            <p:spPr>
              <a:xfrm>
                <a:off x="441854" y="1358644"/>
                <a:ext cx="4584274" cy="647357"/>
              </a:xfrm>
              <a:prstGeom prst="rect">
                <a:avLst/>
              </a:prstGeom>
              <a:blipFill>
                <a:blip r:embed="rId8"/>
                <a:stretch>
                  <a:fillRect l="-1995" b="-75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D20975B-E91B-4704-BFB9-675563FAB1A3}"/>
              </a:ext>
            </a:extLst>
          </p:cNvPr>
          <p:cNvSpPr txBox="1"/>
          <p:nvPr/>
        </p:nvSpPr>
        <p:spPr>
          <a:xfrm>
            <a:off x="425368" y="2238775"/>
            <a:ext cx="1689562" cy="461665"/>
          </a:xfrm>
          <a:prstGeom prst="rect">
            <a:avLst/>
          </a:prstGeom>
          <a:noFill/>
        </p:spPr>
        <p:txBody>
          <a:bodyPr wrap="square" rtlCol="0">
            <a:spAutoFit/>
          </a:bodyPr>
          <a:lstStyle/>
          <a:p>
            <a:r>
              <a:rPr lang="en-US" altLang="zh-CN" sz="2400" b="1" dirty="0"/>
              <a:t>2.</a:t>
            </a:r>
            <a:r>
              <a:rPr lang="zh-CN" altLang="en-US" sz="2400" b="1" dirty="0"/>
              <a:t>曲线运动：      </a:t>
            </a:r>
          </a:p>
        </p:txBody>
      </p:sp>
    </p:spTree>
    <p:extLst>
      <p:ext uri="{BB962C8B-B14F-4D97-AF65-F5344CB8AC3E}">
        <p14:creationId xmlns:p14="http://schemas.microsoft.com/office/powerpoint/2010/main" val="26357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p:bldP spid="22" grpId="0"/>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p:spPr>
        <p:txBody>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fld id="{64956ED5-CF77-4D33-B1C1-CC161CD9AC07}" type="slidenum">
              <a:rPr lang="en-US" altLang="zh-CN" sz="1800" b="0" smtClean="0">
                <a:latin typeface="Times New Roman" panose="02020603050405020304" pitchFamily="18" charset="0"/>
              </a:rPr>
              <a:pPr/>
              <a:t>33</a:t>
            </a:fld>
            <a:endParaRPr lang="en-US" altLang="zh-CN" sz="1800" b="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0723" name="Rectangle 31"/>
              <p:cNvSpPr>
                <a:spLocks noChangeArrowheads="1"/>
              </p:cNvSpPr>
              <p:nvPr/>
            </p:nvSpPr>
            <p:spPr bwMode="auto">
              <a:xfrm>
                <a:off x="1462727" y="4723563"/>
                <a:ext cx="5832475" cy="1076961"/>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107763"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0" dirty="0">
                    <a:solidFill>
                      <a:srgbClr val="CC0000"/>
                    </a:solidFill>
                    <a:latin typeface="微软雅黑" panose="020B0503020204020204" pitchFamily="34" charset="-122"/>
                    <a:ea typeface="微软雅黑" panose="020B0503020204020204" pitchFamily="34" charset="-122"/>
                  </a:rPr>
                  <a:t>（</a:t>
                </a:r>
                <a:r>
                  <a:rPr kumimoji="1" lang="en-US" altLang="zh-CN" sz="2800" b="0" dirty="0">
                    <a:solidFill>
                      <a:srgbClr val="CC0000"/>
                    </a:solidFill>
                    <a:latin typeface="微软雅黑" panose="020B0503020204020204" pitchFamily="34" charset="-122"/>
                    <a:ea typeface="微软雅黑" panose="020B0503020204020204" pitchFamily="34" charset="-122"/>
                  </a:rPr>
                  <a:t>1</a:t>
                </a:r>
                <a:r>
                  <a:rPr kumimoji="1" lang="zh-CN" altLang="en-US" sz="2800" b="0" dirty="0">
                    <a:solidFill>
                      <a:srgbClr val="CC0000"/>
                    </a:solidFill>
                    <a:latin typeface="微软雅黑" panose="020B0503020204020204" pitchFamily="34" charset="-122"/>
                    <a:ea typeface="微软雅黑" panose="020B0503020204020204" pitchFamily="34" charset="-122"/>
                  </a:rPr>
                  <a:t>）</a:t>
                </a:r>
                <a:r>
                  <a:rPr kumimoji="1" lang="zh-CN" altLang="en-US" sz="2800" b="0" dirty="0">
                    <a:solidFill>
                      <a:srgbClr val="1C1C1C"/>
                    </a:solidFill>
                    <a:latin typeface="微软雅黑" panose="020B0503020204020204" pitchFamily="34" charset="-122"/>
                    <a:ea typeface="微软雅黑" panose="020B0503020204020204" pitchFamily="34" charset="-122"/>
                  </a:rPr>
                  <a:t>求</a:t>
                </a:r>
                <a14:m>
                  <m:oMath xmlns:m="http://schemas.openxmlformats.org/officeDocument/2006/math">
                    <m:r>
                      <a:rPr kumimoji="1" lang="en-US" altLang="zh-CN" sz="2800" b="0" i="1" smtClean="0">
                        <a:solidFill>
                          <a:srgbClr val="1C1C1C"/>
                        </a:solidFill>
                        <a:latin typeface="Cambria Math" panose="02040503050406030204" pitchFamily="18" charset="0"/>
                      </a:rPr>
                      <m:t>𝑡</m:t>
                    </m:r>
                    <m:r>
                      <a:rPr kumimoji="1" lang="en-US" altLang="zh-CN" sz="2800" b="0" i="1" smtClean="0">
                        <a:solidFill>
                          <a:srgbClr val="1C1C1C"/>
                        </a:solidFill>
                        <a:latin typeface="Cambria Math" panose="02040503050406030204" pitchFamily="18" charset="0"/>
                      </a:rPr>
                      <m:t>=3</m:t>
                    </m:r>
                    <m:r>
                      <a:rPr kumimoji="1" lang="en-US" altLang="zh-CN" sz="2800" b="0" i="1" smtClean="0">
                        <a:solidFill>
                          <a:srgbClr val="1C1C1C"/>
                        </a:solidFill>
                        <a:latin typeface="Cambria Math" panose="02040503050406030204" pitchFamily="18" charset="0"/>
                      </a:rPr>
                      <m:t>𝑠</m:t>
                    </m:r>
                  </m:oMath>
                </a14:m>
                <a:r>
                  <a:rPr kumimoji="1" lang="zh-CN" altLang="en-US" sz="2800" b="0" dirty="0">
                    <a:solidFill>
                      <a:srgbClr val="1C1C1C"/>
                    </a:solidFill>
                    <a:latin typeface="微软雅黑" panose="020B0503020204020204" pitchFamily="34" charset="-122"/>
                    <a:ea typeface="微软雅黑" panose="020B0503020204020204" pitchFamily="34" charset="-122"/>
                  </a:rPr>
                  <a:t>时的速度。</a:t>
                </a:r>
                <a:endParaRPr kumimoji="1" lang="en-US" altLang="zh-CN" sz="2800" b="0" dirty="0">
                  <a:solidFill>
                    <a:srgbClr val="1C1C1C"/>
                  </a:solidFill>
                  <a:latin typeface="微软雅黑" panose="020B0503020204020204" pitchFamily="34" charset="-122"/>
                  <a:ea typeface="微软雅黑" panose="020B0503020204020204" pitchFamily="34" charset="-122"/>
                </a:endParaRPr>
              </a:p>
              <a:p>
                <a:pPr eaLnBrk="1" hangingPunct="1">
                  <a:lnSpc>
                    <a:spcPct val="120000"/>
                  </a:lnSpc>
                </a:pPr>
                <a:r>
                  <a:rPr kumimoji="1" lang="zh-CN" altLang="en-US" sz="2800" b="0" dirty="0">
                    <a:solidFill>
                      <a:srgbClr val="CC0000"/>
                    </a:solidFill>
                    <a:latin typeface="微软雅黑" panose="020B0503020204020204" pitchFamily="34" charset="-122"/>
                    <a:ea typeface="微软雅黑" panose="020B0503020204020204" pitchFamily="34" charset="-122"/>
                  </a:rPr>
                  <a:t>（</a:t>
                </a:r>
                <a:r>
                  <a:rPr kumimoji="1" lang="en-US" altLang="zh-CN" sz="2800" b="0" dirty="0">
                    <a:solidFill>
                      <a:srgbClr val="CC0000"/>
                    </a:solidFill>
                    <a:latin typeface="微软雅黑" panose="020B0503020204020204" pitchFamily="34" charset="-122"/>
                    <a:ea typeface="微软雅黑" panose="020B0503020204020204" pitchFamily="34" charset="-122"/>
                  </a:rPr>
                  <a:t>2</a:t>
                </a:r>
                <a:r>
                  <a:rPr kumimoji="1" lang="zh-CN" altLang="en-US" sz="2800" b="0" dirty="0">
                    <a:solidFill>
                      <a:srgbClr val="CC0000"/>
                    </a:solidFill>
                    <a:latin typeface="微软雅黑" panose="020B0503020204020204" pitchFamily="34" charset="-122"/>
                    <a:ea typeface="微软雅黑" panose="020B0503020204020204" pitchFamily="34" charset="-122"/>
                  </a:rPr>
                  <a:t>）</a:t>
                </a:r>
                <a:r>
                  <a:rPr kumimoji="1" lang="zh-CN" altLang="en-US" sz="2800" b="0" dirty="0">
                    <a:solidFill>
                      <a:srgbClr val="1C1C1C"/>
                    </a:solidFill>
                    <a:latin typeface="微软雅黑" panose="020B0503020204020204" pitchFamily="34" charset="-122"/>
                    <a:ea typeface="微软雅黑" panose="020B0503020204020204" pitchFamily="34" charset="-122"/>
                  </a:rPr>
                  <a:t>作出质点的运动轨迹图。</a:t>
                </a:r>
              </a:p>
            </p:txBody>
          </p:sp>
        </mc:Choice>
        <mc:Fallback xmlns="">
          <p:sp>
            <p:nvSpPr>
              <p:cNvPr id="30723" name="Rectangle 31"/>
              <p:cNvSpPr>
                <a:spLocks noRot="1" noChangeAspect="1" noMove="1" noResize="1" noEditPoints="1" noAdjustHandles="1" noChangeArrowheads="1" noChangeShapeType="1" noTextEdit="1"/>
              </p:cNvSpPr>
              <p:nvPr/>
            </p:nvSpPr>
            <p:spPr bwMode="auto">
              <a:xfrm>
                <a:off x="1462727" y="4723563"/>
                <a:ext cx="5832475" cy="1076961"/>
              </a:xfrm>
              <a:prstGeom prst="rect">
                <a:avLst/>
              </a:prstGeom>
              <a:blipFill>
                <a:blip r:embed="rId3"/>
                <a:stretch>
                  <a:fillRect l="-2194" t="-2260" b="-15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lstStyle/>
              <a:p>
                <a:r>
                  <a:rPr lang="zh-CN" altLang="en-US">
                    <a:noFill/>
                  </a:rPr>
                  <a:t> </a:t>
                </a:r>
              </a:p>
            </p:txBody>
          </p:sp>
        </mc:Fallback>
      </mc:AlternateContent>
      <p:sp>
        <p:nvSpPr>
          <p:cNvPr id="30724" name="Text Box 3"/>
          <p:cNvSpPr txBox="1">
            <a:spLocks noChangeArrowheads="1"/>
          </p:cNvSpPr>
          <p:nvPr/>
        </p:nvSpPr>
        <p:spPr bwMode="auto">
          <a:xfrm>
            <a:off x="11089" y="1307831"/>
            <a:ext cx="6985000" cy="473271"/>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0" dirty="0">
                <a:solidFill>
                  <a:srgbClr val="CC0000"/>
                </a:solidFill>
                <a:latin typeface="微软雅黑" panose="020B0503020204020204" pitchFamily="34" charset="-122"/>
                <a:ea typeface="微软雅黑" panose="020B0503020204020204" pitchFamily="34" charset="-122"/>
              </a:rPr>
              <a:t>    </a:t>
            </a:r>
            <a:r>
              <a:rPr kumimoji="1" lang="zh-CN" altLang="en-US" sz="2800" b="0" dirty="0">
                <a:solidFill>
                  <a:srgbClr val="CC0000"/>
                </a:solidFill>
                <a:latin typeface="微软雅黑" panose="020B0503020204020204" pitchFamily="34" charset="-122"/>
                <a:ea typeface="微软雅黑" panose="020B0503020204020204" pitchFamily="34" charset="-122"/>
              </a:rPr>
              <a:t>例</a:t>
            </a:r>
            <a:r>
              <a:rPr kumimoji="1" lang="en-US" altLang="zh-CN" sz="2800" b="0" dirty="0">
                <a:solidFill>
                  <a:srgbClr val="CC0000"/>
                </a:solidFill>
                <a:latin typeface="微软雅黑" panose="020B0503020204020204" pitchFamily="34" charset="-122"/>
                <a:ea typeface="微软雅黑" panose="020B0503020204020204" pitchFamily="34" charset="-122"/>
              </a:rPr>
              <a:t>1</a:t>
            </a:r>
            <a:r>
              <a:rPr kumimoji="1" lang="en-US" altLang="zh-CN" sz="2800" b="0" dirty="0">
                <a:solidFill>
                  <a:srgbClr val="1C1C1C"/>
                </a:solidFill>
                <a:latin typeface="微软雅黑" panose="020B0503020204020204" pitchFamily="34" charset="-122"/>
                <a:ea typeface="微软雅黑" panose="020B0503020204020204" pitchFamily="34" charset="-122"/>
              </a:rPr>
              <a:t>  </a:t>
            </a:r>
            <a:r>
              <a:rPr kumimoji="1" lang="zh-CN" altLang="en-US" sz="2800" b="0" dirty="0">
                <a:solidFill>
                  <a:srgbClr val="1C1C1C"/>
                </a:solidFill>
                <a:latin typeface="微软雅黑" panose="020B0503020204020204" pitchFamily="34" charset="-122"/>
                <a:ea typeface="微软雅黑" panose="020B0503020204020204" pitchFamily="34" charset="-122"/>
              </a:rPr>
              <a:t>设质点的运动方程为 </a:t>
            </a:r>
          </a:p>
        </p:txBody>
      </p:sp>
      <mc:AlternateContent xmlns:mc="http://schemas.openxmlformats.org/markup-compatibility/2006" xmlns:a14="http://schemas.microsoft.com/office/drawing/2010/main">
        <mc:Choice Requires="a14">
          <p:sp>
            <p:nvSpPr>
              <p:cNvPr id="30725" name="Object 4"/>
              <p:cNvSpPr txBox="1"/>
              <p:nvPr/>
            </p:nvSpPr>
            <p:spPr bwMode="auto">
              <a:xfrm>
                <a:off x="2670175" y="1846787"/>
                <a:ext cx="3600450" cy="5953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𝑟</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𝑖</m:t>
                          </m:r>
                        </m:e>
                      </m:acc>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𝑦</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b="0" i="1">
                              <a:solidFill>
                                <a:srgbClr val="000000"/>
                              </a:solidFill>
                              <a:latin typeface="Cambria Math" panose="02040503050406030204" pitchFamily="18" charset="0"/>
                            </a:rPr>
                            <m:t>𝑗</m:t>
                          </m:r>
                        </m:e>
                      </m:acc>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0725" name="Object 4"/>
              <p:cNvSpPr txBox="1">
                <a:spLocks noRot="1" noChangeAspect="1" noMove="1" noResize="1" noEditPoints="1" noAdjustHandles="1" noChangeArrowheads="1" noChangeShapeType="1" noTextEdit="1"/>
              </p:cNvSpPr>
              <p:nvPr/>
            </p:nvSpPr>
            <p:spPr bwMode="auto">
              <a:xfrm>
                <a:off x="2670175" y="1846787"/>
                <a:ext cx="3600450" cy="595312"/>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30727" name="Rectangle 32"/>
          <p:cNvSpPr>
            <a:spLocks noChangeArrowheads="1"/>
          </p:cNvSpPr>
          <p:nvPr/>
        </p:nvSpPr>
        <p:spPr bwMode="auto">
          <a:xfrm>
            <a:off x="1657350" y="2837480"/>
            <a:ext cx="902811"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0">
                <a:solidFill>
                  <a:srgbClr val="1C1C1C"/>
                </a:solidFill>
                <a:latin typeface="微软雅黑" panose="020B0503020204020204" pitchFamily="34" charset="-122"/>
                <a:ea typeface="微软雅黑" panose="020B0503020204020204" pitchFamily="34" charset="-122"/>
              </a:rPr>
              <a:t>其中</a:t>
            </a:r>
          </a:p>
        </p:txBody>
      </p:sp>
      <mc:AlternateContent xmlns:mc="http://schemas.openxmlformats.org/markup-compatibility/2006" xmlns:a14="http://schemas.microsoft.com/office/drawing/2010/main">
        <mc:Choice Requires="a14">
          <p:sp>
            <p:nvSpPr>
              <p:cNvPr id="30728" name="Object 34"/>
              <p:cNvSpPr txBox="1"/>
              <p:nvPr/>
            </p:nvSpPr>
            <p:spPr bwMode="auto">
              <a:xfrm>
                <a:off x="2847975" y="3153393"/>
                <a:ext cx="3640138" cy="6969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)=0.25</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𝑡</m:t>
                          </m:r>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+2.0</m:t>
                      </m:r>
                      <m:r>
                        <a:rPr lang="zh-CN" altLang="en-US" sz="2800" b="0" i="1">
                          <a:solidFill>
                            <a:srgbClr val="000000"/>
                          </a:solidFill>
                          <a:latin typeface="Cambria Math" panose="02040503050406030204" pitchFamily="18" charset="0"/>
                        </a:rPr>
                        <m:t>，</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0728" name="Object 34"/>
              <p:cNvSpPr txBox="1">
                <a:spLocks noRot="1" noChangeAspect="1" noMove="1" noResize="1" noEditPoints="1" noAdjustHandles="1" noChangeArrowheads="1" noChangeShapeType="1" noTextEdit="1"/>
              </p:cNvSpPr>
              <p:nvPr/>
            </p:nvSpPr>
            <p:spPr bwMode="auto">
              <a:xfrm>
                <a:off x="2847975" y="3153393"/>
                <a:ext cx="3640138" cy="696912"/>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29" name="Object 35"/>
              <p:cNvSpPr txBox="1"/>
              <p:nvPr/>
            </p:nvSpPr>
            <p:spPr bwMode="auto">
              <a:xfrm>
                <a:off x="2884488" y="2505693"/>
                <a:ext cx="3603625" cy="617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)=1.0</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+2.0</m:t>
                      </m:r>
                      <m:r>
                        <a:rPr lang="zh-CN" altLang="en-US" sz="2800" b="0" i="1">
                          <a:solidFill>
                            <a:srgbClr val="000000"/>
                          </a:solidFill>
                          <a:latin typeface="Cambria Math" panose="02040503050406030204" pitchFamily="18" charset="0"/>
                        </a:rPr>
                        <m:t>，</m:t>
                      </m:r>
                      <m:r>
                        <m:rPr>
                          <m:nor/>
                        </m:rPr>
                        <a:rPr lang="zh-CN" altLang="en-US" sz="2800" i="0">
                          <a:solidFill>
                            <a:srgbClr val="000000"/>
                          </a:solidFill>
                          <a:latin typeface="微软雅黑" panose="020B0503020204020204" pitchFamily="34" charset="-122"/>
                          <a:ea typeface="微软雅黑" panose="020B0503020204020204" pitchFamily="34" charset="-122"/>
                        </a:rPr>
                        <m:t>    </m:t>
                      </m:r>
                    </m:oMath>
                  </m:oMathPara>
                </a14:m>
                <a:endParaRPr lang="zh-CN" altLang="en-US" sz="2800">
                  <a:latin typeface="微软雅黑" panose="020B0503020204020204" pitchFamily="34" charset="-122"/>
                  <a:ea typeface="微软雅黑" panose="020B0503020204020204" pitchFamily="34" charset="-122"/>
                </a:endParaRPr>
              </a:p>
            </p:txBody>
          </p:sp>
        </mc:Choice>
        <mc:Fallback xmlns="">
          <p:sp>
            <p:nvSpPr>
              <p:cNvPr id="30729" name="Object 35"/>
              <p:cNvSpPr txBox="1">
                <a:spLocks noRot="1" noChangeAspect="1" noMove="1" noResize="1" noEditPoints="1" noAdjustHandles="1" noChangeArrowheads="1" noChangeShapeType="1" noTextEdit="1"/>
              </p:cNvSpPr>
              <p:nvPr/>
            </p:nvSpPr>
            <p:spPr bwMode="auto">
              <a:xfrm>
                <a:off x="2884488" y="2505693"/>
                <a:ext cx="3603625" cy="617537"/>
              </a:xfrm>
              <a:prstGeom prst="rect">
                <a:avLst/>
              </a:prstGeom>
              <a:blipFill>
                <a:blip r:embed="rId6"/>
                <a:stretch>
                  <a:fillRect/>
                </a:stretch>
              </a:blipFill>
              <a:ln>
                <a:noFill/>
              </a:ln>
              <a:effectLst/>
            </p:spPr>
            <p:txBody>
              <a:bodyPr/>
              <a:lstStyle/>
              <a:p>
                <a:r>
                  <a:rPr lang="zh-CN" altLang="en-US">
                    <a:noFill/>
                  </a:rPr>
                  <a:t> </a:t>
                </a:r>
              </a:p>
            </p:txBody>
          </p:sp>
        </mc:Fallback>
      </mc:AlternateContent>
      <p:sp>
        <p:nvSpPr>
          <p:cNvPr id="30730" name="Rectangle 36"/>
          <p:cNvSpPr>
            <a:spLocks noChangeArrowheads="1"/>
          </p:cNvSpPr>
          <p:nvPr/>
        </p:nvSpPr>
        <p:spPr bwMode="auto">
          <a:xfrm>
            <a:off x="628650" y="3921854"/>
            <a:ext cx="802784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dirty="0">
                <a:solidFill>
                  <a:srgbClr val="1C1C1C"/>
                </a:solidFill>
              </a:rPr>
              <a:t>式中</a:t>
            </a:r>
            <a:r>
              <a:rPr kumimoji="1" lang="en-US" altLang="zh-CN" sz="2800" b="0" i="1" dirty="0">
                <a:solidFill>
                  <a:srgbClr val="1C1C1C"/>
                </a:solidFill>
                <a:latin typeface="Times New Roman" panose="02020603050405020304" pitchFamily="18" charset="0"/>
              </a:rPr>
              <a:t>x</a:t>
            </a:r>
            <a:r>
              <a:rPr kumimoji="1" lang="zh-CN" altLang="en-US" sz="2800" dirty="0">
                <a:solidFill>
                  <a:srgbClr val="1C1C1C"/>
                </a:solidFill>
                <a:latin typeface="Times New Roman" panose="02020603050405020304" pitchFamily="18" charset="0"/>
              </a:rPr>
              <a:t>，</a:t>
            </a:r>
            <a:r>
              <a:rPr kumimoji="1" lang="en-US" altLang="zh-CN" sz="2800" b="0" i="1" dirty="0">
                <a:solidFill>
                  <a:srgbClr val="1C1C1C"/>
                </a:solidFill>
                <a:latin typeface="Times New Roman" panose="02020603050405020304" pitchFamily="18" charset="0"/>
              </a:rPr>
              <a:t>y</a:t>
            </a:r>
            <a:r>
              <a:rPr kumimoji="1" lang="zh-CN" altLang="en-US" sz="2800" dirty="0">
                <a:solidFill>
                  <a:srgbClr val="1C1C1C"/>
                </a:solidFill>
                <a:latin typeface="Times New Roman" panose="02020603050405020304" pitchFamily="18" charset="0"/>
              </a:rPr>
              <a:t>的单位为</a:t>
            </a:r>
            <a:r>
              <a:rPr kumimoji="1" lang="en-US" altLang="zh-CN" sz="2800" b="0" dirty="0">
                <a:solidFill>
                  <a:srgbClr val="1C1C1C"/>
                </a:solidFill>
                <a:latin typeface="Times New Roman" panose="02020603050405020304" pitchFamily="18" charset="0"/>
              </a:rPr>
              <a:t>m</a:t>
            </a:r>
            <a:r>
              <a:rPr kumimoji="1" lang="en-US" altLang="zh-CN" sz="2800" dirty="0">
                <a:solidFill>
                  <a:srgbClr val="1C1C1C"/>
                </a:solidFill>
                <a:latin typeface="宋体" panose="02010600030101010101" pitchFamily="2" charset="-122"/>
              </a:rPr>
              <a:t>(</a:t>
            </a:r>
            <a:r>
              <a:rPr kumimoji="1" lang="zh-CN" altLang="en-US" sz="2800" dirty="0">
                <a:solidFill>
                  <a:srgbClr val="1C1C1C"/>
                </a:solidFill>
                <a:latin typeface="宋体" panose="02010600030101010101" pitchFamily="2" charset="-122"/>
              </a:rPr>
              <a:t>米</a:t>
            </a:r>
            <a:r>
              <a:rPr kumimoji="1" lang="en-US" altLang="zh-CN" sz="2800" dirty="0">
                <a:solidFill>
                  <a:srgbClr val="1C1C1C"/>
                </a:solidFill>
                <a:latin typeface="宋体" panose="02010600030101010101" pitchFamily="2" charset="-122"/>
              </a:rPr>
              <a:t>)</a:t>
            </a:r>
            <a:r>
              <a:rPr kumimoji="1" lang="zh-CN" altLang="en-US" sz="2800" dirty="0">
                <a:solidFill>
                  <a:srgbClr val="1C1C1C"/>
                </a:solidFill>
                <a:latin typeface="Times New Roman" panose="02020603050405020304" pitchFamily="18" charset="0"/>
              </a:rPr>
              <a:t>，</a:t>
            </a:r>
            <a:r>
              <a:rPr kumimoji="1" lang="en-US" altLang="zh-CN" sz="2800" dirty="0">
                <a:solidFill>
                  <a:srgbClr val="1C1C1C"/>
                </a:solidFill>
                <a:latin typeface="Times New Roman" panose="02020603050405020304" pitchFamily="18" charset="0"/>
              </a:rPr>
              <a:t>t</a:t>
            </a:r>
            <a:r>
              <a:rPr kumimoji="1" lang="zh-CN" altLang="en-US" sz="2800" dirty="0">
                <a:solidFill>
                  <a:srgbClr val="1C1C1C"/>
                </a:solidFill>
                <a:latin typeface="Times New Roman" panose="02020603050405020304" pitchFamily="18" charset="0"/>
              </a:rPr>
              <a:t>的单位为</a:t>
            </a:r>
            <a:r>
              <a:rPr kumimoji="1" lang="en-US" altLang="zh-CN" sz="2800" dirty="0">
                <a:solidFill>
                  <a:srgbClr val="1C1C1C"/>
                </a:solidFill>
                <a:latin typeface="Times New Roman" panose="02020603050405020304" pitchFamily="18" charset="0"/>
              </a:rPr>
              <a:t>s(</a:t>
            </a:r>
            <a:r>
              <a:rPr kumimoji="1" lang="zh-CN" altLang="en-US" sz="2800" dirty="0">
                <a:solidFill>
                  <a:srgbClr val="1C1C1C"/>
                </a:solidFill>
                <a:latin typeface="Times New Roman" panose="02020603050405020304" pitchFamily="18" charset="0"/>
              </a:rPr>
              <a:t>秒</a:t>
            </a:r>
            <a:r>
              <a:rPr kumimoji="1" lang="en-US" altLang="zh-CN" sz="2800" dirty="0">
                <a:solidFill>
                  <a:srgbClr val="1C1C1C"/>
                </a:solidFill>
                <a:latin typeface="Times New Roman" panose="02020603050405020304" pitchFamily="18" charset="0"/>
              </a:rPr>
              <a:t>)</a:t>
            </a:r>
            <a:r>
              <a:rPr kumimoji="1" lang="zh-CN" altLang="en-US" sz="2800" dirty="0">
                <a:solidFill>
                  <a:srgbClr val="1C1C1C"/>
                </a:solidFill>
                <a:latin typeface="Times New Roman" panose="02020603050405020304" pitchFamily="18" charset="0"/>
              </a:rPr>
              <a:t>。</a:t>
            </a:r>
          </a:p>
        </p:txBody>
      </p:sp>
      <p:sp>
        <p:nvSpPr>
          <p:cNvPr id="30732" name="AutoShape 38"/>
          <p:cNvSpPr>
            <a:spLocks/>
          </p:cNvSpPr>
          <p:nvPr/>
        </p:nvSpPr>
        <p:spPr bwMode="auto">
          <a:xfrm>
            <a:off x="2670175" y="2793030"/>
            <a:ext cx="144463" cy="792163"/>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800" b="0">
              <a:latin typeface="微软雅黑" panose="020B0503020204020204" pitchFamily="34" charset="-122"/>
              <a:ea typeface="微软雅黑" panose="020B0503020204020204" pitchFamily="34" charset="-122"/>
            </a:endParaRPr>
          </a:p>
        </p:txBody>
      </p:sp>
      <p:sp>
        <p:nvSpPr>
          <p:cNvPr id="13" name="矩形 12"/>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14" name="矩形 13"/>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
        <p:nvSpPr>
          <p:cNvPr id="15" name="文本框 14"/>
          <p:cNvSpPr txBox="1"/>
          <p:nvPr/>
        </p:nvSpPr>
        <p:spPr>
          <a:xfrm>
            <a:off x="495608" y="871459"/>
            <a:ext cx="1292249" cy="523220"/>
          </a:xfrm>
          <a:prstGeom prst="rect">
            <a:avLst/>
          </a:prstGeom>
          <a:noFill/>
        </p:spPr>
        <p:txBody>
          <a:bodyPr wrap="square" rtlCol="0">
            <a:spAutoFit/>
          </a:bodyPr>
          <a:lstStyle/>
          <a:p>
            <a:r>
              <a:rPr lang="zh-CN" altLang="en-US" sz="2800" b="1" dirty="0">
                <a:solidFill>
                  <a:srgbClr val="FF0000"/>
                </a:solidFill>
                <a:latin typeface="宋体" panose="02010600030101010101" pitchFamily="2" charset="-122"/>
                <a:ea typeface="宋体" panose="02010600030101010101" pitchFamily="2" charset="-122"/>
              </a:rPr>
              <a:t>例题</a:t>
            </a:r>
          </a:p>
        </p:txBody>
      </p:sp>
    </p:spTree>
    <p:extLst>
      <p:ext uri="{BB962C8B-B14F-4D97-AF65-F5344CB8AC3E}">
        <p14:creationId xmlns:p14="http://schemas.microsoft.com/office/powerpoint/2010/main" val="210400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2434" name="Text Box 2"/>
              <p:cNvSpPr txBox="1">
                <a:spLocks noChangeArrowheads="1"/>
              </p:cNvSpPr>
              <p:nvPr/>
            </p:nvSpPr>
            <p:spPr bwMode="auto">
              <a:xfrm>
                <a:off x="755650" y="4403725"/>
                <a:ext cx="8243888" cy="5329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solidFill>
                      <a:srgbClr val="1C1C1C"/>
                    </a:solidFill>
                    <a:latin typeface="微软雅黑" panose="020B0503020204020204" pitchFamily="34" charset="-122"/>
                    <a:ea typeface="微软雅黑" panose="020B0503020204020204" pitchFamily="34" charset="-122"/>
                  </a:rPr>
                  <a:t>速度</a:t>
                </a:r>
                <a14:m>
                  <m:oMath xmlns:m="http://schemas.openxmlformats.org/officeDocument/2006/math">
                    <m:acc>
                      <m:accPr>
                        <m:chr m:val="⃑"/>
                        <m:ctrlPr>
                          <a:rPr kumimoji="1" lang="zh-CN" altLang="en-US" sz="2800" b="0" i="1" dirty="0" smtClean="0">
                            <a:solidFill>
                              <a:srgbClr val="1C1C1C"/>
                            </a:solidFill>
                            <a:latin typeface="Cambria Math" panose="02040503050406030204" pitchFamily="18" charset="0"/>
                          </a:rPr>
                        </m:ctrlPr>
                      </m:accPr>
                      <m:e>
                        <m:r>
                          <a:rPr kumimoji="1" lang="en-US" altLang="zh-CN" sz="2800" b="0" i="1" dirty="0" smtClean="0">
                            <a:solidFill>
                              <a:srgbClr val="1C1C1C"/>
                            </a:solidFill>
                            <a:latin typeface="Cambria Math" panose="02040503050406030204" pitchFamily="18" charset="0"/>
                          </a:rPr>
                          <m:t>𝑣</m:t>
                        </m:r>
                      </m:e>
                    </m:acc>
                    <m:r>
                      <a:rPr kumimoji="1" lang="zh-CN" altLang="en-US" sz="2800" b="0" i="1" dirty="0" smtClean="0">
                        <a:solidFill>
                          <a:srgbClr val="1C1C1C"/>
                        </a:solidFill>
                        <a:latin typeface="Cambria Math" panose="02040503050406030204" pitchFamily="18" charset="0"/>
                      </a:rPr>
                      <m:t>  </m:t>
                    </m:r>
                  </m:oMath>
                </a14:m>
                <a:r>
                  <a:rPr kumimoji="1" lang="zh-CN" altLang="en-US" sz="2800" b="0" dirty="0">
                    <a:solidFill>
                      <a:srgbClr val="1C1C1C"/>
                    </a:solidFill>
                    <a:latin typeface="微软雅黑" panose="020B0503020204020204" pitchFamily="34" charset="-122"/>
                    <a:ea typeface="微软雅黑" panose="020B0503020204020204" pitchFamily="34" charset="-122"/>
                  </a:rPr>
                  <a:t>的值</a:t>
                </a:r>
                <a14:m>
                  <m:oMath xmlns:m="http://schemas.openxmlformats.org/officeDocument/2006/math">
                    <m:r>
                      <a:rPr kumimoji="1" lang="en-US" altLang="zh-CN" sz="2800" b="0" i="1" smtClean="0">
                        <a:solidFill>
                          <a:srgbClr val="1C1C1C"/>
                        </a:solidFill>
                        <a:latin typeface="Cambria Math" panose="02040503050406030204" pitchFamily="18" charset="0"/>
                      </a:rPr>
                      <m:t>𝑣</m:t>
                    </m:r>
                    <m:r>
                      <a:rPr kumimoji="1" lang="en-US" altLang="zh-CN" sz="2800" b="0" i="1" smtClean="0">
                        <a:solidFill>
                          <a:srgbClr val="1C1C1C"/>
                        </a:solidFill>
                        <a:latin typeface="Cambria Math" panose="02040503050406030204" pitchFamily="18" charset="0"/>
                      </a:rPr>
                      <m:t>=1.8</m:t>
                    </m:r>
                    <m:r>
                      <a:rPr kumimoji="1" lang="en-US" altLang="zh-CN" sz="2800" b="0" i="1" smtClean="0">
                        <a:solidFill>
                          <a:srgbClr val="1C1C1C"/>
                        </a:solidFill>
                        <a:latin typeface="Cambria Math" panose="02040503050406030204" pitchFamily="18" charset="0"/>
                      </a:rPr>
                      <m:t>𝑚</m:t>
                    </m:r>
                    <m:r>
                      <a:rPr kumimoji="1" lang="en-US" altLang="zh-CN" sz="2800" b="0" i="1" smtClean="0">
                        <a:solidFill>
                          <a:srgbClr val="1C1C1C"/>
                        </a:solidFill>
                        <a:latin typeface="Cambria Math" panose="02040503050406030204" pitchFamily="18" charset="0"/>
                        <a:ea typeface="Cambria Math" panose="02040503050406030204" pitchFamily="18" charset="0"/>
                      </a:rPr>
                      <m:t>∙</m:t>
                    </m:r>
                    <m:sSup>
                      <m:sSupPr>
                        <m:ctrlPr>
                          <a:rPr kumimoji="1" lang="en-US" altLang="zh-CN" sz="2800" b="0" i="1" smtClean="0">
                            <a:solidFill>
                              <a:srgbClr val="1C1C1C"/>
                            </a:solidFill>
                            <a:latin typeface="Cambria Math" panose="02040503050406030204" pitchFamily="18" charset="0"/>
                            <a:ea typeface="Cambria Math" panose="02040503050406030204" pitchFamily="18" charset="0"/>
                          </a:rPr>
                        </m:ctrlPr>
                      </m:sSupPr>
                      <m:e>
                        <m:r>
                          <a:rPr kumimoji="1" lang="en-US" altLang="zh-CN" sz="2800" b="0" i="1" smtClean="0">
                            <a:solidFill>
                              <a:srgbClr val="1C1C1C"/>
                            </a:solidFill>
                            <a:latin typeface="Cambria Math" panose="02040503050406030204" pitchFamily="18" charset="0"/>
                            <a:ea typeface="Cambria Math" panose="02040503050406030204" pitchFamily="18" charset="0"/>
                          </a:rPr>
                          <m:t>𝑠</m:t>
                        </m:r>
                      </m:e>
                      <m:sup>
                        <m:r>
                          <a:rPr kumimoji="1" lang="en-US" altLang="zh-CN" sz="2800" b="0" i="1" smtClean="0">
                            <a:solidFill>
                              <a:srgbClr val="1C1C1C"/>
                            </a:solidFill>
                            <a:latin typeface="Cambria Math" panose="02040503050406030204" pitchFamily="18" charset="0"/>
                            <a:ea typeface="Cambria Math" panose="02040503050406030204" pitchFamily="18" charset="0"/>
                          </a:rPr>
                          <m:t>−1</m:t>
                        </m:r>
                      </m:sup>
                    </m:sSup>
                  </m:oMath>
                </a14:m>
                <a:r>
                  <a:rPr kumimoji="1" lang="zh-CN" altLang="en-US" sz="2800" b="0" dirty="0">
                    <a:solidFill>
                      <a:srgbClr val="1C1C1C"/>
                    </a:solidFill>
                    <a:latin typeface="微软雅黑" panose="020B0503020204020204" pitchFamily="34" charset="-122"/>
                    <a:ea typeface="微软雅黑" panose="020B0503020204020204" pitchFamily="34" charset="-122"/>
                  </a:rPr>
                  <a:t> ，它与</a:t>
                </a:r>
                <a:r>
                  <a:rPr kumimoji="1" lang="en-US" altLang="zh-CN" sz="2800" b="0" dirty="0">
                    <a:solidFill>
                      <a:srgbClr val="1C1C1C"/>
                    </a:solidFill>
                    <a:latin typeface="微软雅黑" panose="020B0503020204020204" pitchFamily="34" charset="-122"/>
                    <a:ea typeface="微软雅黑" panose="020B0503020204020204" pitchFamily="34" charset="-122"/>
                  </a:rPr>
                  <a:t>x</a:t>
                </a:r>
                <a:r>
                  <a:rPr kumimoji="1" lang="zh-CN" altLang="en-US" sz="2800" b="0" dirty="0">
                    <a:solidFill>
                      <a:srgbClr val="1C1C1C"/>
                    </a:solidFill>
                    <a:latin typeface="微软雅黑" panose="020B0503020204020204" pitchFamily="34" charset="-122"/>
                    <a:ea typeface="微软雅黑" panose="020B0503020204020204" pitchFamily="34" charset="-122"/>
                  </a:rPr>
                  <a:t>轴之间的夹角</a:t>
                </a:r>
              </a:p>
            </p:txBody>
          </p:sp>
        </mc:Choice>
        <mc:Fallback xmlns="">
          <p:sp>
            <p:nvSpPr>
              <p:cNvPr id="402434" name="Text Box 2"/>
              <p:cNvSpPr txBox="1">
                <a:spLocks noRot="1" noChangeAspect="1" noMove="1" noResize="1" noEditPoints="1" noAdjustHandles="1" noChangeArrowheads="1" noChangeShapeType="1" noTextEdit="1"/>
              </p:cNvSpPr>
              <p:nvPr/>
            </p:nvSpPr>
            <p:spPr bwMode="auto">
              <a:xfrm>
                <a:off x="755650" y="4403725"/>
                <a:ext cx="8243888" cy="532966"/>
              </a:xfrm>
              <a:prstGeom prst="rect">
                <a:avLst/>
              </a:prstGeom>
              <a:blipFill>
                <a:blip r:embed="rId3"/>
                <a:stretch>
                  <a:fillRect l="-1553" t="-11364" b="-284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2773" name="Text Box 4"/>
          <p:cNvSpPr txBox="1">
            <a:spLocks noChangeArrowheads="1"/>
          </p:cNvSpPr>
          <p:nvPr/>
        </p:nvSpPr>
        <p:spPr bwMode="auto">
          <a:xfrm>
            <a:off x="827088" y="1773238"/>
            <a:ext cx="44656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solidFill>
                  <a:srgbClr val="CC0000"/>
                </a:solidFill>
                <a:latin typeface="微软雅黑" panose="020B0503020204020204" pitchFamily="34" charset="-122"/>
                <a:ea typeface="微软雅黑" panose="020B0503020204020204" pitchFamily="34" charset="-122"/>
              </a:rPr>
              <a:t>解</a:t>
            </a:r>
            <a:r>
              <a:rPr kumimoji="1" lang="zh-CN" altLang="en-US" sz="2800" b="0" dirty="0">
                <a:solidFill>
                  <a:srgbClr val="1C1C1C"/>
                </a:solidFill>
                <a:latin typeface="微软雅黑" panose="020B0503020204020204" pitchFamily="34" charset="-122"/>
                <a:ea typeface="微软雅黑" panose="020B0503020204020204" pitchFamily="34" charset="-122"/>
              </a:rPr>
              <a:t>  </a:t>
            </a:r>
            <a:r>
              <a:rPr kumimoji="1" lang="en-US" altLang="zh-CN" sz="2800" b="0" dirty="0">
                <a:solidFill>
                  <a:srgbClr val="CC0000"/>
                </a:solidFill>
                <a:latin typeface="微软雅黑" panose="020B0503020204020204" pitchFamily="34" charset="-122"/>
                <a:ea typeface="微软雅黑" panose="020B0503020204020204" pitchFamily="34" charset="-122"/>
              </a:rPr>
              <a:t>(1)</a:t>
            </a:r>
            <a:r>
              <a:rPr kumimoji="1" lang="en-US" altLang="zh-CN" sz="2800" b="0" dirty="0">
                <a:solidFill>
                  <a:srgbClr val="1C1C1C"/>
                </a:solidFill>
                <a:latin typeface="微软雅黑" panose="020B0503020204020204" pitchFamily="34" charset="-122"/>
                <a:ea typeface="微软雅黑" panose="020B0503020204020204" pitchFamily="34" charset="-122"/>
              </a:rPr>
              <a:t> </a:t>
            </a:r>
            <a:r>
              <a:rPr kumimoji="1" lang="zh-CN" altLang="en-US" sz="2800" b="0" dirty="0">
                <a:latin typeface="微软雅黑" panose="020B0503020204020204" pitchFamily="34" charset="-122"/>
                <a:ea typeface="微软雅黑" panose="020B0503020204020204" pitchFamily="34" charset="-122"/>
              </a:rPr>
              <a:t>由题意可得</a:t>
            </a:r>
          </a:p>
        </p:txBody>
      </p:sp>
      <p:sp>
        <p:nvSpPr>
          <p:cNvPr id="402437" name="Text Box 5"/>
          <p:cNvSpPr txBox="1">
            <a:spLocks noChangeArrowheads="1"/>
          </p:cNvSpPr>
          <p:nvPr/>
        </p:nvSpPr>
        <p:spPr bwMode="auto">
          <a:xfrm>
            <a:off x="1801306" y="3543895"/>
            <a:ext cx="213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solidFill>
                  <a:srgbClr val="1C1C1C"/>
                </a:solidFill>
                <a:latin typeface="微软雅黑" panose="020B0503020204020204" pitchFamily="34" charset="-122"/>
                <a:ea typeface="微软雅黑" panose="020B0503020204020204" pitchFamily="34" charset="-122"/>
              </a:rPr>
              <a:t>时速度为</a:t>
            </a:r>
          </a:p>
        </p:txBody>
      </p:sp>
      <mc:AlternateContent xmlns:mc="http://schemas.openxmlformats.org/markup-compatibility/2006" xmlns:a14="http://schemas.microsoft.com/office/drawing/2010/main">
        <mc:Choice Requires="a14">
          <p:sp>
            <p:nvSpPr>
              <p:cNvPr id="402440" name="Object 8"/>
              <p:cNvSpPr txBox="1"/>
              <p:nvPr/>
            </p:nvSpPr>
            <p:spPr bwMode="auto">
              <a:xfrm>
                <a:off x="2655722" y="5211695"/>
                <a:ext cx="3702245" cy="10800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𝜃</m:t>
                      </m:r>
                      <m:r>
                        <a:rPr lang="zh-CN" altLang="en-US" sz="2800" b="0" i="1">
                          <a:solidFill>
                            <a:srgbClr val="000000"/>
                          </a:solidFill>
                          <a:latin typeface="Cambria Math" panose="02040503050406030204" pitchFamily="18" charset="0"/>
                        </a:rPr>
                        <m:t>=</m:t>
                      </m:r>
                      <m:func>
                        <m:funcPr>
                          <m:ctrlPr>
                            <a:rPr lang="zh-CN" altLang="en-US" sz="2800" i="1">
                              <a:solidFill>
                                <a:srgbClr val="000000"/>
                              </a:solidFill>
                              <a:latin typeface="Cambria Math" panose="02040503050406030204" pitchFamily="18" charset="0"/>
                            </a:rPr>
                          </m:ctrlPr>
                        </m:funcPr>
                        <m:fName>
                          <m:r>
                            <m:rPr>
                              <m:sty m:val="p"/>
                            </m:rPr>
                            <a:rPr lang="zh-CN" altLang="en-US" sz="2800" b="0" i="0">
                              <a:solidFill>
                                <a:srgbClr val="000000"/>
                              </a:solidFill>
                              <a:latin typeface="Cambria Math" panose="02040503050406030204" pitchFamily="18" charset="0"/>
                            </a:rPr>
                            <m:t>arctan</m:t>
                          </m:r>
                        </m:fName>
                        <m:e>
                          <m:f>
                            <m:fPr>
                              <m:ctrlPr>
                                <a:rPr lang="zh-CN" altLang="en-US" sz="2800" i="1">
                                  <a:solidFill>
                                    <a:srgbClr val="000000"/>
                                  </a:solidFill>
                                  <a:latin typeface="Cambria Math" panose="02040503050406030204" pitchFamily="18" charset="0"/>
                                </a:rPr>
                              </m:ctrlPr>
                            </m:fPr>
                            <m:num>
                              <m:r>
                                <a:rPr lang="zh-CN" altLang="en-US" sz="2800" b="0" i="1">
                                  <a:solidFill>
                                    <a:srgbClr val="000000"/>
                                  </a:solidFill>
                                  <a:latin typeface="Cambria Math" panose="02040503050406030204" pitchFamily="18" charset="0"/>
                                </a:rPr>
                                <m:t>1.5</m:t>
                              </m:r>
                            </m:num>
                            <m:den>
                              <m:r>
                                <a:rPr lang="zh-CN" altLang="en-US" sz="2800" b="0" i="1">
                                  <a:solidFill>
                                    <a:srgbClr val="000000"/>
                                  </a:solidFill>
                                  <a:latin typeface="Cambria Math" panose="02040503050406030204" pitchFamily="18" charset="0"/>
                                </a:rPr>
                                <m:t>1.0</m:t>
                              </m:r>
                            </m:den>
                          </m:f>
                        </m:e>
                      </m:func>
                      <m:r>
                        <a:rPr lang="zh-CN" altLang="en-US" sz="2800" b="0" i="1">
                          <a:solidFill>
                            <a:srgbClr val="000000"/>
                          </a:solidFill>
                          <a:latin typeface="Cambria Math" panose="02040503050406030204" pitchFamily="18" charset="0"/>
                        </a:rPr>
                        <m:t>=56.</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3</m:t>
                          </m:r>
                        </m:e>
                        <m:sup>
                          <m:r>
                            <m:rPr>
                              <m:sty m:val="p"/>
                            </m:rPr>
                            <a:rPr lang="zh-CN" altLang="en-US" sz="2800" b="0" i="0">
                              <a:solidFill>
                                <a:srgbClr val="000000"/>
                              </a:solidFill>
                              <a:latin typeface="Cambria Math" panose="02040503050406030204" pitchFamily="18" charset="0"/>
                            </a:rPr>
                            <m:t>o</m:t>
                          </m:r>
                        </m:sup>
                      </m:sSup>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402440" name="Object 8"/>
              <p:cNvSpPr txBox="1">
                <a:spLocks noRot="1" noChangeAspect="1" noMove="1" noResize="1" noEditPoints="1" noAdjustHandles="1" noChangeArrowheads="1" noChangeShapeType="1" noTextEdit="1"/>
              </p:cNvSpPr>
              <p:nvPr/>
            </p:nvSpPr>
            <p:spPr bwMode="auto">
              <a:xfrm>
                <a:off x="2655722" y="5211695"/>
                <a:ext cx="3702245" cy="1080000"/>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2441" name="Object 9"/>
              <p:cNvSpPr txBox="1">
                <a:spLocks noGrp="1"/>
              </p:cNvSpPr>
              <p:nvPr>
                <p:ph sz="half" idx="1"/>
              </p:nvPr>
            </p:nvSpPr>
            <p:spPr bwMode="auto">
              <a:xfrm>
                <a:off x="2215523" y="2332688"/>
                <a:ext cx="4529722" cy="900000"/>
              </a:xfrm>
              <a:prstGeom prst="rect">
                <a:avLst/>
              </a:prstGeom>
              <a:noFill/>
              <a:ln>
                <a:noFill/>
              </a:ln>
              <a:effectLst/>
            </p:spPr>
            <p:txBody>
              <a:bodyPr>
                <a:normAutofit fontScale="77500" lnSpcReduction="20000"/>
              </a:bodyPr>
              <a:lstStyle/>
              <a:p>
                <a:pPr>
                  <a:buNone/>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b="0" i="1">
                              <a:solidFill>
                                <a:srgbClr val="000000"/>
                              </a:solidFill>
                              <a:latin typeface="Cambria Math" panose="02040503050406030204" pitchFamily="18" charset="0"/>
                            </a:rPr>
                            <m:t>𝑣</m:t>
                          </m:r>
                        </m:e>
                        <m:sub>
                          <m:r>
                            <a:rPr lang="zh-CN" altLang="en-US" b="0" i="1">
                              <a:solidFill>
                                <a:srgbClr val="000000"/>
                              </a:solidFill>
                              <a:latin typeface="Cambria Math" panose="02040503050406030204" pitchFamily="18" charset="0"/>
                            </a:rPr>
                            <m:t>𝑥</m:t>
                          </m:r>
                        </m:sub>
                      </m:sSub>
                      <m:r>
                        <a:rPr lang="zh-CN" altLang="en-US" b="0"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b="0" i="0">
                              <a:solidFill>
                                <a:srgbClr val="000000"/>
                              </a:solidFill>
                              <a:latin typeface="Cambria Math" panose="02040503050406030204" pitchFamily="18" charset="0"/>
                            </a:rPr>
                            <m:t>d</m:t>
                          </m:r>
                          <m:r>
                            <a:rPr lang="zh-CN" altLang="en-US" b="0" i="1">
                              <a:solidFill>
                                <a:srgbClr val="000000"/>
                              </a:solidFill>
                              <a:latin typeface="Cambria Math" panose="02040503050406030204" pitchFamily="18" charset="0"/>
                            </a:rPr>
                            <m:t>𝑥</m:t>
                          </m:r>
                        </m:num>
                        <m:den>
                          <m:r>
                            <m:rPr>
                              <m:sty m:val="p"/>
                            </m:rPr>
                            <a:rPr lang="zh-CN" altLang="en-US" b="0" i="0">
                              <a:solidFill>
                                <a:srgbClr val="000000"/>
                              </a:solidFill>
                              <a:latin typeface="Cambria Math" panose="02040503050406030204" pitchFamily="18" charset="0"/>
                            </a:rPr>
                            <m:t>d</m:t>
                          </m:r>
                          <m:r>
                            <a:rPr lang="zh-CN" altLang="en-US" b="0" i="1">
                              <a:solidFill>
                                <a:srgbClr val="000000"/>
                              </a:solidFill>
                              <a:latin typeface="Cambria Math" panose="02040503050406030204" pitchFamily="18" charset="0"/>
                            </a:rPr>
                            <m:t>𝑡</m:t>
                          </m:r>
                        </m:den>
                      </m:f>
                      <m:r>
                        <a:rPr lang="zh-CN" altLang="en-US" b="0" i="1">
                          <a:solidFill>
                            <a:srgbClr val="000000"/>
                          </a:solidFill>
                          <a:latin typeface="Cambria Math" panose="02040503050406030204" pitchFamily="18" charset="0"/>
                        </a:rPr>
                        <m:t>=1.0</m:t>
                      </m:r>
                      <m:r>
                        <a:rPr lang="zh-CN" altLang="en-US" b="0" i="1">
                          <a:solidFill>
                            <a:srgbClr val="000000"/>
                          </a:solidFill>
                          <a:latin typeface="Cambria Math" panose="02040503050406030204" pitchFamily="18" charset="0"/>
                        </a:rPr>
                        <m:t>，　</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𝑣</m:t>
                          </m:r>
                        </m:e>
                        <m:sub>
                          <m:r>
                            <a:rPr lang="en-US" altLang="zh-CN" b="0" i="1" smtClean="0">
                              <a:solidFill>
                                <a:srgbClr val="000000"/>
                              </a:solidFill>
                              <a:latin typeface="Cambria Math" panose="02040503050406030204" pitchFamily="18" charset="0"/>
                            </a:rPr>
                            <m:t>𝑦</m:t>
                          </m:r>
                        </m:sub>
                      </m:sSub>
                      <m:r>
                        <a:rPr lang="zh-CN" altLang="en-US" b="0"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b="0" i="0">
                              <a:solidFill>
                                <a:srgbClr val="000000"/>
                              </a:solidFill>
                              <a:latin typeface="Cambria Math" panose="02040503050406030204" pitchFamily="18" charset="0"/>
                            </a:rPr>
                            <m:t>d</m:t>
                          </m:r>
                          <m:r>
                            <a:rPr lang="zh-CN" altLang="en-US" b="0" i="1">
                              <a:solidFill>
                                <a:srgbClr val="000000"/>
                              </a:solidFill>
                              <a:latin typeface="Cambria Math" panose="02040503050406030204" pitchFamily="18" charset="0"/>
                            </a:rPr>
                            <m:t>𝑦</m:t>
                          </m:r>
                        </m:num>
                        <m:den>
                          <m:r>
                            <m:rPr>
                              <m:sty m:val="p"/>
                            </m:rPr>
                            <a:rPr lang="zh-CN" altLang="en-US" b="0" i="0">
                              <a:solidFill>
                                <a:srgbClr val="000000"/>
                              </a:solidFill>
                              <a:latin typeface="Cambria Math" panose="02040503050406030204" pitchFamily="18" charset="0"/>
                            </a:rPr>
                            <m:t>d</m:t>
                          </m:r>
                          <m:r>
                            <a:rPr lang="zh-CN" altLang="en-US" b="0" i="1">
                              <a:solidFill>
                                <a:srgbClr val="000000"/>
                              </a:solidFill>
                              <a:latin typeface="Cambria Math" panose="02040503050406030204" pitchFamily="18" charset="0"/>
                            </a:rPr>
                            <m:t>𝑡</m:t>
                          </m:r>
                        </m:den>
                      </m:f>
                      <m:r>
                        <a:rPr lang="zh-CN" altLang="en-US" b="0" i="1">
                          <a:solidFill>
                            <a:srgbClr val="000000"/>
                          </a:solidFill>
                          <a:latin typeface="Cambria Math" panose="02040503050406030204" pitchFamily="18" charset="0"/>
                        </a:rPr>
                        <m:t>=0.5</m:t>
                      </m:r>
                      <m:r>
                        <a:rPr lang="zh-CN" altLang="en-US" b="0" i="1">
                          <a:solidFill>
                            <a:srgbClr val="000000"/>
                          </a:solidFill>
                          <a:latin typeface="Cambria Math" panose="02040503050406030204" pitchFamily="18" charset="0"/>
                        </a:rPr>
                        <m:t>𝑡</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2441" name="Object 9"/>
              <p:cNvSpPr txBox="1">
                <a:spLocks noGrp="1" noRot="1" noChangeAspect="1" noMove="1" noResize="1" noEditPoints="1" noAdjustHandles="1" noChangeArrowheads="1" noChangeShapeType="1" noTextEdit="1"/>
              </p:cNvSpPr>
              <p:nvPr>
                <p:ph sz="half" idx="1"/>
              </p:nvPr>
            </p:nvSpPr>
            <p:spPr bwMode="auto">
              <a:xfrm>
                <a:off x="2215523" y="2332688"/>
                <a:ext cx="4529722" cy="900000"/>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2442" name="Object 10"/>
              <p:cNvSpPr txBox="1">
                <a:spLocks noGrp="1"/>
              </p:cNvSpPr>
              <p:nvPr>
                <p:ph sz="quarter" idx="2"/>
              </p:nvPr>
            </p:nvSpPr>
            <p:spPr bwMode="auto">
              <a:xfrm>
                <a:off x="3635375" y="3594100"/>
                <a:ext cx="3133637" cy="720000"/>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b="0" i="1">
                              <a:solidFill>
                                <a:srgbClr val="000000"/>
                              </a:solidFill>
                              <a:latin typeface="Cambria Math" panose="02040503050406030204" pitchFamily="18" charset="0"/>
                            </a:rPr>
                            <m:t>𝑣</m:t>
                          </m:r>
                        </m:e>
                      </m:acc>
                      <m:r>
                        <a:rPr lang="zh-CN" altLang="en-US" b="0" i="1">
                          <a:solidFill>
                            <a:srgbClr val="000000"/>
                          </a:solidFill>
                          <a:latin typeface="Cambria Math" panose="02040503050406030204" pitchFamily="18" charset="0"/>
                        </a:rPr>
                        <m:t>=1.0</m:t>
                      </m:r>
                      <m:acc>
                        <m:accPr>
                          <m:chr m:val="⃑"/>
                          <m:ctrlPr>
                            <a:rPr lang="zh-CN" altLang="en-US" i="1">
                              <a:solidFill>
                                <a:srgbClr val="000000"/>
                              </a:solidFill>
                              <a:latin typeface="Cambria Math" panose="02040503050406030204" pitchFamily="18" charset="0"/>
                            </a:rPr>
                          </m:ctrlPr>
                        </m:accPr>
                        <m:e>
                          <m:r>
                            <a:rPr lang="zh-CN" altLang="en-US" b="0" i="1">
                              <a:solidFill>
                                <a:srgbClr val="000000"/>
                              </a:solidFill>
                              <a:latin typeface="Cambria Math" panose="02040503050406030204" pitchFamily="18" charset="0"/>
                            </a:rPr>
                            <m:t>𝑖</m:t>
                          </m:r>
                        </m:e>
                      </m:acc>
                      <m:r>
                        <a:rPr lang="zh-CN" altLang="en-US" b="0" i="1">
                          <a:solidFill>
                            <a:srgbClr val="000000"/>
                          </a:solidFill>
                          <a:latin typeface="Cambria Math" panose="02040503050406030204" pitchFamily="18" charset="0"/>
                        </a:rPr>
                        <m:t>+1.5</m:t>
                      </m:r>
                      <m:acc>
                        <m:accPr>
                          <m:chr m:val="⃑"/>
                          <m:ctrlPr>
                            <a:rPr lang="zh-CN" altLang="en-US" i="1">
                              <a:solidFill>
                                <a:srgbClr val="000000"/>
                              </a:solidFill>
                              <a:latin typeface="Cambria Math" panose="02040503050406030204" pitchFamily="18" charset="0"/>
                            </a:rPr>
                          </m:ctrlPr>
                        </m:accPr>
                        <m:e>
                          <m:r>
                            <a:rPr lang="zh-CN" altLang="en-US" b="0" i="1">
                              <a:solidFill>
                                <a:srgbClr val="000000"/>
                              </a:solidFill>
                              <a:latin typeface="Cambria Math" panose="02040503050406030204" pitchFamily="18" charset="0"/>
                            </a:rPr>
                            <m:t>𝑗</m:t>
                          </m:r>
                        </m:e>
                      </m:acc>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2442" name="Object 10"/>
              <p:cNvSpPr txBox="1">
                <a:spLocks noGrp="1" noRot="1" noChangeAspect="1" noMove="1" noResize="1" noEditPoints="1" noAdjustHandles="1" noChangeArrowheads="1" noChangeShapeType="1" noTextEdit="1"/>
              </p:cNvSpPr>
              <p:nvPr>
                <p:ph sz="quarter" idx="2"/>
              </p:nvPr>
            </p:nvSpPr>
            <p:spPr bwMode="auto">
              <a:xfrm>
                <a:off x="3635375" y="3594100"/>
                <a:ext cx="3133637" cy="720000"/>
              </a:xfrm>
              <a:prstGeom prst="rect">
                <a:avLst/>
              </a:prstGeom>
              <a:blipFill>
                <a:blip r:embed="rId6"/>
                <a:stretch>
                  <a:fillRect t="-1016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2443" name="Object 11"/>
              <p:cNvSpPr txBox="1">
                <a:spLocks noGrp="1"/>
              </p:cNvSpPr>
              <p:nvPr>
                <p:ph sz="quarter" idx="3"/>
              </p:nvPr>
            </p:nvSpPr>
            <p:spPr bwMode="auto">
              <a:xfrm>
                <a:off x="754856" y="3594100"/>
                <a:ext cx="1046450" cy="540000"/>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b="0" i="1">
                          <a:solidFill>
                            <a:srgbClr val="000000"/>
                          </a:solidFill>
                          <a:latin typeface="Cambria Math" panose="02040503050406030204" pitchFamily="18" charset="0"/>
                        </a:rPr>
                        <m:t>𝑡</m:t>
                      </m:r>
                      <m:r>
                        <a:rPr lang="zh-CN" altLang="en-US" b="0" i="1">
                          <a:solidFill>
                            <a:srgbClr val="000000"/>
                          </a:solidFill>
                          <a:latin typeface="Cambria Math" panose="02040503050406030204" pitchFamily="18" charset="0"/>
                        </a:rPr>
                        <m:t>=3</m:t>
                      </m:r>
                      <m:r>
                        <m:rPr>
                          <m:sty m:val="p"/>
                        </m:rPr>
                        <a:rPr lang="zh-CN" altLang="en-US" b="0" i="0">
                          <a:solidFill>
                            <a:srgbClr val="000000"/>
                          </a:solidFill>
                          <a:latin typeface="Cambria Math" panose="02040503050406030204" pitchFamily="18" charset="0"/>
                        </a:rPr>
                        <m:t>s</m:t>
                      </m:r>
                    </m:oMath>
                  </m:oMathPara>
                </a14:m>
                <a:endParaRPr lang="zh-CN" altLang="en-US" dirty="0">
                  <a:latin typeface="微软雅黑" panose="020B0503020204020204" pitchFamily="34" charset="-122"/>
                  <a:ea typeface="微软雅黑" panose="020B0503020204020204" pitchFamily="34" charset="-122"/>
                </a:endParaRPr>
              </a:p>
            </p:txBody>
          </p:sp>
        </mc:Choice>
        <mc:Fallback xmlns="">
          <p:sp>
            <p:nvSpPr>
              <p:cNvPr id="402443" name="Object 11"/>
              <p:cNvSpPr txBox="1">
                <a:spLocks noGrp="1" noRot="1" noChangeAspect="1" noMove="1" noResize="1" noEditPoints="1" noAdjustHandles="1" noChangeArrowheads="1" noChangeShapeType="1" noTextEdit="1"/>
              </p:cNvSpPr>
              <p:nvPr>
                <p:ph sz="quarter" idx="3"/>
              </p:nvPr>
            </p:nvSpPr>
            <p:spPr bwMode="auto">
              <a:xfrm>
                <a:off x="754856" y="3594100"/>
                <a:ext cx="1046450" cy="540000"/>
              </a:xfrm>
              <a:prstGeom prst="rect">
                <a:avLst/>
              </a:prstGeom>
              <a:blipFill>
                <a:blip r:embed="rId7"/>
                <a:stretch>
                  <a:fillRect l="-585"/>
                </a:stretch>
              </a:blipFill>
              <a:ln>
                <a:noFill/>
              </a:ln>
              <a:effectLst/>
            </p:spPr>
            <p:txBody>
              <a:bodyPr/>
              <a:lstStyle/>
              <a:p>
                <a:r>
                  <a:rPr lang="zh-CN" altLang="en-US">
                    <a:noFill/>
                  </a:rPr>
                  <a:t> </a:t>
                </a:r>
              </a:p>
            </p:txBody>
          </p:sp>
        </mc:Fallback>
      </mc:AlternateContent>
      <p:sp>
        <p:nvSpPr>
          <p:cNvPr id="32781" name="Rectangle 12"/>
          <p:cNvSpPr>
            <a:spLocks noChangeArrowheads="1"/>
          </p:cNvSpPr>
          <p:nvPr/>
        </p:nvSpPr>
        <p:spPr bwMode="auto">
          <a:xfrm>
            <a:off x="754856" y="1132634"/>
            <a:ext cx="1728788"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0" dirty="0">
                <a:solidFill>
                  <a:srgbClr val="CC0000"/>
                </a:solidFill>
                <a:latin typeface="微软雅黑" panose="020B0503020204020204" pitchFamily="34" charset="-122"/>
                <a:ea typeface="微软雅黑" panose="020B0503020204020204" pitchFamily="34" charset="-122"/>
              </a:rPr>
              <a:t>已知：</a:t>
            </a:r>
          </a:p>
        </p:txBody>
      </p:sp>
      <mc:AlternateContent xmlns:mc="http://schemas.openxmlformats.org/markup-compatibility/2006" xmlns:a14="http://schemas.microsoft.com/office/drawing/2010/main">
        <mc:Choice Requires="a14">
          <p:sp>
            <p:nvSpPr>
              <p:cNvPr id="32782" name="Object 13"/>
              <p:cNvSpPr txBox="1"/>
              <p:nvPr/>
            </p:nvSpPr>
            <p:spPr bwMode="auto">
              <a:xfrm>
                <a:off x="4506844" y="1116426"/>
                <a:ext cx="3624990" cy="5400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𝑦</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)=0.25</m:t>
                      </m:r>
                      <m:sSup>
                        <m:sSupPr>
                          <m:ctrlPr>
                            <a:rPr lang="zh-CN" altLang="en-US" sz="2800" i="1">
                              <a:solidFill>
                                <a:srgbClr val="000000"/>
                              </a:solidFill>
                              <a:latin typeface="Cambria Math" panose="02040503050406030204" pitchFamily="18" charset="0"/>
                            </a:rPr>
                          </m:ctrlPr>
                        </m:sSupPr>
                        <m:e>
                          <m:r>
                            <a:rPr lang="zh-CN" altLang="en-US" sz="2800" b="0" i="1">
                              <a:solidFill>
                                <a:srgbClr val="000000"/>
                              </a:solidFill>
                              <a:latin typeface="Cambria Math" panose="02040503050406030204" pitchFamily="18" charset="0"/>
                            </a:rPr>
                            <m:t>𝑡</m:t>
                          </m:r>
                        </m:e>
                        <m:sup>
                          <m:r>
                            <a:rPr lang="zh-CN" altLang="en-US" sz="2800" b="0" i="1">
                              <a:solidFill>
                                <a:srgbClr val="000000"/>
                              </a:solidFill>
                              <a:latin typeface="Cambria Math" panose="02040503050406030204" pitchFamily="18" charset="0"/>
                            </a:rPr>
                            <m:t>2</m:t>
                          </m:r>
                        </m:sup>
                      </m:sSup>
                      <m:r>
                        <a:rPr lang="zh-CN" altLang="en-US" sz="2800" b="0" i="1">
                          <a:solidFill>
                            <a:srgbClr val="000000"/>
                          </a:solidFill>
                          <a:latin typeface="Cambria Math" panose="02040503050406030204" pitchFamily="18" charset="0"/>
                        </a:rPr>
                        <m:t>+2.0</m:t>
                      </m:r>
                      <m:r>
                        <a:rPr lang="zh-CN" altLang="en-US" sz="2800" b="0" i="1">
                          <a:solidFill>
                            <a:srgbClr val="000000"/>
                          </a:solidFill>
                          <a:latin typeface="Cambria Math" panose="02040503050406030204" pitchFamily="18" charset="0"/>
                        </a:rPr>
                        <m:t>，</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2782" name="Object 13"/>
              <p:cNvSpPr txBox="1">
                <a:spLocks noRot="1" noChangeAspect="1" noMove="1" noResize="1" noEditPoints="1" noAdjustHandles="1" noChangeArrowheads="1" noChangeShapeType="1" noTextEdit="1"/>
              </p:cNvSpPr>
              <p:nvPr/>
            </p:nvSpPr>
            <p:spPr bwMode="auto">
              <a:xfrm>
                <a:off x="4506844" y="1116426"/>
                <a:ext cx="3624990" cy="540000"/>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783" name="Object 14"/>
              <p:cNvSpPr txBox="1"/>
              <p:nvPr/>
            </p:nvSpPr>
            <p:spPr bwMode="auto">
              <a:xfrm>
                <a:off x="1605231" y="1123304"/>
                <a:ext cx="3687493" cy="5400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2800" b="0" i="1">
                          <a:solidFill>
                            <a:srgbClr val="000000"/>
                          </a:solidFill>
                          <a:latin typeface="Cambria Math" panose="02040503050406030204" pitchFamily="18" charset="0"/>
                        </a:rPr>
                        <m:t>𝑥</m:t>
                      </m:r>
                      <m:r>
                        <a:rPr lang="zh-CN" altLang="en-US" sz="2800" b="0" i="1">
                          <a:solidFill>
                            <a:srgbClr val="000000"/>
                          </a:solidFill>
                          <a:latin typeface="Cambria Math" panose="02040503050406030204" pitchFamily="18" charset="0"/>
                        </a:rPr>
                        <m:t>(</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)=1.0</m:t>
                      </m:r>
                      <m:r>
                        <a:rPr lang="zh-CN" altLang="en-US" sz="2800" b="0" i="1">
                          <a:solidFill>
                            <a:srgbClr val="000000"/>
                          </a:solidFill>
                          <a:latin typeface="Cambria Math" panose="02040503050406030204" pitchFamily="18" charset="0"/>
                        </a:rPr>
                        <m:t>𝑡</m:t>
                      </m:r>
                      <m:r>
                        <a:rPr lang="zh-CN" altLang="en-US" sz="2800" b="0" i="1">
                          <a:solidFill>
                            <a:srgbClr val="000000"/>
                          </a:solidFill>
                          <a:latin typeface="Cambria Math" panose="02040503050406030204" pitchFamily="18" charset="0"/>
                        </a:rPr>
                        <m:t>+2.0</m:t>
                      </m:r>
                      <m:r>
                        <a:rPr lang="zh-CN" altLang="en-US" sz="2800" b="0" i="1">
                          <a:solidFill>
                            <a:srgbClr val="000000"/>
                          </a:solidFill>
                          <a:latin typeface="Cambria Math" panose="02040503050406030204" pitchFamily="18" charset="0"/>
                        </a:rPr>
                        <m:t>，</m:t>
                      </m:r>
                      <m:r>
                        <m:rPr>
                          <m:nor/>
                        </m:rPr>
                        <a:rPr lang="zh-CN" altLang="en-US" sz="2800" i="0">
                          <a:solidFill>
                            <a:srgbClr val="000000"/>
                          </a:solidFill>
                          <a:latin typeface="微软雅黑" panose="020B0503020204020204" pitchFamily="34" charset="-122"/>
                          <a:ea typeface="微软雅黑" panose="020B0503020204020204" pitchFamily="34" charset="-122"/>
                        </a:rPr>
                        <m:t>    </m:t>
                      </m:r>
                    </m:oMath>
                  </m:oMathPara>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2783" name="Object 14"/>
              <p:cNvSpPr txBox="1">
                <a:spLocks noRot="1" noChangeAspect="1" noMove="1" noResize="1" noEditPoints="1" noAdjustHandles="1" noChangeArrowheads="1" noChangeShapeType="1" noTextEdit="1"/>
              </p:cNvSpPr>
              <p:nvPr/>
            </p:nvSpPr>
            <p:spPr bwMode="auto">
              <a:xfrm>
                <a:off x="1605231" y="1123304"/>
                <a:ext cx="3687493" cy="540000"/>
              </a:xfrm>
              <a:prstGeom prst="rect">
                <a:avLst/>
              </a:prstGeom>
              <a:blipFill>
                <a:blip r:embed="rId9"/>
                <a:stretch>
                  <a:fillRect/>
                </a:stretch>
              </a:blipFill>
              <a:ln>
                <a:noFill/>
              </a:ln>
              <a:effectLst/>
            </p:spPr>
            <p:txBody>
              <a:bodyPr/>
              <a:lstStyle/>
              <a:p>
                <a:r>
                  <a:rPr lang="zh-CN" altLang="en-US">
                    <a:noFill/>
                  </a:rPr>
                  <a:t> </a:t>
                </a:r>
              </a:p>
            </p:txBody>
          </p:sp>
        </mc:Fallback>
      </mc:AlternateContent>
      <p:sp>
        <p:nvSpPr>
          <p:cNvPr id="16" name="矩形 15"/>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17" name="矩形 16"/>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Tree>
    <p:extLst>
      <p:ext uri="{BB962C8B-B14F-4D97-AF65-F5344CB8AC3E}">
        <p14:creationId xmlns:p14="http://schemas.microsoft.com/office/powerpoint/2010/main" val="29892170"/>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0244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2443">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0243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02442">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02440"/>
                                        </p:tgtEl>
                                        <p:attrNameLst>
                                          <p:attrName>style.visibility</p:attrName>
                                        </p:attrNameLst>
                                      </p:cBhvr>
                                      <p:to>
                                        <p:strVal val="visible"/>
                                      </p:to>
                                    </p:set>
                                    <p:animEffect transition="in" filter="fade">
                                      <p:cBhvr>
                                        <p:cTn id="30" dur="500"/>
                                        <p:tgtEl>
                                          <p:spTgt spid="402440"/>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402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4" grpId="0"/>
      <p:bldP spid="32773" grpId="0"/>
      <p:bldP spid="402437" grpId="0"/>
      <p:bldP spid="402440" grpId="0"/>
      <p:bldP spid="402441" grpId="0" build="p"/>
      <p:bldP spid="402442" grpId="0" build="p"/>
      <p:bldP spid="402443" grpId="0" build="p"/>
      <p:bldP spid="32781" grpId="0"/>
      <p:bldP spid="32782" grpId="0"/>
      <p:bldP spid="327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900113" y="1044575"/>
            <a:ext cx="320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C0000"/>
                </a:solidFill>
                <a:latin typeface="Times New Roman" panose="02020603050405020304" pitchFamily="18" charset="0"/>
              </a:rPr>
              <a:t>（</a:t>
            </a:r>
            <a:r>
              <a:rPr kumimoji="1" lang="en-US" altLang="zh-CN" sz="2800" dirty="0">
                <a:solidFill>
                  <a:srgbClr val="CC0000"/>
                </a:solidFill>
                <a:latin typeface="Times New Roman" panose="02020603050405020304" pitchFamily="18" charset="0"/>
              </a:rPr>
              <a:t>2</a:t>
            </a:r>
            <a:r>
              <a:rPr kumimoji="1" lang="zh-CN" altLang="en-US" sz="2800" dirty="0">
                <a:solidFill>
                  <a:srgbClr val="CC0000"/>
                </a:solidFill>
                <a:latin typeface="Times New Roman" panose="02020603050405020304" pitchFamily="18" charset="0"/>
              </a:rPr>
              <a:t>）</a:t>
            </a:r>
            <a:r>
              <a:rPr kumimoji="1" lang="zh-CN" altLang="en-US" sz="2800" dirty="0">
                <a:solidFill>
                  <a:srgbClr val="1C1C1C"/>
                </a:solidFill>
                <a:latin typeface="Times New Roman" panose="02020603050405020304" pitchFamily="18" charset="0"/>
              </a:rPr>
              <a:t>运动方程</a:t>
            </a:r>
          </a:p>
        </p:txBody>
      </p:sp>
      <p:sp>
        <p:nvSpPr>
          <p:cNvPr id="34820" name="AutoShape 6"/>
          <p:cNvSpPr>
            <a:spLocks/>
          </p:cNvSpPr>
          <p:nvPr/>
        </p:nvSpPr>
        <p:spPr bwMode="auto">
          <a:xfrm>
            <a:off x="3805238" y="1052513"/>
            <a:ext cx="150812" cy="725487"/>
          </a:xfrm>
          <a:prstGeom prst="leftBrace">
            <a:avLst>
              <a:gd name="adj1" fmla="val 4008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grpSp>
        <p:nvGrpSpPr>
          <p:cNvPr id="134212" name="Group 68"/>
          <p:cNvGrpSpPr>
            <a:grpSpLocks/>
          </p:cNvGrpSpPr>
          <p:nvPr/>
        </p:nvGrpSpPr>
        <p:grpSpPr bwMode="auto">
          <a:xfrm>
            <a:off x="1619250" y="3429000"/>
            <a:ext cx="5867400" cy="2843213"/>
            <a:chOff x="1020" y="2160"/>
            <a:chExt cx="3696" cy="1791"/>
          </a:xfrm>
        </p:grpSpPr>
        <p:sp>
          <p:nvSpPr>
            <p:cNvPr id="34829" name="Rectangle 11"/>
            <p:cNvSpPr>
              <a:spLocks noChangeArrowheads="1"/>
            </p:cNvSpPr>
            <p:nvPr/>
          </p:nvSpPr>
          <p:spPr bwMode="auto">
            <a:xfrm>
              <a:off x="1020" y="2160"/>
              <a:ext cx="3696" cy="17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sp>
          <p:nvSpPr>
            <p:cNvPr id="34830" name="Freeform 12"/>
            <p:cNvSpPr>
              <a:spLocks/>
            </p:cNvSpPr>
            <p:nvPr/>
          </p:nvSpPr>
          <p:spPr bwMode="auto">
            <a:xfrm>
              <a:off x="2298" y="2359"/>
              <a:ext cx="1986" cy="1016"/>
            </a:xfrm>
            <a:custGeom>
              <a:avLst/>
              <a:gdLst>
                <a:gd name="T0" fmla="*/ 0 w 2064"/>
                <a:gd name="T1" fmla="*/ 0 h 1352"/>
                <a:gd name="T2" fmla="*/ 889 w 2064"/>
                <a:gd name="T3" fmla="*/ 759 h 1352"/>
                <a:gd name="T4" fmla="*/ 1911 w 2064"/>
                <a:gd name="T5" fmla="*/ 27 h 1352"/>
                <a:gd name="T6" fmla="*/ 0 60000 65536"/>
                <a:gd name="T7" fmla="*/ 0 60000 65536"/>
                <a:gd name="T8" fmla="*/ 0 60000 65536"/>
              </a:gdLst>
              <a:ahLst/>
              <a:cxnLst>
                <a:cxn ang="T6">
                  <a:pos x="T0" y="T1"/>
                </a:cxn>
                <a:cxn ang="T7">
                  <a:pos x="T2" y="T3"/>
                </a:cxn>
                <a:cxn ang="T8">
                  <a:pos x="T4" y="T5"/>
                </a:cxn>
              </a:cxnLst>
              <a:rect l="0" t="0" r="r" b="b"/>
              <a:pathLst>
                <a:path w="2064" h="1352">
                  <a:moveTo>
                    <a:pt x="0" y="0"/>
                  </a:moveTo>
                  <a:cubicBezTo>
                    <a:pt x="308" y="668"/>
                    <a:pt x="616" y="1336"/>
                    <a:pt x="960" y="1344"/>
                  </a:cubicBezTo>
                  <a:cubicBezTo>
                    <a:pt x="1304" y="1352"/>
                    <a:pt x="1684" y="700"/>
                    <a:pt x="2064" y="48"/>
                  </a:cubicBezTo>
                </a:path>
              </a:pathLst>
            </a:custGeom>
            <a:noFill/>
            <a:ln w="28575" cmpd="sng">
              <a:solidFill>
                <a:srgbClr val="FF0000"/>
              </a:solidFill>
              <a:round/>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1" name="Line 13"/>
            <p:cNvSpPr>
              <a:spLocks noChangeShapeType="1"/>
            </p:cNvSpPr>
            <p:nvPr/>
          </p:nvSpPr>
          <p:spPr bwMode="auto">
            <a:xfrm>
              <a:off x="1404" y="3710"/>
              <a:ext cx="3120" cy="1"/>
            </a:xfrm>
            <a:prstGeom prst="line">
              <a:avLst/>
            </a:prstGeom>
            <a:noFill/>
            <a:ln w="19050">
              <a:solidFill>
                <a:srgbClr val="1C1C1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Line 14"/>
            <p:cNvSpPr>
              <a:spLocks noChangeShapeType="1"/>
            </p:cNvSpPr>
            <p:nvPr/>
          </p:nvSpPr>
          <p:spPr bwMode="auto">
            <a:xfrm flipV="1">
              <a:off x="2863" y="2251"/>
              <a:ext cx="0" cy="1459"/>
            </a:xfrm>
            <a:prstGeom prst="line">
              <a:avLst/>
            </a:prstGeom>
            <a:noFill/>
            <a:ln w="19050">
              <a:solidFill>
                <a:srgbClr val="1C1C1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34833" name="Object 15"/>
                <p:cNvSpPr txBox="1"/>
                <p:nvPr/>
              </p:nvSpPr>
              <p:spPr bwMode="auto">
                <a:xfrm>
                  <a:off x="4092" y="3423"/>
                  <a:ext cx="528" cy="27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m</m:t>
                        </m:r>
                      </m:oMath>
                    </m:oMathPara>
                  </a14:m>
                  <a:endParaRPr lang="zh-CN" altLang="en-US"/>
                </a:p>
              </p:txBody>
            </p:sp>
          </mc:Choice>
          <mc:Fallback xmlns="">
            <p:sp>
              <p:nvSpPr>
                <p:cNvPr id="34833" name="Object 15"/>
                <p:cNvSpPr txBox="1">
                  <a:spLocks noRot="1" noChangeAspect="1" noMove="1" noResize="1" noEditPoints="1" noAdjustHandles="1" noChangeArrowheads="1" noChangeShapeType="1" noTextEdit="1"/>
                </p:cNvSpPr>
                <p:nvPr/>
              </p:nvSpPr>
              <p:spPr bwMode="auto">
                <a:xfrm>
                  <a:off x="4092" y="3423"/>
                  <a:ext cx="528" cy="278"/>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34" name="Object 16"/>
                <p:cNvSpPr txBox="1"/>
                <p:nvPr/>
              </p:nvSpPr>
              <p:spPr bwMode="auto">
                <a:xfrm>
                  <a:off x="2892" y="2178"/>
                  <a:ext cx="517" cy="3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m</m:t>
                        </m:r>
                      </m:oMath>
                    </m:oMathPara>
                  </a14:m>
                  <a:endParaRPr lang="zh-CN" altLang="en-US"/>
                </a:p>
              </p:txBody>
            </p:sp>
          </mc:Choice>
          <mc:Fallback xmlns="">
            <p:sp>
              <p:nvSpPr>
                <p:cNvPr id="34834" name="Object 16"/>
                <p:cNvSpPr txBox="1">
                  <a:spLocks noRot="1" noChangeAspect="1" noMove="1" noResize="1" noEditPoints="1" noAdjustHandles="1" noChangeArrowheads="1" noChangeShapeType="1" noTextEdit="1"/>
                </p:cNvSpPr>
                <p:nvPr/>
              </p:nvSpPr>
              <p:spPr bwMode="auto">
                <a:xfrm>
                  <a:off x="2892" y="2178"/>
                  <a:ext cx="517" cy="30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34835" name="Text Box 17"/>
            <p:cNvSpPr txBox="1">
              <a:spLocks noChangeArrowheads="1"/>
            </p:cNvSpPr>
            <p:nvPr/>
          </p:nvSpPr>
          <p:spPr bwMode="auto">
            <a:xfrm>
              <a:off x="2748" y="3663"/>
              <a:ext cx="212"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0">
                  <a:solidFill>
                    <a:srgbClr val="1C1C1C"/>
                  </a:solidFill>
                  <a:latin typeface="Times New Roman" panose="02020603050405020304" pitchFamily="18" charset="0"/>
                </a:rPr>
                <a:t>0</a:t>
              </a:r>
            </a:p>
          </p:txBody>
        </p:sp>
        <p:sp>
          <p:nvSpPr>
            <p:cNvPr id="34836" name="Text Box 18"/>
            <p:cNvSpPr txBox="1">
              <a:spLocks noChangeArrowheads="1"/>
            </p:cNvSpPr>
            <p:nvPr/>
          </p:nvSpPr>
          <p:spPr bwMode="auto">
            <a:xfrm>
              <a:off x="1020" y="2163"/>
              <a:ext cx="960" cy="333"/>
            </a:xfrm>
            <a:prstGeom prst="rect">
              <a:avLst/>
            </a:prstGeom>
            <a:gradFill rotWithShape="1">
              <a:gsLst>
                <a:gs pos="0">
                  <a:srgbClr val="EDFAD2"/>
                </a:gs>
                <a:gs pos="50000">
                  <a:srgbClr val="FFFFFF"/>
                </a:gs>
                <a:gs pos="100000">
                  <a:srgbClr val="EDFAD2"/>
                </a:gs>
              </a:gsLst>
              <a:lin ang="5400000" scaled="1"/>
            </a:gra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solidFill>
                    <a:srgbClr val="1C1C1C"/>
                  </a:solidFill>
                  <a:latin typeface="Times New Roman" panose="02020603050405020304" pitchFamily="18" charset="0"/>
                </a:rPr>
                <a:t>轨迹图</a:t>
              </a:r>
            </a:p>
          </p:txBody>
        </p:sp>
        <p:sp>
          <p:nvSpPr>
            <p:cNvPr id="34837" name="Line 19"/>
            <p:cNvSpPr>
              <a:spLocks noChangeShapeType="1"/>
            </p:cNvSpPr>
            <p:nvPr/>
          </p:nvSpPr>
          <p:spPr bwMode="auto">
            <a:xfrm>
              <a:off x="3228"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8" name="Line 20"/>
            <p:cNvSpPr>
              <a:spLocks noChangeShapeType="1"/>
            </p:cNvSpPr>
            <p:nvPr/>
          </p:nvSpPr>
          <p:spPr bwMode="auto">
            <a:xfrm>
              <a:off x="3996"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39" name="Line 21"/>
            <p:cNvSpPr>
              <a:spLocks noChangeShapeType="1"/>
            </p:cNvSpPr>
            <p:nvPr/>
          </p:nvSpPr>
          <p:spPr bwMode="auto">
            <a:xfrm>
              <a:off x="3612"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0" name="Line 22"/>
            <p:cNvSpPr>
              <a:spLocks noChangeShapeType="1"/>
            </p:cNvSpPr>
            <p:nvPr/>
          </p:nvSpPr>
          <p:spPr bwMode="auto">
            <a:xfrm>
              <a:off x="1740"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1" name="Line 23"/>
            <p:cNvSpPr>
              <a:spLocks noChangeShapeType="1"/>
            </p:cNvSpPr>
            <p:nvPr/>
          </p:nvSpPr>
          <p:spPr bwMode="auto">
            <a:xfrm>
              <a:off x="2124"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2" name="Line 24"/>
            <p:cNvSpPr>
              <a:spLocks noChangeShapeType="1"/>
            </p:cNvSpPr>
            <p:nvPr/>
          </p:nvSpPr>
          <p:spPr bwMode="auto">
            <a:xfrm>
              <a:off x="2508" y="3615"/>
              <a:ext cx="0" cy="96"/>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3" name="Text Box 25"/>
            <p:cNvSpPr txBox="1">
              <a:spLocks noChangeArrowheads="1"/>
            </p:cNvSpPr>
            <p:nvPr/>
          </p:nvSpPr>
          <p:spPr bwMode="auto">
            <a:xfrm>
              <a:off x="3132" y="366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2</a:t>
              </a:r>
            </a:p>
          </p:txBody>
        </p:sp>
        <p:sp>
          <p:nvSpPr>
            <p:cNvPr id="34844" name="Text Box 26"/>
            <p:cNvSpPr txBox="1">
              <a:spLocks noChangeArrowheads="1"/>
            </p:cNvSpPr>
            <p:nvPr/>
          </p:nvSpPr>
          <p:spPr bwMode="auto">
            <a:xfrm>
              <a:off x="3516" y="366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4</a:t>
              </a:r>
            </a:p>
          </p:txBody>
        </p:sp>
        <p:sp>
          <p:nvSpPr>
            <p:cNvPr id="34845" name="Text Box 27"/>
            <p:cNvSpPr txBox="1">
              <a:spLocks noChangeArrowheads="1"/>
            </p:cNvSpPr>
            <p:nvPr/>
          </p:nvSpPr>
          <p:spPr bwMode="auto">
            <a:xfrm>
              <a:off x="3900" y="366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6</a:t>
              </a:r>
            </a:p>
          </p:txBody>
        </p:sp>
        <p:sp>
          <p:nvSpPr>
            <p:cNvPr id="34846" name="Rectangle 28"/>
            <p:cNvSpPr>
              <a:spLocks noChangeArrowheads="1"/>
            </p:cNvSpPr>
            <p:nvPr/>
          </p:nvSpPr>
          <p:spPr bwMode="auto">
            <a:xfrm>
              <a:off x="1548" y="36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solidFill>
                    <a:srgbClr val="1C1C1C"/>
                  </a:solidFill>
                  <a:latin typeface="Times New Roman" panose="02020603050405020304" pitchFamily="18" charset="0"/>
                </a:rPr>
                <a:t>- 6</a:t>
              </a:r>
            </a:p>
          </p:txBody>
        </p:sp>
        <p:sp>
          <p:nvSpPr>
            <p:cNvPr id="34847" name="Rectangle 29"/>
            <p:cNvSpPr>
              <a:spLocks noChangeArrowheads="1"/>
            </p:cNvSpPr>
            <p:nvPr/>
          </p:nvSpPr>
          <p:spPr bwMode="auto">
            <a:xfrm>
              <a:off x="1932" y="3663"/>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solidFill>
                    <a:srgbClr val="1C1C1C"/>
                  </a:solidFill>
                  <a:latin typeface="Times New Roman" panose="02020603050405020304" pitchFamily="18" charset="0"/>
                </a:rPr>
                <a:t>- 4</a:t>
              </a:r>
            </a:p>
          </p:txBody>
        </p:sp>
        <p:sp>
          <p:nvSpPr>
            <p:cNvPr id="34848" name="Rectangle 30"/>
            <p:cNvSpPr>
              <a:spLocks noChangeArrowheads="1"/>
            </p:cNvSpPr>
            <p:nvPr/>
          </p:nvSpPr>
          <p:spPr bwMode="auto">
            <a:xfrm>
              <a:off x="2316" y="3663"/>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- 2</a:t>
              </a:r>
            </a:p>
          </p:txBody>
        </p:sp>
        <p:sp>
          <p:nvSpPr>
            <p:cNvPr id="34849" name="Line 31"/>
            <p:cNvSpPr>
              <a:spLocks noChangeShapeType="1"/>
            </p:cNvSpPr>
            <p:nvPr/>
          </p:nvSpPr>
          <p:spPr bwMode="auto">
            <a:xfrm>
              <a:off x="2844" y="3375"/>
              <a:ext cx="96" cy="0"/>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0" name="Line 32"/>
            <p:cNvSpPr>
              <a:spLocks noChangeShapeType="1"/>
            </p:cNvSpPr>
            <p:nvPr/>
          </p:nvSpPr>
          <p:spPr bwMode="auto">
            <a:xfrm>
              <a:off x="2844" y="3039"/>
              <a:ext cx="96" cy="0"/>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1" name="Line 33"/>
            <p:cNvSpPr>
              <a:spLocks noChangeShapeType="1"/>
            </p:cNvSpPr>
            <p:nvPr/>
          </p:nvSpPr>
          <p:spPr bwMode="auto">
            <a:xfrm>
              <a:off x="2844" y="2703"/>
              <a:ext cx="96" cy="0"/>
            </a:xfrm>
            <a:prstGeom prst="line">
              <a:avLst/>
            </a:prstGeom>
            <a:noFill/>
            <a:ln w="19050">
              <a:solidFill>
                <a:srgbClr val="1C1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2" name="Rectangle 34"/>
            <p:cNvSpPr>
              <a:spLocks noChangeArrowheads="1"/>
            </p:cNvSpPr>
            <p:nvPr/>
          </p:nvSpPr>
          <p:spPr bwMode="auto">
            <a:xfrm>
              <a:off x="2652" y="3231"/>
              <a:ext cx="4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2</a:t>
              </a:r>
            </a:p>
          </p:txBody>
        </p:sp>
        <p:sp>
          <p:nvSpPr>
            <p:cNvPr id="34853" name="Rectangle 35"/>
            <p:cNvSpPr>
              <a:spLocks noChangeArrowheads="1"/>
            </p:cNvSpPr>
            <p:nvPr/>
          </p:nvSpPr>
          <p:spPr bwMode="auto">
            <a:xfrm>
              <a:off x="2652" y="2895"/>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solidFill>
                    <a:srgbClr val="1C1C1C"/>
                  </a:solidFill>
                  <a:latin typeface="Times New Roman" panose="02020603050405020304" pitchFamily="18" charset="0"/>
                </a:rPr>
                <a:t>4</a:t>
              </a:r>
            </a:p>
          </p:txBody>
        </p:sp>
        <p:sp>
          <p:nvSpPr>
            <p:cNvPr id="34854" name="Rectangle 36"/>
            <p:cNvSpPr>
              <a:spLocks noChangeArrowheads="1"/>
            </p:cNvSpPr>
            <p:nvPr/>
          </p:nvSpPr>
          <p:spPr bwMode="auto">
            <a:xfrm>
              <a:off x="2642" y="2559"/>
              <a:ext cx="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0">
                  <a:solidFill>
                    <a:srgbClr val="1C1C1C"/>
                  </a:solidFill>
                  <a:latin typeface="Times New Roman" panose="02020603050405020304" pitchFamily="18" charset="0"/>
                </a:rPr>
                <a:t>6</a:t>
              </a:r>
            </a:p>
          </p:txBody>
        </p:sp>
        <p:sp>
          <p:nvSpPr>
            <p:cNvPr id="34855" name="Oval 37"/>
            <p:cNvSpPr>
              <a:spLocks noChangeArrowheads="1"/>
            </p:cNvSpPr>
            <p:nvPr/>
          </p:nvSpPr>
          <p:spPr bwMode="auto">
            <a:xfrm>
              <a:off x="3180" y="3327"/>
              <a:ext cx="48" cy="48"/>
            </a:xfrm>
            <a:prstGeom prst="ellipse">
              <a:avLst/>
            </a:prstGeom>
            <a:solidFill>
              <a:srgbClr val="CC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sp>
          <p:nvSpPr>
            <p:cNvPr id="34856" name="Oval 38"/>
            <p:cNvSpPr>
              <a:spLocks noChangeArrowheads="1"/>
            </p:cNvSpPr>
            <p:nvPr/>
          </p:nvSpPr>
          <p:spPr bwMode="auto">
            <a:xfrm>
              <a:off x="2844" y="3135"/>
              <a:ext cx="48" cy="48"/>
            </a:xfrm>
            <a:prstGeom prst="ellipse">
              <a:avLst/>
            </a:prstGeom>
            <a:solidFill>
              <a:srgbClr val="CC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sp>
          <p:nvSpPr>
            <p:cNvPr id="34857" name="Oval 39"/>
            <p:cNvSpPr>
              <a:spLocks noChangeArrowheads="1"/>
            </p:cNvSpPr>
            <p:nvPr/>
          </p:nvSpPr>
          <p:spPr bwMode="auto">
            <a:xfrm>
              <a:off x="3612" y="3135"/>
              <a:ext cx="48" cy="48"/>
            </a:xfrm>
            <a:prstGeom prst="ellipse">
              <a:avLst/>
            </a:prstGeom>
            <a:solidFill>
              <a:srgbClr val="CC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sp>
          <p:nvSpPr>
            <p:cNvPr id="34858" name="Oval 40"/>
            <p:cNvSpPr>
              <a:spLocks noChangeArrowheads="1"/>
            </p:cNvSpPr>
            <p:nvPr/>
          </p:nvSpPr>
          <p:spPr bwMode="auto">
            <a:xfrm>
              <a:off x="2460" y="2655"/>
              <a:ext cx="48" cy="48"/>
            </a:xfrm>
            <a:prstGeom prst="ellipse">
              <a:avLst/>
            </a:prstGeom>
            <a:solidFill>
              <a:srgbClr val="CC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p:sp>
          <p:nvSpPr>
            <p:cNvPr id="34859" name="Oval 41"/>
            <p:cNvSpPr>
              <a:spLocks noChangeArrowheads="1"/>
            </p:cNvSpPr>
            <p:nvPr/>
          </p:nvSpPr>
          <p:spPr bwMode="auto">
            <a:xfrm>
              <a:off x="4044" y="2655"/>
              <a:ext cx="48" cy="48"/>
            </a:xfrm>
            <a:prstGeom prst="ellipse">
              <a:avLst/>
            </a:prstGeom>
            <a:solidFill>
              <a:srgbClr val="CC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a:p>
          </p:txBody>
        </p:sp>
        <mc:AlternateContent xmlns:mc="http://schemas.openxmlformats.org/markup-compatibility/2006" xmlns:a14="http://schemas.microsoft.com/office/drawing/2010/main">
          <mc:Choice Requires="a14">
            <p:sp>
              <p:nvSpPr>
                <p:cNvPr id="34860" name="Object 42"/>
                <p:cNvSpPr txBox="1"/>
                <p:nvPr/>
              </p:nvSpPr>
              <p:spPr bwMode="auto">
                <a:xfrm>
                  <a:off x="3036" y="3108"/>
                  <a:ext cx="388" cy="186"/>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=0</m:t>
                        </m:r>
                      </m:oMath>
                    </m:oMathPara>
                  </a14:m>
                  <a:endParaRPr lang="zh-CN" altLang="en-US"/>
                </a:p>
              </p:txBody>
            </p:sp>
          </mc:Choice>
          <mc:Fallback xmlns="">
            <p:sp>
              <p:nvSpPr>
                <p:cNvPr id="34860" name="Object 42"/>
                <p:cNvSpPr txBox="1">
                  <a:spLocks noRot="1" noChangeAspect="1" noMove="1" noResize="1" noEditPoints="1" noAdjustHandles="1" noChangeArrowheads="1" noChangeShapeType="1" noTextEdit="1"/>
                </p:cNvSpPr>
                <p:nvPr/>
              </p:nvSpPr>
              <p:spPr bwMode="auto">
                <a:xfrm>
                  <a:off x="3036" y="3108"/>
                  <a:ext cx="388" cy="186"/>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61" name="Object 43"/>
                <p:cNvSpPr txBox="1"/>
                <p:nvPr/>
              </p:nvSpPr>
              <p:spPr bwMode="auto">
                <a:xfrm>
                  <a:off x="3696" y="3029"/>
                  <a:ext cx="544" cy="28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=2</m:t>
                        </m:r>
                        <m:r>
                          <m:rPr>
                            <m:sty m:val="p"/>
                          </m:rPr>
                          <a:rPr lang="zh-CN" altLang="en-US" i="0">
                            <a:solidFill>
                              <a:srgbClr val="000000"/>
                            </a:solidFill>
                            <a:latin typeface="Cambria Math" panose="02040503050406030204" pitchFamily="18" charset="0"/>
                          </a:rPr>
                          <m:t>s</m:t>
                        </m:r>
                      </m:oMath>
                    </m:oMathPara>
                  </a14:m>
                  <a:endParaRPr lang="zh-CN" altLang="en-US"/>
                </a:p>
              </p:txBody>
            </p:sp>
          </mc:Choice>
          <mc:Fallback xmlns="">
            <p:sp>
              <p:nvSpPr>
                <p:cNvPr id="34861" name="Object 43"/>
                <p:cNvSpPr txBox="1">
                  <a:spLocks noRot="1" noChangeAspect="1" noMove="1" noResize="1" noEditPoints="1" noAdjustHandles="1" noChangeArrowheads="1" noChangeShapeType="1" noTextEdit="1"/>
                </p:cNvSpPr>
                <p:nvPr/>
              </p:nvSpPr>
              <p:spPr bwMode="auto">
                <a:xfrm>
                  <a:off x="3696" y="3029"/>
                  <a:ext cx="544" cy="283"/>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62" name="Object 44"/>
                <p:cNvSpPr txBox="1"/>
                <p:nvPr/>
              </p:nvSpPr>
              <p:spPr bwMode="auto">
                <a:xfrm>
                  <a:off x="2018" y="3011"/>
                  <a:ext cx="681" cy="27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=−2</m:t>
                        </m:r>
                        <m:r>
                          <m:rPr>
                            <m:sty m:val="p"/>
                          </m:rPr>
                          <a:rPr lang="zh-CN" altLang="en-US" i="0">
                            <a:solidFill>
                              <a:srgbClr val="000000"/>
                            </a:solidFill>
                            <a:latin typeface="Cambria Math" panose="02040503050406030204" pitchFamily="18" charset="0"/>
                          </a:rPr>
                          <m:t>s</m:t>
                        </m:r>
                      </m:oMath>
                    </m:oMathPara>
                  </a14:m>
                  <a:endParaRPr lang="zh-CN" altLang="en-US"/>
                </a:p>
              </p:txBody>
            </p:sp>
          </mc:Choice>
          <mc:Fallback xmlns="">
            <p:sp>
              <p:nvSpPr>
                <p:cNvPr id="34862" name="Object 44"/>
                <p:cNvSpPr txBox="1">
                  <a:spLocks noRot="1" noChangeAspect="1" noMove="1" noResize="1" noEditPoints="1" noAdjustHandles="1" noChangeArrowheads="1" noChangeShapeType="1" noTextEdit="1"/>
                </p:cNvSpPr>
                <p:nvPr/>
              </p:nvSpPr>
              <p:spPr bwMode="auto">
                <a:xfrm>
                  <a:off x="2018" y="3011"/>
                  <a:ext cx="681" cy="277"/>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63" name="Object 45"/>
                <p:cNvSpPr txBox="1"/>
                <p:nvPr/>
              </p:nvSpPr>
              <p:spPr bwMode="auto">
                <a:xfrm>
                  <a:off x="1746" y="2548"/>
                  <a:ext cx="680" cy="27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=−4</m:t>
                        </m:r>
                        <m:r>
                          <m:rPr>
                            <m:sty m:val="p"/>
                          </m:rPr>
                          <a:rPr lang="zh-CN" altLang="en-US" i="0">
                            <a:solidFill>
                              <a:srgbClr val="000000"/>
                            </a:solidFill>
                            <a:latin typeface="Cambria Math" panose="02040503050406030204" pitchFamily="18" charset="0"/>
                          </a:rPr>
                          <m:t>s</m:t>
                        </m:r>
                      </m:oMath>
                    </m:oMathPara>
                  </a14:m>
                  <a:endParaRPr lang="zh-CN" altLang="en-US"/>
                </a:p>
              </p:txBody>
            </p:sp>
          </mc:Choice>
          <mc:Fallback xmlns="">
            <p:sp>
              <p:nvSpPr>
                <p:cNvPr id="34863" name="Object 45"/>
                <p:cNvSpPr txBox="1">
                  <a:spLocks noRot="1" noChangeAspect="1" noMove="1" noResize="1" noEditPoints="1" noAdjustHandles="1" noChangeArrowheads="1" noChangeShapeType="1" noTextEdit="1"/>
                </p:cNvSpPr>
                <p:nvPr/>
              </p:nvSpPr>
              <p:spPr bwMode="auto">
                <a:xfrm>
                  <a:off x="1746" y="2548"/>
                  <a:ext cx="680" cy="277"/>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64" name="Object 46"/>
                <p:cNvSpPr txBox="1"/>
                <p:nvPr/>
              </p:nvSpPr>
              <p:spPr bwMode="auto">
                <a:xfrm>
                  <a:off x="3470" y="2568"/>
                  <a:ext cx="530" cy="26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=4</m:t>
                        </m:r>
                        <m:r>
                          <m:rPr>
                            <m:sty m:val="p"/>
                          </m:rPr>
                          <a:rPr lang="zh-CN" altLang="en-US" i="0">
                            <a:solidFill>
                              <a:srgbClr val="000000"/>
                            </a:solidFill>
                            <a:latin typeface="Cambria Math" panose="02040503050406030204" pitchFamily="18" charset="0"/>
                          </a:rPr>
                          <m:t>s</m:t>
                        </m:r>
                      </m:oMath>
                    </m:oMathPara>
                  </a14:m>
                  <a:endParaRPr lang="zh-CN" altLang="en-US"/>
                </a:p>
              </p:txBody>
            </p:sp>
          </mc:Choice>
          <mc:Fallback xmlns="">
            <p:sp>
              <p:nvSpPr>
                <p:cNvPr id="34864" name="Object 46"/>
                <p:cNvSpPr txBox="1">
                  <a:spLocks noRot="1" noChangeAspect="1" noMove="1" noResize="1" noEditPoints="1" noAdjustHandles="1" noChangeArrowheads="1" noChangeShapeType="1" noTextEdit="1"/>
                </p:cNvSpPr>
                <p:nvPr/>
              </p:nvSpPr>
              <p:spPr bwMode="auto">
                <a:xfrm>
                  <a:off x="3470" y="2568"/>
                  <a:ext cx="530" cy="265"/>
                </a:xfrm>
                <a:prstGeom prst="rect">
                  <a:avLst/>
                </a:prstGeom>
                <a:blipFill>
                  <a:blip r:embed="rId9"/>
                  <a:stretch>
                    <a:fillRect/>
                  </a:stretch>
                </a:blipFill>
                <a:ln>
                  <a:noFill/>
                </a:ln>
                <a:effectLst/>
              </p:spPr>
              <p:txBody>
                <a:bodyPr/>
                <a:lstStyle/>
                <a:p>
                  <a:r>
                    <a:rPr lang="zh-CN" altLang="en-US">
                      <a:noFill/>
                    </a:rPr>
                    <a:t> </a:t>
                  </a:r>
                </a:p>
              </p:txBody>
            </p:sp>
          </mc:Fallback>
        </mc:AlternateContent>
      </p:grpSp>
      <p:grpSp>
        <p:nvGrpSpPr>
          <p:cNvPr id="134211" name="Group 67"/>
          <p:cNvGrpSpPr>
            <a:grpSpLocks/>
          </p:cNvGrpSpPr>
          <p:nvPr/>
        </p:nvGrpSpPr>
        <p:grpSpPr bwMode="auto">
          <a:xfrm>
            <a:off x="1116013" y="2087563"/>
            <a:ext cx="5903912" cy="1270000"/>
            <a:chOff x="703" y="1253"/>
            <a:chExt cx="3719" cy="800"/>
          </a:xfrm>
        </p:grpSpPr>
        <p:sp>
          <p:nvSpPr>
            <p:cNvPr id="34827" name="Text Box 8"/>
            <p:cNvSpPr txBox="1">
              <a:spLocks noChangeArrowheads="1"/>
            </p:cNvSpPr>
            <p:nvPr/>
          </p:nvSpPr>
          <p:spPr bwMode="auto">
            <a:xfrm>
              <a:off x="703" y="1253"/>
              <a:ext cx="371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1C1C1C"/>
                  </a:solidFill>
                  <a:latin typeface="Times New Roman" panose="02020603050405020304" pitchFamily="18" charset="0"/>
                </a:rPr>
                <a:t>消去参数</a:t>
              </a:r>
              <a:r>
                <a:rPr kumimoji="1" lang="en-US" altLang="zh-CN" sz="2800" dirty="0">
                  <a:solidFill>
                    <a:srgbClr val="1C1C1C"/>
                  </a:solidFill>
                  <a:latin typeface="Times New Roman" panose="02020603050405020304" pitchFamily="18" charset="0"/>
                </a:rPr>
                <a:t>t</a:t>
              </a:r>
              <a:r>
                <a:rPr kumimoji="1" lang="zh-CN" altLang="en-US" sz="2800" dirty="0">
                  <a:solidFill>
                    <a:srgbClr val="1C1C1C"/>
                  </a:solidFill>
                  <a:latin typeface="Times New Roman" panose="02020603050405020304" pitchFamily="18" charset="0"/>
                </a:rPr>
                <a:t>可得轨迹方程为</a:t>
              </a:r>
            </a:p>
          </p:txBody>
        </p:sp>
        <mc:AlternateContent xmlns:mc="http://schemas.openxmlformats.org/markup-compatibility/2006" xmlns:a14="http://schemas.microsoft.com/office/drawing/2010/main">
          <mc:Choice Requires="a14">
            <p:sp>
              <p:nvSpPr>
                <p:cNvPr id="34826" name="Object 47"/>
                <p:cNvSpPr txBox="1"/>
                <p:nvPr/>
              </p:nvSpPr>
              <p:spPr bwMode="auto">
                <a:xfrm>
                  <a:off x="1479" y="1616"/>
                  <a:ext cx="2643" cy="4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=0.25</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+3.0</m:t>
                        </m:r>
                      </m:oMath>
                    </m:oMathPara>
                  </a14:m>
                  <a:endParaRPr lang="zh-CN" altLang="en-US"/>
                </a:p>
              </p:txBody>
            </p:sp>
          </mc:Choice>
          <mc:Fallback xmlns="">
            <p:sp>
              <p:nvSpPr>
                <p:cNvPr id="34826" name="Object 47"/>
                <p:cNvSpPr txBox="1">
                  <a:spLocks noRot="1" noChangeAspect="1" noMove="1" noResize="1" noEditPoints="1" noAdjustHandles="1" noChangeArrowheads="1" noChangeShapeType="1" noTextEdit="1"/>
                </p:cNvSpPr>
                <p:nvPr/>
              </p:nvSpPr>
              <p:spPr bwMode="auto">
                <a:xfrm>
                  <a:off x="1479" y="1616"/>
                  <a:ext cx="2643" cy="437"/>
                </a:xfrm>
                <a:prstGeom prst="rect">
                  <a:avLst/>
                </a:prstGeom>
                <a:blipFill>
                  <a:blip r:embed="rId10"/>
                  <a:stretch>
                    <a:fillRect/>
                  </a:stretch>
                </a:blipFill>
                <a:ln>
                  <a:noFill/>
                </a:ln>
                <a:effec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4823" name="Object 64"/>
              <p:cNvSpPr txBox="1"/>
              <p:nvPr/>
            </p:nvSpPr>
            <p:spPr bwMode="auto">
              <a:xfrm>
                <a:off x="3884613" y="1341438"/>
                <a:ext cx="3640137" cy="6969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)=0.25</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𝑡</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+2.0</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34823" name="Object 64"/>
              <p:cNvSpPr txBox="1">
                <a:spLocks noRot="1" noChangeAspect="1" noMove="1" noResize="1" noEditPoints="1" noAdjustHandles="1" noChangeArrowheads="1" noChangeShapeType="1" noTextEdit="1"/>
              </p:cNvSpPr>
              <p:nvPr/>
            </p:nvSpPr>
            <p:spPr bwMode="auto">
              <a:xfrm>
                <a:off x="3884613" y="1341438"/>
                <a:ext cx="3640137" cy="696912"/>
              </a:xfrm>
              <a:prstGeom prst="rect">
                <a:avLst/>
              </a:prstGeom>
              <a:blipFill>
                <a:blip r:embed="rId11"/>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24" name="Object 65"/>
              <p:cNvSpPr txBox="1"/>
              <p:nvPr/>
            </p:nvSpPr>
            <p:spPr bwMode="auto">
              <a:xfrm>
                <a:off x="3992563" y="836613"/>
                <a:ext cx="3603625" cy="6175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+2.0</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oMath>
                  </m:oMathPara>
                </a14:m>
                <a:endParaRPr lang="zh-CN" altLang="en-US"/>
              </a:p>
            </p:txBody>
          </p:sp>
        </mc:Choice>
        <mc:Fallback xmlns="">
          <p:sp>
            <p:nvSpPr>
              <p:cNvPr id="34824" name="Object 65"/>
              <p:cNvSpPr txBox="1">
                <a:spLocks noRot="1" noChangeAspect="1" noMove="1" noResize="1" noEditPoints="1" noAdjustHandles="1" noChangeArrowheads="1" noChangeShapeType="1" noTextEdit="1"/>
              </p:cNvSpPr>
              <p:nvPr/>
            </p:nvSpPr>
            <p:spPr bwMode="auto">
              <a:xfrm>
                <a:off x="3992563" y="836613"/>
                <a:ext cx="3603625" cy="617537"/>
              </a:xfrm>
              <a:prstGeom prst="rect">
                <a:avLst/>
              </a:prstGeom>
              <a:blipFill>
                <a:blip r:embed="rId12"/>
                <a:stretch>
                  <a:fillRect/>
                </a:stretch>
              </a:blipFill>
              <a:ln>
                <a:noFill/>
              </a:ln>
              <a:effectLst/>
            </p:spPr>
            <p:txBody>
              <a:bodyPr/>
              <a:lstStyle/>
              <a:p>
                <a:r>
                  <a:rPr lang="zh-CN" altLang="en-US">
                    <a:noFill/>
                  </a:rPr>
                  <a:t> </a:t>
                </a:r>
              </a:p>
            </p:txBody>
          </p:sp>
        </mc:Fallback>
      </mc:AlternateContent>
      <p:sp>
        <p:nvSpPr>
          <p:cNvPr id="49" name="矩形 48"/>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50" name="矩形 49"/>
          <p:cNvSpPr/>
          <p:nvPr/>
        </p:nvSpPr>
        <p:spPr>
          <a:xfrm>
            <a:off x="139131" y="135128"/>
            <a:ext cx="5024132" cy="584775"/>
          </a:xfrm>
          <a:prstGeom prst="rect">
            <a:avLst/>
          </a:prstGeom>
        </p:spPr>
        <p:txBody>
          <a:bodyPr wrap="none">
            <a:spAutoFit/>
          </a:bodyPr>
          <a:lstStyle/>
          <a:p>
            <a:pPr lvl="0"/>
            <a:r>
              <a:rPr lang="en-US" altLang="zh-CN"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2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位矢 位移 速度 加速度</a:t>
            </a:r>
          </a:p>
        </p:txBody>
      </p:sp>
    </p:spTree>
    <p:extLst>
      <p:ext uri="{BB962C8B-B14F-4D97-AF65-F5344CB8AC3E}">
        <p14:creationId xmlns:p14="http://schemas.microsoft.com/office/powerpoint/2010/main" val="2164346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72A68A49-A1BC-44A4-9376-34937E8D2908}"/>
              </a:ext>
            </a:extLst>
          </p:cNvPr>
          <p:cNvSpPr txBox="1">
            <a:spLocks noChangeArrowheads="1"/>
          </p:cNvSpPr>
          <p:nvPr/>
        </p:nvSpPr>
        <p:spPr bwMode="auto">
          <a:xfrm>
            <a:off x="233203" y="188913"/>
            <a:ext cx="798369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4000" dirty="0">
                <a:ea typeface="宋体" panose="02010600030101010101" pitchFamily="2" charset="-122"/>
              </a:rPr>
              <a:t>练习</a:t>
            </a:r>
            <a:r>
              <a:rPr kumimoji="1" lang="en-US" altLang="zh-CN" sz="4000" dirty="0">
                <a:solidFill>
                  <a:schemeClr val="tx1"/>
                </a:solidFill>
                <a:ea typeface="宋体" panose="02010600030101010101" pitchFamily="2" charset="-122"/>
              </a:rPr>
              <a:t>:</a:t>
            </a:r>
            <a:r>
              <a:rPr kumimoji="1" lang="zh-CN" altLang="en-US" sz="4000" dirty="0">
                <a:solidFill>
                  <a:schemeClr val="tx1"/>
                </a:solidFill>
                <a:ea typeface="宋体" panose="02010600030101010101" pitchFamily="2" charset="-122"/>
              </a:rPr>
              <a:t>有一质点沿 </a:t>
            </a:r>
            <a:r>
              <a:rPr kumimoji="1" lang="en-US" altLang="zh-CN" sz="4000" i="1" dirty="0">
                <a:solidFill>
                  <a:schemeClr val="tx1"/>
                </a:solidFill>
                <a:ea typeface="宋体" panose="02010600030101010101" pitchFamily="2" charset="-122"/>
              </a:rPr>
              <a:t>x </a:t>
            </a:r>
            <a:r>
              <a:rPr kumimoji="1" lang="zh-CN" altLang="en-US" sz="4000" dirty="0">
                <a:solidFill>
                  <a:schemeClr val="tx1"/>
                </a:solidFill>
                <a:ea typeface="宋体" panose="02010600030101010101" pitchFamily="2" charset="-122"/>
              </a:rPr>
              <a:t>轴作直线运动</a:t>
            </a:r>
            <a:r>
              <a:rPr kumimoji="1" lang="en-US" altLang="zh-CN" sz="4000" dirty="0">
                <a:solidFill>
                  <a:schemeClr val="tx1"/>
                </a:solidFill>
                <a:ea typeface="宋体" panose="02010600030101010101" pitchFamily="2" charset="-122"/>
              </a:rPr>
              <a:t>, </a:t>
            </a:r>
            <a:r>
              <a:rPr kumimoji="1" lang="en-US" altLang="zh-CN" sz="4000" i="1" dirty="0">
                <a:solidFill>
                  <a:schemeClr val="tx1"/>
                </a:solidFill>
                <a:ea typeface="宋体" panose="02010600030101010101" pitchFamily="2" charset="-122"/>
              </a:rPr>
              <a:t>t </a:t>
            </a:r>
            <a:r>
              <a:rPr kumimoji="1" lang="zh-CN" altLang="en-US" sz="4000" dirty="0">
                <a:solidFill>
                  <a:schemeClr val="tx1"/>
                </a:solidFill>
                <a:ea typeface="宋体" panose="02010600030101010101" pitchFamily="2" charset="-122"/>
              </a:rPr>
              <a:t>时刻的坐标为</a:t>
            </a:r>
            <a:r>
              <a:rPr kumimoji="1" lang="en-US" altLang="zh-CN" sz="4000" i="1" dirty="0">
                <a:solidFill>
                  <a:schemeClr val="tx1"/>
                </a:solidFill>
                <a:ea typeface="宋体" panose="02010600030101010101" pitchFamily="2" charset="-122"/>
              </a:rPr>
              <a:t>x </a:t>
            </a:r>
            <a:r>
              <a:rPr kumimoji="1" lang="en-US" altLang="zh-CN" sz="4000" dirty="0">
                <a:solidFill>
                  <a:schemeClr val="tx1"/>
                </a:solidFill>
                <a:ea typeface="宋体" panose="02010600030101010101" pitchFamily="2" charset="-122"/>
              </a:rPr>
              <a:t>= 5</a:t>
            </a:r>
            <a:r>
              <a:rPr kumimoji="1" lang="en-US" altLang="zh-CN" sz="4000" i="1" dirty="0">
                <a:solidFill>
                  <a:schemeClr val="tx1"/>
                </a:solidFill>
                <a:ea typeface="宋体" panose="02010600030101010101" pitchFamily="2" charset="-122"/>
              </a:rPr>
              <a:t>t</a:t>
            </a:r>
            <a:r>
              <a:rPr kumimoji="1" lang="en-US" altLang="zh-CN" sz="4000" baseline="30000" dirty="0">
                <a:solidFill>
                  <a:schemeClr val="tx1"/>
                </a:solidFill>
                <a:ea typeface="宋体" panose="02010600030101010101" pitchFamily="2" charset="-122"/>
              </a:rPr>
              <a:t>2 </a:t>
            </a:r>
            <a:r>
              <a:rPr kumimoji="1" lang="en-US" altLang="zh-CN" sz="4000" dirty="0">
                <a:solidFill>
                  <a:schemeClr val="tx1"/>
                </a:solidFill>
                <a:ea typeface="宋体" panose="02010600030101010101" pitchFamily="2" charset="-122"/>
              </a:rPr>
              <a:t>- 3</a:t>
            </a:r>
            <a:r>
              <a:rPr kumimoji="1" lang="en-US" altLang="zh-CN" sz="4000" i="1" dirty="0">
                <a:solidFill>
                  <a:schemeClr val="tx1"/>
                </a:solidFill>
                <a:ea typeface="宋体" panose="02010600030101010101" pitchFamily="2" charset="-122"/>
              </a:rPr>
              <a:t>t</a:t>
            </a:r>
            <a:r>
              <a:rPr kumimoji="1" lang="en-US" altLang="zh-CN" sz="4000" baseline="30000" dirty="0">
                <a:solidFill>
                  <a:schemeClr val="tx1"/>
                </a:solidFill>
                <a:ea typeface="宋体" panose="02010600030101010101" pitchFamily="2" charset="-122"/>
              </a:rPr>
              <a:t>3 </a:t>
            </a:r>
            <a:r>
              <a:rPr kumimoji="1" lang="en-US" altLang="zh-CN" sz="4000" dirty="0">
                <a:solidFill>
                  <a:schemeClr val="tx1"/>
                </a:solidFill>
                <a:ea typeface="宋体" panose="02010600030101010101" pitchFamily="2" charset="-122"/>
              </a:rPr>
              <a:t>(SI); </a:t>
            </a:r>
            <a:r>
              <a:rPr kumimoji="1" lang="zh-CN" altLang="en-US" sz="4000" dirty="0">
                <a:solidFill>
                  <a:schemeClr val="tx1"/>
                </a:solidFill>
                <a:ea typeface="宋体" panose="02010600030101010101" pitchFamily="2" charset="-122"/>
              </a:rPr>
              <a:t>试求</a:t>
            </a:r>
            <a:r>
              <a:rPr kumimoji="1" lang="en-US" altLang="zh-CN" sz="4000" dirty="0">
                <a:solidFill>
                  <a:schemeClr val="tx1"/>
                </a:solidFill>
                <a:ea typeface="宋体" panose="02010600030101010101" pitchFamily="2" charset="-122"/>
              </a:rPr>
              <a:t>:</a:t>
            </a:r>
          </a:p>
          <a:p>
            <a:r>
              <a:rPr kumimoji="1" lang="en-US" altLang="zh-CN" sz="4000" dirty="0">
                <a:solidFill>
                  <a:schemeClr val="tx1"/>
                </a:solidFill>
                <a:ea typeface="宋体" panose="02010600030101010101" pitchFamily="2" charset="-122"/>
              </a:rPr>
              <a:t>(1)</a:t>
            </a:r>
            <a:r>
              <a:rPr kumimoji="1" lang="zh-CN" altLang="en-US" sz="4000" dirty="0">
                <a:solidFill>
                  <a:schemeClr val="tx1"/>
                </a:solidFill>
                <a:ea typeface="宋体" panose="02010600030101010101" pitchFamily="2" charset="-122"/>
              </a:rPr>
              <a:t>在第</a:t>
            </a:r>
            <a:r>
              <a:rPr kumimoji="1" lang="en-US" altLang="zh-CN" sz="4000" dirty="0">
                <a:solidFill>
                  <a:schemeClr val="tx1"/>
                </a:solidFill>
                <a:ea typeface="宋体" panose="02010600030101010101" pitchFamily="2" charset="-122"/>
              </a:rPr>
              <a:t>2</a:t>
            </a:r>
            <a:r>
              <a:rPr kumimoji="1" lang="zh-CN" altLang="en-US" sz="4000" dirty="0">
                <a:solidFill>
                  <a:schemeClr val="tx1"/>
                </a:solidFill>
                <a:ea typeface="宋体" panose="02010600030101010101" pitchFamily="2" charset="-122"/>
              </a:rPr>
              <a:t>秒内的平均速度</a:t>
            </a:r>
            <a:r>
              <a:rPr kumimoji="1" lang="en-US" altLang="zh-CN" sz="4000" dirty="0">
                <a:solidFill>
                  <a:schemeClr val="tx1"/>
                </a:solidFill>
                <a:ea typeface="宋体" panose="02010600030101010101" pitchFamily="2" charset="-122"/>
              </a:rPr>
              <a:t>;</a:t>
            </a:r>
          </a:p>
          <a:p>
            <a:r>
              <a:rPr kumimoji="1" lang="en-US" altLang="zh-CN" sz="4000" dirty="0">
                <a:solidFill>
                  <a:schemeClr val="tx1"/>
                </a:solidFill>
                <a:ea typeface="宋体" panose="02010600030101010101" pitchFamily="2" charset="-122"/>
              </a:rPr>
              <a:t>(2)</a:t>
            </a:r>
            <a:r>
              <a:rPr kumimoji="1" lang="zh-CN" altLang="en-US" sz="4000" dirty="0">
                <a:solidFill>
                  <a:schemeClr val="tx1"/>
                </a:solidFill>
                <a:ea typeface="宋体" panose="02010600030101010101" pitchFamily="2" charset="-122"/>
              </a:rPr>
              <a:t>第</a:t>
            </a:r>
            <a:r>
              <a:rPr kumimoji="1" lang="en-US" altLang="zh-CN" sz="4000" dirty="0">
                <a:solidFill>
                  <a:schemeClr val="tx1"/>
                </a:solidFill>
                <a:ea typeface="宋体" panose="02010600030101010101" pitchFamily="2" charset="-122"/>
              </a:rPr>
              <a:t>2</a:t>
            </a:r>
            <a:r>
              <a:rPr kumimoji="1" lang="zh-CN" altLang="en-US" sz="4000" dirty="0">
                <a:solidFill>
                  <a:schemeClr val="tx1"/>
                </a:solidFill>
                <a:ea typeface="宋体" panose="02010600030101010101" pitchFamily="2" charset="-122"/>
              </a:rPr>
              <a:t>秒末的瞬时速度</a:t>
            </a:r>
            <a:r>
              <a:rPr kumimoji="1" lang="en-US" altLang="zh-CN" sz="4000" dirty="0">
                <a:solidFill>
                  <a:schemeClr val="tx1"/>
                </a:solidFill>
                <a:ea typeface="宋体" panose="02010600030101010101" pitchFamily="2" charset="-122"/>
              </a:rPr>
              <a:t>.</a:t>
            </a:r>
          </a:p>
          <a:p>
            <a:r>
              <a:rPr kumimoji="1" lang="en-US" altLang="zh-CN" sz="4000" dirty="0">
                <a:solidFill>
                  <a:schemeClr val="tx1"/>
                </a:solidFill>
                <a:ea typeface="宋体" panose="02010600030101010101" pitchFamily="2" charset="-122"/>
              </a:rPr>
              <a:t>(3)</a:t>
            </a:r>
            <a:r>
              <a:rPr kumimoji="1" lang="zh-CN" altLang="en-US" sz="4000" dirty="0">
                <a:solidFill>
                  <a:schemeClr val="tx1"/>
                </a:solidFill>
                <a:ea typeface="宋体" panose="02010600030101010101" pitchFamily="2" charset="-122"/>
              </a:rPr>
              <a:t>第</a:t>
            </a:r>
            <a:r>
              <a:rPr kumimoji="1" lang="en-US" altLang="zh-CN" sz="4000" dirty="0">
                <a:solidFill>
                  <a:schemeClr val="tx1"/>
                </a:solidFill>
                <a:ea typeface="宋体" panose="02010600030101010101" pitchFamily="2" charset="-122"/>
              </a:rPr>
              <a:t>2</a:t>
            </a:r>
            <a:r>
              <a:rPr kumimoji="1" lang="zh-CN" altLang="en-US" sz="4000" dirty="0">
                <a:solidFill>
                  <a:schemeClr val="tx1"/>
                </a:solidFill>
                <a:ea typeface="宋体" panose="02010600030101010101" pitchFamily="2" charset="-122"/>
              </a:rPr>
              <a:t>秒末的加速度</a:t>
            </a:r>
            <a:r>
              <a:rPr kumimoji="1" lang="en-US" altLang="zh-CN" sz="4000" dirty="0">
                <a:solidFill>
                  <a:schemeClr val="tx1"/>
                </a:solidFill>
                <a:ea typeface="宋体" panose="02010600030101010101" pitchFamily="2" charset="-122"/>
              </a:rPr>
              <a:t>.</a:t>
            </a:r>
          </a:p>
        </p:txBody>
      </p:sp>
      <p:sp>
        <p:nvSpPr>
          <p:cNvPr id="180227" name="Text Box 3">
            <a:extLst>
              <a:ext uri="{FF2B5EF4-FFF2-40B4-BE49-F238E27FC236}">
                <a16:creationId xmlns:a16="http://schemas.microsoft.com/office/drawing/2014/main" id="{1D56AF90-4F59-474C-AC69-06E0A24C5121}"/>
              </a:ext>
            </a:extLst>
          </p:cNvPr>
          <p:cNvSpPr txBox="1">
            <a:spLocks noChangeArrowheads="1"/>
          </p:cNvSpPr>
          <p:nvPr/>
        </p:nvSpPr>
        <p:spPr bwMode="auto">
          <a:xfrm>
            <a:off x="385763" y="3240843"/>
            <a:ext cx="71192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solidFill>
                <a:ea typeface="宋体" panose="02010600030101010101" pitchFamily="2" charset="-122"/>
              </a:rPr>
              <a:t>解</a:t>
            </a:r>
            <a:r>
              <a:rPr lang="en-US" altLang="zh-CN" dirty="0">
                <a:solidFill>
                  <a:schemeClr val="tx1"/>
                </a:solidFill>
                <a:ea typeface="宋体" panose="02010600030101010101" pitchFamily="2" charset="-122"/>
              </a:rPr>
              <a:t>: (1</a:t>
            </a:r>
            <a:r>
              <a:rPr lang="en-US" altLang="zh-CN"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sym typeface="Symbol" panose="05050102010706020507" pitchFamily="18" charset="2"/>
              </a:rPr>
              <a:t></a:t>
            </a:r>
            <a:r>
              <a:rPr kumimoji="1" lang="en-US" altLang="zh-CN" sz="2800" i="1" dirty="0">
                <a:solidFill>
                  <a:schemeClr val="tx1"/>
                </a:solidFill>
                <a:ea typeface="宋体" panose="02010600030101010101" pitchFamily="2" charset="-122"/>
              </a:rPr>
              <a:t>x </a:t>
            </a:r>
            <a:r>
              <a:rPr kumimoji="1" lang="en-US" altLang="zh-CN" sz="2800" dirty="0">
                <a:solidFill>
                  <a:schemeClr val="tx1"/>
                </a:solidFill>
                <a:ea typeface="宋体" panose="02010600030101010101" pitchFamily="2" charset="-122"/>
              </a:rPr>
              <a:t>= (5</a:t>
            </a:r>
            <a:r>
              <a:rPr kumimoji="1" lang="en-US" altLang="zh-CN" sz="2800" dirty="0">
                <a:solidFill>
                  <a:schemeClr val="tx1"/>
                </a:solidFill>
                <a:ea typeface="宋体" panose="02010600030101010101" pitchFamily="2" charset="-122"/>
                <a:sym typeface="Symbol" panose="05050102010706020507" pitchFamily="18" charset="2"/>
              </a:rPr>
              <a:t></a:t>
            </a:r>
            <a:r>
              <a:rPr kumimoji="1" lang="en-US" altLang="zh-CN" sz="2800" dirty="0">
                <a:solidFill>
                  <a:schemeClr val="tx1"/>
                </a:solidFill>
                <a:ea typeface="宋体" panose="02010600030101010101" pitchFamily="2" charset="-122"/>
              </a:rPr>
              <a:t>2</a:t>
            </a:r>
            <a:r>
              <a:rPr kumimoji="1" lang="en-US" altLang="zh-CN" sz="2800" baseline="30000" dirty="0">
                <a:solidFill>
                  <a:schemeClr val="tx1"/>
                </a:solidFill>
                <a:ea typeface="宋体" panose="02010600030101010101" pitchFamily="2" charset="-122"/>
              </a:rPr>
              <a:t>2 </a:t>
            </a:r>
            <a:r>
              <a:rPr kumimoji="1" lang="en-US" altLang="zh-CN" sz="2800" dirty="0">
                <a:solidFill>
                  <a:schemeClr val="tx1"/>
                </a:solidFill>
                <a:ea typeface="宋体" panose="02010600030101010101" pitchFamily="2" charset="-122"/>
              </a:rPr>
              <a:t>- 3</a:t>
            </a:r>
            <a:r>
              <a:rPr kumimoji="1" lang="en-US" altLang="zh-CN" sz="2800" dirty="0">
                <a:solidFill>
                  <a:schemeClr val="tx1"/>
                </a:solidFill>
                <a:ea typeface="宋体" panose="02010600030101010101" pitchFamily="2" charset="-122"/>
                <a:sym typeface="Symbol" panose="05050102010706020507" pitchFamily="18" charset="2"/>
              </a:rPr>
              <a:t></a:t>
            </a:r>
            <a:r>
              <a:rPr kumimoji="1" lang="en-US" altLang="zh-CN" sz="2800" dirty="0">
                <a:solidFill>
                  <a:schemeClr val="tx1"/>
                </a:solidFill>
                <a:ea typeface="宋体" panose="02010600030101010101" pitchFamily="2" charset="-122"/>
              </a:rPr>
              <a:t> 2</a:t>
            </a:r>
            <a:r>
              <a:rPr kumimoji="1" lang="en-US" altLang="zh-CN" sz="2800" baseline="30000" dirty="0">
                <a:solidFill>
                  <a:schemeClr val="tx1"/>
                </a:solidFill>
                <a:ea typeface="宋体" panose="02010600030101010101" pitchFamily="2" charset="-122"/>
              </a:rPr>
              <a:t>3</a:t>
            </a:r>
            <a:r>
              <a:rPr kumimoji="1" lang="en-US" altLang="zh-CN" sz="2800" dirty="0">
                <a:solidFill>
                  <a:schemeClr val="tx1"/>
                </a:solidFill>
                <a:ea typeface="宋体" panose="02010600030101010101" pitchFamily="2" charset="-122"/>
              </a:rPr>
              <a:t>)- (5</a:t>
            </a:r>
            <a:r>
              <a:rPr kumimoji="1" lang="en-US" altLang="zh-CN" sz="2800" dirty="0">
                <a:solidFill>
                  <a:schemeClr val="tx1"/>
                </a:solidFill>
                <a:ea typeface="宋体" panose="02010600030101010101" pitchFamily="2" charset="-122"/>
                <a:sym typeface="Symbol" panose="05050102010706020507" pitchFamily="18" charset="2"/>
              </a:rPr>
              <a:t></a:t>
            </a:r>
            <a:r>
              <a:rPr kumimoji="1" lang="en-US" altLang="zh-CN" sz="2800" dirty="0">
                <a:solidFill>
                  <a:schemeClr val="tx1"/>
                </a:solidFill>
                <a:ea typeface="宋体" panose="02010600030101010101" pitchFamily="2" charset="-122"/>
              </a:rPr>
              <a:t>1</a:t>
            </a:r>
            <a:r>
              <a:rPr kumimoji="1" lang="en-US" altLang="zh-CN" sz="2800" baseline="30000" dirty="0">
                <a:solidFill>
                  <a:schemeClr val="tx1"/>
                </a:solidFill>
                <a:ea typeface="宋体" panose="02010600030101010101" pitchFamily="2" charset="-122"/>
              </a:rPr>
              <a:t>2 </a:t>
            </a:r>
            <a:r>
              <a:rPr kumimoji="1" lang="en-US" altLang="zh-CN" sz="2800" dirty="0">
                <a:solidFill>
                  <a:schemeClr val="tx1"/>
                </a:solidFill>
                <a:ea typeface="宋体" panose="02010600030101010101" pitchFamily="2" charset="-122"/>
              </a:rPr>
              <a:t>- 3</a:t>
            </a:r>
            <a:r>
              <a:rPr kumimoji="1" lang="en-US" altLang="zh-CN" sz="2800" dirty="0">
                <a:solidFill>
                  <a:schemeClr val="tx1"/>
                </a:solidFill>
                <a:ea typeface="宋体" panose="02010600030101010101" pitchFamily="2" charset="-122"/>
                <a:sym typeface="Symbol" panose="05050102010706020507" pitchFamily="18" charset="2"/>
              </a:rPr>
              <a:t></a:t>
            </a:r>
            <a:r>
              <a:rPr kumimoji="1" lang="en-US" altLang="zh-CN" sz="2800" dirty="0">
                <a:solidFill>
                  <a:schemeClr val="tx1"/>
                </a:solidFill>
                <a:ea typeface="宋体" panose="02010600030101010101" pitchFamily="2" charset="-122"/>
              </a:rPr>
              <a:t> 1</a:t>
            </a:r>
            <a:r>
              <a:rPr kumimoji="1" lang="en-US" altLang="zh-CN" sz="2800" baseline="30000" dirty="0">
                <a:solidFill>
                  <a:schemeClr val="tx1"/>
                </a:solidFill>
                <a:ea typeface="宋体" panose="02010600030101010101" pitchFamily="2" charset="-122"/>
              </a:rPr>
              <a:t>3</a:t>
            </a:r>
            <a:r>
              <a:rPr kumimoji="1" lang="en-US" altLang="zh-CN" sz="2800" dirty="0">
                <a:solidFill>
                  <a:schemeClr val="tx1"/>
                </a:solidFill>
                <a:ea typeface="宋体" panose="02010600030101010101" pitchFamily="2" charset="-122"/>
              </a:rPr>
              <a:t>)= -6(m)</a:t>
            </a:r>
          </a:p>
          <a:p>
            <a:r>
              <a:rPr kumimoji="1" lang="en-US" altLang="zh-CN" sz="2800" dirty="0">
                <a:solidFill>
                  <a:schemeClr val="tx1"/>
                </a:solidFill>
                <a:ea typeface="宋体" panose="02010600030101010101" pitchFamily="2" charset="-122"/>
              </a:rPr>
              <a:t>                 </a:t>
            </a:r>
            <a:r>
              <a:rPr lang="en-US" altLang="zh-CN" sz="2800" dirty="0">
                <a:solidFill>
                  <a:schemeClr val="tx1"/>
                </a:solidFill>
                <a:ea typeface="宋体" panose="02010600030101010101" pitchFamily="2" charset="-122"/>
                <a:sym typeface="Symbol" panose="05050102010706020507" pitchFamily="18" charset="2"/>
              </a:rPr>
              <a:t>t=1s</a:t>
            </a:r>
          </a:p>
        </p:txBody>
      </p:sp>
      <p:graphicFrame>
        <p:nvGraphicFramePr>
          <p:cNvPr id="180228" name="Object 4">
            <a:extLst>
              <a:ext uri="{FF2B5EF4-FFF2-40B4-BE49-F238E27FC236}">
                <a16:creationId xmlns:a16="http://schemas.microsoft.com/office/drawing/2014/main" id="{60EB36E4-62AB-406E-B8B1-D484E3E8A90E}"/>
              </a:ext>
            </a:extLst>
          </p:cNvPr>
          <p:cNvGraphicFramePr>
            <a:graphicFrameLocks noChangeAspect="1"/>
          </p:cNvGraphicFramePr>
          <p:nvPr>
            <p:extLst>
              <p:ext uri="{D42A27DB-BD31-4B8C-83A1-F6EECF244321}">
                <p14:modId xmlns:p14="http://schemas.microsoft.com/office/powerpoint/2010/main" val="2621079606"/>
              </p:ext>
            </p:extLst>
          </p:nvPr>
        </p:nvGraphicFramePr>
        <p:xfrm>
          <a:off x="3723443" y="3571719"/>
          <a:ext cx="2781300" cy="1000125"/>
        </p:xfrm>
        <a:graphic>
          <a:graphicData uri="http://schemas.openxmlformats.org/presentationml/2006/ole">
            <mc:AlternateContent xmlns:mc="http://schemas.openxmlformats.org/markup-compatibility/2006">
              <mc:Choice xmlns:v="urn:schemas-microsoft-com:vml" Requires="v">
                <p:oleObj spid="_x0000_s3110" name="公式" r:id="rId3" imgW="1091880" imgH="393480" progId="Equation.3">
                  <p:embed/>
                </p:oleObj>
              </mc:Choice>
              <mc:Fallback>
                <p:oleObj name="公式" r:id="rId3" imgW="1091880" imgH="393480" progId="Equation.3">
                  <p:embed/>
                  <p:pic>
                    <p:nvPicPr>
                      <p:cNvPr id="180228" name="Object 4">
                        <a:extLst>
                          <a:ext uri="{FF2B5EF4-FFF2-40B4-BE49-F238E27FC236}">
                            <a16:creationId xmlns:a16="http://schemas.microsoft.com/office/drawing/2014/main" id="{60EB36E4-62AB-406E-B8B1-D484E3E8A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443" y="3571719"/>
                        <a:ext cx="27813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9" name="Text Box 5">
            <a:extLst>
              <a:ext uri="{FF2B5EF4-FFF2-40B4-BE49-F238E27FC236}">
                <a16:creationId xmlns:a16="http://schemas.microsoft.com/office/drawing/2014/main" id="{A0A7BABD-8572-4935-B702-5A1E3812DC76}"/>
              </a:ext>
            </a:extLst>
          </p:cNvPr>
          <p:cNvSpPr txBox="1">
            <a:spLocks noChangeArrowheads="1"/>
          </p:cNvSpPr>
          <p:nvPr/>
        </p:nvSpPr>
        <p:spPr bwMode="auto">
          <a:xfrm>
            <a:off x="1062038" y="459898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ea typeface="宋体" panose="02010600030101010101" pitchFamily="2" charset="-122"/>
              </a:rPr>
              <a:t>(2)</a:t>
            </a:r>
          </a:p>
        </p:txBody>
      </p:sp>
      <p:graphicFrame>
        <p:nvGraphicFramePr>
          <p:cNvPr id="180230" name="Object 6">
            <a:extLst>
              <a:ext uri="{FF2B5EF4-FFF2-40B4-BE49-F238E27FC236}">
                <a16:creationId xmlns:a16="http://schemas.microsoft.com/office/drawing/2014/main" id="{99F0BF34-6606-493E-9DD2-373639CD2EB2}"/>
              </a:ext>
            </a:extLst>
          </p:cNvPr>
          <p:cNvGraphicFramePr>
            <a:graphicFrameLocks noChangeAspect="1"/>
          </p:cNvGraphicFramePr>
          <p:nvPr/>
        </p:nvGraphicFramePr>
        <p:xfrm>
          <a:off x="1962150" y="4464050"/>
          <a:ext cx="2830513" cy="966788"/>
        </p:xfrm>
        <a:graphic>
          <a:graphicData uri="http://schemas.openxmlformats.org/presentationml/2006/ole">
            <mc:AlternateContent xmlns:mc="http://schemas.openxmlformats.org/markup-compatibility/2006">
              <mc:Choice xmlns:v="urn:schemas-microsoft-com:vml" Requires="v">
                <p:oleObj spid="_x0000_s3111" name="公式" r:id="rId5" imgW="1155600" imgH="393480" progId="Equation.3">
                  <p:embed/>
                </p:oleObj>
              </mc:Choice>
              <mc:Fallback>
                <p:oleObj name="公式" r:id="rId5" imgW="1155600" imgH="393480" progId="Equation.3">
                  <p:embed/>
                  <p:pic>
                    <p:nvPicPr>
                      <p:cNvPr id="180230" name="Object 6">
                        <a:extLst>
                          <a:ext uri="{FF2B5EF4-FFF2-40B4-BE49-F238E27FC236}">
                            <a16:creationId xmlns:a16="http://schemas.microsoft.com/office/drawing/2014/main" id="{99F0BF34-6606-493E-9DD2-373639CD2E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2150" y="4464050"/>
                        <a:ext cx="2830513"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31" name="Object 7">
            <a:extLst>
              <a:ext uri="{FF2B5EF4-FFF2-40B4-BE49-F238E27FC236}">
                <a16:creationId xmlns:a16="http://schemas.microsoft.com/office/drawing/2014/main" id="{ABBFCF4B-ABEE-4454-8ED9-68C5AB230B3D}"/>
              </a:ext>
            </a:extLst>
          </p:cNvPr>
          <p:cNvGraphicFramePr>
            <a:graphicFrameLocks noChangeAspect="1"/>
          </p:cNvGraphicFramePr>
          <p:nvPr/>
        </p:nvGraphicFramePr>
        <p:xfrm>
          <a:off x="5381625" y="4598988"/>
          <a:ext cx="2478088" cy="593725"/>
        </p:xfrm>
        <a:graphic>
          <a:graphicData uri="http://schemas.openxmlformats.org/presentationml/2006/ole">
            <mc:AlternateContent xmlns:mc="http://schemas.openxmlformats.org/markup-compatibility/2006">
              <mc:Choice xmlns:v="urn:schemas-microsoft-com:vml" Requires="v">
                <p:oleObj spid="_x0000_s3112" name="公式" r:id="rId7" imgW="901440" imgH="215640" progId="Equation.3">
                  <p:embed/>
                </p:oleObj>
              </mc:Choice>
              <mc:Fallback>
                <p:oleObj name="公式" r:id="rId7" imgW="901440" imgH="215640" progId="Equation.3">
                  <p:embed/>
                  <p:pic>
                    <p:nvPicPr>
                      <p:cNvPr id="180231" name="Object 7">
                        <a:extLst>
                          <a:ext uri="{FF2B5EF4-FFF2-40B4-BE49-F238E27FC236}">
                            <a16:creationId xmlns:a16="http://schemas.microsoft.com/office/drawing/2014/main" id="{ABBFCF4B-ABEE-4454-8ED9-68C5AB230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25" y="4598988"/>
                        <a:ext cx="24780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32" name="Text Box 8">
            <a:extLst>
              <a:ext uri="{FF2B5EF4-FFF2-40B4-BE49-F238E27FC236}">
                <a16:creationId xmlns:a16="http://schemas.microsoft.com/office/drawing/2014/main" id="{A00A7459-3FC9-4F64-A4D8-0EBE184A56AB}"/>
              </a:ext>
            </a:extLst>
          </p:cNvPr>
          <p:cNvSpPr txBox="1">
            <a:spLocks noChangeArrowheads="1"/>
          </p:cNvSpPr>
          <p:nvPr/>
        </p:nvSpPr>
        <p:spPr bwMode="auto">
          <a:xfrm>
            <a:off x="1016000" y="5634038"/>
            <a:ext cx="600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tx1"/>
                </a:solidFill>
                <a:ea typeface="宋体" panose="02010600030101010101" pitchFamily="2" charset="-122"/>
              </a:rPr>
              <a:t>(3)</a:t>
            </a:r>
          </a:p>
        </p:txBody>
      </p:sp>
      <p:graphicFrame>
        <p:nvGraphicFramePr>
          <p:cNvPr id="180233" name="Object 9">
            <a:extLst>
              <a:ext uri="{FF2B5EF4-FFF2-40B4-BE49-F238E27FC236}">
                <a16:creationId xmlns:a16="http://schemas.microsoft.com/office/drawing/2014/main" id="{A6DB485F-2FE4-4A09-A419-A4E234642936}"/>
              </a:ext>
            </a:extLst>
          </p:cNvPr>
          <p:cNvGraphicFramePr>
            <a:graphicFrameLocks noChangeAspect="1"/>
          </p:cNvGraphicFramePr>
          <p:nvPr/>
        </p:nvGraphicFramePr>
        <p:xfrm>
          <a:off x="1871663" y="5499100"/>
          <a:ext cx="1216025" cy="962025"/>
        </p:xfrm>
        <a:graphic>
          <a:graphicData uri="http://schemas.openxmlformats.org/presentationml/2006/ole">
            <mc:AlternateContent xmlns:mc="http://schemas.openxmlformats.org/markup-compatibility/2006">
              <mc:Choice xmlns:v="urn:schemas-microsoft-com:vml" Requires="v">
                <p:oleObj spid="_x0000_s3113" name="公式" r:id="rId9" imgW="495000" imgH="393480" progId="Equation.3">
                  <p:embed/>
                </p:oleObj>
              </mc:Choice>
              <mc:Fallback>
                <p:oleObj name="公式" r:id="rId9" imgW="495000" imgH="393480" progId="Equation.3">
                  <p:embed/>
                  <p:pic>
                    <p:nvPicPr>
                      <p:cNvPr id="180233" name="Object 9">
                        <a:extLst>
                          <a:ext uri="{FF2B5EF4-FFF2-40B4-BE49-F238E27FC236}">
                            <a16:creationId xmlns:a16="http://schemas.microsoft.com/office/drawing/2014/main" id="{A6DB485F-2FE4-4A09-A419-A4E2346429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1663" y="5499100"/>
                        <a:ext cx="12160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34" name="Object 10">
            <a:extLst>
              <a:ext uri="{FF2B5EF4-FFF2-40B4-BE49-F238E27FC236}">
                <a16:creationId xmlns:a16="http://schemas.microsoft.com/office/drawing/2014/main" id="{BE3BA626-9D42-4EAC-8C73-113D0B9FE85F}"/>
              </a:ext>
            </a:extLst>
          </p:cNvPr>
          <p:cNvGraphicFramePr>
            <a:graphicFrameLocks noChangeAspect="1"/>
          </p:cNvGraphicFramePr>
          <p:nvPr/>
        </p:nvGraphicFramePr>
        <p:xfrm>
          <a:off x="3176588" y="5768975"/>
          <a:ext cx="1911350" cy="517525"/>
        </p:xfrm>
        <a:graphic>
          <a:graphicData uri="http://schemas.openxmlformats.org/presentationml/2006/ole">
            <mc:AlternateContent xmlns:mc="http://schemas.openxmlformats.org/markup-compatibility/2006">
              <mc:Choice xmlns:v="urn:schemas-microsoft-com:vml" Requires="v">
                <p:oleObj spid="_x0000_s3114" name="公式" r:id="rId11" imgW="698400" imgH="190440" progId="Equation.3">
                  <p:embed/>
                </p:oleObj>
              </mc:Choice>
              <mc:Fallback>
                <p:oleObj name="公式" r:id="rId11" imgW="698400" imgH="190440" progId="Equation.3">
                  <p:embed/>
                  <p:pic>
                    <p:nvPicPr>
                      <p:cNvPr id="180234" name="Object 10">
                        <a:extLst>
                          <a:ext uri="{FF2B5EF4-FFF2-40B4-BE49-F238E27FC236}">
                            <a16:creationId xmlns:a16="http://schemas.microsoft.com/office/drawing/2014/main" id="{BE3BA626-9D42-4EAC-8C73-113D0B9FE8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6588" y="5768975"/>
                        <a:ext cx="1911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0235" name="Object 11">
            <a:extLst>
              <a:ext uri="{FF2B5EF4-FFF2-40B4-BE49-F238E27FC236}">
                <a16:creationId xmlns:a16="http://schemas.microsoft.com/office/drawing/2014/main" id="{656F8A37-2B49-448F-8BE2-9DF1CE89B71F}"/>
              </a:ext>
            </a:extLst>
          </p:cNvPr>
          <p:cNvGraphicFramePr>
            <a:graphicFrameLocks noChangeAspect="1"/>
          </p:cNvGraphicFramePr>
          <p:nvPr/>
        </p:nvGraphicFramePr>
        <p:xfrm>
          <a:off x="5427663" y="5634038"/>
          <a:ext cx="2457450" cy="655637"/>
        </p:xfrm>
        <a:graphic>
          <a:graphicData uri="http://schemas.openxmlformats.org/presentationml/2006/ole">
            <mc:AlternateContent xmlns:mc="http://schemas.openxmlformats.org/markup-compatibility/2006">
              <mc:Choice xmlns:v="urn:schemas-microsoft-com:vml" Requires="v">
                <p:oleObj spid="_x0000_s3115" name="公式" r:id="rId13" imgW="850680" imgH="228600" progId="Equation.3">
                  <p:embed/>
                </p:oleObj>
              </mc:Choice>
              <mc:Fallback>
                <p:oleObj name="公式" r:id="rId13" imgW="850680" imgH="228600" progId="Equation.3">
                  <p:embed/>
                  <p:pic>
                    <p:nvPicPr>
                      <p:cNvPr id="180235" name="Object 11">
                        <a:extLst>
                          <a:ext uri="{FF2B5EF4-FFF2-40B4-BE49-F238E27FC236}">
                            <a16:creationId xmlns:a16="http://schemas.microsoft.com/office/drawing/2014/main" id="{656F8A37-2B49-448F-8BE2-9DF1CE89B7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7663" y="5634038"/>
                        <a:ext cx="245745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left)">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wipe(left)">
                                      <p:cBhvr>
                                        <p:cTn id="12" dur="500"/>
                                        <p:tgtEl>
                                          <p:spTgt spid="18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wipe(left)">
                                      <p:cBhvr>
                                        <p:cTn id="17" dur="500"/>
                                        <p:tgtEl>
                                          <p:spTgt spid="18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29"/>
                                        </p:tgtEl>
                                        <p:attrNameLst>
                                          <p:attrName>style.visibility</p:attrName>
                                        </p:attrNameLst>
                                      </p:cBhvr>
                                      <p:to>
                                        <p:strVal val="visible"/>
                                      </p:to>
                                    </p:set>
                                    <p:animEffect transition="in" filter="wipe(left)">
                                      <p:cBhvr>
                                        <p:cTn id="22" dur="500"/>
                                        <p:tgtEl>
                                          <p:spTgt spid="180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wipe(left)">
                                      <p:cBhvr>
                                        <p:cTn id="27" dur="500"/>
                                        <p:tgtEl>
                                          <p:spTgt spid="180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0231"/>
                                        </p:tgtEl>
                                        <p:attrNameLst>
                                          <p:attrName>style.visibility</p:attrName>
                                        </p:attrNameLst>
                                      </p:cBhvr>
                                      <p:to>
                                        <p:strVal val="visible"/>
                                      </p:to>
                                    </p:set>
                                    <p:animEffect transition="in" filter="wipe(left)">
                                      <p:cBhvr>
                                        <p:cTn id="32" dur="500"/>
                                        <p:tgtEl>
                                          <p:spTgt spid="1802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0232"/>
                                        </p:tgtEl>
                                        <p:attrNameLst>
                                          <p:attrName>style.visibility</p:attrName>
                                        </p:attrNameLst>
                                      </p:cBhvr>
                                      <p:to>
                                        <p:strVal val="visible"/>
                                      </p:to>
                                    </p:set>
                                    <p:animEffect transition="in" filter="wipe(left)">
                                      <p:cBhvr>
                                        <p:cTn id="37" dur="500"/>
                                        <p:tgtEl>
                                          <p:spTgt spid="1802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0233"/>
                                        </p:tgtEl>
                                        <p:attrNameLst>
                                          <p:attrName>style.visibility</p:attrName>
                                        </p:attrNameLst>
                                      </p:cBhvr>
                                      <p:to>
                                        <p:strVal val="visible"/>
                                      </p:to>
                                    </p:set>
                                    <p:animEffect transition="in" filter="wipe(left)">
                                      <p:cBhvr>
                                        <p:cTn id="42" dur="500"/>
                                        <p:tgtEl>
                                          <p:spTgt spid="1802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80234"/>
                                        </p:tgtEl>
                                        <p:attrNameLst>
                                          <p:attrName>style.visibility</p:attrName>
                                        </p:attrNameLst>
                                      </p:cBhvr>
                                      <p:to>
                                        <p:strVal val="visible"/>
                                      </p:to>
                                    </p:set>
                                    <p:animEffect transition="in" filter="wipe(left)">
                                      <p:cBhvr>
                                        <p:cTn id="47" dur="500"/>
                                        <p:tgtEl>
                                          <p:spTgt spid="1802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0235"/>
                                        </p:tgtEl>
                                        <p:attrNameLst>
                                          <p:attrName>style.visibility</p:attrName>
                                        </p:attrNameLst>
                                      </p:cBhvr>
                                      <p:to>
                                        <p:strVal val="visible"/>
                                      </p:to>
                                    </p:set>
                                    <p:animEffect transition="in" filter="wipe(left)">
                                      <p:cBhvr>
                                        <p:cTn id="52" dur="5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27" grpId="0"/>
      <p:bldP spid="180229" grpId="0"/>
      <p:bldP spid="1802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
            <a:extLst>
              <a:ext uri="{FF2B5EF4-FFF2-40B4-BE49-F238E27FC236}">
                <a16:creationId xmlns:a16="http://schemas.microsoft.com/office/drawing/2014/main" id="{E248A93B-6BDC-4F7A-A4D1-270357E36364}"/>
              </a:ext>
            </a:extLst>
          </p:cNvPr>
          <p:cNvGrpSpPr>
            <a:grpSpLocks/>
          </p:cNvGrpSpPr>
          <p:nvPr/>
        </p:nvGrpSpPr>
        <p:grpSpPr bwMode="auto">
          <a:xfrm>
            <a:off x="323850" y="1628775"/>
            <a:ext cx="8496300" cy="3857625"/>
            <a:chOff x="323850" y="1628775"/>
            <a:chExt cx="8496300" cy="3857090"/>
          </a:xfrm>
        </p:grpSpPr>
        <p:sp>
          <p:nvSpPr>
            <p:cNvPr id="5" name="矩形 23">
              <a:extLst>
                <a:ext uri="{FF2B5EF4-FFF2-40B4-BE49-F238E27FC236}">
                  <a16:creationId xmlns:a16="http://schemas.microsoft.com/office/drawing/2014/main" id="{579D1105-1439-47E1-B17B-F9467FCD831A}"/>
                </a:ext>
              </a:extLst>
            </p:cNvPr>
            <p:cNvSpPr>
              <a:spLocks noChangeArrowheads="1"/>
            </p:cNvSpPr>
            <p:nvPr/>
          </p:nvSpPr>
          <p:spPr bwMode="auto">
            <a:xfrm>
              <a:off x="323850" y="1700213"/>
              <a:ext cx="84963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000" dirty="0">
                  <a:solidFill>
                    <a:srgbClr val="000000"/>
                  </a:solidFill>
                  <a:latin typeface="Times New Roman" panose="02020603050405020304" pitchFamily="18" charset="0"/>
                  <a:ea typeface="微软雅黑" panose="020B0503020204020204" pitchFamily="34" charset="-122"/>
                </a:rPr>
                <a:t>        一质点在         平面上运动</a:t>
              </a:r>
              <a:r>
                <a:rPr lang="zh-CN" altLang="en-US"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运动方程为                                                 。式中</a:t>
              </a:r>
              <a:r>
                <a:rPr lang="en-US" altLang="zh-CN" sz="2000" dirty="0">
                  <a:solidFill>
                    <a:srgbClr val="000000"/>
                  </a:solidFill>
                  <a:latin typeface="Times New Roman" panose="02020603050405020304" pitchFamily="18" charset="0"/>
                  <a:ea typeface="微软雅黑" panose="020B0503020204020204" pitchFamily="34" charset="-122"/>
                </a:rPr>
                <a:t>    </a:t>
              </a:r>
              <a:r>
                <a:rPr lang="zh-CN" altLang="en-US" sz="2000" dirty="0">
                  <a:solidFill>
                    <a:srgbClr val="000000"/>
                  </a:solidFill>
                  <a:latin typeface="Times New Roman" panose="02020603050405020304" pitchFamily="18" charset="0"/>
                  <a:ea typeface="微软雅黑" panose="020B0503020204020204" pitchFamily="34" charset="-122"/>
                </a:rPr>
                <a:t>以 </a:t>
              </a:r>
              <a:r>
                <a:rPr lang="en-US" altLang="zh-CN" sz="2000" dirty="0">
                  <a:solidFill>
                    <a:srgbClr val="000000"/>
                  </a:solidFill>
                  <a:latin typeface="Times New Roman" panose="02020603050405020304" pitchFamily="18" charset="0"/>
                  <a:ea typeface="微软雅黑" panose="020B0503020204020204" pitchFamily="34" charset="-122"/>
                </a:rPr>
                <a:t>s </a:t>
              </a:r>
              <a:r>
                <a:rPr lang="zh-CN" altLang="en-US" sz="2000" dirty="0">
                  <a:solidFill>
                    <a:srgbClr val="000000"/>
                  </a:solidFill>
                  <a:latin typeface="Times New Roman" panose="02020603050405020304" pitchFamily="18" charset="0"/>
                  <a:ea typeface="微软雅黑" panose="020B0503020204020204" pitchFamily="34" charset="-122"/>
                </a:rPr>
                <a:t>计</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        以</a:t>
              </a:r>
              <a:r>
                <a:rPr lang="en-US" altLang="zh-CN" sz="2000" dirty="0">
                  <a:solidFill>
                    <a:srgbClr val="000000"/>
                  </a:solidFill>
                  <a:latin typeface="Times New Roman" panose="02020603050405020304" pitchFamily="18" charset="0"/>
                  <a:ea typeface="微软雅黑" panose="020B0503020204020204" pitchFamily="34" charset="-122"/>
                </a:rPr>
                <a:t>m</a:t>
              </a:r>
              <a:r>
                <a:rPr lang="zh-CN" altLang="en-US" sz="2000" dirty="0">
                  <a:solidFill>
                    <a:srgbClr val="000000"/>
                  </a:solidFill>
                  <a:latin typeface="Times New Roman" panose="02020603050405020304" pitchFamily="18" charset="0"/>
                  <a:ea typeface="微软雅黑" panose="020B0503020204020204" pitchFamily="34" charset="-122"/>
                </a:rPr>
                <a:t>计。（</a:t>
              </a:r>
              <a:r>
                <a:rPr lang="en-US" altLang="zh-CN" sz="2000" dirty="0">
                  <a:solidFill>
                    <a:srgbClr val="000000"/>
                  </a:solidFill>
                  <a:latin typeface="Times New Roman" panose="02020603050405020304" pitchFamily="18" charset="0"/>
                  <a:ea typeface="微软雅黑" panose="020B0503020204020204" pitchFamily="34" charset="-122"/>
                </a:rPr>
                <a:t>1</a:t>
              </a:r>
              <a:r>
                <a:rPr lang="zh-CN" altLang="en-US" sz="2000" dirty="0">
                  <a:solidFill>
                    <a:srgbClr val="000000"/>
                  </a:solidFill>
                  <a:latin typeface="Times New Roman" panose="02020603050405020304" pitchFamily="18" charset="0"/>
                  <a:ea typeface="微软雅黑" panose="020B0503020204020204" pitchFamily="34" charset="-122"/>
                </a:rPr>
                <a:t>）以时间</a:t>
              </a:r>
              <a:r>
                <a:rPr lang="en-US" altLang="zh-CN" sz="2000" dirty="0">
                  <a:solidFill>
                    <a:srgbClr val="000000"/>
                  </a:solidFill>
                  <a:latin typeface="Times New Roman" panose="02020603050405020304" pitchFamily="18" charset="0"/>
                  <a:ea typeface="微软雅黑" panose="020B0503020204020204" pitchFamily="34" charset="-122"/>
                </a:rPr>
                <a:t>   </a:t>
              </a:r>
              <a:r>
                <a:rPr lang="zh-CN" altLang="en-US" sz="2000" dirty="0">
                  <a:solidFill>
                    <a:srgbClr val="000000"/>
                  </a:solidFill>
                  <a:latin typeface="Times New Roman" panose="02020603050405020304" pitchFamily="18" charset="0"/>
                  <a:ea typeface="微软雅黑" panose="020B0503020204020204" pitchFamily="34" charset="-122"/>
                </a:rPr>
                <a:t>为变量</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写出质点位置矢量的表示式</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rPr>
                <a:t>2</a:t>
              </a:r>
              <a:r>
                <a:rPr lang="zh-CN" altLang="en-US" sz="2000" dirty="0">
                  <a:solidFill>
                    <a:srgbClr val="000000"/>
                  </a:solidFill>
                  <a:latin typeface="Times New Roman" panose="02020603050405020304" pitchFamily="18" charset="0"/>
                  <a:ea typeface="微软雅黑" panose="020B0503020204020204" pitchFamily="34" charset="-122"/>
                </a:rPr>
                <a:t>）求出</a:t>
              </a:r>
              <a:r>
                <a:rPr lang="en-US" altLang="zh-CN" sz="2000" dirty="0">
                  <a:solidFill>
                    <a:srgbClr val="000000"/>
                  </a:solidFill>
                  <a:latin typeface="Times New Roman" panose="02020603050405020304" pitchFamily="18" charset="0"/>
                  <a:ea typeface="微软雅黑" panose="020B0503020204020204" pitchFamily="34" charset="-122"/>
                </a:rPr>
                <a:t>   =1 s </a:t>
              </a:r>
              <a:r>
                <a:rPr lang="zh-CN" altLang="en-US" sz="2000" dirty="0">
                  <a:solidFill>
                    <a:srgbClr val="000000"/>
                  </a:solidFill>
                  <a:latin typeface="Times New Roman" panose="02020603050405020304" pitchFamily="18" charset="0"/>
                  <a:ea typeface="微软雅黑" panose="020B0503020204020204" pitchFamily="34" charset="-122"/>
                </a:rPr>
                <a:t>时刻和</a:t>
              </a:r>
              <a:r>
                <a:rPr lang="en-US" altLang="zh-CN" sz="2000" dirty="0">
                  <a:solidFill>
                    <a:srgbClr val="000000"/>
                  </a:solidFill>
                  <a:latin typeface="Times New Roman" panose="02020603050405020304" pitchFamily="18" charset="0"/>
                  <a:ea typeface="微软雅黑" panose="020B0503020204020204" pitchFamily="34" charset="-122"/>
                </a:rPr>
                <a:t>    =2 s </a:t>
              </a:r>
              <a:r>
                <a:rPr lang="zh-CN" altLang="en-US" sz="2000" dirty="0">
                  <a:solidFill>
                    <a:srgbClr val="000000"/>
                  </a:solidFill>
                  <a:latin typeface="Times New Roman" panose="02020603050405020304" pitchFamily="18" charset="0"/>
                  <a:ea typeface="微软雅黑" panose="020B0503020204020204" pitchFamily="34" charset="-122"/>
                </a:rPr>
                <a:t>时刻的位置矢量</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计算这</a:t>
              </a:r>
              <a:r>
                <a:rPr lang="en-US" altLang="zh-CN" sz="2000" dirty="0">
                  <a:solidFill>
                    <a:srgbClr val="000000"/>
                  </a:solidFill>
                  <a:latin typeface="Times New Roman" panose="02020603050405020304" pitchFamily="18" charset="0"/>
                  <a:ea typeface="微软雅黑" panose="020B0503020204020204" pitchFamily="34" charset="-122"/>
                </a:rPr>
                <a:t>1 s </a:t>
              </a:r>
              <a:r>
                <a:rPr lang="zh-CN" altLang="en-US" sz="2000" dirty="0">
                  <a:solidFill>
                    <a:srgbClr val="000000"/>
                  </a:solidFill>
                  <a:latin typeface="Times New Roman" panose="02020603050405020304" pitchFamily="18" charset="0"/>
                  <a:ea typeface="微软雅黑" panose="020B0503020204020204" pitchFamily="34" charset="-122"/>
                </a:rPr>
                <a:t>内质点的位移</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rPr>
                <a:t>3</a:t>
              </a:r>
              <a:r>
                <a:rPr lang="zh-CN" altLang="en-US" sz="2000" dirty="0">
                  <a:solidFill>
                    <a:srgbClr val="000000"/>
                  </a:solidFill>
                  <a:latin typeface="Times New Roman" panose="02020603050405020304" pitchFamily="18" charset="0"/>
                  <a:ea typeface="微软雅黑" panose="020B0503020204020204" pitchFamily="34" charset="-122"/>
                </a:rPr>
                <a:t>）计算</a:t>
              </a:r>
              <a:r>
                <a:rPr lang="en-US" altLang="zh-CN" sz="2000" dirty="0">
                  <a:solidFill>
                    <a:srgbClr val="000000"/>
                  </a:solidFill>
                  <a:latin typeface="Times New Roman" panose="02020603050405020304" pitchFamily="18" charset="0"/>
                  <a:ea typeface="微软雅黑" panose="020B0503020204020204" pitchFamily="34" charset="-122"/>
                </a:rPr>
                <a:t>    =0 s </a:t>
              </a:r>
              <a:r>
                <a:rPr lang="zh-CN" altLang="en-US" sz="2000" dirty="0">
                  <a:solidFill>
                    <a:srgbClr val="000000"/>
                  </a:solidFill>
                  <a:latin typeface="Times New Roman" panose="02020603050405020304" pitchFamily="18" charset="0"/>
                  <a:ea typeface="微软雅黑" panose="020B0503020204020204" pitchFamily="34" charset="-122"/>
                </a:rPr>
                <a:t>时刻到</a:t>
              </a:r>
              <a:r>
                <a:rPr lang="en-US" altLang="zh-CN" sz="2000" dirty="0">
                  <a:solidFill>
                    <a:srgbClr val="000000"/>
                  </a:solidFill>
                  <a:latin typeface="Times New Roman" panose="02020603050405020304" pitchFamily="18" charset="0"/>
                  <a:ea typeface="微软雅黑" panose="020B0503020204020204" pitchFamily="34" charset="-122"/>
                </a:rPr>
                <a:t>    =4 s </a:t>
              </a:r>
              <a:r>
                <a:rPr lang="zh-CN" altLang="en-US" sz="2000" dirty="0">
                  <a:solidFill>
                    <a:srgbClr val="000000"/>
                  </a:solidFill>
                  <a:latin typeface="Times New Roman" panose="02020603050405020304" pitchFamily="18" charset="0"/>
                  <a:ea typeface="微软雅黑" panose="020B0503020204020204" pitchFamily="34" charset="-122"/>
                </a:rPr>
                <a:t>时刻内的平均速度</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rPr>
                <a:t>4</a:t>
              </a:r>
              <a:r>
                <a:rPr lang="zh-CN" altLang="en-US" sz="2000" dirty="0">
                  <a:solidFill>
                    <a:srgbClr val="000000"/>
                  </a:solidFill>
                  <a:latin typeface="Times New Roman" panose="02020603050405020304" pitchFamily="18" charset="0"/>
                  <a:ea typeface="微软雅黑" panose="020B0503020204020204" pitchFamily="34" charset="-122"/>
                </a:rPr>
                <a:t>）求出质点速度矢量表示式</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计算</a:t>
              </a:r>
              <a:r>
                <a:rPr lang="en-US" altLang="zh-CN" sz="2000" dirty="0">
                  <a:solidFill>
                    <a:srgbClr val="000000"/>
                  </a:solidFill>
                  <a:latin typeface="Times New Roman" panose="02020603050405020304" pitchFamily="18" charset="0"/>
                  <a:ea typeface="微软雅黑" panose="020B0503020204020204" pitchFamily="34" charset="-122"/>
                </a:rPr>
                <a:t>    =4 s </a:t>
              </a:r>
              <a:r>
                <a:rPr lang="zh-CN" altLang="en-US" sz="2000" dirty="0">
                  <a:solidFill>
                    <a:srgbClr val="000000"/>
                  </a:solidFill>
                  <a:latin typeface="Times New Roman" panose="02020603050405020304" pitchFamily="18" charset="0"/>
                  <a:ea typeface="微软雅黑" panose="020B0503020204020204" pitchFamily="34" charset="-122"/>
                </a:rPr>
                <a:t>时质点的速度</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rPr>
                <a:t>5</a:t>
              </a:r>
              <a:r>
                <a:rPr lang="zh-CN" altLang="en-US" sz="2000" dirty="0">
                  <a:solidFill>
                    <a:srgbClr val="000000"/>
                  </a:solidFill>
                  <a:latin typeface="Times New Roman" panose="02020603050405020304" pitchFamily="18" charset="0"/>
                  <a:ea typeface="微软雅黑" panose="020B0503020204020204" pitchFamily="34" charset="-122"/>
                </a:rPr>
                <a:t>）计算</a:t>
              </a:r>
              <a:r>
                <a:rPr lang="en-US" altLang="zh-CN" sz="2000" dirty="0">
                  <a:solidFill>
                    <a:srgbClr val="000000"/>
                  </a:solidFill>
                  <a:latin typeface="Times New Roman" panose="02020603050405020304" pitchFamily="18" charset="0"/>
                  <a:ea typeface="微软雅黑" panose="020B0503020204020204" pitchFamily="34" charset="-122"/>
                </a:rPr>
                <a:t>   =0 s</a:t>
              </a:r>
              <a:r>
                <a:rPr lang="zh-CN" altLang="en-US" sz="2000" dirty="0">
                  <a:solidFill>
                    <a:srgbClr val="000000"/>
                  </a:solidFill>
                  <a:latin typeface="Times New Roman" panose="02020603050405020304" pitchFamily="18" charset="0"/>
                  <a:ea typeface="微软雅黑" panose="020B0503020204020204" pitchFamily="34" charset="-122"/>
                </a:rPr>
                <a:t>到</a:t>
              </a:r>
              <a:r>
                <a:rPr lang="en-US" altLang="zh-CN" sz="2000" dirty="0">
                  <a:solidFill>
                    <a:srgbClr val="000000"/>
                  </a:solidFill>
                  <a:latin typeface="Times New Roman" panose="02020603050405020304" pitchFamily="18" charset="0"/>
                  <a:ea typeface="微软雅黑" panose="020B0503020204020204" pitchFamily="34" charset="-122"/>
                </a:rPr>
                <a:t>    =4 s</a:t>
              </a:r>
              <a:r>
                <a:rPr lang="zh-CN" altLang="en-US" sz="2000" dirty="0">
                  <a:solidFill>
                    <a:srgbClr val="000000"/>
                  </a:solidFill>
                  <a:latin typeface="Times New Roman" panose="02020603050405020304" pitchFamily="18" charset="0"/>
                  <a:ea typeface="微软雅黑" panose="020B0503020204020204" pitchFamily="34" charset="-122"/>
                </a:rPr>
                <a:t>内质点的平均加速度</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rPr>
                <a:t>6</a:t>
              </a:r>
              <a:r>
                <a:rPr lang="zh-CN" altLang="en-US" sz="2000" dirty="0">
                  <a:solidFill>
                    <a:srgbClr val="000000"/>
                  </a:solidFill>
                  <a:latin typeface="Times New Roman" panose="02020603050405020304" pitchFamily="18" charset="0"/>
                  <a:ea typeface="微软雅黑" panose="020B0503020204020204" pitchFamily="34" charset="-122"/>
                </a:rPr>
                <a:t>）求出质点加速度矢量的表示式</a:t>
              </a:r>
              <a:r>
                <a:rPr lang="zh-CN" altLang="en-US" sz="2000" dirty="0">
                  <a:solidFill>
                    <a:srgbClr val="000000"/>
                  </a:solidFill>
                  <a:latin typeface="宋体" panose="02010600030101010101" pitchFamily="2" charset="-122"/>
                </a:rPr>
                <a:t>，</a:t>
              </a:r>
              <a:r>
                <a:rPr lang="zh-CN" altLang="en-US" sz="2000" dirty="0">
                  <a:solidFill>
                    <a:srgbClr val="000000"/>
                  </a:solidFill>
                  <a:latin typeface="Times New Roman" panose="02020603050405020304" pitchFamily="18" charset="0"/>
                  <a:ea typeface="微软雅黑" panose="020B0503020204020204" pitchFamily="34" charset="-122"/>
                </a:rPr>
                <a:t>计算</a:t>
              </a:r>
              <a:r>
                <a:rPr lang="en-US" altLang="zh-CN" sz="2000" dirty="0">
                  <a:solidFill>
                    <a:srgbClr val="000000"/>
                  </a:solidFill>
                  <a:latin typeface="Times New Roman" panose="02020603050405020304" pitchFamily="18" charset="0"/>
                  <a:ea typeface="微软雅黑" panose="020B0503020204020204" pitchFamily="34" charset="-122"/>
                </a:rPr>
                <a:t>   =4 s</a:t>
              </a:r>
              <a:r>
                <a:rPr lang="zh-CN" altLang="en-US" sz="2000" dirty="0">
                  <a:solidFill>
                    <a:srgbClr val="000000"/>
                  </a:solidFill>
                  <a:latin typeface="Times New Roman" panose="02020603050405020304" pitchFamily="18" charset="0"/>
                  <a:ea typeface="微软雅黑" panose="020B0503020204020204" pitchFamily="34" charset="-122"/>
                </a:rPr>
                <a:t>时质点的加速度（请把位置矢量、位移、平均速度、瞬时速度、平均加速度、瞬时加速度都表示成直角坐标系中的矢量式）。</a:t>
              </a:r>
              <a:endParaRPr lang="zh-CN" altLang="en-US" sz="2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6" name="对象 14">
              <a:extLst>
                <a:ext uri="{FF2B5EF4-FFF2-40B4-BE49-F238E27FC236}">
                  <a16:creationId xmlns:a16="http://schemas.microsoft.com/office/drawing/2014/main" id="{FEBA6D76-15A4-485F-BD36-F87C34826CB4}"/>
                </a:ext>
              </a:extLst>
            </p:cNvPr>
            <p:cNvGraphicFramePr>
              <a:graphicFrameLocks noChangeAspect="1"/>
            </p:cNvGraphicFramePr>
            <p:nvPr/>
          </p:nvGraphicFramePr>
          <p:xfrm>
            <a:off x="1938338" y="1844675"/>
            <a:ext cx="546100" cy="342900"/>
          </p:xfrm>
          <a:graphic>
            <a:graphicData uri="http://schemas.openxmlformats.org/presentationml/2006/ole">
              <mc:AlternateContent xmlns:mc="http://schemas.openxmlformats.org/markup-compatibility/2006">
                <mc:Choice xmlns:v="urn:schemas-microsoft-com:vml" Requires="v">
                  <p:oleObj spid="_x0000_s4124" r:id="rId3" imgW="545863" imgH="342751" progId="Equation.DSMT4">
                    <p:embed/>
                  </p:oleObj>
                </mc:Choice>
                <mc:Fallback>
                  <p:oleObj r:id="rId3" imgW="545863" imgH="342751" progId="Equation.DSMT4">
                    <p:embed/>
                    <p:pic>
                      <p:nvPicPr>
                        <p:cNvPr id="43017" name="对象 14">
                          <a:extLst>
                            <a:ext uri="{FF2B5EF4-FFF2-40B4-BE49-F238E27FC236}">
                              <a16:creationId xmlns:a16="http://schemas.microsoft.com/office/drawing/2014/main" id="{00192E31-71E9-49A6-B7B8-3110B331D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844675"/>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1">
              <a:extLst>
                <a:ext uri="{FF2B5EF4-FFF2-40B4-BE49-F238E27FC236}">
                  <a16:creationId xmlns:a16="http://schemas.microsoft.com/office/drawing/2014/main" id="{6DC265AB-8204-46A4-BE1F-63DB34893C38}"/>
                </a:ext>
              </a:extLst>
            </p:cNvPr>
            <p:cNvGraphicFramePr>
              <a:graphicFrameLocks noChangeAspect="1"/>
            </p:cNvGraphicFramePr>
            <p:nvPr/>
          </p:nvGraphicFramePr>
          <p:xfrm>
            <a:off x="5319713" y="1628775"/>
            <a:ext cx="2997200" cy="723900"/>
          </p:xfrm>
          <a:graphic>
            <a:graphicData uri="http://schemas.openxmlformats.org/presentationml/2006/ole">
              <mc:AlternateContent xmlns:mc="http://schemas.openxmlformats.org/markup-compatibility/2006">
                <mc:Choice xmlns:v="urn:schemas-microsoft-com:vml" Requires="v">
                  <p:oleObj spid="_x0000_s4125" r:id="rId5" imgW="2997200" imgH="723900" progId="Equation.DSMT4">
                    <p:embed/>
                  </p:oleObj>
                </mc:Choice>
                <mc:Fallback>
                  <p:oleObj r:id="rId5" imgW="2997200" imgH="723900" progId="Equation.DSMT4">
                    <p:embed/>
                    <p:pic>
                      <p:nvPicPr>
                        <p:cNvPr id="43018" name="对象 1">
                          <a:extLst>
                            <a:ext uri="{FF2B5EF4-FFF2-40B4-BE49-F238E27FC236}">
                              <a16:creationId xmlns:a16="http://schemas.microsoft.com/office/drawing/2014/main" id="{00631C79-6361-4014-A6EA-9BB4C2C6C3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9713" y="1628775"/>
                          <a:ext cx="2997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2">
              <a:extLst>
                <a:ext uri="{FF2B5EF4-FFF2-40B4-BE49-F238E27FC236}">
                  <a16:creationId xmlns:a16="http://schemas.microsoft.com/office/drawing/2014/main" id="{407B98E6-C1FE-4E1F-84A1-49DD042BDF76}"/>
                </a:ext>
              </a:extLst>
            </p:cNvPr>
            <p:cNvGraphicFramePr>
              <a:graphicFrameLocks noChangeAspect="1"/>
            </p:cNvGraphicFramePr>
            <p:nvPr/>
          </p:nvGraphicFramePr>
          <p:xfrm>
            <a:off x="1000125" y="2349500"/>
            <a:ext cx="127000" cy="241300"/>
          </p:xfrm>
          <a:graphic>
            <a:graphicData uri="http://schemas.openxmlformats.org/presentationml/2006/ole">
              <mc:AlternateContent xmlns:mc="http://schemas.openxmlformats.org/markup-compatibility/2006">
                <mc:Choice xmlns:v="urn:schemas-microsoft-com:vml" Requires="v">
                  <p:oleObj spid="_x0000_s4126" r:id="rId7" imgW="126890" imgH="241091" progId="Equation.DSMT4">
                    <p:embed/>
                  </p:oleObj>
                </mc:Choice>
                <mc:Fallback>
                  <p:oleObj r:id="rId7" imgW="126890" imgH="241091" progId="Equation.DSMT4">
                    <p:embed/>
                    <p:pic>
                      <p:nvPicPr>
                        <p:cNvPr id="43019" name="对象 2">
                          <a:extLst>
                            <a:ext uri="{FF2B5EF4-FFF2-40B4-BE49-F238E27FC236}">
                              <a16:creationId xmlns:a16="http://schemas.microsoft.com/office/drawing/2014/main" id="{41BF5174-22CE-4B3A-9997-121C8FA783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2349500"/>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2">
              <a:extLst>
                <a:ext uri="{FF2B5EF4-FFF2-40B4-BE49-F238E27FC236}">
                  <a16:creationId xmlns:a16="http://schemas.microsoft.com/office/drawing/2014/main" id="{12749C5C-4EC5-4A61-A97C-AB39608E963E}"/>
                </a:ext>
              </a:extLst>
            </p:cNvPr>
            <p:cNvGraphicFramePr>
              <a:graphicFrameLocks noChangeAspect="1"/>
            </p:cNvGraphicFramePr>
            <p:nvPr/>
          </p:nvGraphicFramePr>
          <p:xfrm>
            <a:off x="2149475" y="2349500"/>
            <a:ext cx="469900" cy="266700"/>
          </p:xfrm>
          <a:graphic>
            <a:graphicData uri="http://schemas.openxmlformats.org/presentationml/2006/ole">
              <mc:AlternateContent xmlns:mc="http://schemas.openxmlformats.org/markup-compatibility/2006">
                <mc:Choice xmlns:v="urn:schemas-microsoft-com:vml" Requires="v">
                  <p:oleObj spid="_x0000_s4127" r:id="rId9" imgW="469696" imgH="266584" progId="Equation.DSMT4">
                    <p:embed/>
                  </p:oleObj>
                </mc:Choice>
                <mc:Fallback>
                  <p:oleObj r:id="rId9" imgW="469696" imgH="266584" progId="Equation.DSMT4">
                    <p:embed/>
                    <p:pic>
                      <p:nvPicPr>
                        <p:cNvPr id="43020" name="对象 2">
                          <a:extLst>
                            <a:ext uri="{FF2B5EF4-FFF2-40B4-BE49-F238E27FC236}">
                              <a16:creationId xmlns:a16="http://schemas.microsoft.com/office/drawing/2014/main" id="{E69C673A-B60A-4551-8131-E818E12A8C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9475" y="2349500"/>
                          <a:ext cx="469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对象 2">
              <a:extLst>
                <a:ext uri="{FF2B5EF4-FFF2-40B4-BE49-F238E27FC236}">
                  <a16:creationId xmlns:a16="http://schemas.microsoft.com/office/drawing/2014/main" id="{01AFED13-0720-4C7E-8EF4-0579EEBB5589}"/>
                </a:ext>
              </a:extLst>
            </p:cNvPr>
            <p:cNvGraphicFramePr>
              <a:graphicFrameLocks noChangeAspect="1"/>
            </p:cNvGraphicFramePr>
            <p:nvPr/>
          </p:nvGraphicFramePr>
          <p:xfrm>
            <a:off x="5076825" y="2349500"/>
            <a:ext cx="127000" cy="241300"/>
          </p:xfrm>
          <a:graphic>
            <a:graphicData uri="http://schemas.openxmlformats.org/presentationml/2006/ole">
              <mc:AlternateContent xmlns:mc="http://schemas.openxmlformats.org/markup-compatibility/2006">
                <mc:Choice xmlns:v="urn:schemas-microsoft-com:vml" Requires="v">
                  <p:oleObj spid="_x0000_s4128" r:id="rId11" imgW="126890" imgH="241091" progId="Equation.DSMT4">
                    <p:embed/>
                  </p:oleObj>
                </mc:Choice>
                <mc:Fallback>
                  <p:oleObj r:id="rId11" imgW="126890" imgH="241091" progId="Equation.DSMT4">
                    <p:embed/>
                    <p:pic>
                      <p:nvPicPr>
                        <p:cNvPr id="43021" name="对象 2">
                          <a:extLst>
                            <a:ext uri="{FF2B5EF4-FFF2-40B4-BE49-F238E27FC236}">
                              <a16:creationId xmlns:a16="http://schemas.microsoft.com/office/drawing/2014/main" id="{DB7C66BA-75AE-4EFF-A5DE-99CACDE79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349500"/>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2">
              <a:extLst>
                <a:ext uri="{FF2B5EF4-FFF2-40B4-BE49-F238E27FC236}">
                  <a16:creationId xmlns:a16="http://schemas.microsoft.com/office/drawing/2014/main" id="{484F626D-DA58-49F6-AAC1-36CBC4CEAD4D}"/>
                </a:ext>
              </a:extLst>
            </p:cNvPr>
            <p:cNvGraphicFramePr>
              <a:graphicFrameLocks noChangeAspect="1"/>
            </p:cNvGraphicFramePr>
            <p:nvPr/>
          </p:nvGraphicFramePr>
          <p:xfrm>
            <a:off x="2627313" y="2781300"/>
            <a:ext cx="127000" cy="241300"/>
          </p:xfrm>
          <a:graphic>
            <a:graphicData uri="http://schemas.openxmlformats.org/presentationml/2006/ole">
              <mc:AlternateContent xmlns:mc="http://schemas.openxmlformats.org/markup-compatibility/2006">
                <mc:Choice xmlns:v="urn:schemas-microsoft-com:vml" Requires="v">
                  <p:oleObj spid="_x0000_s4129" r:id="rId12" imgW="126890" imgH="241091" progId="Equation.DSMT4">
                    <p:embed/>
                  </p:oleObj>
                </mc:Choice>
                <mc:Fallback>
                  <p:oleObj r:id="rId12" imgW="126890" imgH="241091" progId="Equation.DSMT4">
                    <p:embed/>
                    <p:pic>
                      <p:nvPicPr>
                        <p:cNvPr id="43022" name="对象 2">
                          <a:extLst>
                            <a:ext uri="{FF2B5EF4-FFF2-40B4-BE49-F238E27FC236}">
                              <a16:creationId xmlns:a16="http://schemas.microsoft.com/office/drawing/2014/main" id="{E47AF854-D7CE-4506-BA7E-2D35F80326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2781300"/>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对象 2">
              <a:extLst>
                <a:ext uri="{FF2B5EF4-FFF2-40B4-BE49-F238E27FC236}">
                  <a16:creationId xmlns:a16="http://schemas.microsoft.com/office/drawing/2014/main" id="{DA294ADE-E79B-4113-8429-483C3254260C}"/>
                </a:ext>
              </a:extLst>
            </p:cNvPr>
            <p:cNvGraphicFramePr>
              <a:graphicFrameLocks noChangeAspect="1"/>
            </p:cNvGraphicFramePr>
            <p:nvPr/>
          </p:nvGraphicFramePr>
          <p:xfrm>
            <a:off x="4084638" y="2781300"/>
            <a:ext cx="127000" cy="241300"/>
          </p:xfrm>
          <a:graphic>
            <a:graphicData uri="http://schemas.openxmlformats.org/presentationml/2006/ole">
              <mc:AlternateContent xmlns:mc="http://schemas.openxmlformats.org/markup-compatibility/2006">
                <mc:Choice xmlns:v="urn:schemas-microsoft-com:vml" Requires="v">
                  <p:oleObj spid="_x0000_s4130" r:id="rId13" imgW="126890" imgH="241091" progId="Equation.DSMT4">
                    <p:embed/>
                  </p:oleObj>
                </mc:Choice>
                <mc:Fallback>
                  <p:oleObj r:id="rId13" imgW="126890" imgH="241091" progId="Equation.DSMT4">
                    <p:embed/>
                    <p:pic>
                      <p:nvPicPr>
                        <p:cNvPr id="43023" name="对象 2">
                          <a:extLst>
                            <a:ext uri="{FF2B5EF4-FFF2-40B4-BE49-F238E27FC236}">
                              <a16:creationId xmlns:a16="http://schemas.microsoft.com/office/drawing/2014/main" id="{23CA4A87-C05B-4888-8440-A2B7C2489C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4638" y="2781300"/>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对象 2">
              <a:extLst>
                <a:ext uri="{FF2B5EF4-FFF2-40B4-BE49-F238E27FC236}">
                  <a16:creationId xmlns:a16="http://schemas.microsoft.com/office/drawing/2014/main" id="{B15C0611-209C-4AE5-AE17-8F1234D546DD}"/>
                </a:ext>
              </a:extLst>
            </p:cNvPr>
            <p:cNvGraphicFramePr>
              <a:graphicFrameLocks noChangeAspect="1"/>
            </p:cNvGraphicFramePr>
            <p:nvPr/>
          </p:nvGraphicFramePr>
          <p:xfrm>
            <a:off x="2627313" y="3259138"/>
            <a:ext cx="127000" cy="241300"/>
          </p:xfrm>
          <a:graphic>
            <a:graphicData uri="http://schemas.openxmlformats.org/presentationml/2006/ole">
              <mc:AlternateContent xmlns:mc="http://schemas.openxmlformats.org/markup-compatibility/2006">
                <mc:Choice xmlns:v="urn:schemas-microsoft-com:vml" Requires="v">
                  <p:oleObj spid="_x0000_s4131" r:id="rId14" imgW="126890" imgH="241091" progId="Equation.DSMT4">
                    <p:embed/>
                  </p:oleObj>
                </mc:Choice>
                <mc:Fallback>
                  <p:oleObj r:id="rId14" imgW="126890" imgH="241091" progId="Equation.DSMT4">
                    <p:embed/>
                    <p:pic>
                      <p:nvPicPr>
                        <p:cNvPr id="43024" name="对象 2">
                          <a:extLst>
                            <a:ext uri="{FF2B5EF4-FFF2-40B4-BE49-F238E27FC236}">
                              <a16:creationId xmlns:a16="http://schemas.microsoft.com/office/drawing/2014/main" id="{39F61877-0C4C-40DC-AC76-3AFC803C7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259138"/>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2">
              <a:extLst>
                <a:ext uri="{FF2B5EF4-FFF2-40B4-BE49-F238E27FC236}">
                  <a16:creationId xmlns:a16="http://schemas.microsoft.com/office/drawing/2014/main" id="{C44B7B28-BEAA-455F-B172-FC51C4511716}"/>
                </a:ext>
              </a:extLst>
            </p:cNvPr>
            <p:cNvGraphicFramePr>
              <a:graphicFrameLocks noChangeAspect="1"/>
            </p:cNvGraphicFramePr>
            <p:nvPr/>
          </p:nvGraphicFramePr>
          <p:xfrm>
            <a:off x="4157663" y="3259138"/>
            <a:ext cx="127000" cy="241300"/>
          </p:xfrm>
          <a:graphic>
            <a:graphicData uri="http://schemas.openxmlformats.org/presentationml/2006/ole">
              <mc:AlternateContent xmlns:mc="http://schemas.openxmlformats.org/markup-compatibility/2006">
                <mc:Choice xmlns:v="urn:schemas-microsoft-com:vml" Requires="v">
                  <p:oleObj spid="_x0000_s4132" r:id="rId15" imgW="126890" imgH="241091" progId="Equation.DSMT4">
                    <p:embed/>
                  </p:oleObj>
                </mc:Choice>
                <mc:Fallback>
                  <p:oleObj r:id="rId15" imgW="126890" imgH="241091" progId="Equation.DSMT4">
                    <p:embed/>
                    <p:pic>
                      <p:nvPicPr>
                        <p:cNvPr id="43025" name="对象 2">
                          <a:extLst>
                            <a:ext uri="{FF2B5EF4-FFF2-40B4-BE49-F238E27FC236}">
                              <a16:creationId xmlns:a16="http://schemas.microsoft.com/office/drawing/2014/main" id="{7ECFF869-D303-4533-9689-A9B43DD441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7663" y="3259138"/>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2">
              <a:extLst>
                <a:ext uri="{FF2B5EF4-FFF2-40B4-BE49-F238E27FC236}">
                  <a16:creationId xmlns:a16="http://schemas.microsoft.com/office/drawing/2014/main" id="{EC7BD09E-16E9-47C9-8507-6788E01C39D6}"/>
                </a:ext>
              </a:extLst>
            </p:cNvPr>
            <p:cNvGraphicFramePr>
              <a:graphicFrameLocks noChangeAspect="1"/>
            </p:cNvGraphicFramePr>
            <p:nvPr/>
          </p:nvGraphicFramePr>
          <p:xfrm>
            <a:off x="3276600" y="3716338"/>
            <a:ext cx="127000" cy="241300"/>
          </p:xfrm>
          <a:graphic>
            <a:graphicData uri="http://schemas.openxmlformats.org/presentationml/2006/ole">
              <mc:AlternateContent xmlns:mc="http://schemas.openxmlformats.org/markup-compatibility/2006">
                <mc:Choice xmlns:v="urn:schemas-microsoft-com:vml" Requires="v">
                  <p:oleObj spid="_x0000_s4133" r:id="rId16" imgW="126890" imgH="241091" progId="Equation.DSMT4">
                    <p:embed/>
                  </p:oleObj>
                </mc:Choice>
                <mc:Fallback>
                  <p:oleObj r:id="rId16" imgW="126890" imgH="241091" progId="Equation.DSMT4">
                    <p:embed/>
                    <p:pic>
                      <p:nvPicPr>
                        <p:cNvPr id="43026" name="对象 2">
                          <a:extLst>
                            <a:ext uri="{FF2B5EF4-FFF2-40B4-BE49-F238E27FC236}">
                              <a16:creationId xmlns:a16="http://schemas.microsoft.com/office/drawing/2014/main" id="{D9144A74-6EE0-4A69-849D-05863EEE1F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716338"/>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2">
              <a:extLst>
                <a:ext uri="{FF2B5EF4-FFF2-40B4-BE49-F238E27FC236}">
                  <a16:creationId xmlns:a16="http://schemas.microsoft.com/office/drawing/2014/main" id="{D23AF170-4175-42BA-B767-8D5478A73C42}"/>
                </a:ext>
              </a:extLst>
            </p:cNvPr>
            <p:cNvGraphicFramePr>
              <a:graphicFrameLocks noChangeAspect="1"/>
            </p:cNvGraphicFramePr>
            <p:nvPr/>
          </p:nvGraphicFramePr>
          <p:xfrm>
            <a:off x="6948488" y="3716338"/>
            <a:ext cx="127000" cy="241300"/>
          </p:xfrm>
          <a:graphic>
            <a:graphicData uri="http://schemas.openxmlformats.org/presentationml/2006/ole">
              <mc:AlternateContent xmlns:mc="http://schemas.openxmlformats.org/markup-compatibility/2006">
                <mc:Choice xmlns:v="urn:schemas-microsoft-com:vml" Requires="v">
                  <p:oleObj spid="_x0000_s4134" r:id="rId17" imgW="126890" imgH="241091" progId="Equation.DSMT4">
                    <p:embed/>
                  </p:oleObj>
                </mc:Choice>
                <mc:Fallback>
                  <p:oleObj r:id="rId17" imgW="126890" imgH="241091" progId="Equation.DSMT4">
                    <p:embed/>
                    <p:pic>
                      <p:nvPicPr>
                        <p:cNvPr id="43027" name="对象 2">
                          <a:extLst>
                            <a:ext uri="{FF2B5EF4-FFF2-40B4-BE49-F238E27FC236}">
                              <a16:creationId xmlns:a16="http://schemas.microsoft.com/office/drawing/2014/main" id="{3BE59B59-66B7-44D0-B4BD-CAF2C632D6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3716338"/>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2">
              <a:extLst>
                <a:ext uri="{FF2B5EF4-FFF2-40B4-BE49-F238E27FC236}">
                  <a16:creationId xmlns:a16="http://schemas.microsoft.com/office/drawing/2014/main" id="{D8C0CFCC-250E-4F39-A0E9-D95EFDE70D1C}"/>
                </a:ext>
              </a:extLst>
            </p:cNvPr>
            <p:cNvGraphicFramePr>
              <a:graphicFrameLocks noChangeAspect="1"/>
            </p:cNvGraphicFramePr>
            <p:nvPr/>
          </p:nvGraphicFramePr>
          <p:xfrm>
            <a:off x="7812088" y="3716338"/>
            <a:ext cx="127000" cy="241300"/>
          </p:xfrm>
          <a:graphic>
            <a:graphicData uri="http://schemas.openxmlformats.org/presentationml/2006/ole">
              <mc:AlternateContent xmlns:mc="http://schemas.openxmlformats.org/markup-compatibility/2006">
                <mc:Choice xmlns:v="urn:schemas-microsoft-com:vml" Requires="v">
                  <p:oleObj spid="_x0000_s4135" r:id="rId18" imgW="126890" imgH="241091" progId="Equation.DSMT4">
                    <p:embed/>
                  </p:oleObj>
                </mc:Choice>
                <mc:Fallback>
                  <p:oleObj r:id="rId18" imgW="126890" imgH="241091" progId="Equation.DSMT4">
                    <p:embed/>
                    <p:pic>
                      <p:nvPicPr>
                        <p:cNvPr id="43028" name="对象 2">
                          <a:extLst>
                            <a:ext uri="{FF2B5EF4-FFF2-40B4-BE49-F238E27FC236}">
                              <a16:creationId xmlns:a16="http://schemas.microsoft.com/office/drawing/2014/main" id="{9D395D93-5561-4FD8-A121-1E404C0799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3716338"/>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2">
              <a:extLst>
                <a:ext uri="{FF2B5EF4-FFF2-40B4-BE49-F238E27FC236}">
                  <a16:creationId xmlns:a16="http://schemas.microsoft.com/office/drawing/2014/main" id="{5CA1F5AB-CE37-43E7-8D62-438C0CBE6BCD}"/>
                </a:ext>
              </a:extLst>
            </p:cNvPr>
            <p:cNvGraphicFramePr>
              <a:graphicFrameLocks noChangeAspect="1"/>
            </p:cNvGraphicFramePr>
            <p:nvPr/>
          </p:nvGraphicFramePr>
          <p:xfrm>
            <a:off x="7451725" y="4149725"/>
            <a:ext cx="127000" cy="241300"/>
          </p:xfrm>
          <a:graphic>
            <a:graphicData uri="http://schemas.openxmlformats.org/presentationml/2006/ole">
              <mc:AlternateContent xmlns:mc="http://schemas.openxmlformats.org/markup-compatibility/2006">
                <mc:Choice xmlns:v="urn:schemas-microsoft-com:vml" Requires="v">
                  <p:oleObj spid="_x0000_s4136" r:id="rId19" imgW="126890" imgH="241091" progId="Equation.DSMT4">
                    <p:embed/>
                  </p:oleObj>
                </mc:Choice>
                <mc:Fallback>
                  <p:oleObj r:id="rId19" imgW="126890" imgH="241091" progId="Equation.DSMT4">
                    <p:embed/>
                    <p:pic>
                      <p:nvPicPr>
                        <p:cNvPr id="43029" name="对象 2">
                          <a:extLst>
                            <a:ext uri="{FF2B5EF4-FFF2-40B4-BE49-F238E27FC236}">
                              <a16:creationId xmlns:a16="http://schemas.microsoft.com/office/drawing/2014/main" id="{F21BF918-EDB8-43F0-B716-94BA43070B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1725" y="4149725"/>
                          <a:ext cx="127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 name="文本框 18">
            <a:extLst>
              <a:ext uri="{FF2B5EF4-FFF2-40B4-BE49-F238E27FC236}">
                <a16:creationId xmlns:a16="http://schemas.microsoft.com/office/drawing/2014/main" id="{E0CEF445-52E2-4E96-B848-14D1169432E5}"/>
              </a:ext>
            </a:extLst>
          </p:cNvPr>
          <p:cNvSpPr txBox="1"/>
          <p:nvPr/>
        </p:nvSpPr>
        <p:spPr>
          <a:xfrm>
            <a:off x="668923" y="656650"/>
            <a:ext cx="1423764" cy="523220"/>
          </a:xfrm>
          <a:prstGeom prst="rect">
            <a:avLst/>
          </a:prstGeom>
          <a:noFill/>
        </p:spPr>
        <p:txBody>
          <a:bodyPr wrap="square" rtlCol="0">
            <a:spAutoFit/>
          </a:bodyPr>
          <a:lstStyle/>
          <a:p>
            <a:r>
              <a:rPr lang="zh-CN" altLang="en-US" sz="2800" b="1" dirty="0"/>
              <a:t>练习</a:t>
            </a:r>
          </a:p>
        </p:txBody>
      </p:sp>
    </p:spTree>
    <p:extLst>
      <p:ext uri="{BB962C8B-B14F-4D97-AF65-F5344CB8AC3E}">
        <p14:creationId xmlns:p14="http://schemas.microsoft.com/office/powerpoint/2010/main" val="377583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4"/>
          <p:cNvSpPr txBox="1">
            <a:spLocks noChangeArrowheads="1"/>
          </p:cNvSpPr>
          <p:nvPr/>
        </p:nvSpPr>
        <p:spPr bwMode="auto">
          <a:xfrm>
            <a:off x="496652" y="3664797"/>
            <a:ext cx="22336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经典力学</a:t>
            </a:r>
          </a:p>
        </p:txBody>
      </p:sp>
      <p:sp>
        <p:nvSpPr>
          <p:cNvPr id="27" name="左大括号 26"/>
          <p:cNvSpPr/>
          <p:nvPr/>
        </p:nvSpPr>
        <p:spPr bwMode="auto">
          <a:xfrm>
            <a:off x="2226204" y="2486407"/>
            <a:ext cx="288032" cy="2880000"/>
          </a:xfrm>
          <a:prstGeom prst="leftBrace">
            <a:avLst/>
          </a:prstGeom>
          <a:noFill/>
          <a:ln>
            <a:solidFill>
              <a:srgbClr val="000000"/>
            </a:solidFill>
          </a:ln>
          <a:effectLst/>
        </p:spPr>
        <p:txBody>
          <a:bodyPr vert="horz" wrap="square" lIns="91440" tIns="45720" rIns="91440" bIns="45720" numCol="1" rtlCol="0" anchor="t" anchorCtr="0" compatLnSpc="1">
            <a:prstTxWarp prst="textNoShape">
              <a:avLst/>
            </a:prstTxWarp>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zh-CN" altLang="en-US" sz="32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文本框 27"/>
          <p:cNvSpPr txBox="1"/>
          <p:nvPr/>
        </p:nvSpPr>
        <p:spPr>
          <a:xfrm>
            <a:off x="2328806" y="2226961"/>
            <a:ext cx="2373559"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“运动学”</a:t>
            </a:r>
          </a:p>
        </p:txBody>
      </p:sp>
      <p:sp>
        <p:nvSpPr>
          <p:cNvPr id="29" name="文本框 28"/>
          <p:cNvSpPr txBox="1"/>
          <p:nvPr/>
        </p:nvSpPr>
        <p:spPr>
          <a:xfrm>
            <a:off x="2370220" y="5047136"/>
            <a:ext cx="2229543"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“动力学”</a:t>
            </a:r>
          </a:p>
        </p:txBody>
      </p:sp>
      <p:sp>
        <p:nvSpPr>
          <p:cNvPr id="30" name="左大括号 29"/>
          <p:cNvSpPr/>
          <p:nvPr/>
        </p:nvSpPr>
        <p:spPr bwMode="auto">
          <a:xfrm>
            <a:off x="4264204" y="1688998"/>
            <a:ext cx="227099" cy="1740001"/>
          </a:xfrm>
          <a:prstGeom prst="leftBrace">
            <a:avLst/>
          </a:prstGeom>
          <a:noFill/>
          <a:ln>
            <a:solidFill>
              <a:srgbClr val="000000"/>
            </a:solidFill>
          </a:ln>
          <a:effectLst/>
        </p:spPr>
        <p:txBody>
          <a:bodyPr vert="horz" wrap="square" lIns="91440" tIns="45720" rIns="91440" bIns="45720" numCol="1" rtlCol="0" anchor="t" anchorCtr="0" compatLnSpc="1">
            <a:prstTxWarp prst="textNoShape">
              <a:avLst/>
            </a:prstTxWarp>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zh-CN" altLang="en-US" sz="32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30"/>
          <p:cNvSpPr txBox="1"/>
          <p:nvPr/>
        </p:nvSpPr>
        <p:spPr>
          <a:xfrm>
            <a:off x="4525286" y="1417887"/>
            <a:ext cx="3449373"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质点运动的描述</a:t>
            </a:r>
          </a:p>
        </p:txBody>
      </p:sp>
      <p:sp>
        <p:nvSpPr>
          <p:cNvPr id="32" name="文本框 31"/>
          <p:cNvSpPr txBox="1"/>
          <p:nvPr/>
        </p:nvSpPr>
        <p:spPr>
          <a:xfrm>
            <a:off x="4470491" y="2243801"/>
            <a:ext cx="4673509"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圆周运动与一般曲线运动</a:t>
            </a:r>
          </a:p>
        </p:txBody>
      </p:sp>
      <p:sp>
        <p:nvSpPr>
          <p:cNvPr id="33" name="文本框 32"/>
          <p:cNvSpPr txBox="1"/>
          <p:nvPr/>
        </p:nvSpPr>
        <p:spPr>
          <a:xfrm>
            <a:off x="4470491" y="3101682"/>
            <a:ext cx="4673509"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相对运动</a:t>
            </a:r>
          </a:p>
        </p:txBody>
      </p:sp>
      <p:sp>
        <p:nvSpPr>
          <p:cNvPr id="34" name="左大括号 33"/>
          <p:cNvSpPr/>
          <p:nvPr/>
        </p:nvSpPr>
        <p:spPr bwMode="auto">
          <a:xfrm>
            <a:off x="4289842" y="4449627"/>
            <a:ext cx="176020" cy="1783983"/>
          </a:xfrm>
          <a:prstGeom prst="leftBrace">
            <a:avLst/>
          </a:prstGeom>
          <a:noFill/>
          <a:ln>
            <a:solidFill>
              <a:srgbClr val="000000"/>
            </a:solidFill>
          </a:ln>
          <a:effectLst/>
        </p:spPr>
        <p:txBody>
          <a:bodyPr vert="horz" wrap="square" lIns="91440" tIns="45720" rIns="91440" bIns="45720" numCol="1" rtlCol="0" anchor="t" anchorCtr="0" compatLnSpc="1">
            <a:prstTxWarp prst="textNoShape">
              <a:avLst/>
            </a:prstTxWarp>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0" lang="zh-CN" altLang="en-US" sz="320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文本框 34"/>
          <p:cNvSpPr txBox="1"/>
          <p:nvPr/>
        </p:nvSpPr>
        <p:spPr>
          <a:xfrm>
            <a:off x="4505871" y="4188017"/>
            <a:ext cx="3449373"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牛顿定律</a:t>
            </a:r>
          </a:p>
        </p:txBody>
      </p:sp>
      <p:sp>
        <p:nvSpPr>
          <p:cNvPr id="36" name="文本框 35"/>
          <p:cNvSpPr txBox="1"/>
          <p:nvPr/>
        </p:nvSpPr>
        <p:spPr>
          <a:xfrm>
            <a:off x="4491304" y="5045898"/>
            <a:ext cx="4239537"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动量守恒和能量守恒定律</a:t>
            </a:r>
          </a:p>
        </p:txBody>
      </p:sp>
      <p:sp>
        <p:nvSpPr>
          <p:cNvPr id="37" name="文本框 36"/>
          <p:cNvSpPr txBox="1"/>
          <p:nvPr/>
        </p:nvSpPr>
        <p:spPr>
          <a:xfrm>
            <a:off x="4491304" y="5893154"/>
            <a:ext cx="4239537" cy="523220"/>
          </a:xfrm>
          <a:prstGeom prst="rect">
            <a:avLst/>
          </a:prstGeom>
          <a:noFill/>
        </p:spPr>
        <p:txBody>
          <a:bodyPr wrap="square" rtlCol="0">
            <a:spAutoFit/>
          </a:bodyPr>
          <a:lstStyle/>
          <a:p>
            <a:pPr eaLnBrk="0" fontAlgn="base" hangingPunct="0">
              <a:spcBef>
                <a:spcPct val="0"/>
              </a:spcBef>
              <a:spcAft>
                <a:spcPct val="0"/>
              </a:spcAft>
            </a:pPr>
            <a:r>
              <a:rPr lang="zh-CN" altLang="en-US" sz="2800" dirty="0">
                <a:solidFill>
                  <a:srgbClr val="000000"/>
                </a:solidFill>
                <a:latin typeface="微软雅黑" panose="020B0503020204020204" pitchFamily="34" charset="-122"/>
                <a:ea typeface="微软雅黑" panose="020B0503020204020204" pitchFamily="34" charset="-122"/>
              </a:rPr>
              <a:t>刚体的转动</a:t>
            </a:r>
          </a:p>
        </p:txBody>
      </p:sp>
      <p:sp>
        <p:nvSpPr>
          <p:cNvPr id="43" name="矩形 42"/>
          <p:cNvSpPr/>
          <p:nvPr/>
        </p:nvSpPr>
        <p:spPr>
          <a:xfrm>
            <a:off x="0" y="-18853"/>
            <a:ext cx="9144000" cy="99735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44" name="矩形 43"/>
          <p:cNvSpPr/>
          <p:nvPr/>
        </p:nvSpPr>
        <p:spPr>
          <a:xfrm>
            <a:off x="3003170" y="162729"/>
            <a:ext cx="2646878"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力学研究内容</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034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182442"/>
            <a:ext cx="9144000" cy="2096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7" name="矩形 6"/>
          <p:cNvSpPr/>
          <p:nvPr/>
        </p:nvSpPr>
        <p:spPr>
          <a:xfrm>
            <a:off x="2613939" y="4454045"/>
            <a:ext cx="3993401" cy="2237985"/>
          </a:xfrm>
          <a:prstGeom prst="rect">
            <a:avLst/>
          </a:prstGeom>
        </p:spPr>
        <p:txBody>
          <a:bodyPr wrap="none">
            <a:spAutoFit/>
          </a:bodyPr>
          <a:lstStyle/>
          <a:p>
            <a:pPr algn="ctr">
              <a:lnSpc>
                <a:spcPct val="150000"/>
              </a:lnSpc>
            </a:pPr>
            <a:r>
              <a:rPr lang="zh-CN" altLang="en-US" sz="3200" b="1" dirty="0">
                <a:latin typeface="华文楷体" panose="02010600040101010101" pitchFamily="2" charset="-122"/>
                <a:ea typeface="华文楷体" panose="02010600040101010101" pitchFamily="2" charset="-122"/>
              </a:rPr>
              <a:t>主讲人：白慧婷</a:t>
            </a:r>
            <a:endParaRPr lang="en-US" altLang="zh-CN" sz="3200" b="1" dirty="0">
              <a:latin typeface="华文楷体" panose="02010600040101010101" pitchFamily="2" charset="-122"/>
              <a:ea typeface="华文楷体" panose="02010600040101010101" pitchFamily="2" charset="-122"/>
            </a:endParaRPr>
          </a:p>
          <a:p>
            <a:pPr algn="ctr">
              <a:lnSpc>
                <a:spcPct val="150000"/>
              </a:lnSpc>
            </a:pPr>
            <a:r>
              <a:rPr lang="zh-CN" altLang="en-US" sz="3200" b="1" dirty="0">
                <a:latin typeface="华文楷体" panose="02010600040101010101" pitchFamily="2" charset="-122"/>
                <a:ea typeface="华文楷体" panose="02010600040101010101" pitchFamily="2" charset="-122"/>
              </a:rPr>
              <a:t>电话：</a:t>
            </a:r>
            <a:r>
              <a:rPr lang="en-US" altLang="zh-CN" sz="3200" b="1" dirty="0">
                <a:latin typeface="华文楷体" panose="02010600040101010101" pitchFamily="2" charset="-122"/>
                <a:ea typeface="华文楷体" panose="02010600040101010101" pitchFamily="2" charset="-122"/>
              </a:rPr>
              <a:t>18799755786</a:t>
            </a:r>
          </a:p>
          <a:p>
            <a:pPr algn="ctr">
              <a:lnSpc>
                <a:spcPct val="150000"/>
              </a:lnSpc>
            </a:pPr>
            <a:r>
              <a:rPr lang="zh-CN" altLang="en-US" sz="3200" b="1" dirty="0">
                <a:latin typeface="华文楷体" panose="02010600040101010101" pitchFamily="2" charset="-122"/>
                <a:ea typeface="华文楷体" panose="02010600040101010101" pitchFamily="2" charset="-122"/>
              </a:rPr>
              <a:t>时间：</a:t>
            </a:r>
            <a:fld id="{1A775191-CF62-496B-AD8D-2C346441D182}" type="datetime2">
              <a:rPr lang="zh-CN" altLang="en-US" sz="3200" b="1" smtClean="0">
                <a:latin typeface="华文楷体" panose="02010600040101010101" pitchFamily="2" charset="-122"/>
                <a:ea typeface="华文楷体" panose="02010600040101010101" pitchFamily="2" charset="-122"/>
              </a:rPr>
              <a:t>2022年3月21日</a:t>
            </a:fld>
            <a:endParaRPr lang="en-US" altLang="zh-CN" sz="3200" b="1" dirty="0">
              <a:latin typeface="华文楷体" panose="02010600040101010101" pitchFamily="2" charset="-122"/>
              <a:ea typeface="华文楷体" panose="02010600040101010101" pitchFamily="2" charset="-122"/>
            </a:endParaRPr>
          </a:p>
        </p:txBody>
      </p:sp>
      <p:pic>
        <p:nvPicPr>
          <p:cNvPr id="9" name="图片 8">
            <a:extLst>
              <a:ext uri="{FF2B5EF4-FFF2-40B4-BE49-F238E27FC236}">
                <a16:creationId xmlns:a16="http://schemas.microsoft.com/office/drawing/2014/main" id="{D4099D5A-2A45-40D3-B95F-5A3B7DD5D6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199" r="15094" b="82123"/>
          <a:stretch/>
        </p:blipFill>
        <p:spPr>
          <a:xfrm>
            <a:off x="0" y="-12972"/>
            <a:ext cx="9146563" cy="1397808"/>
          </a:xfrm>
          <a:prstGeom prst="rect">
            <a:avLst/>
          </a:prstGeom>
        </p:spPr>
      </p:pic>
      <p:sp>
        <p:nvSpPr>
          <p:cNvPr id="6" name="文本占位符 1"/>
          <p:cNvSpPr txBox="1">
            <a:spLocks/>
          </p:cNvSpPr>
          <p:nvPr/>
        </p:nvSpPr>
        <p:spPr>
          <a:xfrm>
            <a:off x="592310" y="2573545"/>
            <a:ext cx="8036653" cy="778707"/>
          </a:xfrm>
          <a:prstGeom prst="rect">
            <a:avLst/>
          </a:prstGeom>
        </p:spPr>
        <p:txBody>
          <a:bodyPr vert="horz" lIns="68580" tIns="34290" rIns="68580" bIns="3429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6000"/>
              </a:lnSpc>
            </a:pPr>
            <a:endParaRPr lang="en-US" altLang="zh-CN" sz="6600" b="1" dirty="0">
              <a:solidFill>
                <a:schemeClr val="bg1"/>
              </a:solidFill>
              <a:latin typeface="宋体" panose="02010600030101010101" pitchFamily="2" charset="-122"/>
              <a:ea typeface="宋体" panose="02010600030101010101" pitchFamily="2" charset="-122"/>
            </a:endParaRPr>
          </a:p>
          <a:p>
            <a:pPr algn="ctr"/>
            <a:r>
              <a:rPr lang="en-US" altLang="zh-CN" sz="6600" b="1" dirty="0">
                <a:solidFill>
                  <a:schemeClr val="bg1"/>
                </a:solidFill>
                <a:latin typeface="华文楷体" pitchFamily="2" charset="-122"/>
                <a:ea typeface="华文楷体" pitchFamily="2" charset="-122"/>
              </a:rPr>
              <a:t>1-1 </a:t>
            </a:r>
            <a:r>
              <a:rPr lang="zh-CN" altLang="en-US" sz="6600" b="1" dirty="0">
                <a:solidFill>
                  <a:schemeClr val="bg1"/>
                </a:solidFill>
                <a:latin typeface="华文楷体" pitchFamily="2" charset="-122"/>
                <a:ea typeface="华文楷体" pitchFamily="2" charset="-122"/>
              </a:rPr>
              <a:t>参考系 坐标系 物理模型</a:t>
            </a:r>
          </a:p>
        </p:txBody>
      </p:sp>
    </p:spTree>
    <p:extLst>
      <p:ext uri="{BB962C8B-B14F-4D97-AF65-F5344CB8AC3E}">
        <p14:creationId xmlns:p14="http://schemas.microsoft.com/office/powerpoint/2010/main" val="417547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2"/>
          <p:cNvSpPr txBox="1">
            <a:spLocks noChangeArrowheads="1"/>
          </p:cNvSpPr>
          <p:nvPr/>
        </p:nvSpPr>
        <p:spPr bwMode="auto">
          <a:xfrm>
            <a:off x="959194" y="1966718"/>
            <a:ext cx="7344049" cy="195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0" hangingPunct="0">
              <a:lnSpc>
                <a:spcPct val="110000"/>
              </a:lnSpc>
            </a:pPr>
            <a:r>
              <a:rPr lang="zh-CN" altLang="en-US" sz="2800" b="0" dirty="0">
                <a:latin typeface="微软雅黑" panose="020B0503020204020204" pitchFamily="34" charset="-122"/>
                <a:ea typeface="微软雅黑" panose="020B0503020204020204" pitchFamily="34" charset="-122"/>
              </a:rPr>
              <a:t>运动是绝对的</a:t>
            </a:r>
            <a:r>
              <a:rPr lang="en-US" altLang="zh-CN" sz="2800" b="0" dirty="0">
                <a:latin typeface="微软雅黑" panose="020B0503020204020204" pitchFamily="34" charset="-122"/>
                <a:ea typeface="微软雅黑" panose="020B0503020204020204" pitchFamily="34" charset="-122"/>
              </a:rPr>
              <a:t>: </a:t>
            </a:r>
          </a:p>
          <a:p>
            <a:pPr eaLnBrk="0" hangingPunct="0">
              <a:lnSpc>
                <a:spcPct val="110000"/>
              </a:lnSpc>
            </a:pPr>
            <a:r>
              <a:rPr lang="en-US" altLang="zh-CN" sz="2800" b="0" dirty="0">
                <a:latin typeface="微软雅黑" panose="020B0503020204020204" pitchFamily="34" charset="-122"/>
                <a:ea typeface="微软雅黑" panose="020B0503020204020204" pitchFamily="34" charset="-122"/>
              </a:rPr>
              <a:t>          </a:t>
            </a:r>
            <a:r>
              <a:rPr kumimoji="1" lang="zh-CN" altLang="en-US" sz="2800" b="0" dirty="0">
                <a:latin typeface="微软雅黑" panose="020B0503020204020204" pitchFamily="34" charset="-122"/>
                <a:ea typeface="微软雅黑" panose="020B0503020204020204" pitchFamily="34" charset="-122"/>
              </a:rPr>
              <a:t>任何物体任何时刻都在不停地运动着。</a:t>
            </a:r>
            <a:endParaRPr lang="en-US" altLang="zh-CN" sz="2800" b="0" dirty="0">
              <a:latin typeface="微软雅黑" panose="020B0503020204020204" pitchFamily="34" charset="-122"/>
              <a:ea typeface="微软雅黑" panose="020B0503020204020204" pitchFamily="34" charset="-122"/>
            </a:endParaRPr>
          </a:p>
          <a:p>
            <a:pPr eaLnBrk="0" hangingPunct="0">
              <a:lnSpc>
                <a:spcPct val="110000"/>
              </a:lnSpc>
            </a:pPr>
            <a:r>
              <a:rPr lang="zh-CN" altLang="en-US" sz="2800" b="0" dirty="0">
                <a:latin typeface="微软雅黑" panose="020B0503020204020204" pitchFamily="34" charset="-122"/>
                <a:ea typeface="微软雅黑" panose="020B0503020204020204" pitchFamily="34" charset="-122"/>
              </a:rPr>
              <a:t>运动又是相对的</a:t>
            </a:r>
            <a:r>
              <a:rPr lang="en-US" altLang="zh-CN" sz="2800" b="0" dirty="0">
                <a:latin typeface="微软雅黑" panose="020B0503020204020204" pitchFamily="34" charset="-122"/>
                <a:ea typeface="微软雅黑" panose="020B0503020204020204" pitchFamily="34" charset="-122"/>
              </a:rPr>
              <a:t>:</a:t>
            </a:r>
          </a:p>
          <a:p>
            <a:pPr eaLnBrk="0" hangingPunct="0">
              <a:lnSpc>
                <a:spcPct val="110000"/>
              </a:lnSpc>
            </a:pPr>
            <a:r>
              <a:rPr lang="en-US" altLang="zh-CN" sz="2800" b="0" dirty="0">
                <a:latin typeface="微软雅黑" panose="020B0503020204020204" pitchFamily="34" charset="-122"/>
                <a:ea typeface="微软雅黑" panose="020B0503020204020204" pitchFamily="34" charset="-122"/>
              </a:rPr>
              <a:t>          </a:t>
            </a:r>
            <a:r>
              <a:rPr kumimoji="1" lang="zh-CN" altLang="en-US" sz="2800" b="0" dirty="0">
                <a:latin typeface="微软雅黑" panose="020B0503020204020204" pitchFamily="34" charset="-122"/>
                <a:ea typeface="微软雅黑" panose="020B0503020204020204" pitchFamily="34" charset="-122"/>
              </a:rPr>
              <a:t>运动的描述是相对其他物体而言的。</a:t>
            </a:r>
          </a:p>
        </p:txBody>
      </p:sp>
      <p:sp>
        <p:nvSpPr>
          <p:cNvPr id="17" name="Rectangle 3"/>
          <p:cNvSpPr>
            <a:spLocks noChangeArrowheads="1"/>
          </p:cNvSpPr>
          <p:nvPr/>
        </p:nvSpPr>
        <p:spPr bwMode="auto">
          <a:xfrm>
            <a:off x="139131" y="875749"/>
            <a:ext cx="4735107"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kumimoji="1" lang="zh-CN" altLang="en-US" sz="2800" b="0" dirty="0">
                <a:solidFill>
                  <a:srgbClr val="C00000"/>
                </a:solidFill>
                <a:latin typeface="微软雅黑" panose="020B0503020204020204" pitchFamily="34" charset="-122"/>
                <a:ea typeface="微软雅黑" panose="020B0503020204020204" pitchFamily="34" charset="-122"/>
              </a:rPr>
              <a:t>一　运动的绝对性和相对性　　 </a:t>
            </a:r>
          </a:p>
        </p:txBody>
      </p:sp>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Tree>
    <p:extLst>
      <p:ext uri="{BB962C8B-B14F-4D97-AF65-F5344CB8AC3E}">
        <p14:creationId xmlns:p14="http://schemas.microsoft.com/office/powerpoint/2010/main" val="326461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33" name="Text Box 4" descr="再生纸"/>
          <p:cNvSpPr txBox="1">
            <a:spLocks noChangeArrowheads="1"/>
          </p:cNvSpPr>
          <p:nvPr/>
        </p:nvSpPr>
        <p:spPr bwMode="auto">
          <a:xfrm>
            <a:off x="281974" y="1338431"/>
            <a:ext cx="7273925" cy="631711"/>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b="0" dirty="0">
                <a:latin typeface="微软雅黑" panose="020B0503020204020204" pitchFamily="34" charset="-122"/>
                <a:ea typeface="微软雅黑" panose="020B0503020204020204" pitchFamily="34" charset="-122"/>
              </a:rPr>
              <a:t>        </a:t>
            </a:r>
            <a:endParaRPr kumimoji="1" lang="zh-CN" altLang="en-US" b="0" dirty="0">
              <a:latin typeface="微软雅黑" panose="020B0503020204020204" pitchFamily="34" charset="-122"/>
              <a:ea typeface="微软雅黑" panose="020B0503020204020204" pitchFamily="34" charset="-122"/>
            </a:endParaRPr>
          </a:p>
        </p:txBody>
      </p:sp>
      <p:sp>
        <p:nvSpPr>
          <p:cNvPr id="35" name="Rectangle 5"/>
          <p:cNvSpPr>
            <a:spLocks noChangeArrowheads="1"/>
          </p:cNvSpPr>
          <p:nvPr/>
        </p:nvSpPr>
        <p:spPr bwMode="auto">
          <a:xfrm>
            <a:off x="281972" y="913127"/>
            <a:ext cx="34302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0" dirty="0">
                <a:solidFill>
                  <a:srgbClr val="C00000"/>
                </a:solidFill>
                <a:latin typeface="微软雅黑" panose="020B0503020204020204" pitchFamily="34" charset="-122"/>
                <a:ea typeface="微软雅黑" panose="020B0503020204020204" pitchFamily="34" charset="-122"/>
              </a:rPr>
              <a:t>二、参考系</a:t>
            </a:r>
          </a:p>
        </p:txBody>
      </p:sp>
      <p:sp>
        <p:nvSpPr>
          <p:cNvPr id="41" name="文本框 40"/>
          <p:cNvSpPr txBox="1"/>
          <p:nvPr/>
        </p:nvSpPr>
        <p:spPr>
          <a:xfrm>
            <a:off x="519149" y="1523106"/>
            <a:ext cx="8105701" cy="1076961"/>
          </a:xfrm>
          <a:prstGeom prst="rect">
            <a:avLst/>
          </a:prstGeom>
          <a:noFill/>
        </p:spPr>
        <p:txBody>
          <a:bodyPr wrap="square" rtlCol="0">
            <a:spAutoFit/>
          </a:bodyPr>
          <a:lstStyle/>
          <a:p>
            <a:pPr>
              <a:lnSpc>
                <a:spcPct val="120000"/>
              </a:lnSpc>
            </a:pPr>
            <a:r>
              <a:rPr kumimoji="1" lang="zh-CN" altLang="en-US" sz="2800" dirty="0">
                <a:solidFill>
                  <a:srgbClr val="C00000"/>
                </a:solidFill>
                <a:latin typeface="微软雅黑" panose="020B0503020204020204" pitchFamily="34" charset="-122"/>
                <a:ea typeface="微软雅黑" panose="020B0503020204020204" pitchFamily="34" charset="-122"/>
              </a:rPr>
              <a:t>定义：</a:t>
            </a:r>
            <a:r>
              <a:rPr kumimoji="1" lang="zh-CN" altLang="en-US" sz="2800" dirty="0">
                <a:latin typeface="微软雅黑" panose="020B0503020204020204" pitchFamily="34" charset="-122"/>
                <a:ea typeface="微软雅黑" panose="020B0503020204020204" pitchFamily="34" charset="-122"/>
              </a:rPr>
              <a:t>为描述物体运动而选作参考的的其他物体或物体系。</a:t>
            </a:r>
          </a:p>
        </p:txBody>
      </p:sp>
      <p:sp>
        <p:nvSpPr>
          <p:cNvPr id="10" name="文本框 9"/>
          <p:cNvSpPr txBox="1"/>
          <p:nvPr/>
        </p:nvSpPr>
        <p:spPr>
          <a:xfrm>
            <a:off x="519149" y="3576138"/>
            <a:ext cx="3316402" cy="523220"/>
          </a:xfrm>
          <a:prstGeom prst="rect">
            <a:avLst/>
          </a:prstGeom>
          <a:noFill/>
        </p:spPr>
        <p:txBody>
          <a:bodyPr wrap="square" rtlCol="0">
            <a:spAutoFit/>
          </a:bodyPr>
          <a:lstStyle/>
          <a:p>
            <a:r>
              <a:rPr kumimoji="1" lang="en-US" altLang="zh-CN" sz="2800" dirty="0">
                <a:solidFill>
                  <a:srgbClr val="C00000"/>
                </a:solidFill>
                <a:latin typeface="微软雅黑" panose="020B0503020204020204" pitchFamily="34" charset="-122"/>
                <a:ea typeface="微软雅黑" panose="020B0503020204020204" pitchFamily="34" charset="-122"/>
              </a:rPr>
              <a:t>1</a:t>
            </a:r>
            <a:r>
              <a:rPr kumimoji="1" lang="zh-CN" altLang="en-US" sz="2800" dirty="0">
                <a:solidFill>
                  <a:srgbClr val="C00000"/>
                </a:solidFill>
                <a:latin typeface="微软雅黑" panose="020B0503020204020204" pitchFamily="34" charset="-122"/>
                <a:ea typeface="微软雅黑" panose="020B0503020204020204" pitchFamily="34" charset="-122"/>
              </a:rPr>
              <a:t>、地面参考系</a:t>
            </a:r>
          </a:p>
        </p:txBody>
      </p:sp>
      <mc:AlternateContent xmlns:mc="http://schemas.openxmlformats.org/markup-compatibility/2006" xmlns:a14="http://schemas.microsoft.com/office/drawing/2010/main">
        <mc:Choice Requires="a14">
          <p:sp>
            <p:nvSpPr>
              <p:cNvPr id="11" name="文本框 10"/>
              <p:cNvSpPr txBox="1"/>
              <p:nvPr/>
            </p:nvSpPr>
            <p:spPr>
              <a:xfrm>
                <a:off x="519148" y="4262414"/>
                <a:ext cx="8105701" cy="140108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         </a:t>
                </a:r>
                <a:r>
                  <a:rPr kumimoji="1" lang="zh-CN" altLang="en-US" sz="2800" dirty="0">
                    <a:latin typeface="微软雅黑" panose="020B0503020204020204" pitchFamily="34" charset="-122"/>
                    <a:ea typeface="微软雅黑" panose="020B0503020204020204" pitchFamily="34" charset="-122"/>
                  </a:rPr>
                  <a:t>地面是一个最常用的参考系。但只能说地面是一个近似的参考系，而不是一个严格的参考系，因为地球有自转角速度</a:t>
                </a:r>
                <a14:m>
                  <m:oMath xmlns:m="http://schemas.openxmlformats.org/officeDocument/2006/math">
                    <m:sSub>
                      <m:sSubPr>
                        <m:ctrlPr>
                          <a:rPr kumimoji="1" lang="en-US" altLang="zh-CN" sz="2800" i="1">
                            <a:latin typeface="Cambria Math" panose="02040503050406030204" pitchFamily="18" charset="0"/>
                            <a:ea typeface="宋体" panose="02010600030101010101" pitchFamily="2" charset="-122"/>
                          </a:rPr>
                        </m:ctrlPr>
                      </m:sSubPr>
                      <m:e>
                        <m:r>
                          <m:rPr>
                            <m:sty m:val="p"/>
                          </m:rPr>
                          <a:rPr kumimoji="1" lang="zh-CN" altLang="en-US" sz="2800">
                            <a:latin typeface="Cambria Math" panose="02040503050406030204" pitchFamily="18" charset="0"/>
                            <a:ea typeface="宋体" panose="02010600030101010101" pitchFamily="2" charset="-122"/>
                          </a:rPr>
                          <m:t>ω</m:t>
                        </m:r>
                      </m:e>
                      <m:sub>
                        <m:r>
                          <a:rPr kumimoji="1" lang="en-US" altLang="zh-CN" sz="2800">
                            <a:latin typeface="Cambria Math" panose="02040503050406030204" pitchFamily="18" charset="0"/>
                            <a:ea typeface="宋体" panose="02010600030101010101" pitchFamily="2" charset="-122"/>
                          </a:rPr>
                          <m:t>1</m:t>
                        </m:r>
                      </m:sub>
                    </m:sSub>
                    <m:r>
                      <a:rPr kumimoji="1" lang="en-US" altLang="zh-CN" sz="2800">
                        <a:latin typeface="Cambria Math" panose="02040503050406030204" pitchFamily="18" charset="0"/>
                        <a:ea typeface="宋体" panose="02010600030101010101" pitchFamily="2" charset="-122"/>
                      </a:rPr>
                      <m:t>=7.3×</m:t>
                    </m:r>
                    <m:sSup>
                      <m:sSupPr>
                        <m:ctrlPr>
                          <a:rPr kumimoji="1" lang="en-US" altLang="zh-CN" sz="2800" i="1">
                            <a:latin typeface="Cambria Math" panose="02040503050406030204" pitchFamily="18" charset="0"/>
                            <a:ea typeface="宋体" panose="02010600030101010101" pitchFamily="2" charset="-122"/>
                          </a:rPr>
                        </m:ctrlPr>
                      </m:sSupPr>
                      <m:e>
                        <m:r>
                          <a:rPr kumimoji="1" lang="en-US" altLang="zh-CN" sz="2800">
                            <a:latin typeface="Cambria Math" panose="02040503050406030204" pitchFamily="18" charset="0"/>
                            <a:ea typeface="宋体" panose="02010600030101010101" pitchFamily="2" charset="-122"/>
                          </a:rPr>
                          <m:t>10</m:t>
                        </m:r>
                      </m:e>
                      <m:sup>
                        <m:r>
                          <a:rPr kumimoji="1" lang="en-US" altLang="zh-CN" sz="2800">
                            <a:latin typeface="Cambria Math" panose="02040503050406030204" pitchFamily="18" charset="0"/>
                            <a:ea typeface="宋体" panose="02010600030101010101" pitchFamily="2" charset="-122"/>
                          </a:rPr>
                          <m:t>−5</m:t>
                        </m:r>
                      </m:sup>
                    </m:sSup>
                    <m:r>
                      <a:rPr kumimoji="1" lang="en-US" altLang="zh-CN" sz="2800">
                        <a:latin typeface="Cambria Math" panose="02040503050406030204" pitchFamily="18" charset="0"/>
                        <a:ea typeface="宋体" panose="02010600030101010101" pitchFamily="2" charset="-122"/>
                      </a:rPr>
                      <m:t> </m:t>
                    </m:r>
                    <m:r>
                      <m:rPr>
                        <m:sty m:val="p"/>
                      </m:rPr>
                      <a:rPr kumimoji="1" lang="en-US" altLang="zh-CN" sz="2800">
                        <a:latin typeface="Cambria Math" panose="02040503050406030204" pitchFamily="18" charset="0"/>
                        <a:ea typeface="宋体" panose="02010600030101010101" pitchFamily="2" charset="-122"/>
                      </a:rPr>
                      <m:t>rad</m:t>
                    </m:r>
                    <m:r>
                      <a:rPr kumimoji="1" lang="en-US" altLang="zh-CN" sz="2800">
                        <a:latin typeface="Cambria Math" panose="02040503050406030204" pitchFamily="18" charset="0"/>
                        <a:ea typeface="宋体" panose="02010600030101010101" pitchFamily="2" charset="-122"/>
                      </a:rPr>
                      <m:t>∙</m:t>
                    </m:r>
                    <m:sSup>
                      <m:sSupPr>
                        <m:ctrlPr>
                          <a:rPr kumimoji="1" lang="en-US" altLang="zh-CN" sz="2800" i="1">
                            <a:latin typeface="Cambria Math" panose="02040503050406030204" pitchFamily="18" charset="0"/>
                            <a:ea typeface="宋体" panose="02010600030101010101" pitchFamily="2" charset="-122"/>
                          </a:rPr>
                        </m:ctrlPr>
                      </m:sSupPr>
                      <m:e>
                        <m:r>
                          <m:rPr>
                            <m:sty m:val="p"/>
                          </m:rPr>
                          <a:rPr kumimoji="1" lang="en-US" altLang="zh-CN" sz="2800">
                            <a:latin typeface="Cambria Math" panose="02040503050406030204" pitchFamily="18" charset="0"/>
                            <a:ea typeface="宋体" panose="02010600030101010101" pitchFamily="2" charset="-122"/>
                          </a:rPr>
                          <m:t>s</m:t>
                        </m:r>
                      </m:e>
                      <m:sup>
                        <m:r>
                          <a:rPr kumimoji="1" lang="en-US" altLang="zh-CN" sz="2800">
                            <a:latin typeface="Cambria Math" panose="02040503050406030204" pitchFamily="18" charset="0"/>
                            <a:ea typeface="宋体" panose="02010600030101010101" pitchFamily="2" charset="-122"/>
                          </a:rPr>
                          <m:t>−1</m:t>
                        </m:r>
                      </m:sup>
                    </m:sSup>
                  </m:oMath>
                </a14:m>
                <a:r>
                  <a:rPr kumimoji="1" lang="zh-CN" altLang="en-US" sz="2800" dirty="0">
                    <a:latin typeface="微软雅黑" panose="020B0503020204020204" pitchFamily="34" charset="-122"/>
                    <a:ea typeface="微软雅黑" panose="020B0503020204020204" pitchFamily="34" charset="-122"/>
                  </a:rPr>
                  <a:t>。</a:t>
                </a:r>
              </a:p>
            </p:txBody>
          </p:sp>
        </mc:Choice>
        <mc:Fallback xmlns="">
          <p:sp>
            <p:nvSpPr>
              <p:cNvPr id="11" name="文本框 10"/>
              <p:cNvSpPr txBox="1">
                <a:spLocks noRot="1" noChangeAspect="1" noMove="1" noResize="1" noEditPoints="1" noAdjustHandles="1" noChangeArrowheads="1" noChangeShapeType="1" noTextEdit="1"/>
              </p:cNvSpPr>
              <p:nvPr/>
            </p:nvSpPr>
            <p:spPr>
              <a:xfrm>
                <a:off x="519148" y="4262414"/>
                <a:ext cx="8105701" cy="1401089"/>
              </a:xfrm>
              <a:prstGeom prst="rect">
                <a:avLst/>
              </a:prstGeom>
              <a:blipFill>
                <a:blip r:embed="rId3"/>
                <a:stretch>
                  <a:fillRect l="-1504" t="-4348" b="-10435"/>
                </a:stretch>
              </a:blipFill>
            </p:spPr>
            <p:txBody>
              <a:bodyPr/>
              <a:lstStyle/>
              <a:p>
                <a:r>
                  <a:rPr lang="zh-CN" altLang="en-US">
                    <a:noFill/>
                  </a:rPr>
                  <a:t> </a:t>
                </a:r>
              </a:p>
            </p:txBody>
          </p:sp>
        </mc:Fallback>
      </mc:AlternateContent>
      <p:sp>
        <p:nvSpPr>
          <p:cNvPr id="18" name="文本框 17"/>
          <p:cNvSpPr txBox="1"/>
          <p:nvPr/>
        </p:nvSpPr>
        <p:spPr>
          <a:xfrm>
            <a:off x="519149" y="2826653"/>
            <a:ext cx="3889078" cy="523220"/>
          </a:xfrm>
          <a:prstGeom prst="rect">
            <a:avLst/>
          </a:prstGeom>
          <a:noFill/>
        </p:spPr>
        <p:txBody>
          <a:bodyPr wrap="square" rtlCol="0">
            <a:spAutoFit/>
          </a:bodyPr>
          <a:lstStyle/>
          <a:p>
            <a:r>
              <a:rPr kumimoji="1" lang="en-US" altLang="zh-CN" sz="2800" dirty="0">
                <a:solidFill>
                  <a:srgbClr val="C00000"/>
                </a:solidFill>
                <a:latin typeface="微软雅黑" panose="020B0503020204020204" pitchFamily="34" charset="-122"/>
                <a:ea typeface="微软雅黑" panose="020B0503020204020204" pitchFamily="34" charset="-122"/>
              </a:rPr>
              <a:t>2. </a:t>
            </a:r>
            <a:r>
              <a:rPr kumimoji="1" lang="zh-CN" altLang="en-US" sz="2800" dirty="0">
                <a:solidFill>
                  <a:srgbClr val="C00000"/>
                </a:solidFill>
                <a:latin typeface="微软雅黑" panose="020B0503020204020204" pitchFamily="34" charset="-122"/>
                <a:ea typeface="微软雅黑" panose="020B0503020204020204" pitchFamily="34" charset="-122"/>
              </a:rPr>
              <a:t>常见的几种参考系</a:t>
            </a:r>
          </a:p>
        </p:txBody>
      </p:sp>
    </p:spTree>
    <p:extLst>
      <p:ext uri="{BB962C8B-B14F-4D97-AF65-F5344CB8AC3E}">
        <p14:creationId xmlns:p14="http://schemas.microsoft.com/office/powerpoint/2010/main" val="125146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latin typeface="微软雅黑" panose="020B0503020204020204" pitchFamily="34" charset="-122"/>
              <a:ea typeface="微软雅黑" panose="020B0503020204020204" pitchFamily="34" charset="-122"/>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33" name="Text Box 4" descr="再生纸"/>
          <p:cNvSpPr txBox="1">
            <a:spLocks noChangeArrowheads="1"/>
          </p:cNvSpPr>
          <p:nvPr/>
        </p:nvSpPr>
        <p:spPr bwMode="auto">
          <a:xfrm>
            <a:off x="281974" y="1338431"/>
            <a:ext cx="7273925" cy="631711"/>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b="0" dirty="0">
                <a:latin typeface="微软雅黑" panose="020B0503020204020204" pitchFamily="34" charset="-122"/>
                <a:ea typeface="微软雅黑" panose="020B0503020204020204" pitchFamily="34" charset="-122"/>
              </a:rPr>
              <a:t>        </a:t>
            </a:r>
            <a:endParaRPr kumimoji="1" lang="zh-CN" altLang="en-US" b="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p:cNvSpPr txBox="1"/>
              <p:nvPr/>
            </p:nvSpPr>
            <p:spPr>
              <a:xfrm>
                <a:off x="105523" y="1452146"/>
                <a:ext cx="8814189" cy="1825628"/>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       地心参考系相对于地面参考系更精确一些，地球绕太阳公转的加速度：</a:t>
                </a:r>
                <a14:m>
                  <m:oMath xmlns:m="http://schemas.openxmlformats.org/officeDocument/2006/math">
                    <m:sSub>
                      <m:sSubPr>
                        <m:ctrlPr>
                          <a:rPr lang="en-US" altLang="zh-CN" sz="2800" i="1">
                            <a:latin typeface="Cambria Math" panose="02040503050406030204" pitchFamily="18" charset="0"/>
                            <a:ea typeface="宋体" panose="02010600030101010101" pitchFamily="2" charset="-122"/>
                          </a:rPr>
                        </m:ctrlPr>
                      </m:sSubPr>
                      <m:e>
                        <m:r>
                          <a:rPr lang="zh-CN" altLang="en-US" sz="2800" b="0" i="1">
                            <a:latin typeface="Cambria Math" panose="02040503050406030204" pitchFamily="18" charset="0"/>
                            <a:ea typeface="宋体" panose="02010600030101010101" pitchFamily="2" charset="-122"/>
                          </a:rPr>
                          <m:t>𝜔</m:t>
                        </m:r>
                      </m:e>
                      <m:sub>
                        <m:r>
                          <a:rPr lang="en-US" altLang="zh-CN" sz="2800" b="0" i="1">
                            <a:latin typeface="Cambria Math" panose="02040503050406030204" pitchFamily="18" charset="0"/>
                            <a:ea typeface="宋体" panose="02010600030101010101" pitchFamily="2" charset="-122"/>
                          </a:rPr>
                          <m:t>1</m:t>
                        </m:r>
                      </m:sub>
                    </m:sSub>
                    <m:r>
                      <a:rPr lang="en-US" altLang="zh-CN" sz="2800" b="0" i="1">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2</m:t>
                    </m:r>
                    <m:r>
                      <a:rPr lang="en-US" altLang="zh-CN" sz="2800" b="0" i="1">
                        <a:latin typeface="Cambria Math" panose="02040503050406030204" pitchFamily="18" charset="0"/>
                        <a:ea typeface="宋体" panose="02010600030101010101" pitchFamily="2" charset="-122"/>
                      </a:rPr>
                      <m:t>.</m:t>
                    </m:r>
                    <m:r>
                      <a:rPr lang="en-US" altLang="zh-CN" sz="2800" b="0" i="1" smtClean="0">
                        <a:latin typeface="Cambria Math" panose="02040503050406030204" pitchFamily="18" charset="0"/>
                        <a:ea typeface="宋体" panose="02010600030101010101" pitchFamily="2" charset="-122"/>
                      </a:rPr>
                      <m:t>0</m:t>
                    </m:r>
                    <m:r>
                      <a:rPr lang="en-US" altLang="zh-CN" sz="2800" b="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0" i="1">
                            <a:latin typeface="Cambria Math" panose="02040503050406030204" pitchFamily="18" charset="0"/>
                            <a:ea typeface="Cambria Math" panose="02040503050406030204" pitchFamily="18" charset="0"/>
                          </a:rPr>
                          <m:t>10</m:t>
                        </m:r>
                      </m:e>
                      <m:sup>
                        <m:r>
                          <a:rPr lang="en-US" altLang="zh-CN" sz="2800" b="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7</m:t>
                        </m:r>
                      </m:sup>
                    </m:sSup>
                    <m:r>
                      <a:rPr lang="en-US" altLang="zh-CN" sz="2800" b="0" i="1">
                        <a:latin typeface="Cambria Math" panose="02040503050406030204" pitchFamily="18" charset="0"/>
                        <a:ea typeface="Cambria Math" panose="02040503050406030204" pitchFamily="18" charset="0"/>
                      </a:rPr>
                      <m:t>𝑟𝑎𝑑</m:t>
                    </m:r>
                    <m:r>
                      <a:rPr lang="en-US" altLang="zh-CN" sz="2800" b="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0" i="1">
                            <a:latin typeface="Cambria Math" panose="02040503050406030204" pitchFamily="18" charset="0"/>
                            <a:ea typeface="Cambria Math" panose="02040503050406030204" pitchFamily="18" charset="0"/>
                          </a:rPr>
                          <m:t>𝑠</m:t>
                        </m:r>
                      </m:e>
                      <m:sup>
                        <m:r>
                          <a:rPr lang="en-US" altLang="zh-CN" sz="2800" b="0" i="1">
                            <a:latin typeface="Cambria Math" panose="02040503050406030204" pitchFamily="18" charset="0"/>
                            <a:ea typeface="Cambria Math" panose="02040503050406030204" pitchFamily="18" charset="0"/>
                          </a:rPr>
                          <m:t>−1</m:t>
                        </m:r>
                      </m:sup>
                    </m:sSup>
                  </m:oMath>
                </a14:m>
                <a:r>
                  <a:rPr lang="zh-CN" altLang="en-US" sz="2800" dirty="0">
                    <a:latin typeface="微软雅黑" panose="020B0503020204020204" pitchFamily="34" charset="-122"/>
                    <a:ea typeface="微软雅黑" panose="020B0503020204020204" pitchFamily="34" charset="-122"/>
                  </a:rPr>
                  <a:t>。讨论人造地球卫星运动时，常选择以地心为为原点，坐标轴指向恒星的地心</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恒星坐标系。</a:t>
                </a:r>
              </a:p>
            </p:txBody>
          </p:sp>
        </mc:Choice>
        <mc:Fallback xmlns="">
          <p:sp>
            <p:nvSpPr>
              <p:cNvPr id="12" name="文本框 11"/>
              <p:cNvSpPr txBox="1">
                <a:spLocks noRot="1" noChangeAspect="1" noMove="1" noResize="1" noEditPoints="1" noAdjustHandles="1" noChangeArrowheads="1" noChangeShapeType="1" noTextEdit="1"/>
              </p:cNvSpPr>
              <p:nvPr/>
            </p:nvSpPr>
            <p:spPr>
              <a:xfrm>
                <a:off x="105523" y="1452146"/>
                <a:ext cx="8814189" cy="1825628"/>
              </a:xfrm>
              <a:prstGeom prst="rect">
                <a:avLst/>
              </a:prstGeom>
              <a:blipFill>
                <a:blip r:embed="rId3"/>
                <a:stretch>
                  <a:fillRect l="-1383" t="-3333" r="-277" b="-7667"/>
                </a:stretch>
              </a:blipFill>
            </p:spPr>
            <p:txBody>
              <a:bodyPr/>
              <a:lstStyle/>
              <a:p>
                <a:r>
                  <a:rPr lang="zh-CN" altLang="en-US">
                    <a:noFill/>
                  </a:rPr>
                  <a:t> </a:t>
                </a:r>
              </a:p>
            </p:txBody>
          </p:sp>
        </mc:Fallback>
      </mc:AlternateContent>
      <p:sp>
        <p:nvSpPr>
          <p:cNvPr id="13" name="文本框 12"/>
          <p:cNvSpPr txBox="1"/>
          <p:nvPr/>
        </p:nvSpPr>
        <p:spPr>
          <a:xfrm>
            <a:off x="281974" y="831546"/>
            <a:ext cx="2832186" cy="523220"/>
          </a:xfrm>
          <a:prstGeom prst="rect">
            <a:avLst/>
          </a:prstGeom>
          <a:noFill/>
        </p:spPr>
        <p:txBody>
          <a:bodyPr wrap="square" rtlCol="0">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2</a:t>
            </a:r>
            <a:r>
              <a:rPr lang="zh-CN" altLang="en-US" sz="2800" dirty="0">
                <a:solidFill>
                  <a:srgbClr val="C00000"/>
                </a:solidFill>
                <a:latin typeface="微软雅黑" panose="020B0503020204020204" pitchFamily="34" charset="-122"/>
                <a:ea typeface="微软雅黑" panose="020B0503020204020204" pitchFamily="34" charset="-122"/>
              </a:rPr>
              <a:t>、地心参考系</a:t>
            </a:r>
          </a:p>
        </p:txBody>
      </p:sp>
      <p:sp>
        <p:nvSpPr>
          <p:cNvPr id="14" name="文本框 13"/>
          <p:cNvSpPr txBox="1"/>
          <p:nvPr/>
        </p:nvSpPr>
        <p:spPr>
          <a:xfrm>
            <a:off x="281974" y="4797356"/>
            <a:ext cx="2571819" cy="523220"/>
          </a:xfrm>
          <a:prstGeom prst="rect">
            <a:avLst/>
          </a:prstGeom>
          <a:noFill/>
        </p:spPr>
        <p:txBody>
          <a:bodyPr wrap="square" rtlCol="0">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3</a:t>
            </a:r>
            <a:r>
              <a:rPr lang="zh-CN" altLang="en-US" sz="2800" dirty="0">
                <a:solidFill>
                  <a:srgbClr val="C00000"/>
                </a:solidFill>
                <a:latin typeface="微软雅黑" panose="020B0503020204020204" pitchFamily="34" charset="-122"/>
                <a:ea typeface="微软雅黑" panose="020B0503020204020204" pitchFamily="34" charset="-122"/>
              </a:rPr>
              <a:t>、日心参考系</a:t>
            </a:r>
          </a:p>
        </p:txBody>
      </p:sp>
      <mc:AlternateContent xmlns:mc="http://schemas.openxmlformats.org/markup-compatibility/2006" xmlns:a14="http://schemas.microsoft.com/office/drawing/2010/main">
        <mc:Choice Requires="a14">
          <p:sp>
            <p:nvSpPr>
              <p:cNvPr id="15" name="文本框 14"/>
              <p:cNvSpPr txBox="1"/>
              <p:nvPr/>
            </p:nvSpPr>
            <p:spPr>
              <a:xfrm>
                <a:off x="281974" y="5563676"/>
                <a:ext cx="8637738" cy="963854"/>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    日心参考系相对于地心参考系还要精确，但太阳还围绕银河中心旋转</a:t>
                </a:r>
                <a14:m>
                  <m:oMath xmlns:m="http://schemas.openxmlformats.org/officeDocument/2006/math">
                    <m:sSub>
                      <m:sSubPr>
                        <m:ctrlPr>
                          <a:rPr lang="en-US" altLang="zh-CN" sz="2800" i="1" smtClean="0">
                            <a:latin typeface="Cambria Math" panose="02040503050406030204" pitchFamily="18" charset="0"/>
                            <a:ea typeface="宋体" panose="02010600030101010101" pitchFamily="2" charset="-122"/>
                          </a:rPr>
                        </m:ctrlPr>
                      </m:sSubPr>
                      <m:e>
                        <m:r>
                          <a:rPr lang="zh-CN" altLang="en-US" sz="2800" b="0" i="1" smtClean="0">
                            <a:latin typeface="Cambria Math" panose="02040503050406030204" pitchFamily="18" charset="0"/>
                            <a:ea typeface="宋体" panose="02010600030101010101" pitchFamily="2" charset="-122"/>
                          </a:rPr>
                          <m:t>𝜔</m:t>
                        </m:r>
                      </m:e>
                      <m:sub>
                        <m:r>
                          <a:rPr lang="en-US" altLang="zh-CN" sz="2800" b="0" i="1" smtClean="0">
                            <a:latin typeface="Cambria Math" panose="02040503050406030204" pitchFamily="18" charset="0"/>
                            <a:ea typeface="宋体" panose="02010600030101010101" pitchFamily="2" charset="-122"/>
                          </a:rPr>
                          <m:t>𝑘</m:t>
                        </m:r>
                      </m:sub>
                    </m:sSub>
                    <m:r>
                      <a:rPr lang="en-US" altLang="zh-CN" sz="2800" b="0" i="1" smtClean="0">
                        <a:latin typeface="Cambria Math" panose="02040503050406030204" pitchFamily="18" charset="0"/>
                        <a:ea typeface="宋体" panose="02010600030101010101" pitchFamily="2" charset="-122"/>
                      </a:rPr>
                      <m:t>=8.0</m:t>
                    </m:r>
                    <m:r>
                      <a:rPr lang="en-US" altLang="zh-CN" sz="2800" b="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10</m:t>
                        </m:r>
                      </m:e>
                      <m:sup>
                        <m:r>
                          <a:rPr lang="en-US" altLang="zh-CN" sz="2800" b="0" i="1" smtClean="0">
                            <a:latin typeface="Cambria Math" panose="02040503050406030204" pitchFamily="18" charset="0"/>
                            <a:ea typeface="Cambria Math" panose="02040503050406030204" pitchFamily="18" charset="0"/>
                          </a:rPr>
                          <m:t>−12</m:t>
                        </m:r>
                      </m:sup>
                    </m:sSup>
                    <m:r>
                      <a:rPr lang="en-US" altLang="zh-CN" sz="2800" b="0" i="1">
                        <a:latin typeface="Cambria Math" panose="02040503050406030204" pitchFamily="18" charset="0"/>
                        <a:ea typeface="Cambria Math" panose="02040503050406030204" pitchFamily="18" charset="0"/>
                      </a:rPr>
                      <m:t>𝑟𝑎𝑑</m:t>
                    </m:r>
                    <m:r>
                      <a:rPr lang="en-US" altLang="zh-CN" sz="2800" b="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𝑠</m:t>
                        </m:r>
                      </m:e>
                      <m:sup>
                        <m:r>
                          <a:rPr lang="en-US" altLang="zh-CN" sz="2800" b="0" i="1" smtClean="0">
                            <a:latin typeface="Cambria Math" panose="02040503050406030204" pitchFamily="18" charset="0"/>
                            <a:ea typeface="Cambria Math" panose="02040503050406030204" pitchFamily="18" charset="0"/>
                          </a:rPr>
                          <m:t>−1</m:t>
                        </m:r>
                      </m:sup>
                    </m:sSup>
                  </m:oMath>
                </a14:m>
                <a:r>
                  <a:rPr lang="zh-CN" altLang="en-US" sz="2800" dirty="0">
                    <a:latin typeface="微软雅黑" panose="020B0503020204020204" pitchFamily="34" charset="-122"/>
                    <a:ea typeface="微软雅黑" panose="020B0503020204020204" pitchFamily="34" charset="-122"/>
                  </a:rPr>
                  <a:t>。</a:t>
                </a:r>
              </a:p>
            </p:txBody>
          </p:sp>
        </mc:Choice>
        <mc:Fallback xmlns="">
          <p:sp>
            <p:nvSpPr>
              <p:cNvPr id="15" name="文本框 14"/>
              <p:cNvSpPr txBox="1">
                <a:spLocks noRot="1" noChangeAspect="1" noMove="1" noResize="1" noEditPoints="1" noAdjustHandles="1" noChangeArrowheads="1" noChangeShapeType="1" noTextEdit="1"/>
              </p:cNvSpPr>
              <p:nvPr/>
            </p:nvSpPr>
            <p:spPr>
              <a:xfrm>
                <a:off x="281974" y="5563676"/>
                <a:ext cx="8637738" cy="963854"/>
              </a:xfrm>
              <a:prstGeom prst="rect">
                <a:avLst/>
              </a:prstGeom>
              <a:blipFill>
                <a:blip r:embed="rId4"/>
                <a:stretch>
                  <a:fillRect l="-1411" t="-6962" b="-15823"/>
                </a:stretch>
              </a:blipFill>
            </p:spPr>
            <p:txBody>
              <a:bodyPr/>
              <a:lstStyle/>
              <a:p>
                <a:r>
                  <a:rPr lang="zh-CN" altLang="en-US">
                    <a:noFill/>
                  </a:rPr>
                  <a:t> </a:t>
                </a:r>
              </a:p>
            </p:txBody>
          </p:sp>
        </mc:Fallback>
      </mc:AlternateContent>
      <p:pic>
        <p:nvPicPr>
          <p:cNvPr id="9" name="图片 1">
            <a:extLst>
              <a:ext uri="{FF2B5EF4-FFF2-40B4-BE49-F238E27FC236}">
                <a16:creationId xmlns:a16="http://schemas.microsoft.com/office/drawing/2014/main" id="{3B798DD9-C1CE-4034-AAB9-2DE068A2081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97015" y="2962473"/>
            <a:ext cx="2528649" cy="222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441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6455"/>
            <a:ext cx="9144000" cy="740621"/>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002060"/>
              </a:solidFill>
            </a:endParaRPr>
          </a:p>
        </p:txBody>
      </p:sp>
      <p:sp>
        <p:nvSpPr>
          <p:cNvPr id="31" name="矩形 30"/>
          <p:cNvSpPr/>
          <p:nvPr/>
        </p:nvSpPr>
        <p:spPr>
          <a:xfrm>
            <a:off x="139131" y="135128"/>
            <a:ext cx="4668266" cy="523220"/>
          </a:xfrm>
          <a:prstGeom prst="rect">
            <a:avLst/>
          </a:prstGeom>
        </p:spPr>
        <p:txBody>
          <a:bodyPr wrap="none">
            <a:spAutoFit/>
          </a:bodyPr>
          <a:lstStyle/>
          <a:p>
            <a:r>
              <a:rPr lang="en-US" altLang="zh-CN"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28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参考系 坐标系 物理模型</a:t>
            </a:r>
          </a:p>
        </p:txBody>
      </p:sp>
      <p:sp>
        <p:nvSpPr>
          <p:cNvPr id="33" name="Text Box 4" descr="再生纸"/>
          <p:cNvSpPr txBox="1">
            <a:spLocks noChangeArrowheads="1"/>
          </p:cNvSpPr>
          <p:nvPr/>
        </p:nvSpPr>
        <p:spPr bwMode="auto">
          <a:xfrm>
            <a:off x="281974" y="1338431"/>
            <a:ext cx="7273925" cy="63171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b="0" dirty="0">
                <a:latin typeface="微软雅黑" panose="020B0503020204020204" pitchFamily="34" charset="-122"/>
                <a:ea typeface="微软雅黑" panose="020B0503020204020204" pitchFamily="34" charset="-122"/>
              </a:rPr>
              <a:t>        </a:t>
            </a:r>
            <a:endParaRPr kumimoji="1" lang="zh-CN" altLang="en-US" b="0" dirty="0">
              <a:latin typeface="微软雅黑" panose="020B0503020204020204" pitchFamily="34" charset="-122"/>
              <a:ea typeface="微软雅黑" panose="020B0503020204020204" pitchFamily="34" charset="-122"/>
            </a:endParaRPr>
          </a:p>
        </p:txBody>
      </p:sp>
      <p:sp>
        <p:nvSpPr>
          <p:cNvPr id="34" name="Text Box 2"/>
          <p:cNvSpPr txBox="1">
            <a:spLocks noChangeArrowheads="1"/>
          </p:cNvSpPr>
          <p:nvPr/>
        </p:nvSpPr>
        <p:spPr bwMode="auto">
          <a:xfrm>
            <a:off x="263562" y="4155489"/>
            <a:ext cx="3817486" cy="10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b="0" dirty="0">
                <a:solidFill>
                  <a:srgbClr val="0000FF"/>
                </a:solidFill>
                <a:latin typeface="微软雅黑" panose="020B0503020204020204" pitchFamily="34" charset="-122"/>
                <a:ea typeface="微软雅黑" panose="020B0503020204020204" pitchFamily="34" charset="-122"/>
              </a:rPr>
              <a:t>1</a:t>
            </a:r>
            <a:r>
              <a:rPr kumimoji="1" lang="zh-CN" altLang="en-US" sz="2800" b="0" dirty="0">
                <a:solidFill>
                  <a:srgbClr val="0000FF"/>
                </a:solidFill>
                <a:latin typeface="微软雅黑" panose="020B0503020204020204" pitchFamily="34" charset="-122"/>
                <a:ea typeface="微软雅黑" panose="020B0503020204020204" pitchFamily="34" charset="-122"/>
              </a:rPr>
              <a:t>、直角坐标系（笛卡尔坐标系）：</a:t>
            </a:r>
            <a:endParaRPr kumimoji="1" lang="en-US" altLang="zh-CN" sz="2800" b="0" dirty="0">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a:blip r:embed="rId4">
            <a:extLst>
              <a:ext uri="{28A0092B-C50C-407E-A947-70E740481C1C}">
                <a14:useLocalDpi xmlns:a14="http://schemas.microsoft.com/office/drawing/2010/main" val="0"/>
              </a:ext>
            </a:extLst>
          </a:blip>
          <a:srcRect/>
          <a:stretch/>
        </p:blipFill>
        <p:spPr>
          <a:xfrm>
            <a:off x="4099459" y="2451011"/>
            <a:ext cx="4506010" cy="4287215"/>
          </a:xfrm>
          <a:prstGeom prst="rect">
            <a:avLst/>
          </a:prstGeom>
        </p:spPr>
      </p:pic>
      <p:sp>
        <p:nvSpPr>
          <p:cNvPr id="9" name="Text Box 2"/>
          <p:cNvSpPr txBox="1">
            <a:spLocks noChangeArrowheads="1"/>
          </p:cNvSpPr>
          <p:nvPr/>
        </p:nvSpPr>
        <p:spPr bwMode="auto">
          <a:xfrm>
            <a:off x="281973" y="3261973"/>
            <a:ext cx="23247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ea typeface="宋体" panose="02010600030101010101" pitchFamily="2" charset="-122"/>
              </a:defRPr>
            </a:lvl1pPr>
            <a:lvl2pPr marL="742950" indent="-285750">
              <a:defRPr sz="3200" b="1">
                <a:solidFill>
                  <a:schemeClr val="tx1"/>
                </a:solidFill>
                <a:latin typeface="Arial" panose="020B0604020202020204" pitchFamily="34" charset="0"/>
                <a:ea typeface="宋体" panose="02010600030101010101" pitchFamily="2" charset="-122"/>
              </a:defRPr>
            </a:lvl2pPr>
            <a:lvl3pPr marL="1143000" indent="-228600">
              <a:defRPr sz="3200" b="1">
                <a:solidFill>
                  <a:schemeClr val="tx1"/>
                </a:solidFill>
                <a:latin typeface="Arial" panose="020B0604020202020204" pitchFamily="34" charset="0"/>
                <a:ea typeface="宋体" panose="02010600030101010101" pitchFamily="2" charset="-122"/>
              </a:defRPr>
            </a:lvl3pPr>
            <a:lvl4pPr marL="1600200" indent="-228600">
              <a:defRPr sz="3200" b="1">
                <a:solidFill>
                  <a:schemeClr val="tx1"/>
                </a:solidFill>
                <a:latin typeface="Arial" panose="020B0604020202020204" pitchFamily="34" charset="0"/>
                <a:ea typeface="宋体" panose="02010600030101010101" pitchFamily="2" charset="-122"/>
              </a:defRPr>
            </a:lvl4pPr>
            <a:lvl5pPr marL="2057400" indent="-228600">
              <a:defRPr sz="3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宋体" panose="02010600030101010101" pitchFamily="2" charset="-122"/>
              </a:defRPr>
            </a:lvl9pPr>
          </a:lstStyle>
          <a:p>
            <a:r>
              <a:rPr kumimoji="1" lang="zh-CN" altLang="en-US" sz="2800" b="0" dirty="0">
                <a:solidFill>
                  <a:srgbClr val="FF0000"/>
                </a:solidFill>
                <a:latin typeface="微软雅黑" panose="020B0503020204020204" pitchFamily="34" charset="-122"/>
                <a:ea typeface="微软雅黑" panose="020B0503020204020204" pitchFamily="34" charset="-122"/>
              </a:rPr>
              <a:t>三、坐标系</a:t>
            </a:r>
          </a:p>
        </p:txBody>
      </p:sp>
      <mc:AlternateContent xmlns:mc="http://schemas.openxmlformats.org/markup-compatibility/2006" xmlns:a14="http://schemas.microsoft.com/office/drawing/2010/main">
        <mc:Choice Requires="a14">
          <p:sp>
            <p:nvSpPr>
              <p:cNvPr id="10" name="文本框 9"/>
              <p:cNvSpPr txBox="1"/>
              <p:nvPr/>
            </p:nvSpPr>
            <p:spPr>
              <a:xfrm>
                <a:off x="423617" y="939112"/>
                <a:ext cx="2995741" cy="523220"/>
              </a:xfrm>
              <a:prstGeom prst="rect">
                <a:avLst/>
              </a:prstGeom>
              <a:noFill/>
            </p:spPr>
            <p:txBody>
              <a:bodyPr wrap="square" rtlCol="0">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4</a:t>
                </a:r>
                <a:r>
                  <a:rPr lang="zh-CN" altLang="en-US" sz="2800" dirty="0">
                    <a:solidFill>
                      <a:srgbClr val="C0000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800" i="1" dirty="0" smtClean="0">
                        <a:solidFill>
                          <a:srgbClr val="C00000"/>
                        </a:solidFill>
                        <a:latin typeface="Cambria Math" panose="02040503050406030204" pitchFamily="18" charset="0"/>
                        <a:ea typeface="微软雅黑" panose="020B0503020204020204" pitchFamily="34" charset="-122"/>
                      </a:rPr>
                      <m:t>𝐹𝐾</m:t>
                    </m:r>
                    <m:r>
                      <a:rPr lang="en-US" altLang="zh-CN" sz="2800" i="1" dirty="0" smtClean="0">
                        <a:solidFill>
                          <a:srgbClr val="C00000"/>
                        </a:solidFill>
                        <a:latin typeface="Cambria Math" panose="02040503050406030204" pitchFamily="18" charset="0"/>
                        <a:ea typeface="微软雅黑" panose="020B0503020204020204" pitchFamily="34" charset="-122"/>
                      </a:rPr>
                      <m:t>4</m:t>
                    </m:r>
                  </m:oMath>
                </a14:m>
                <a:r>
                  <a:rPr lang="zh-CN" altLang="en-US" sz="2800" dirty="0">
                    <a:solidFill>
                      <a:srgbClr val="C00000"/>
                    </a:solidFill>
                    <a:latin typeface="微软雅黑" panose="020B0503020204020204" pitchFamily="34" charset="-122"/>
                    <a:ea typeface="微软雅黑" panose="020B0503020204020204" pitchFamily="34" charset="-122"/>
                  </a:rPr>
                  <a:t>参考系</a:t>
                </a:r>
              </a:p>
            </p:txBody>
          </p:sp>
        </mc:Choice>
        <mc:Fallback xmlns="">
          <p:sp>
            <p:nvSpPr>
              <p:cNvPr id="10" name="文本框 9"/>
              <p:cNvSpPr txBox="1">
                <a:spLocks noRot="1" noChangeAspect="1" noMove="1" noResize="1" noEditPoints="1" noAdjustHandles="1" noChangeArrowheads="1" noChangeShapeType="1" noTextEdit="1"/>
              </p:cNvSpPr>
              <p:nvPr/>
            </p:nvSpPr>
            <p:spPr>
              <a:xfrm>
                <a:off x="423617" y="939112"/>
                <a:ext cx="2995741" cy="523220"/>
              </a:xfrm>
              <a:prstGeom prst="rect">
                <a:avLst/>
              </a:prstGeom>
              <a:blipFill>
                <a:blip r:embed="rId5"/>
                <a:stretch>
                  <a:fillRect l="-4065"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04802" y="1458700"/>
                <a:ext cx="8077839" cy="1384995"/>
              </a:xfrm>
              <a:prstGeom prst="rect">
                <a:avLst/>
              </a:prstGeom>
              <a:noFill/>
            </p:spPr>
            <p:txBody>
              <a:bodyPr wrap="square" rtlCol="0">
                <a:spAutoFit/>
              </a:bodyPr>
              <a:lstStyle/>
              <a:p>
                <a:pPr algn="just"/>
                <a:r>
                  <a:rPr lang="zh-CN" altLang="en-US" sz="28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2800" dirty="0" smtClean="0">
                        <a:latin typeface="Cambria Math" panose="02040503050406030204" pitchFamily="18" charset="0"/>
                        <a:ea typeface="微软雅黑" panose="020B0503020204020204" pitchFamily="34" charset="-122"/>
                      </a:rPr>
                      <m:t> </m:t>
                    </m:r>
                    <m:r>
                      <a:rPr lang="en-US" altLang="zh-CN" sz="2800" b="0" i="0" dirty="0" smtClean="0">
                        <a:latin typeface="Cambria Math" panose="02040503050406030204" pitchFamily="18" charset="0"/>
                        <a:ea typeface="微软雅黑" panose="020B0503020204020204" pitchFamily="34" charset="-122"/>
                      </a:rPr>
                      <m:t>   </m:t>
                    </m:r>
                    <m:r>
                      <a:rPr lang="en-US" altLang="zh-CN" sz="2800" i="1" dirty="0" smtClean="0">
                        <a:latin typeface="Cambria Math" panose="02040503050406030204" pitchFamily="18" charset="0"/>
                        <a:ea typeface="微软雅黑" panose="020B0503020204020204" pitchFamily="34" charset="-122"/>
                      </a:rPr>
                      <m:t>𝐹𝐾</m:t>
                    </m:r>
                    <m:r>
                      <a:rPr lang="en-US" altLang="zh-CN" sz="2800" i="1" dirty="0" smtClean="0">
                        <a:latin typeface="Cambria Math" panose="02040503050406030204" pitchFamily="18" charset="0"/>
                        <a:ea typeface="微软雅黑" panose="020B0503020204020204" pitchFamily="34" charset="-122"/>
                      </a:rPr>
                      <m:t>4</m:t>
                    </m:r>
                  </m:oMath>
                </a14:m>
                <a:r>
                  <a:rPr lang="zh-CN" altLang="en-US" sz="2800" dirty="0">
                    <a:latin typeface="微软雅黑" panose="020B0503020204020204" pitchFamily="34" charset="-122"/>
                    <a:ea typeface="微软雅黑" panose="020B0503020204020204" pitchFamily="34" charset="-122"/>
                  </a:rPr>
                  <a:t>参考系是以选定的</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1535</a:t>
                </a:r>
                <a:r>
                  <a:rPr lang="zh-CN" altLang="en-US" sz="2800" dirty="0">
                    <a:latin typeface="微软雅黑" panose="020B0503020204020204" pitchFamily="34" charset="-122"/>
                    <a:ea typeface="微软雅黑" panose="020B0503020204020204" pitchFamily="34" charset="-122"/>
                  </a:rPr>
                  <a:t>颗恒星的平均静止的位形为基准的参考系，是比以上三个参考系都严格的参考系。</a:t>
                </a:r>
              </a:p>
            </p:txBody>
          </p:sp>
        </mc:Choice>
        <mc:Fallback xmlns="">
          <p:sp>
            <p:nvSpPr>
              <p:cNvPr id="11" name="文本框 10"/>
              <p:cNvSpPr txBox="1">
                <a:spLocks noRot="1" noChangeAspect="1" noMove="1" noResize="1" noEditPoints="1" noAdjustHandles="1" noChangeArrowheads="1" noChangeShapeType="1" noTextEdit="1"/>
              </p:cNvSpPr>
              <p:nvPr/>
            </p:nvSpPr>
            <p:spPr>
              <a:xfrm>
                <a:off x="404802" y="1458700"/>
                <a:ext cx="8077839" cy="1384995"/>
              </a:xfrm>
              <a:prstGeom prst="rect">
                <a:avLst/>
              </a:prstGeom>
              <a:blipFill>
                <a:blip r:embed="rId6"/>
                <a:stretch>
                  <a:fillRect l="-1508" t="-4405" r="-1508" b="-114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480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9" grpId="0"/>
      <p:bldP spid="10" grpId="0"/>
      <p:bldP spid="1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3516</TotalTime>
  <Words>3380</Words>
  <Application>Microsoft Office PowerPoint</Application>
  <PresentationFormat>全屏显示(4:3)</PresentationFormat>
  <Paragraphs>462</Paragraphs>
  <Slides>37</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1" baseType="lpstr">
      <vt:lpstr>等线</vt:lpstr>
      <vt:lpstr>华文楷体</vt:lpstr>
      <vt:lpstr>宋体</vt:lpstr>
      <vt:lpstr>微软雅黑</vt:lpstr>
      <vt:lpstr>Arial</vt:lpstr>
      <vt:lpstr>Calibri</vt:lpstr>
      <vt:lpstr>Calibri Light</vt:lpstr>
      <vt:lpstr>Cambria Math</vt:lpstr>
      <vt:lpstr>Times New Roman</vt:lpstr>
      <vt:lpstr>Wingdings</vt:lpstr>
      <vt:lpstr>Office 主题​​</vt:lpstr>
      <vt:lpstr>Equation</vt:lpstr>
      <vt:lpstr>公式</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lilei</dc:creator>
  <cp:lastModifiedBy>白 慧婷</cp:lastModifiedBy>
  <cp:revision>109</cp:revision>
  <cp:lastPrinted>2022-03-21T06:55:43Z</cp:lastPrinted>
  <dcterms:created xsi:type="dcterms:W3CDTF">2021-07-27T03:00:22Z</dcterms:created>
  <dcterms:modified xsi:type="dcterms:W3CDTF">2022-03-21T09:04:59Z</dcterms:modified>
</cp:coreProperties>
</file>