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6" r:id="rId2"/>
    <p:sldId id="398" r:id="rId3"/>
    <p:sldId id="285" r:id="rId4"/>
    <p:sldId id="317" r:id="rId5"/>
    <p:sldId id="290" r:id="rId6"/>
    <p:sldId id="305" r:id="rId7"/>
    <p:sldId id="293" r:id="rId8"/>
    <p:sldId id="306" r:id="rId9"/>
    <p:sldId id="294" r:id="rId10"/>
    <p:sldId id="314" r:id="rId11"/>
    <p:sldId id="283" r:id="rId12"/>
    <p:sldId id="284" r:id="rId13"/>
    <p:sldId id="400" r:id="rId14"/>
    <p:sldId id="301" r:id="rId15"/>
    <p:sldId id="302" r:id="rId16"/>
    <p:sldId id="312" r:id="rId17"/>
    <p:sldId id="313" r:id="rId18"/>
    <p:sldId id="315" r:id="rId19"/>
    <p:sldId id="402" r:id="rId20"/>
    <p:sldId id="403" r:id="rId21"/>
    <p:sldId id="320" r:id="rId22"/>
    <p:sldId id="405" r:id="rId23"/>
  </p:sldIdLst>
  <p:sldSz cx="9144000" cy="6858000" type="screen4x3"/>
  <p:notesSz cx="9932988" cy="680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84" autoAdjust="0"/>
  </p:normalViewPr>
  <p:slideViewPr>
    <p:cSldViewPr snapToGrid="0">
      <p:cViewPr varScale="1">
        <p:scale>
          <a:sx n="104" d="100"/>
          <a:sy n="104" d="100"/>
        </p:scale>
        <p:origin x="13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0.wmf"/><Relationship Id="rId6" Type="http://schemas.openxmlformats.org/officeDocument/2006/relationships/image" Target="../media/image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6:50:4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24575,'0'6'0,"-1"0"0,-1-1 0,1 1 0,0-1 0,-1 1 0,-5 8 0,-4 18 0,5 2 0,2 1 0,2 0 0,1 0 0,3 37 0,0 6 0,-2-75 0,0 0 0,0 0 0,0 0 0,1-1 0,-1 1 0,0 0 0,1 0 0,0-1 0,0 1 0,0 0 0,0-1 0,0 1 0,0-1 0,1 1 0,-1-1 0,3 3 0,-2-4 0,-1 0 0,1 0 0,-1 0 0,1 0 0,0-1 0,-1 1 0,1-1 0,0 1 0,-1-1 0,1 0 0,0 1 0,0-1 0,0 0 0,-1 0 0,1 0 0,0 0 0,0-1 0,-1 1 0,1 0 0,0-1 0,-1 1 0,1-1 0,0 0 0,-1 0 0,1 1 0,2-3 0,5-3 0,-1 1 0,0-1 0,0-1 0,0 1 0,-1-1 0,0-1 0,8-10 0,-7 8 0,0 1 0,1 0 0,18-15 0,-17 19 0,1 0 0,-1 1 0,1 0 0,0 1 0,-1 1 0,1-1 0,1 2 0,-1-1 0,15 1 0,-15 1 0,0-1 0,1 2 0,-1-1 0,21 6 0,-29-6 0,0 1 0,0 0 0,0 0 0,0 1 0,0-1 0,-1 0 0,1 1 0,0 0 0,-1 0 0,1 0 0,-1 0 0,0 0 0,0 0 0,1 0 0,-1 1 0,-1-1 0,1 1 0,0 0 0,-1-1 0,1 1 0,-1 0 0,1 3 0,2 14 0,-1-1 0,-1 1 0,0-1 0,-2 1 0,0-1 0,-5 34 0,3-47-85,1 0 0,-1 0-1,0 1 1,0-1 0,-1 0-1,0 0 1,0-1 0,0 1-1,-1-1 1,0 0 0,0 1-1,0-2 1,0 1 0,-1 0-1,-8 5 1,4-5-6741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395" y="0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A924-3DAB-4DFC-84A1-9A3F20C7314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50900"/>
            <a:ext cx="3059112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299" y="3272909"/>
            <a:ext cx="7946390" cy="2677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675B3-1424-489E-BB86-CC21EF150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6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线速度主要是针对圆周运动的角速度来说的，我们通常所说的速度都是线速度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Ds</a:t>
            </a:r>
            <a:r>
              <a:rPr lang="zh-CN" altLang="en-US" dirty="0"/>
              <a:t>比</a:t>
            </a:r>
            <a:r>
              <a:rPr lang="en-US" altLang="zh-CN" dirty="0" err="1"/>
              <a:t>dt</a:t>
            </a:r>
            <a:r>
              <a:rPr lang="zh-CN" altLang="en-US" dirty="0"/>
              <a:t>是自然坐标中的速率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dirty="0"/>
              <a:t>Τ</a:t>
            </a:r>
            <a:r>
              <a:rPr lang="zh-CN" altLang="en-US" dirty="0"/>
              <a:t>表示一单位矢量沿曲线的切线方向且指向自然坐标</a:t>
            </a:r>
            <a:r>
              <a:rPr lang="en-US" altLang="zh-CN" dirty="0"/>
              <a:t>s</a:t>
            </a:r>
            <a:r>
              <a:rPr lang="zh-CN" altLang="en-US" dirty="0"/>
              <a:t>的增加方向</a:t>
            </a:r>
            <a:r>
              <a:rPr lang="en-US" altLang="zh-CN" dirty="0"/>
              <a:t>. </a:t>
            </a:r>
            <a:r>
              <a:rPr lang="en-US" altLang="zh-CN" dirty="0" err="1"/>
              <a:t>Vt</a:t>
            </a:r>
            <a:r>
              <a:rPr lang="zh-CN" altLang="en-US" dirty="0"/>
              <a:t>为切向单位矢量的投影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675B3-1424-489E-BB86-CC21EF150B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5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如图所示，质点初始位置切线单位矢量为</a:t>
            </a:r>
            <a:r>
              <a:rPr lang="en-US" altLang="zh-CN" dirty="0"/>
              <a:t>et</a:t>
            </a:r>
            <a:r>
              <a:rPr lang="zh-CN" altLang="en-US" dirty="0"/>
              <a:t>，经过</a:t>
            </a:r>
            <a:r>
              <a:rPr lang="en-US" altLang="zh-CN" dirty="0"/>
              <a:t>t</a:t>
            </a:r>
            <a:r>
              <a:rPr lang="zh-CN" altLang="en-US" dirty="0"/>
              <a:t>时间后切向为</a:t>
            </a:r>
            <a:r>
              <a:rPr lang="en-US" altLang="zh-CN" dirty="0"/>
              <a:t>et</a:t>
            </a:r>
            <a:r>
              <a:rPr lang="zh-CN" altLang="en-US" dirty="0"/>
              <a:t>’，我们将这两个单位矢量放到下图，由于</a:t>
            </a:r>
            <a:r>
              <a:rPr lang="en-US" altLang="zh-CN" dirty="0" err="1"/>
              <a:t>det</a:t>
            </a:r>
            <a:r>
              <a:rPr lang="zh-CN" altLang="en-US" dirty="0"/>
              <a:t>无限趋近于</a:t>
            </a:r>
            <a:r>
              <a:rPr lang="en-US" altLang="zh-CN" dirty="0"/>
              <a:t>0</a:t>
            </a:r>
            <a:r>
              <a:rPr lang="zh-CN" altLang="en-US" dirty="0"/>
              <a:t>的，所以我们可以把这个这个铉近似为弧，所以</a:t>
            </a:r>
            <a:r>
              <a:rPr lang="en-US" altLang="zh-CN" dirty="0" err="1"/>
              <a:t>det</a:t>
            </a:r>
            <a:r>
              <a:rPr lang="zh-CN" altLang="en-US" dirty="0"/>
              <a:t>的大小为</a:t>
            </a:r>
            <a:r>
              <a:rPr lang="en-US" altLang="zh-CN" dirty="0"/>
              <a:t>et</a:t>
            </a:r>
            <a:r>
              <a:rPr lang="zh-CN" altLang="en-US" dirty="0"/>
              <a:t>的膜乘以角度，方向为垂直</a:t>
            </a:r>
            <a:r>
              <a:rPr lang="en-US" altLang="zh-CN" dirty="0"/>
              <a:t>et</a:t>
            </a:r>
            <a:r>
              <a:rPr lang="zh-CN" altLang="en-US" dirty="0"/>
              <a:t>的方向指向圆心，称为法线方向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675B3-1424-489E-BB86-CC21EF150B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2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这是由于轨迹弯曲使速度方向发生变化引起的，是直线运动所没有的。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+mn-ea"/>
              </a:rPr>
              <a:t>切向加速度：作圆周运动的质点具有的沿轨迹切线方向的加速度叫做</a:t>
            </a: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切向加速度。</a:t>
            </a:r>
            <a:endParaRPr lang="en-US" altLang="zh-CN" sz="1200" b="1" dirty="0">
              <a:solidFill>
                <a:srgbClr val="C00000"/>
              </a:solidFill>
              <a:latin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+mn-ea"/>
              </a:rPr>
              <a:t>法向加速度：作圆周运动的质点具有指向圆心或沿法向单位矢量方向的加速度，称为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向心加速度或法向加速度</a:t>
            </a:r>
            <a:r>
              <a:rPr lang="zh-CN" altLang="en-US" sz="1200" b="1" dirty="0">
                <a:latin typeface="+mn-ea"/>
              </a:rPr>
              <a:t>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C0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675B3-1424-489E-BB86-CC21EF150B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7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这是由于轨迹弯曲使速度方向发生变化引起的，是直线运动所没有的。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675B3-1424-489E-BB86-CC21EF150B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27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圆周运动的快慢，如果以圆心为极点，任引一条射线为极轴，那么质点位置对极点矢径</a:t>
            </a:r>
            <a:r>
              <a:rPr lang="en-US" altLang="zh-CN" dirty="0"/>
              <a:t>r</a:t>
            </a:r>
            <a:r>
              <a:rPr lang="zh-CN" altLang="en-US" dirty="0"/>
              <a:t>与极轴的夹角就叫做质点的角位置，用</a:t>
            </a:r>
            <a:r>
              <a:rPr lang="el-GR" altLang="zh-CN" dirty="0"/>
              <a:t>Δθ</a:t>
            </a:r>
            <a:r>
              <a:rPr lang="zh-CN" altLang="en-US" dirty="0"/>
              <a:t>表示位矢在一定时间内转过的角位移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675B3-1424-489E-BB86-CC21EF150B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3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BC9B-312C-4DA8-8741-2CA9C3AE230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4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两个力合成时，以表示这两个力的线段为邻边作平行四边形，这两个邻边之间的对角线就代表合力的大小和方向。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675B3-1424-489E-BB86-CC21EF150B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6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两个力（或者其他任何矢量）合成，将一个力的起始点移动到另一个力的终止点时，合力为从未移动力的起点指向所移动力的终点的力。”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675B3-1424-489E-BB86-CC21EF150B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6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9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1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1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3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3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3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2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2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FF5F-46B0-4C09-B08D-7047392621A0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90F1-5E69-4E23-8651-078018AF4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156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4" Type="http://schemas.openxmlformats.org/officeDocument/2006/relationships/image" Target="../media/image15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7.wmf"/><Relationship Id="rId24" Type="http://schemas.openxmlformats.org/officeDocument/2006/relationships/oleObject" Target="../embeddings/oleObject48.bin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5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59.bin"/><Relationship Id="rId21" Type="http://schemas.openxmlformats.org/officeDocument/2006/relationships/image" Target="../media/image77.png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90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8.wmf"/><Relationship Id="rId11" Type="http://schemas.openxmlformats.org/officeDocument/2006/relationships/image" Target="../media/image150.png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140.png"/><Relationship Id="rId4" Type="http://schemas.openxmlformats.org/officeDocument/2006/relationships/image" Target="../media/image100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6.wmf"/><Relationship Id="rId26" Type="http://schemas.openxmlformats.org/officeDocument/2006/relationships/image" Target="../media/image300.png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96.bin"/><Relationship Id="rId25" Type="http://schemas.openxmlformats.org/officeDocument/2006/relationships/image" Target="../media/image29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9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320.png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image" Target="../media/image3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7.bin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2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5" Type="http://schemas.openxmlformats.org/officeDocument/2006/relationships/image" Target="../media/image7.wmf"/><Relationship Id="rId33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37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18.bin"/><Relationship Id="rId36" Type="http://schemas.openxmlformats.org/officeDocument/2006/relationships/oleObject" Target="../embeddings/oleObject22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3.bin"/><Relationship Id="rId31" Type="http://schemas.openxmlformats.org/officeDocument/2006/relationships/image" Target="../media/image1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8.wmf"/><Relationship Id="rId30" Type="http://schemas.openxmlformats.org/officeDocument/2006/relationships/oleObject" Target="../embeddings/oleObject19.bin"/><Relationship Id="rId35" Type="http://schemas.openxmlformats.org/officeDocument/2006/relationships/image" Target="../media/image12.wmf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gif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2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6.png"/><Relationship Id="rId5" Type="http://schemas.openxmlformats.org/officeDocument/2006/relationships/image" Target="../media/image211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0.png"/><Relationship Id="rId18" Type="http://schemas.openxmlformats.org/officeDocument/2006/relationships/image" Target="../media/image240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180.png"/><Relationship Id="rId17" Type="http://schemas.openxmlformats.org/officeDocument/2006/relationships/image" Target="../media/image2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0.png"/><Relationship Id="rId20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0.png"/><Relationship Id="rId10" Type="http://schemas.openxmlformats.org/officeDocument/2006/relationships/image" Target="../media/image16.png"/><Relationship Id="rId19" Type="http://schemas.openxmlformats.org/officeDocument/2006/relationships/image" Target="../media/image25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90AF1-BDC8-45AB-A39C-2F5BECBF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61538-F140-4410-B729-3994C76A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785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位矢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445DA9-99F4-4C92-A086-428280DEA2D2}"/>
                  </a:ext>
                </a:extLst>
              </p:cNvPr>
              <p:cNvSpPr/>
              <p:nvPr/>
            </p:nvSpPr>
            <p:spPr>
              <a:xfrm>
                <a:off x="1762145" y="1645910"/>
                <a:ext cx="3624280" cy="657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1" lang="zh-CN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⃑"/>
                          <m:ctrlPr>
                            <a:rPr kumimoji="1"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⃑"/>
                          <m:ctrlPr>
                            <a:rPr kumimoji="1"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⃑"/>
                          <m:ctrlPr>
                            <a:rPr kumimoji="1"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445DA9-99F4-4C92-A086-428280DEA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45" y="1645910"/>
                <a:ext cx="3624280" cy="657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A1785766-AF33-4D04-BE92-8F9E2059C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82" y="2260333"/>
                <a:ext cx="5420137" cy="614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CC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+mn-ea"/>
                  </a:rPr>
                  <a:t>     大小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+mn-ea"/>
                  </a:rPr>
                  <a:t>:</a:t>
                </a:r>
                <a:r>
                  <a:rPr kumimoji="1"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kumimoji="1"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1"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A1785766-AF33-4D04-BE92-8F9E2059C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382" y="2260333"/>
                <a:ext cx="5420137" cy="614142"/>
              </a:xfrm>
              <a:prstGeom prst="rect">
                <a:avLst/>
              </a:prstGeom>
              <a:blipFill>
                <a:blip r:embed="rId3"/>
                <a:stretch>
                  <a:fillRect b="-247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00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19">
            <a:extLst>
              <a:ext uri="{FF2B5EF4-FFF2-40B4-BE49-F238E27FC236}">
                <a16:creationId xmlns:a16="http://schemas.microsoft.com/office/drawing/2014/main" id="{F62C9FE9-A853-4681-BDA2-13D808F1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2303591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方向：</a:t>
            </a:r>
          </a:p>
        </p:txBody>
      </p:sp>
      <p:grpSp>
        <p:nvGrpSpPr>
          <p:cNvPr id="7" name="Group 80">
            <a:extLst>
              <a:ext uri="{FF2B5EF4-FFF2-40B4-BE49-F238E27FC236}">
                <a16:creationId xmlns:a16="http://schemas.microsoft.com/office/drawing/2014/main" id="{F3D96448-334D-40D1-838E-8BA789E3C9EC}"/>
              </a:ext>
            </a:extLst>
          </p:cNvPr>
          <p:cNvGrpSpPr>
            <a:grpSpLocks/>
          </p:cNvGrpSpPr>
          <p:nvPr/>
        </p:nvGrpSpPr>
        <p:grpSpPr bwMode="auto">
          <a:xfrm>
            <a:off x="6695367" y="1690689"/>
            <a:ext cx="2438400" cy="1635125"/>
            <a:chOff x="720" y="698"/>
            <a:chExt cx="1536" cy="1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bject 4">
                  <a:extLst>
                    <a:ext uri="{FF2B5EF4-FFF2-40B4-BE49-F238E27FC236}">
                      <a16:creationId xmlns:a16="http://schemas.microsoft.com/office/drawing/2014/main" id="{ECF40CEC-70D0-4BB2-8118-729D8DF64BDA}"/>
                    </a:ext>
                  </a:extLst>
                </p:cNvPr>
                <p:cNvSpPr txBox="1"/>
                <p:nvPr/>
              </p:nvSpPr>
              <p:spPr bwMode="auto">
                <a:xfrm>
                  <a:off x="912" y="698"/>
                  <a:ext cx="1296" cy="3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b="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7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" y="698"/>
                  <a:ext cx="1296" cy="36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bject 5">
                  <a:extLst>
                    <a:ext uri="{FF2B5EF4-FFF2-40B4-BE49-F238E27FC236}">
                      <a16:creationId xmlns:a16="http://schemas.microsoft.com/office/drawing/2014/main" id="{D1B81005-D2E6-4619-AF00-59599AF08116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1333"/>
                  <a:ext cx="1392" cy="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b="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8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1333"/>
                  <a:ext cx="1392" cy="39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bject 6">
                  <a:extLst>
                    <a:ext uri="{FF2B5EF4-FFF2-40B4-BE49-F238E27FC236}">
                      <a16:creationId xmlns:a16="http://schemas.microsoft.com/office/drawing/2014/main" id="{14696B64-C5EC-4ED0-9F93-DCE153A4B20C}"/>
                    </a:ext>
                  </a:extLst>
                </p:cNvPr>
                <p:cNvSpPr txBox="1"/>
                <p:nvPr/>
              </p:nvSpPr>
              <p:spPr bwMode="auto">
                <a:xfrm>
                  <a:off x="867" y="1011"/>
                  <a:ext cx="132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b="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  <m:r>
                          <a:rPr lang="zh-CN" altLang="en-US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9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7" y="1011"/>
                  <a:ext cx="1324" cy="33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FDA0BF7B-0E00-4BB6-B636-DAE21B9AC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864"/>
              <a:ext cx="153" cy="672"/>
            </a:xfrm>
            <a:prstGeom prst="leftBrace">
              <a:avLst>
                <a:gd name="adj1" fmla="val 3660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E6A8603-20DB-42CE-859E-EDFB070A4B40}"/>
                  </a:ext>
                </a:extLst>
              </p:cNvPr>
              <p:cNvSpPr txBox="1"/>
              <p:nvPr/>
            </p:nvSpPr>
            <p:spPr>
              <a:xfrm>
                <a:off x="648986" y="3037891"/>
                <a:ext cx="8765038" cy="323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800" dirty="0"/>
                  <a:t>2.</a:t>
                </a:r>
                <a:r>
                  <a:rPr lang="zh-CN" altLang="en-US" sz="2800" dirty="0"/>
                  <a:t>位移 </a:t>
                </a:r>
                <a14:m>
                  <m:oMath xmlns:m="http://schemas.openxmlformats.org/officeDocument/2006/math">
                    <m:r>
                      <a:rPr kumimoji="1" lang="zh-CN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⃑"/>
                        <m:ctrlPr>
                          <a:rPr kumimoji="1"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kumimoji="1"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⃑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⃑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⃑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⃑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⃑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⃑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3.</a:t>
                </a:r>
                <a:r>
                  <a:rPr lang="zh-CN" altLang="en-US" sz="2800" dirty="0"/>
                  <a:t>速度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4.</a:t>
                </a:r>
                <a:r>
                  <a:rPr lang="zh-CN" altLang="en-US" sz="2800" dirty="0"/>
                  <a:t>加速度 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E6A8603-20DB-42CE-859E-EDFB070A4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6" y="3037891"/>
                <a:ext cx="8765038" cy="3235886"/>
              </a:xfrm>
              <a:prstGeom prst="rect">
                <a:avLst/>
              </a:prstGeom>
              <a:blipFill>
                <a:blip r:embed="rId19"/>
                <a:stretch>
                  <a:fillRect l="-1391" t="-1883" b="-4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295A97-F4E8-48E2-8C7F-D92A4A850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216" y="4675647"/>
                <a:ext cx="5850504" cy="942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1"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⃑"/>
                                  <m:ctrlPr>
                                    <a:rPr kumimoji="1"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⃑"/>
                                  <m:ctrlP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⃑"/>
                                  <m:ctrlP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kumimoji="1" lang="en-US" altLang="zh-CN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⃑"/>
                                  <m:ctrlPr>
                                    <a:rPr kumimoji="1"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295A97-F4E8-48E2-8C7F-D92A4A850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216" y="4675647"/>
                <a:ext cx="5850504" cy="94230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5ADBB95C-276C-4E0A-B3BA-33CA18E3D264}"/>
              </a:ext>
            </a:extLst>
          </p:cNvPr>
          <p:cNvGrpSpPr>
            <a:grpSpLocks noChangeAspect="1"/>
          </p:cNvGrpSpPr>
          <p:nvPr/>
        </p:nvGrpSpPr>
        <p:grpSpPr>
          <a:xfrm>
            <a:off x="2553860" y="5566095"/>
            <a:ext cx="3742141" cy="1080000"/>
            <a:chOff x="1583093" y="2556610"/>
            <a:chExt cx="2606481" cy="752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bject 6">
                  <a:extLst>
                    <a:ext uri="{FF2B5EF4-FFF2-40B4-BE49-F238E27FC236}">
                      <a16:creationId xmlns:a16="http://schemas.microsoft.com/office/drawing/2014/main" id="{7EC8CEA3-A82A-4E4D-A052-838D37D879CC}"/>
                    </a:ext>
                  </a:extLst>
                </p:cNvPr>
                <p:cNvSpPr txBox="1"/>
                <p:nvPr/>
              </p:nvSpPr>
              <p:spPr bwMode="auto">
                <a:xfrm>
                  <a:off x="1583093" y="2588853"/>
                  <a:ext cx="1905040" cy="720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fun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3093" y="2588853"/>
                  <a:ext cx="1905040" cy="72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26">
                  <a:extLst>
                    <a:ext uri="{FF2B5EF4-FFF2-40B4-BE49-F238E27FC236}">
                      <a16:creationId xmlns:a16="http://schemas.microsoft.com/office/drawing/2014/main" id="{A91D82AD-0131-4A45-AB53-F1F47BD8E506}"/>
                    </a:ext>
                  </a:extLst>
                </p:cNvPr>
                <p:cNvSpPr txBox="1"/>
                <p:nvPr/>
              </p:nvSpPr>
              <p:spPr bwMode="auto">
                <a:xfrm>
                  <a:off x="3446818" y="2556610"/>
                  <a:ext cx="742756" cy="720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⃑"/>
                                <m:ctrlPr>
                                  <a:rPr lang="zh-CN" alt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func>
                              <m:func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Object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46818" y="2556610"/>
                  <a:ext cx="742756" cy="72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39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17">
            <a:extLst>
              <a:ext uri="{FF2B5EF4-FFF2-40B4-BE49-F238E27FC236}">
                <a16:creationId xmlns:a16="http://schemas.microsoft.com/office/drawing/2014/main" id="{1C1EC73F-A567-4F80-82EB-CCB0807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280988"/>
            <a:ext cx="1004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Impact" panose="020B0806030902050204" pitchFamily="34" charset="0"/>
              </a:rPr>
              <a:t>二、</a:t>
            </a: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7B2E1510-83DC-437B-8001-C3FB38C56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2419350"/>
            <a:ext cx="911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位移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09ABB948-3363-428D-959C-62445F8A9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232150"/>
            <a:ext cx="911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速度</a:t>
            </a:r>
          </a:p>
        </p:txBody>
      </p:sp>
      <p:graphicFrame>
        <p:nvGraphicFramePr>
          <p:cNvPr id="48" name="对象 1">
            <a:extLst>
              <a:ext uri="{FF2B5EF4-FFF2-40B4-BE49-F238E27FC236}">
                <a16:creationId xmlns:a16="http://schemas.microsoft.com/office/drawing/2014/main" id="{7B66F5D8-61E6-4D9E-BAC6-946443B58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2565400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r:id="rId4" imgW="1104900" imgH="381000" progId="Equation.DSMT4">
                  <p:embed/>
                </p:oleObj>
              </mc:Choice>
              <mc:Fallback>
                <p:oleObj r:id="rId4" imgW="1104900" imgH="381000" progId="Equation.DSMT4">
                  <p:embed/>
                  <p:pic>
                    <p:nvPicPr>
                      <p:cNvPr id="48" name="对象 1">
                        <a:extLst>
                          <a:ext uri="{FF2B5EF4-FFF2-40B4-BE49-F238E27FC236}">
                            <a16:creationId xmlns:a16="http://schemas.microsoft.com/office/drawing/2014/main" id="{7B66F5D8-61E6-4D9E-BAC6-946443B58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565400"/>
                        <a:ext cx="1104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3">
            <a:extLst>
              <a:ext uri="{FF2B5EF4-FFF2-40B4-BE49-F238E27FC236}">
                <a16:creationId xmlns:a16="http://schemas.microsoft.com/office/drawing/2014/main" id="{3A683E6C-3031-446A-AEB2-849F4266E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3197225"/>
          <a:ext cx="2374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r:id="rId6" imgW="2374900" imgH="736600" progId="Equation.DSMT4">
                  <p:embed/>
                </p:oleObj>
              </mc:Choice>
              <mc:Fallback>
                <p:oleObj r:id="rId6" imgW="2374900" imgH="736600" progId="Equation.DSMT4">
                  <p:embed/>
                  <p:pic>
                    <p:nvPicPr>
                      <p:cNvPr id="49" name="对象 3">
                        <a:extLst>
                          <a:ext uri="{FF2B5EF4-FFF2-40B4-BE49-F238E27FC236}">
                            <a16:creationId xmlns:a16="http://schemas.microsoft.com/office/drawing/2014/main" id="{3A683E6C-3031-446A-AEB2-849F4266E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197225"/>
                        <a:ext cx="2374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26">
            <a:extLst>
              <a:ext uri="{FF2B5EF4-FFF2-40B4-BE49-F238E27FC236}">
                <a16:creationId xmlns:a16="http://schemas.microsoft.com/office/drawing/2014/main" id="{665DAC48-EB6C-4195-9ABF-333149A24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4348163"/>
          <a:ext cx="2171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r:id="rId8" imgW="2171700" imgH="774700" progId="Equation.DSMT4">
                  <p:embed/>
                </p:oleObj>
              </mc:Choice>
              <mc:Fallback>
                <p:oleObj r:id="rId8" imgW="2171700" imgH="774700" progId="Equation.DSMT4">
                  <p:embed/>
                  <p:pic>
                    <p:nvPicPr>
                      <p:cNvPr id="50" name="对象 26">
                        <a:extLst>
                          <a:ext uri="{FF2B5EF4-FFF2-40B4-BE49-F238E27FC236}">
                            <a16:creationId xmlns:a16="http://schemas.microsoft.com/office/drawing/2014/main" id="{665DAC48-EB6C-4195-9ABF-333149A24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4348163"/>
                        <a:ext cx="2171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任意多边形 62">
            <a:extLst>
              <a:ext uri="{FF2B5EF4-FFF2-40B4-BE49-F238E27FC236}">
                <a16:creationId xmlns:a16="http://schemas.microsoft.com/office/drawing/2014/main" id="{7E429019-D153-435A-83F4-1B49EFF396A8}"/>
              </a:ext>
            </a:extLst>
          </p:cNvPr>
          <p:cNvSpPr/>
          <p:nvPr/>
        </p:nvSpPr>
        <p:spPr>
          <a:xfrm>
            <a:off x="5838825" y="1103313"/>
            <a:ext cx="2854325" cy="1763712"/>
          </a:xfrm>
          <a:custGeom>
            <a:avLst/>
            <a:gdLst>
              <a:gd name="connsiteX0" fmla="*/ 0 w 2856430"/>
              <a:gd name="connsiteY0" fmla="*/ 543742 h 1784335"/>
              <a:gd name="connsiteX1" fmla="*/ 442912 w 2856430"/>
              <a:gd name="connsiteY1" fmla="*/ 817 h 1784335"/>
              <a:gd name="connsiteX2" fmla="*/ 1147762 w 2856430"/>
              <a:gd name="connsiteY2" fmla="*/ 434204 h 1784335"/>
              <a:gd name="connsiteX3" fmla="*/ 1457325 w 2856430"/>
              <a:gd name="connsiteY3" fmla="*/ 958079 h 1784335"/>
              <a:gd name="connsiteX4" fmla="*/ 1933575 w 2856430"/>
              <a:gd name="connsiteY4" fmla="*/ 1624829 h 1784335"/>
              <a:gd name="connsiteX5" fmla="*/ 2533650 w 2856430"/>
              <a:gd name="connsiteY5" fmla="*/ 1758179 h 1784335"/>
              <a:gd name="connsiteX6" fmla="*/ 2852737 w 2856430"/>
              <a:gd name="connsiteY6" fmla="*/ 1224779 h 1784335"/>
              <a:gd name="connsiteX0-1" fmla="*/ 0 w 2856430"/>
              <a:gd name="connsiteY0-2" fmla="*/ 427113 h 1667706"/>
              <a:gd name="connsiteX1-3" fmla="*/ 460247 w 2856430"/>
              <a:gd name="connsiteY1-4" fmla="*/ 1197 h 1667706"/>
              <a:gd name="connsiteX2-5" fmla="*/ 1147762 w 2856430"/>
              <a:gd name="connsiteY2-6" fmla="*/ 317575 h 1667706"/>
              <a:gd name="connsiteX3-7" fmla="*/ 1457325 w 2856430"/>
              <a:gd name="connsiteY3-8" fmla="*/ 841450 h 1667706"/>
              <a:gd name="connsiteX4-9" fmla="*/ 1933575 w 2856430"/>
              <a:gd name="connsiteY4-10" fmla="*/ 1508200 h 1667706"/>
              <a:gd name="connsiteX5-11" fmla="*/ 2533650 w 2856430"/>
              <a:gd name="connsiteY5-12" fmla="*/ 1641550 h 1667706"/>
              <a:gd name="connsiteX6-13" fmla="*/ 2852737 w 2856430"/>
              <a:gd name="connsiteY6-14" fmla="*/ 1108150 h 1667706"/>
              <a:gd name="connsiteX0-15" fmla="*/ 0 w 2856430"/>
              <a:gd name="connsiteY0-16" fmla="*/ 539417 h 1780010"/>
              <a:gd name="connsiteX1-17" fmla="*/ 468914 w 2856430"/>
              <a:gd name="connsiteY1-18" fmla="*/ 826 h 1780010"/>
              <a:gd name="connsiteX2-19" fmla="*/ 1147762 w 2856430"/>
              <a:gd name="connsiteY2-20" fmla="*/ 429879 h 1780010"/>
              <a:gd name="connsiteX3-21" fmla="*/ 1457325 w 2856430"/>
              <a:gd name="connsiteY3-22" fmla="*/ 953754 h 1780010"/>
              <a:gd name="connsiteX4-23" fmla="*/ 1933575 w 2856430"/>
              <a:gd name="connsiteY4-24" fmla="*/ 1620504 h 1780010"/>
              <a:gd name="connsiteX5-25" fmla="*/ 2533650 w 2856430"/>
              <a:gd name="connsiteY5-26" fmla="*/ 1753854 h 1780010"/>
              <a:gd name="connsiteX6-27" fmla="*/ 2852737 w 2856430"/>
              <a:gd name="connsiteY6-28" fmla="*/ 1220454 h 1780010"/>
              <a:gd name="connsiteX0-29" fmla="*/ 0 w 2856430"/>
              <a:gd name="connsiteY0-30" fmla="*/ 542815 h 1783408"/>
              <a:gd name="connsiteX1-31" fmla="*/ 468914 w 2856430"/>
              <a:gd name="connsiteY1-32" fmla="*/ 4224 h 1783408"/>
              <a:gd name="connsiteX2-33" fmla="*/ 1147762 w 2856430"/>
              <a:gd name="connsiteY2-34" fmla="*/ 433277 h 1783408"/>
              <a:gd name="connsiteX3-35" fmla="*/ 1457325 w 2856430"/>
              <a:gd name="connsiteY3-36" fmla="*/ 957152 h 1783408"/>
              <a:gd name="connsiteX4-37" fmla="*/ 1933575 w 2856430"/>
              <a:gd name="connsiteY4-38" fmla="*/ 1623902 h 1783408"/>
              <a:gd name="connsiteX5-39" fmla="*/ 2533650 w 2856430"/>
              <a:gd name="connsiteY5-40" fmla="*/ 1757252 h 1783408"/>
              <a:gd name="connsiteX6-41" fmla="*/ 2852737 w 2856430"/>
              <a:gd name="connsiteY6-42" fmla="*/ 1223852 h 1783408"/>
              <a:gd name="connsiteX0-43" fmla="*/ 0 w 2856430"/>
              <a:gd name="connsiteY0-44" fmla="*/ 542815 h 1783408"/>
              <a:gd name="connsiteX1-45" fmla="*/ 468914 w 2856430"/>
              <a:gd name="connsiteY1-46" fmla="*/ 4224 h 1783408"/>
              <a:gd name="connsiteX2-47" fmla="*/ 1147762 w 2856430"/>
              <a:gd name="connsiteY2-48" fmla="*/ 433277 h 1783408"/>
              <a:gd name="connsiteX3-49" fmla="*/ 1457325 w 2856430"/>
              <a:gd name="connsiteY3-50" fmla="*/ 957152 h 1783408"/>
              <a:gd name="connsiteX4-51" fmla="*/ 1933575 w 2856430"/>
              <a:gd name="connsiteY4-52" fmla="*/ 1623902 h 1783408"/>
              <a:gd name="connsiteX5-53" fmla="*/ 2533650 w 2856430"/>
              <a:gd name="connsiteY5-54" fmla="*/ 1757252 h 1783408"/>
              <a:gd name="connsiteX6-55" fmla="*/ 2852737 w 2856430"/>
              <a:gd name="connsiteY6-56" fmla="*/ 1223852 h 1783408"/>
              <a:gd name="connsiteX0-57" fmla="*/ 0 w 2856430"/>
              <a:gd name="connsiteY0-58" fmla="*/ 542815 h 1783408"/>
              <a:gd name="connsiteX1-59" fmla="*/ 468914 w 2856430"/>
              <a:gd name="connsiteY1-60" fmla="*/ 4224 h 1783408"/>
              <a:gd name="connsiteX2-61" fmla="*/ 1147762 w 2856430"/>
              <a:gd name="connsiteY2-62" fmla="*/ 433277 h 1783408"/>
              <a:gd name="connsiteX3-63" fmla="*/ 1457325 w 2856430"/>
              <a:gd name="connsiteY3-64" fmla="*/ 957152 h 1783408"/>
              <a:gd name="connsiteX4-65" fmla="*/ 1933575 w 2856430"/>
              <a:gd name="connsiteY4-66" fmla="*/ 1623902 h 1783408"/>
              <a:gd name="connsiteX5-67" fmla="*/ 2533650 w 2856430"/>
              <a:gd name="connsiteY5-68" fmla="*/ 1757252 h 1783408"/>
              <a:gd name="connsiteX6-69" fmla="*/ 2852737 w 2856430"/>
              <a:gd name="connsiteY6-70" fmla="*/ 1223852 h 1783408"/>
              <a:gd name="connsiteX0-71" fmla="*/ 0 w 2856430"/>
              <a:gd name="connsiteY0-72" fmla="*/ 538666 h 1779259"/>
              <a:gd name="connsiteX1-73" fmla="*/ 468914 w 2856430"/>
              <a:gd name="connsiteY1-74" fmla="*/ 75 h 1779259"/>
              <a:gd name="connsiteX2-75" fmla="*/ 1147762 w 2856430"/>
              <a:gd name="connsiteY2-76" fmla="*/ 429128 h 1779259"/>
              <a:gd name="connsiteX3-77" fmla="*/ 1457325 w 2856430"/>
              <a:gd name="connsiteY3-78" fmla="*/ 953003 h 1779259"/>
              <a:gd name="connsiteX4-79" fmla="*/ 1933575 w 2856430"/>
              <a:gd name="connsiteY4-80" fmla="*/ 1619753 h 1779259"/>
              <a:gd name="connsiteX5-81" fmla="*/ 2533650 w 2856430"/>
              <a:gd name="connsiteY5-82" fmla="*/ 1753103 h 1779259"/>
              <a:gd name="connsiteX6-83" fmla="*/ 2852737 w 2856430"/>
              <a:gd name="connsiteY6-84" fmla="*/ 1219703 h 1779259"/>
              <a:gd name="connsiteX0-85" fmla="*/ 0 w 2856430"/>
              <a:gd name="connsiteY0-86" fmla="*/ 538666 h 1779259"/>
              <a:gd name="connsiteX1-87" fmla="*/ 538252 w 2856430"/>
              <a:gd name="connsiteY1-88" fmla="*/ 75 h 1779259"/>
              <a:gd name="connsiteX2-89" fmla="*/ 1147762 w 2856430"/>
              <a:gd name="connsiteY2-90" fmla="*/ 429128 h 1779259"/>
              <a:gd name="connsiteX3-91" fmla="*/ 1457325 w 2856430"/>
              <a:gd name="connsiteY3-92" fmla="*/ 953003 h 1779259"/>
              <a:gd name="connsiteX4-93" fmla="*/ 1933575 w 2856430"/>
              <a:gd name="connsiteY4-94" fmla="*/ 1619753 h 1779259"/>
              <a:gd name="connsiteX5-95" fmla="*/ 2533650 w 2856430"/>
              <a:gd name="connsiteY5-96" fmla="*/ 1753103 h 1779259"/>
              <a:gd name="connsiteX6-97" fmla="*/ 2852737 w 2856430"/>
              <a:gd name="connsiteY6-98" fmla="*/ 1219703 h 1779259"/>
              <a:gd name="connsiteX0-99" fmla="*/ 0 w 2856430"/>
              <a:gd name="connsiteY0-100" fmla="*/ 538671 h 1779264"/>
              <a:gd name="connsiteX1-101" fmla="*/ 538252 w 2856430"/>
              <a:gd name="connsiteY1-102" fmla="*/ 80 h 1779264"/>
              <a:gd name="connsiteX2-103" fmla="*/ 1147762 w 2856430"/>
              <a:gd name="connsiteY2-104" fmla="*/ 429133 h 1779264"/>
              <a:gd name="connsiteX3-105" fmla="*/ 1457325 w 2856430"/>
              <a:gd name="connsiteY3-106" fmla="*/ 953008 h 1779264"/>
              <a:gd name="connsiteX4-107" fmla="*/ 1933575 w 2856430"/>
              <a:gd name="connsiteY4-108" fmla="*/ 1619758 h 1779264"/>
              <a:gd name="connsiteX5-109" fmla="*/ 2533650 w 2856430"/>
              <a:gd name="connsiteY5-110" fmla="*/ 1753108 h 1779264"/>
              <a:gd name="connsiteX6-111" fmla="*/ 2852737 w 2856430"/>
              <a:gd name="connsiteY6-112" fmla="*/ 1219708 h 1779264"/>
              <a:gd name="connsiteX0-113" fmla="*/ 0 w 2856430"/>
              <a:gd name="connsiteY0-114" fmla="*/ 538664 h 1779257"/>
              <a:gd name="connsiteX1-115" fmla="*/ 538252 w 2856430"/>
              <a:gd name="connsiteY1-116" fmla="*/ 73 h 1779257"/>
              <a:gd name="connsiteX2-117" fmla="*/ 1147762 w 2856430"/>
              <a:gd name="connsiteY2-118" fmla="*/ 429126 h 1779257"/>
              <a:gd name="connsiteX3-119" fmla="*/ 1457325 w 2856430"/>
              <a:gd name="connsiteY3-120" fmla="*/ 953001 h 1779257"/>
              <a:gd name="connsiteX4-121" fmla="*/ 1933575 w 2856430"/>
              <a:gd name="connsiteY4-122" fmla="*/ 1619751 h 1779257"/>
              <a:gd name="connsiteX5-123" fmla="*/ 2533650 w 2856430"/>
              <a:gd name="connsiteY5-124" fmla="*/ 1753101 h 1779257"/>
              <a:gd name="connsiteX6-125" fmla="*/ 2852737 w 2856430"/>
              <a:gd name="connsiteY6-126" fmla="*/ 1219701 h 1779257"/>
              <a:gd name="connsiteX0-127" fmla="*/ 0 w 2856430"/>
              <a:gd name="connsiteY0-128" fmla="*/ 538670 h 1779263"/>
              <a:gd name="connsiteX1-129" fmla="*/ 538252 w 2856430"/>
              <a:gd name="connsiteY1-130" fmla="*/ 79 h 1779263"/>
              <a:gd name="connsiteX2-131" fmla="*/ 1147762 w 2856430"/>
              <a:gd name="connsiteY2-132" fmla="*/ 429132 h 1779263"/>
              <a:gd name="connsiteX3-133" fmla="*/ 1457325 w 2856430"/>
              <a:gd name="connsiteY3-134" fmla="*/ 953007 h 1779263"/>
              <a:gd name="connsiteX4-135" fmla="*/ 1933575 w 2856430"/>
              <a:gd name="connsiteY4-136" fmla="*/ 1619757 h 1779263"/>
              <a:gd name="connsiteX5-137" fmla="*/ 2533650 w 2856430"/>
              <a:gd name="connsiteY5-138" fmla="*/ 1753107 h 1779263"/>
              <a:gd name="connsiteX6-139" fmla="*/ 2852737 w 2856430"/>
              <a:gd name="connsiteY6-140" fmla="*/ 1219707 h 1779263"/>
              <a:gd name="connsiteX0-141" fmla="*/ 0 w 2856430"/>
              <a:gd name="connsiteY0-142" fmla="*/ 538663 h 1779256"/>
              <a:gd name="connsiteX1-143" fmla="*/ 538252 w 2856430"/>
              <a:gd name="connsiteY1-144" fmla="*/ 72 h 1779256"/>
              <a:gd name="connsiteX2-145" fmla="*/ 1147762 w 2856430"/>
              <a:gd name="connsiteY2-146" fmla="*/ 429125 h 1779256"/>
              <a:gd name="connsiteX3-147" fmla="*/ 1457325 w 2856430"/>
              <a:gd name="connsiteY3-148" fmla="*/ 953000 h 1779256"/>
              <a:gd name="connsiteX4-149" fmla="*/ 1933575 w 2856430"/>
              <a:gd name="connsiteY4-150" fmla="*/ 1619750 h 1779256"/>
              <a:gd name="connsiteX5-151" fmla="*/ 2533650 w 2856430"/>
              <a:gd name="connsiteY5-152" fmla="*/ 1753100 h 1779256"/>
              <a:gd name="connsiteX6-153" fmla="*/ 2852737 w 2856430"/>
              <a:gd name="connsiteY6-154" fmla="*/ 1219700 h 1779256"/>
              <a:gd name="connsiteX0-155" fmla="*/ 0 w 2856430"/>
              <a:gd name="connsiteY0-156" fmla="*/ 538945 h 1779538"/>
              <a:gd name="connsiteX1-157" fmla="*/ 538252 w 2856430"/>
              <a:gd name="connsiteY1-158" fmla="*/ 354 h 1779538"/>
              <a:gd name="connsiteX2-159" fmla="*/ 1157959 w 2856430"/>
              <a:gd name="connsiteY2-160" fmla="*/ 463400 h 1779538"/>
              <a:gd name="connsiteX3-161" fmla="*/ 1457325 w 2856430"/>
              <a:gd name="connsiteY3-162" fmla="*/ 953282 h 1779538"/>
              <a:gd name="connsiteX4-163" fmla="*/ 1933575 w 2856430"/>
              <a:gd name="connsiteY4-164" fmla="*/ 1620032 h 1779538"/>
              <a:gd name="connsiteX5-165" fmla="*/ 2533650 w 2856430"/>
              <a:gd name="connsiteY5-166" fmla="*/ 1753382 h 1779538"/>
              <a:gd name="connsiteX6-167" fmla="*/ 2852737 w 2856430"/>
              <a:gd name="connsiteY6-168" fmla="*/ 1219982 h 1779538"/>
              <a:gd name="connsiteX0-169" fmla="*/ 0 w 2856430"/>
              <a:gd name="connsiteY0-170" fmla="*/ 538605 h 1779198"/>
              <a:gd name="connsiteX1-171" fmla="*/ 538252 w 2856430"/>
              <a:gd name="connsiteY1-172" fmla="*/ 14 h 1779198"/>
              <a:gd name="connsiteX2-173" fmla="*/ 1157959 w 2856430"/>
              <a:gd name="connsiteY2-174" fmla="*/ 463060 h 1779198"/>
              <a:gd name="connsiteX3-175" fmla="*/ 1457325 w 2856430"/>
              <a:gd name="connsiteY3-176" fmla="*/ 952942 h 1779198"/>
              <a:gd name="connsiteX4-177" fmla="*/ 1933575 w 2856430"/>
              <a:gd name="connsiteY4-178" fmla="*/ 1619692 h 1779198"/>
              <a:gd name="connsiteX5-179" fmla="*/ 2533650 w 2856430"/>
              <a:gd name="connsiteY5-180" fmla="*/ 1753042 h 1779198"/>
              <a:gd name="connsiteX6-181" fmla="*/ 2852737 w 2856430"/>
              <a:gd name="connsiteY6-182" fmla="*/ 1219642 h 1779198"/>
              <a:gd name="connsiteX0-183" fmla="*/ 0 w 2856430"/>
              <a:gd name="connsiteY0-184" fmla="*/ 538605 h 1779198"/>
              <a:gd name="connsiteX1-185" fmla="*/ 538252 w 2856430"/>
              <a:gd name="connsiteY1-186" fmla="*/ 14 h 1779198"/>
              <a:gd name="connsiteX2-187" fmla="*/ 1157959 w 2856430"/>
              <a:gd name="connsiteY2-188" fmla="*/ 463060 h 1779198"/>
              <a:gd name="connsiteX3-189" fmla="*/ 1457325 w 2856430"/>
              <a:gd name="connsiteY3-190" fmla="*/ 952942 h 1779198"/>
              <a:gd name="connsiteX4-191" fmla="*/ 1933575 w 2856430"/>
              <a:gd name="connsiteY4-192" fmla="*/ 1619692 h 1779198"/>
              <a:gd name="connsiteX5-193" fmla="*/ 2533650 w 2856430"/>
              <a:gd name="connsiteY5-194" fmla="*/ 1753042 h 1779198"/>
              <a:gd name="connsiteX6-195" fmla="*/ 2852737 w 2856430"/>
              <a:gd name="connsiteY6-196" fmla="*/ 1219642 h 1779198"/>
              <a:gd name="connsiteX0-197" fmla="*/ 0 w 2856224"/>
              <a:gd name="connsiteY0-198" fmla="*/ 538605 h 1767795"/>
              <a:gd name="connsiteX1-199" fmla="*/ 538252 w 2856224"/>
              <a:gd name="connsiteY1-200" fmla="*/ 14 h 1767795"/>
              <a:gd name="connsiteX2-201" fmla="*/ 1157959 w 2856224"/>
              <a:gd name="connsiteY2-202" fmla="*/ 463060 h 1767795"/>
              <a:gd name="connsiteX3-203" fmla="*/ 1457325 w 2856224"/>
              <a:gd name="connsiteY3-204" fmla="*/ 952942 h 1767795"/>
              <a:gd name="connsiteX4-205" fmla="*/ 1933575 w 2856224"/>
              <a:gd name="connsiteY4-206" fmla="*/ 1619692 h 1767795"/>
              <a:gd name="connsiteX5-207" fmla="*/ 2520053 w 2856224"/>
              <a:gd name="connsiteY5-208" fmla="*/ 1739445 h 1767795"/>
              <a:gd name="connsiteX6-209" fmla="*/ 2852737 w 2856224"/>
              <a:gd name="connsiteY6-210" fmla="*/ 1219642 h 1767795"/>
              <a:gd name="connsiteX0-211" fmla="*/ 0 w 2854554"/>
              <a:gd name="connsiteY0-212" fmla="*/ 538605 h 1767795"/>
              <a:gd name="connsiteX1-213" fmla="*/ 538252 w 2854554"/>
              <a:gd name="connsiteY1-214" fmla="*/ 14 h 1767795"/>
              <a:gd name="connsiteX2-215" fmla="*/ 1157959 w 2854554"/>
              <a:gd name="connsiteY2-216" fmla="*/ 463060 h 1767795"/>
              <a:gd name="connsiteX3-217" fmla="*/ 1457325 w 2854554"/>
              <a:gd name="connsiteY3-218" fmla="*/ 952942 h 1767795"/>
              <a:gd name="connsiteX4-219" fmla="*/ 1933575 w 2854554"/>
              <a:gd name="connsiteY4-220" fmla="*/ 1619692 h 1767795"/>
              <a:gd name="connsiteX5-221" fmla="*/ 2520053 w 2854554"/>
              <a:gd name="connsiteY5-222" fmla="*/ 1739445 h 1767795"/>
              <a:gd name="connsiteX6-223" fmla="*/ 2852737 w 2854554"/>
              <a:gd name="connsiteY6-224" fmla="*/ 1219642 h 1767795"/>
              <a:gd name="connsiteX0-225" fmla="*/ 0 w 2854554"/>
              <a:gd name="connsiteY0-226" fmla="*/ 538605 h 1764275"/>
              <a:gd name="connsiteX1-227" fmla="*/ 538252 w 2854554"/>
              <a:gd name="connsiteY1-228" fmla="*/ 14 h 1764275"/>
              <a:gd name="connsiteX2-229" fmla="*/ 1157959 w 2854554"/>
              <a:gd name="connsiteY2-230" fmla="*/ 463060 h 1764275"/>
              <a:gd name="connsiteX3-231" fmla="*/ 1457325 w 2854554"/>
              <a:gd name="connsiteY3-232" fmla="*/ 952942 h 1764275"/>
              <a:gd name="connsiteX4-233" fmla="*/ 1933575 w 2854554"/>
              <a:gd name="connsiteY4-234" fmla="*/ 1606095 h 1764275"/>
              <a:gd name="connsiteX5-235" fmla="*/ 2520053 w 2854554"/>
              <a:gd name="connsiteY5-236" fmla="*/ 1739445 h 1764275"/>
              <a:gd name="connsiteX6-237" fmla="*/ 2852737 w 2854554"/>
              <a:gd name="connsiteY6-238" fmla="*/ 1219642 h 1764275"/>
              <a:gd name="connsiteX0-239" fmla="*/ 0 w 2854554"/>
              <a:gd name="connsiteY0-240" fmla="*/ 538605 h 1764275"/>
              <a:gd name="connsiteX1-241" fmla="*/ 538252 w 2854554"/>
              <a:gd name="connsiteY1-242" fmla="*/ 14 h 1764275"/>
              <a:gd name="connsiteX2-243" fmla="*/ 1157959 w 2854554"/>
              <a:gd name="connsiteY2-244" fmla="*/ 463060 h 1764275"/>
              <a:gd name="connsiteX3-245" fmla="*/ 1457325 w 2854554"/>
              <a:gd name="connsiteY3-246" fmla="*/ 952942 h 1764275"/>
              <a:gd name="connsiteX4-247" fmla="*/ 1933575 w 2854554"/>
              <a:gd name="connsiteY4-248" fmla="*/ 1606095 h 1764275"/>
              <a:gd name="connsiteX5-249" fmla="*/ 2520053 w 2854554"/>
              <a:gd name="connsiteY5-250" fmla="*/ 1739445 h 1764275"/>
              <a:gd name="connsiteX6-251" fmla="*/ 2852737 w 2854554"/>
              <a:gd name="connsiteY6-252" fmla="*/ 1219642 h 1764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854554" h="1764275">
                <a:moveTo>
                  <a:pt x="0" y="538605"/>
                </a:moveTo>
                <a:cubicBezTo>
                  <a:pt x="99807" y="276270"/>
                  <a:pt x="253479" y="2407"/>
                  <a:pt x="538252" y="14"/>
                </a:cubicBezTo>
                <a:cubicBezTo>
                  <a:pt x="823025" y="-2379"/>
                  <a:pt x="1057976" y="313164"/>
                  <a:pt x="1157959" y="463060"/>
                </a:cubicBezTo>
                <a:cubicBezTo>
                  <a:pt x="1257942" y="612956"/>
                  <a:pt x="1348451" y="762436"/>
                  <a:pt x="1457325" y="952942"/>
                </a:cubicBezTo>
                <a:cubicBezTo>
                  <a:pt x="1566199" y="1143448"/>
                  <a:pt x="1756454" y="1475011"/>
                  <a:pt x="1933575" y="1606095"/>
                </a:cubicBezTo>
                <a:cubicBezTo>
                  <a:pt x="2110696" y="1737179"/>
                  <a:pt x="2366859" y="1803854"/>
                  <a:pt x="2520053" y="1739445"/>
                </a:cubicBezTo>
                <a:cubicBezTo>
                  <a:pt x="2673247" y="1675036"/>
                  <a:pt x="2875876" y="1480508"/>
                  <a:pt x="2852737" y="1219642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none" w="lg" len="lg"/>
            <a:tailEnd type="none" w="med" len="lg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CDBC735-4BEF-420B-9815-83F5B7462F8D}"/>
              </a:ext>
            </a:extLst>
          </p:cNvPr>
          <p:cNvSpPr/>
          <p:nvPr/>
        </p:nvSpPr>
        <p:spPr>
          <a:xfrm>
            <a:off x="7215188" y="1954213"/>
            <a:ext cx="109537" cy="109537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  <a:headEnd type="none" w="lg" len="lg"/>
            <a:tailEnd type="none" w="med" len="lg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AA39A55-8A47-40E9-881F-9A75365383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89550" y="2047875"/>
            <a:ext cx="1941513" cy="1179513"/>
          </a:xfrm>
          <a:prstGeom prst="straightConnector1">
            <a:avLst/>
          </a:prstGeom>
          <a:noFill/>
          <a:ln w="25400">
            <a:solidFill>
              <a:srgbClr val="00B0F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F58A67E-F9D4-420C-9088-3359D1527B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89550" y="2433638"/>
            <a:ext cx="2236788" cy="793750"/>
          </a:xfrm>
          <a:prstGeom prst="straightConnector1">
            <a:avLst/>
          </a:prstGeom>
          <a:noFill/>
          <a:ln w="25400">
            <a:solidFill>
              <a:srgbClr val="00B0F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AF81A8C-73C6-4747-8B64-C5BDC36FFC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24600" y="2047875"/>
            <a:ext cx="906463" cy="552450"/>
          </a:xfrm>
          <a:prstGeom prst="straightConnector1">
            <a:avLst/>
          </a:prstGeom>
          <a:noFill/>
          <a:ln w="25400">
            <a:solidFill>
              <a:srgbClr val="00B0F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9CA93AF-E12A-4575-AF18-9D3448B640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4563" y="2051050"/>
            <a:ext cx="231775" cy="382588"/>
          </a:xfrm>
          <a:prstGeom prst="straightConnector1">
            <a:avLst/>
          </a:prstGeom>
          <a:noFill/>
          <a:ln w="25400">
            <a:solidFill>
              <a:srgbClr val="00B0F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864880F-C73B-45AA-A911-892F970B88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26338" y="2433638"/>
            <a:ext cx="303212" cy="546100"/>
          </a:xfrm>
          <a:prstGeom prst="straightConnector1">
            <a:avLst/>
          </a:prstGeom>
          <a:noFill/>
          <a:ln w="25400">
            <a:solidFill>
              <a:srgbClr val="00B0F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4C2F5D63-7990-4D00-8FA8-614E52B57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312896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r:id="rId10" imgW="203112" imgH="228501" progId="Equation.DSMT4">
                  <p:embed/>
                </p:oleObj>
              </mc:Choice>
              <mc:Fallback>
                <p:oleObj r:id="rId10" imgW="203112" imgH="228501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4C2F5D63-7990-4D00-8FA8-614E52B57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3128963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67DB140D-063D-4287-9306-6FDE992AB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8225" y="2239963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r:id="rId12" imgW="228501" imgH="291973" progId="Equation.DSMT4">
                  <p:embed/>
                </p:oleObj>
              </mc:Choice>
              <mc:Fallback>
                <p:oleObj r:id="rId12" imgW="228501" imgH="291973" progId="Equation.DSMT4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67DB140D-063D-4287-9306-6FDE992AB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2239963"/>
                        <a:ext cx="228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8954BDB0-1568-4615-94F5-D2A88097F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4100" y="2911475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r:id="rId14" imgW="571252" imgH="228501" progId="Equation.DSMT4">
                  <p:embed/>
                </p:oleObj>
              </mc:Choice>
              <mc:Fallback>
                <p:oleObj r:id="rId14" imgW="571252" imgH="228501" progId="Equation.DSMT4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8954BDB0-1568-4615-94F5-D2A88097F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911475"/>
                        <a:ext cx="571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407E1A42-0184-43A7-813B-7087143C1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0" y="2060575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r:id="rId16" imgW="152268" imgH="164957" progId="Equation.DSMT4">
                  <p:embed/>
                </p:oleObj>
              </mc:Choice>
              <mc:Fallback>
                <p:oleObj r:id="rId16" imgW="152268" imgH="164957" progId="Equation.DSMT4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407E1A42-0184-43A7-813B-7087143C1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060575"/>
                        <a:ext cx="1524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3A3688B9-5FEB-4440-AEAE-35B66F17E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9950" y="1687513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r:id="rId18" imgW="266584" imgH="228501" progId="Equation.DSMT4">
                  <p:embed/>
                </p:oleObj>
              </mc:Choice>
              <mc:Fallback>
                <p:oleObj r:id="rId18" imgW="266584" imgH="228501" progId="Equation.DSMT4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3A3688B9-5FEB-4440-AEAE-35B66F17E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1687513"/>
                        <a:ext cx="2667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3368AE9A-8C95-4489-BF90-E70F8F807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6513" y="2992438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r:id="rId20" imgW="215713" imgH="291847" progId="Equation.DSMT4">
                  <p:embed/>
                </p:oleObj>
              </mc:Choice>
              <mc:Fallback>
                <p:oleObj r:id="rId20" imgW="215713" imgH="291847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3368AE9A-8C95-4489-BF90-E70F8F807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13" y="2992438"/>
                        <a:ext cx="215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26DFE305-E80B-4D04-AFD8-933CAD941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1338" y="2608263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r:id="rId22" imgW="139579" imgH="177646" progId="Equation.DSMT4">
                  <p:embed/>
                </p:oleObj>
              </mc:Choice>
              <mc:Fallback>
                <p:oleObj r:id="rId22" imgW="139579" imgH="177646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26DFE305-E80B-4D04-AFD8-933CAD941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38" y="2608263"/>
                        <a:ext cx="139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8A080FC1-EBB8-42BD-ACC9-BBCD5E0B4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75" y="2005013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r:id="rId24" imgW="266584" imgH="228501" progId="Equation.DSMT4">
                  <p:embed/>
                </p:oleObj>
              </mc:Choice>
              <mc:Fallback>
                <p:oleObj r:id="rId24" imgW="266584" imgH="228501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8A080FC1-EBB8-42BD-ACC9-BBCD5E0B4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2005013"/>
                        <a:ext cx="2667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椭圆 77">
            <a:extLst>
              <a:ext uri="{FF2B5EF4-FFF2-40B4-BE49-F238E27FC236}">
                <a16:creationId xmlns:a16="http://schemas.microsoft.com/office/drawing/2014/main" id="{D8A55232-0BCD-4423-BD58-039AF4918F23}"/>
              </a:ext>
            </a:extLst>
          </p:cNvPr>
          <p:cNvSpPr/>
          <p:nvPr/>
        </p:nvSpPr>
        <p:spPr>
          <a:xfrm>
            <a:off x="5195888" y="3194050"/>
            <a:ext cx="109537" cy="109538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  <a:headEnd type="none" w="lg" len="lg"/>
            <a:tailEnd type="none" w="med" len="lg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TextBox 14">
            <a:extLst>
              <a:ext uri="{FF2B5EF4-FFF2-40B4-BE49-F238E27FC236}">
                <a16:creationId xmlns:a16="http://schemas.microsoft.com/office/drawing/2014/main" id="{B7B50222-33E4-46C8-BA1B-926FAAC4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4494213"/>
            <a:ext cx="17002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切向加速度</a:t>
            </a:r>
          </a:p>
        </p:txBody>
      </p:sp>
      <p:graphicFrame>
        <p:nvGraphicFramePr>
          <p:cNvPr id="26" name="对象 26">
            <a:extLst>
              <a:ext uri="{FF2B5EF4-FFF2-40B4-BE49-F238E27FC236}">
                <a16:creationId xmlns:a16="http://schemas.microsoft.com/office/drawing/2014/main" id="{D3BEC321-A3FF-4437-ABF8-5D7B504C5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5473700"/>
          <a:ext cx="212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r:id="rId26" imgW="2120900" imgH="825500" progId="Equation.DSMT4">
                  <p:embed/>
                </p:oleObj>
              </mc:Choice>
              <mc:Fallback>
                <p:oleObj r:id="rId26" imgW="2120900" imgH="825500" progId="Equation.DSMT4">
                  <p:embed/>
                  <p:pic>
                    <p:nvPicPr>
                      <p:cNvPr id="26" name="对象 26">
                        <a:extLst>
                          <a:ext uri="{FF2B5EF4-FFF2-40B4-BE49-F238E27FC236}">
                            <a16:creationId xmlns:a16="http://schemas.microsoft.com/office/drawing/2014/main" id="{D3BEC321-A3FF-4437-ABF8-5D7B504C5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5473700"/>
                        <a:ext cx="2120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14">
            <a:extLst>
              <a:ext uri="{FF2B5EF4-FFF2-40B4-BE49-F238E27FC236}">
                <a16:creationId xmlns:a16="http://schemas.microsoft.com/office/drawing/2014/main" id="{9376A577-A288-431B-A0AF-7B872D2A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5637213"/>
            <a:ext cx="19177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法向加速度</a:t>
            </a:r>
          </a:p>
        </p:txBody>
      </p:sp>
      <p:sp>
        <p:nvSpPr>
          <p:cNvPr id="51228" name="TextBox 14">
            <a:extLst>
              <a:ext uri="{FF2B5EF4-FFF2-40B4-BE49-F238E27FC236}">
                <a16:creationId xmlns:a16="http://schemas.microsoft.com/office/drawing/2014/main" id="{AF51C575-BADE-423D-AE27-C112B60A6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500936"/>
            <a:ext cx="26876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在自然坐标系中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79E2236F-C0A2-4720-862D-312B1352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038725"/>
            <a:ext cx="15922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圆周运动中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A46D9F4-94D6-4B5B-8F7A-E729FA366F6E}"/>
              </a:ext>
            </a:extLst>
          </p:cNvPr>
          <p:cNvSpPr/>
          <p:nvPr/>
        </p:nvSpPr>
        <p:spPr>
          <a:xfrm>
            <a:off x="2360613" y="4708525"/>
            <a:ext cx="379412" cy="1311275"/>
          </a:xfrm>
          <a:prstGeom prst="leftBrace">
            <a:avLst>
              <a:gd name="adj1" fmla="val 44047"/>
              <a:gd name="adj2" fmla="val 50000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2FDB51B-A7B5-49FC-BBDB-728F229A48AD}"/>
              </a:ext>
            </a:extLst>
          </p:cNvPr>
          <p:cNvSpPr/>
          <p:nvPr/>
        </p:nvSpPr>
        <p:spPr>
          <a:xfrm>
            <a:off x="0" y="-49413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FF5DA1D-0C0B-49B6-95F5-F5DF919B051E}"/>
              </a:ext>
            </a:extLst>
          </p:cNvPr>
          <p:cNvSpPr/>
          <p:nvPr/>
        </p:nvSpPr>
        <p:spPr>
          <a:xfrm>
            <a:off x="98841" y="95533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ACC196-A0F7-43B1-991E-42CA793CB3E7}"/>
              </a:ext>
            </a:extLst>
          </p:cNvPr>
          <p:cNvSpPr txBox="1"/>
          <p:nvPr/>
        </p:nvSpPr>
        <p:spPr>
          <a:xfrm>
            <a:off x="98841" y="670525"/>
            <a:ext cx="540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4" grpId="0" animBg="1"/>
      <p:bldP spid="78" grpId="0" animBg="1"/>
      <p:bldP spid="79" grpId="0"/>
      <p:bldP spid="27" grpId="0"/>
      <p:bldP spid="30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5" name="Text Box 23">
            <a:extLst>
              <a:ext uri="{FF2B5EF4-FFF2-40B4-BE49-F238E27FC236}">
                <a16:creationId xmlns:a16="http://schemas.microsoft.com/office/drawing/2014/main" id="{D35501A7-81A9-4268-B482-B8DDAFA60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22" y="1225173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dirty="0">
                <a:ea typeface="宋体" panose="02010600030101010101" pitchFamily="2" charset="-122"/>
              </a:rPr>
              <a:t>极坐标系中</a:t>
            </a:r>
            <a:r>
              <a:rPr kumimoji="1" lang="en-US" altLang="zh-CN" dirty="0"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33832" name="Group 40">
            <a:extLst>
              <a:ext uri="{FF2B5EF4-FFF2-40B4-BE49-F238E27FC236}">
                <a16:creationId xmlns:a16="http://schemas.microsoft.com/office/drawing/2014/main" id="{3065A9CF-4C2A-4325-BBB7-714636A93C15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1623091"/>
            <a:ext cx="2944813" cy="522288"/>
            <a:chOff x="576" y="1270"/>
            <a:chExt cx="1994" cy="398"/>
          </a:xfrm>
        </p:grpSpPr>
        <p:graphicFrame>
          <p:nvGraphicFramePr>
            <p:cNvPr id="33833" name="Object 41">
              <a:extLst>
                <a:ext uri="{FF2B5EF4-FFF2-40B4-BE49-F238E27FC236}">
                  <a16:creationId xmlns:a16="http://schemas.microsoft.com/office/drawing/2014/main" id="{DF278A02-110F-4D36-8597-949300255E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2" y="1291"/>
            <a:ext cx="105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公式" r:id="rId3" imgW="545760" imgH="203040" progId="Equation.3">
                    <p:embed/>
                  </p:oleObj>
                </mc:Choice>
                <mc:Fallback>
                  <p:oleObj name="公式" r:id="rId3" imgW="545760" imgH="203040" progId="Equation.3">
                    <p:embed/>
                    <p:pic>
                      <p:nvPicPr>
                        <p:cNvPr id="33833" name="Object 41">
                          <a:extLst>
                            <a:ext uri="{FF2B5EF4-FFF2-40B4-BE49-F238E27FC236}">
                              <a16:creationId xmlns:a16="http://schemas.microsoft.com/office/drawing/2014/main" id="{DF278A02-110F-4D36-8597-949300255E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1291"/>
                          <a:ext cx="1058" cy="3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4" name="Rectangle 42">
              <a:extLst>
                <a:ext uri="{FF2B5EF4-FFF2-40B4-BE49-F238E27FC236}">
                  <a16:creationId xmlns:a16="http://schemas.microsoft.com/office/drawing/2014/main" id="{6369AF04-6B5E-4135-9072-C19825C0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70"/>
              <a:ext cx="91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ea typeface="宋体" panose="02010600030101010101" pitchFamily="2" charset="-122"/>
                </a:rPr>
                <a:t>角位置</a:t>
              </a:r>
            </a:p>
          </p:txBody>
        </p:sp>
      </p:grpSp>
      <p:grpSp>
        <p:nvGrpSpPr>
          <p:cNvPr id="33835" name="Group 43">
            <a:extLst>
              <a:ext uri="{FF2B5EF4-FFF2-40B4-BE49-F238E27FC236}">
                <a16:creationId xmlns:a16="http://schemas.microsoft.com/office/drawing/2014/main" id="{A785B541-EAD2-48C5-8068-04C35E24AD6A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1977167"/>
            <a:ext cx="3328987" cy="531812"/>
            <a:chOff x="624" y="1661"/>
            <a:chExt cx="2112" cy="335"/>
          </a:xfrm>
        </p:grpSpPr>
        <p:graphicFrame>
          <p:nvGraphicFramePr>
            <p:cNvPr id="33836" name="Object 44">
              <a:extLst>
                <a:ext uri="{FF2B5EF4-FFF2-40B4-BE49-F238E27FC236}">
                  <a16:creationId xmlns:a16="http://schemas.microsoft.com/office/drawing/2014/main" id="{697F0302-B992-41E5-B578-C14E0AD084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680"/>
            <a:ext cx="12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公式" r:id="rId5" imgW="799920" imgH="215640" progId="Equation.3">
                    <p:embed/>
                  </p:oleObj>
                </mc:Choice>
                <mc:Fallback>
                  <p:oleObj name="公式" r:id="rId5" imgW="799920" imgH="215640" progId="Equation.3">
                    <p:embed/>
                    <p:pic>
                      <p:nvPicPr>
                        <p:cNvPr id="33836" name="Object 44">
                          <a:extLst>
                            <a:ext uri="{FF2B5EF4-FFF2-40B4-BE49-F238E27FC236}">
                              <a16:creationId xmlns:a16="http://schemas.microsoft.com/office/drawing/2014/main" id="{697F0302-B992-41E5-B578-C14E0AD084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80"/>
                          <a:ext cx="120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7" name="Rectangle 45">
              <a:extLst>
                <a:ext uri="{FF2B5EF4-FFF2-40B4-BE49-F238E27FC236}">
                  <a16:creationId xmlns:a16="http://schemas.microsoft.com/office/drawing/2014/main" id="{62DC2B51-F0A7-4BFB-8099-A3D3A0DD5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61"/>
              <a:ext cx="9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aseline="30000">
                  <a:solidFill>
                    <a:srgbClr val="3333FF"/>
                  </a:solidFill>
                  <a:ea typeface="宋体" panose="02010600030101010101" pitchFamily="2" charset="-122"/>
                </a:rPr>
                <a:t>*</a:t>
              </a:r>
              <a:r>
                <a:rPr lang="zh-CN" altLang="en-US">
                  <a:solidFill>
                    <a:srgbClr val="3333FF"/>
                  </a:solidFill>
                  <a:ea typeface="宋体" panose="02010600030101010101" pitchFamily="2" charset="-122"/>
                </a:rPr>
                <a:t>角位移</a:t>
              </a:r>
              <a:r>
                <a:rPr lang="zh-CN" altLang="en-US">
                  <a:ea typeface="宋体" panose="02010600030101010101" pitchFamily="2" charset="-122"/>
                </a:rPr>
                <a:t>  </a:t>
              </a:r>
            </a:p>
          </p:txBody>
        </p:sp>
      </p:grpSp>
      <p:sp>
        <p:nvSpPr>
          <p:cNvPr id="33838" name="Text Box 46">
            <a:extLst>
              <a:ext uri="{FF2B5EF4-FFF2-40B4-BE49-F238E27FC236}">
                <a16:creationId xmlns:a16="http://schemas.microsoft.com/office/drawing/2014/main" id="{803940B9-0492-474D-A67C-706C7CBF2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70898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方向为右手螺旋法则</a:t>
            </a:r>
          </a:p>
        </p:txBody>
      </p:sp>
      <p:grpSp>
        <p:nvGrpSpPr>
          <p:cNvPr id="33839" name="Group 47">
            <a:extLst>
              <a:ext uri="{FF2B5EF4-FFF2-40B4-BE49-F238E27FC236}">
                <a16:creationId xmlns:a16="http://schemas.microsoft.com/office/drawing/2014/main" id="{57F5FB8B-2322-483C-A5CD-3C9BF70E4248}"/>
              </a:ext>
            </a:extLst>
          </p:cNvPr>
          <p:cNvGrpSpPr>
            <a:grpSpLocks/>
          </p:cNvGrpSpPr>
          <p:nvPr/>
        </p:nvGrpSpPr>
        <p:grpSpPr bwMode="auto">
          <a:xfrm>
            <a:off x="1116998" y="2894048"/>
            <a:ext cx="2744787" cy="809625"/>
            <a:chOff x="432" y="1968"/>
            <a:chExt cx="1768" cy="616"/>
          </a:xfrm>
        </p:grpSpPr>
        <p:graphicFrame>
          <p:nvGraphicFramePr>
            <p:cNvPr id="33840" name="Object 48">
              <a:extLst>
                <a:ext uri="{FF2B5EF4-FFF2-40B4-BE49-F238E27FC236}">
                  <a16:creationId xmlns:a16="http://schemas.microsoft.com/office/drawing/2014/main" id="{C7E7A960-5CFE-45EE-A197-DAE3F73770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1" y="1968"/>
            <a:ext cx="799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Equation" r:id="rId7" imgW="507960" imgH="393480" progId="Equation.DSMT4">
                    <p:embed/>
                  </p:oleObj>
                </mc:Choice>
                <mc:Fallback>
                  <p:oleObj name="Equation" r:id="rId7" imgW="507960" imgH="393480" progId="Equation.DSMT4">
                    <p:embed/>
                    <p:pic>
                      <p:nvPicPr>
                        <p:cNvPr id="33840" name="Object 48">
                          <a:extLst>
                            <a:ext uri="{FF2B5EF4-FFF2-40B4-BE49-F238E27FC236}">
                              <a16:creationId xmlns:a16="http://schemas.microsoft.com/office/drawing/2014/main" id="{C7E7A960-5CFE-45EE-A197-DAE3F73770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1968"/>
                          <a:ext cx="799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1" name="Rectangle 49">
              <a:extLst>
                <a:ext uri="{FF2B5EF4-FFF2-40B4-BE49-F238E27FC236}">
                  <a16:creationId xmlns:a16="http://schemas.microsoft.com/office/drawing/2014/main" id="{736E703F-1673-4537-B8EF-6DBCC5115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79"/>
              <a:ext cx="809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tx1"/>
                  </a:solidFill>
                  <a:ea typeface="宋体" panose="02010600030101010101" pitchFamily="2" charset="-122"/>
                </a:rPr>
                <a:t>角速度</a:t>
              </a:r>
            </a:p>
          </p:txBody>
        </p:sp>
      </p:grpSp>
      <p:grpSp>
        <p:nvGrpSpPr>
          <p:cNvPr id="33842" name="Group 50">
            <a:extLst>
              <a:ext uri="{FF2B5EF4-FFF2-40B4-BE49-F238E27FC236}">
                <a16:creationId xmlns:a16="http://schemas.microsoft.com/office/drawing/2014/main" id="{68ACF696-8DB1-41C5-9728-2E86AC47EF3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473450"/>
            <a:ext cx="4230688" cy="900113"/>
            <a:chOff x="336" y="2592"/>
            <a:chExt cx="2364" cy="590"/>
          </a:xfrm>
        </p:grpSpPr>
        <p:sp>
          <p:nvSpPr>
            <p:cNvPr id="33843" name="Text Box 51">
              <a:extLst>
                <a:ext uri="{FF2B5EF4-FFF2-40B4-BE49-F238E27FC236}">
                  <a16:creationId xmlns:a16="http://schemas.microsoft.com/office/drawing/2014/main" id="{C7548F5A-6FAB-48A4-84A8-AB87F2FB1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03"/>
              <a:ext cx="9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ea typeface="宋体" panose="02010600030101010101" pitchFamily="2" charset="-122"/>
                </a:rPr>
                <a:t>角加速度</a:t>
              </a: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3844" name="Object 52">
              <a:extLst>
                <a:ext uri="{FF2B5EF4-FFF2-40B4-BE49-F238E27FC236}">
                  <a16:creationId xmlns:a16="http://schemas.microsoft.com/office/drawing/2014/main" id="{F543A125-DA9B-4FFF-9B57-9755B814BE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9" y="2592"/>
            <a:ext cx="1321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Equation" r:id="rId9" imgW="927000" imgH="419040" progId="Equation.DSMT4">
                    <p:embed/>
                  </p:oleObj>
                </mc:Choice>
                <mc:Fallback>
                  <p:oleObj name="Equation" r:id="rId9" imgW="927000" imgH="419040" progId="Equation.DSMT4">
                    <p:embed/>
                    <p:pic>
                      <p:nvPicPr>
                        <p:cNvPr id="33844" name="Object 52">
                          <a:extLst>
                            <a:ext uri="{FF2B5EF4-FFF2-40B4-BE49-F238E27FC236}">
                              <a16:creationId xmlns:a16="http://schemas.microsoft.com/office/drawing/2014/main" id="{F543A125-DA9B-4FFF-9B57-9755B814BE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2592"/>
                          <a:ext cx="1321" cy="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49" name="Object 57">
            <a:extLst>
              <a:ext uri="{FF2B5EF4-FFF2-40B4-BE49-F238E27FC236}">
                <a16:creationId xmlns:a16="http://schemas.microsoft.com/office/drawing/2014/main" id="{3FD0F2B7-8832-457E-8402-7A8D3F1BA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4508500"/>
          <a:ext cx="22494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11" imgW="888840" imgH="355320" progId="Equation.3">
                  <p:embed/>
                </p:oleObj>
              </mc:Choice>
              <mc:Fallback>
                <p:oleObj name="公式" r:id="rId11" imgW="888840" imgH="355320" progId="Equation.3">
                  <p:embed/>
                  <p:pic>
                    <p:nvPicPr>
                      <p:cNvPr id="33849" name="Object 57">
                        <a:extLst>
                          <a:ext uri="{FF2B5EF4-FFF2-40B4-BE49-F238E27FC236}">
                            <a16:creationId xmlns:a16="http://schemas.microsoft.com/office/drawing/2014/main" id="{3FD0F2B7-8832-457E-8402-7A8D3F1BA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508500"/>
                        <a:ext cx="22494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50" name="Object 58">
            <a:extLst>
              <a:ext uri="{FF2B5EF4-FFF2-40B4-BE49-F238E27FC236}">
                <a16:creationId xmlns:a16="http://schemas.microsoft.com/office/drawing/2014/main" id="{45CE3D79-06F4-412B-B1A3-13C10F721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8" y="5589588"/>
          <a:ext cx="24288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13" imgW="927000" imgH="330120" progId="Equation.3">
                  <p:embed/>
                </p:oleObj>
              </mc:Choice>
              <mc:Fallback>
                <p:oleObj name="公式" r:id="rId13" imgW="927000" imgH="330120" progId="Equation.3">
                  <p:embed/>
                  <p:pic>
                    <p:nvPicPr>
                      <p:cNvPr id="33850" name="Object 58">
                        <a:extLst>
                          <a:ext uri="{FF2B5EF4-FFF2-40B4-BE49-F238E27FC236}">
                            <a16:creationId xmlns:a16="http://schemas.microsoft.com/office/drawing/2014/main" id="{45CE3D79-06F4-412B-B1A3-13C10F721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5589588"/>
                        <a:ext cx="2428875" cy="798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54" name="Group 62">
            <a:extLst>
              <a:ext uri="{FF2B5EF4-FFF2-40B4-BE49-F238E27FC236}">
                <a16:creationId xmlns:a16="http://schemas.microsoft.com/office/drawing/2014/main" id="{0D6F867E-F7BB-4B3B-B6C6-C16BD3328E49}"/>
              </a:ext>
            </a:extLst>
          </p:cNvPr>
          <p:cNvGrpSpPr>
            <a:grpSpLocks/>
          </p:cNvGrpSpPr>
          <p:nvPr/>
        </p:nvGrpSpPr>
        <p:grpSpPr bwMode="auto">
          <a:xfrm>
            <a:off x="5741988" y="1119188"/>
            <a:ext cx="3240087" cy="2311400"/>
            <a:chOff x="3617" y="705"/>
            <a:chExt cx="2041" cy="1456"/>
          </a:xfrm>
        </p:grpSpPr>
        <p:grpSp>
          <p:nvGrpSpPr>
            <p:cNvPr id="33816" name="Group 24">
              <a:extLst>
                <a:ext uri="{FF2B5EF4-FFF2-40B4-BE49-F238E27FC236}">
                  <a16:creationId xmlns:a16="http://schemas.microsoft.com/office/drawing/2014/main" id="{F0AE5788-974A-4904-A669-387C95FC9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7" y="715"/>
              <a:ext cx="1843" cy="1446"/>
              <a:chOff x="3362" y="459"/>
              <a:chExt cx="1843" cy="1446"/>
            </a:xfrm>
          </p:grpSpPr>
          <p:sp>
            <p:nvSpPr>
              <p:cNvPr id="33817" name="Oval 25">
                <a:extLst>
                  <a:ext uri="{FF2B5EF4-FFF2-40B4-BE49-F238E27FC236}">
                    <a16:creationId xmlns:a16="http://schemas.microsoft.com/office/drawing/2014/main" id="{F8CDAE6A-EB22-4A22-B982-A0DDAC291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573"/>
                <a:ext cx="1332" cy="13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8" name="Line 26">
                <a:extLst>
                  <a:ext uri="{FF2B5EF4-FFF2-40B4-BE49-F238E27FC236}">
                    <a16:creationId xmlns:a16="http://schemas.microsoft.com/office/drawing/2014/main" id="{77FA39A8-8BE5-4A51-BA67-48D986079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1253"/>
                <a:ext cx="1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9" name="Text Box 27">
                <a:extLst>
                  <a:ext uri="{FF2B5EF4-FFF2-40B4-BE49-F238E27FC236}">
                    <a16:creationId xmlns:a16="http://schemas.microsoft.com/office/drawing/2014/main" id="{FB7C9A1D-037F-49B0-A6AA-05DC90C3B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9" y="116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0" name="Line 28">
                <a:extLst>
                  <a:ext uri="{FF2B5EF4-FFF2-40B4-BE49-F238E27FC236}">
                    <a16:creationId xmlns:a16="http://schemas.microsoft.com/office/drawing/2014/main" id="{2DCCC0EA-D710-4DFB-ADC0-BF203CD9B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4" y="941"/>
                <a:ext cx="595" cy="31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1" name="Line 29">
                <a:extLst>
                  <a:ext uri="{FF2B5EF4-FFF2-40B4-BE49-F238E27FC236}">
                    <a16:creationId xmlns:a16="http://schemas.microsoft.com/office/drawing/2014/main" id="{35A9C4BA-D2FC-4721-ADC0-A660292E7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4" y="686"/>
                <a:ext cx="369" cy="53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2" name="Oval 30">
                <a:extLst>
                  <a:ext uri="{FF2B5EF4-FFF2-40B4-BE49-F238E27FC236}">
                    <a16:creationId xmlns:a16="http://schemas.microsoft.com/office/drawing/2014/main" id="{2C4DEAB1-4FF4-4B9C-8F67-D481D6581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" y="1224"/>
                <a:ext cx="56" cy="5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Freeform 31">
                <a:extLst>
                  <a:ext uri="{FF2B5EF4-FFF2-40B4-BE49-F238E27FC236}">
                    <a16:creationId xmlns:a16="http://schemas.microsoft.com/office/drawing/2014/main" id="{699BFCB7-C10E-4C6D-B259-94344777E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" y="1139"/>
                <a:ext cx="34" cy="114"/>
              </a:xfrm>
              <a:custGeom>
                <a:avLst/>
                <a:gdLst>
                  <a:gd name="T0" fmla="*/ 29 w 34"/>
                  <a:gd name="T1" fmla="*/ 114 h 114"/>
                  <a:gd name="T2" fmla="*/ 29 w 34"/>
                  <a:gd name="T3" fmla="*/ 57 h 114"/>
                  <a:gd name="T4" fmla="*/ 0 w 34"/>
                  <a:gd name="T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114">
                    <a:moveTo>
                      <a:pt x="29" y="114"/>
                    </a:moveTo>
                    <a:cubicBezTo>
                      <a:pt x="31" y="95"/>
                      <a:pt x="34" y="76"/>
                      <a:pt x="29" y="57"/>
                    </a:cubicBezTo>
                    <a:cubicBezTo>
                      <a:pt x="24" y="38"/>
                      <a:pt x="12" y="19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4" name="Rectangle 32">
                <a:extLst>
                  <a:ext uri="{FF2B5EF4-FFF2-40B4-BE49-F238E27FC236}">
                    <a16:creationId xmlns:a16="http://schemas.microsoft.com/office/drawing/2014/main" id="{F78BB786-2CEC-420C-9D21-5C5EA2A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1054"/>
                <a:ext cx="22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altLang="zh-CN" sz="1600">
                    <a:solidFill>
                      <a:srgbClr val="0000FF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</a:t>
                </a:r>
                <a:r>
                  <a:rPr lang="en-US" altLang="zh-CN" sz="1600" baseline="-25000">
                    <a:solidFill>
                      <a:srgbClr val="0000FF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en-US" altLang="zh-CN" sz="1600">
                  <a:solidFill>
                    <a:srgbClr val="0000FF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25" name="Freeform 33">
                <a:extLst>
                  <a:ext uri="{FF2B5EF4-FFF2-40B4-BE49-F238E27FC236}">
                    <a16:creationId xmlns:a16="http://schemas.microsoft.com/office/drawing/2014/main" id="{3CC3AC0F-433E-41A8-9413-FCED62765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" y="941"/>
                <a:ext cx="199" cy="312"/>
              </a:xfrm>
              <a:custGeom>
                <a:avLst/>
                <a:gdLst>
                  <a:gd name="T0" fmla="*/ 199 w 199"/>
                  <a:gd name="T1" fmla="*/ 312 h 312"/>
                  <a:gd name="T2" fmla="*/ 142 w 199"/>
                  <a:gd name="T3" fmla="*/ 142 h 312"/>
                  <a:gd name="T4" fmla="*/ 0 w 199"/>
                  <a:gd name="T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9" h="312">
                    <a:moveTo>
                      <a:pt x="199" y="312"/>
                    </a:moveTo>
                    <a:cubicBezTo>
                      <a:pt x="187" y="253"/>
                      <a:pt x="175" y="194"/>
                      <a:pt x="142" y="142"/>
                    </a:cubicBezTo>
                    <a:cubicBezTo>
                      <a:pt x="109" y="90"/>
                      <a:pt x="54" y="4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6" name="Rectangle 34">
                <a:extLst>
                  <a:ext uri="{FF2B5EF4-FFF2-40B4-BE49-F238E27FC236}">
                    <a16:creationId xmlns:a16="http://schemas.microsoft.com/office/drawing/2014/main" id="{1D81352E-9BB8-4DC5-B4C1-F93C50EE5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054"/>
                <a:ext cx="22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altLang="zh-CN" sz="1600">
                    <a:solidFill>
                      <a:srgbClr val="0000FF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</a:t>
                </a:r>
                <a:r>
                  <a:rPr lang="en-US" altLang="zh-CN" sz="1600" baseline="-25000">
                    <a:solidFill>
                      <a:srgbClr val="0000FF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1600">
                  <a:solidFill>
                    <a:srgbClr val="0000FF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27" name="Rectangle 35">
                <a:extLst>
                  <a:ext uri="{FF2B5EF4-FFF2-40B4-BE49-F238E27FC236}">
                    <a16:creationId xmlns:a16="http://schemas.microsoft.com/office/drawing/2014/main" id="{CC7DB115-3097-46B1-935E-60A1AEC5F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" y="771"/>
                <a:ext cx="26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l-GR" altLang="zh-CN" sz="1600">
                    <a:solidFill>
                      <a:srgbClr val="0000FF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</a:t>
                </a:r>
                <a:endParaRPr lang="en-US" altLang="zh-CN" sz="1600">
                  <a:solidFill>
                    <a:srgbClr val="0000FF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28" name="Freeform 36">
                <a:extLst>
                  <a:ext uri="{FF2B5EF4-FFF2-40B4-BE49-F238E27FC236}">
                    <a16:creationId xmlns:a16="http://schemas.microsoft.com/office/drawing/2014/main" id="{308541E0-754D-40BB-B8B6-9979BB78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856"/>
                <a:ext cx="170" cy="170"/>
              </a:xfrm>
              <a:custGeom>
                <a:avLst/>
                <a:gdLst>
                  <a:gd name="T0" fmla="*/ 198 w 198"/>
                  <a:gd name="T1" fmla="*/ 170 h 170"/>
                  <a:gd name="T2" fmla="*/ 113 w 198"/>
                  <a:gd name="T3" fmla="*/ 85 h 170"/>
                  <a:gd name="T4" fmla="*/ 0 w 198"/>
                  <a:gd name="T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" h="170">
                    <a:moveTo>
                      <a:pt x="198" y="170"/>
                    </a:moveTo>
                    <a:cubicBezTo>
                      <a:pt x="172" y="141"/>
                      <a:pt x="146" y="113"/>
                      <a:pt x="113" y="85"/>
                    </a:cubicBezTo>
                    <a:cubicBezTo>
                      <a:pt x="80" y="57"/>
                      <a:pt x="40" y="28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9" name="Rectangle 37">
                <a:extLst>
                  <a:ext uri="{FF2B5EF4-FFF2-40B4-BE49-F238E27FC236}">
                    <a16:creationId xmlns:a16="http://schemas.microsoft.com/office/drawing/2014/main" id="{BF2249EA-EAC6-440B-AE5F-A4260D868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771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rPr>
                  <a:t>p</a:t>
                </a:r>
                <a:r>
                  <a:rPr lang="en-US" altLang="zh-CN" sz="1800" baseline="-25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830" name="Rectangle 38">
                <a:extLst>
                  <a:ext uri="{FF2B5EF4-FFF2-40B4-BE49-F238E27FC236}">
                    <a16:creationId xmlns:a16="http://schemas.microsoft.com/office/drawing/2014/main" id="{9091BA94-7D8E-439B-BFC6-8368FA2C3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" y="459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rPr>
                  <a:t>p</a:t>
                </a:r>
                <a:r>
                  <a:rPr lang="en-US" altLang="zh-CN" sz="1800" baseline="-2500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3831" name="Freeform 39">
                <a:extLst>
                  <a:ext uri="{FF2B5EF4-FFF2-40B4-BE49-F238E27FC236}">
                    <a16:creationId xmlns:a16="http://schemas.microsoft.com/office/drawing/2014/main" id="{2C677AAB-A593-4C9C-853E-DE845793D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6" y="487"/>
                <a:ext cx="312" cy="368"/>
              </a:xfrm>
              <a:custGeom>
                <a:avLst/>
                <a:gdLst>
                  <a:gd name="T0" fmla="*/ 255 w 255"/>
                  <a:gd name="T1" fmla="*/ 368 h 368"/>
                  <a:gd name="T2" fmla="*/ 170 w 255"/>
                  <a:gd name="T3" fmla="*/ 170 h 368"/>
                  <a:gd name="T4" fmla="*/ 0 w 255"/>
                  <a:gd name="T5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5" h="368">
                    <a:moveTo>
                      <a:pt x="255" y="368"/>
                    </a:moveTo>
                    <a:cubicBezTo>
                      <a:pt x="233" y="299"/>
                      <a:pt x="212" y="231"/>
                      <a:pt x="170" y="170"/>
                    </a:cubicBezTo>
                    <a:cubicBezTo>
                      <a:pt x="128" y="109"/>
                      <a:pt x="64" y="5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52" name="Text Box 60">
              <a:extLst>
                <a:ext uri="{FF2B5EF4-FFF2-40B4-BE49-F238E27FC236}">
                  <a16:creationId xmlns:a16="http://schemas.microsoft.com/office/drawing/2014/main" id="{C6BA97C5-897E-4FF9-BF49-A05BCB5DC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" y="1480"/>
              <a:ext cx="5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极轴</a:t>
              </a:r>
            </a:p>
          </p:txBody>
        </p:sp>
        <p:graphicFrame>
          <p:nvGraphicFramePr>
            <p:cNvPr id="33853" name="Object 61">
              <a:extLst>
                <a:ext uri="{FF2B5EF4-FFF2-40B4-BE49-F238E27FC236}">
                  <a16:creationId xmlns:a16="http://schemas.microsoft.com/office/drawing/2014/main" id="{9EB41666-44F6-4E2A-9E78-AF93F3018E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6" y="705"/>
            <a:ext cx="30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Equation" r:id="rId15" imgW="152280" imgH="139680" progId="Equation.DSMT4">
                    <p:embed/>
                  </p:oleObj>
                </mc:Choice>
                <mc:Fallback>
                  <p:oleObj name="Equation" r:id="rId15" imgW="152280" imgH="139680" progId="Equation.DSMT4">
                    <p:embed/>
                    <p:pic>
                      <p:nvPicPr>
                        <p:cNvPr id="33853" name="Object 61">
                          <a:extLst>
                            <a:ext uri="{FF2B5EF4-FFF2-40B4-BE49-F238E27FC236}">
                              <a16:creationId xmlns:a16="http://schemas.microsoft.com/office/drawing/2014/main" id="{9EB41666-44F6-4E2A-9E78-AF93F3018E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705"/>
                          <a:ext cx="30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8A7CD96C-D185-4032-8CE1-5167070EE69E}"/>
              </a:ext>
            </a:extLst>
          </p:cNvPr>
          <p:cNvSpPr/>
          <p:nvPr/>
        </p:nvSpPr>
        <p:spPr>
          <a:xfrm>
            <a:off x="0" y="-51686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F27F3E7-67F3-473B-A931-AB0CD41D7767}"/>
              </a:ext>
            </a:extLst>
          </p:cNvPr>
          <p:cNvSpPr txBox="1"/>
          <p:nvPr/>
        </p:nvSpPr>
        <p:spPr>
          <a:xfrm>
            <a:off x="98841" y="705880"/>
            <a:ext cx="540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圆周运动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00CB4FA-3344-4528-BF50-B1CBEE2C5F10}"/>
              </a:ext>
            </a:extLst>
          </p:cNvPr>
          <p:cNvSpPr/>
          <p:nvPr/>
        </p:nvSpPr>
        <p:spPr>
          <a:xfrm>
            <a:off x="98841" y="101670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sp>
        <p:nvSpPr>
          <p:cNvPr id="40" name="Text Box 23">
            <a:extLst>
              <a:ext uri="{FF2B5EF4-FFF2-40B4-BE49-F238E27FC236}">
                <a16:creationId xmlns:a16="http://schemas.microsoft.com/office/drawing/2014/main" id="{93B241B6-51F0-4123-ADCA-C3858BA6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22" y="1229100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dirty="0">
                <a:ea typeface="宋体" panose="02010600030101010101" pitchFamily="2" charset="-122"/>
              </a:rPr>
              <a:t>极坐标系中</a:t>
            </a:r>
            <a:r>
              <a:rPr kumimoji="1" lang="en-US" altLang="zh-CN" dirty="0"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5" grpId="0" autoUpdateAnimBg="0"/>
      <p:bldP spid="33838" grpId="0"/>
      <p:bldP spid="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72" name="Text Box 56">
                <a:extLst>
                  <a:ext uri="{FF2B5EF4-FFF2-40B4-BE49-F238E27FC236}">
                    <a16:creationId xmlns:a16="http://schemas.microsoft.com/office/drawing/2014/main" id="{571BD1F1-32FA-4981-982B-D52E5ABF9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048" y="1504663"/>
                <a:ext cx="467995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匀角加速圆周运动（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</m:oMath>
                </a14:m>
                <a:r>
                  <a:rPr kumimoji="1"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是恒量）</a:t>
                </a:r>
                <a:endParaRPr kumimoji="1"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4872" name="Text Box 56">
                <a:extLst>
                  <a:ext uri="{FF2B5EF4-FFF2-40B4-BE49-F238E27FC236}">
                    <a16:creationId xmlns:a16="http://schemas.microsoft.com/office/drawing/2014/main" id="{571BD1F1-32FA-4981-982B-D52E5ABF9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5048" y="1504663"/>
                <a:ext cx="4679950" cy="369332"/>
              </a:xfrm>
              <a:prstGeom prst="rect">
                <a:avLst/>
              </a:prstGeom>
              <a:blipFill>
                <a:blip r:embed="rId3"/>
                <a:stretch>
                  <a:fillRect l="-1042" t="-15000" b="-2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89" name="Text Box 73">
            <a:extLst>
              <a:ext uri="{FF2B5EF4-FFF2-40B4-BE49-F238E27FC236}">
                <a16:creationId xmlns:a16="http://schemas.microsoft.com/office/drawing/2014/main" id="{B5675E4F-5C67-49C8-A268-898F27C4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75" y="4828441"/>
            <a:ext cx="2492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anose="02010600030101010101" pitchFamily="2" charset="-122"/>
              </a:rPr>
              <a:t>线量和角量之间的关系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1" name="对象 11">
            <a:extLst>
              <a:ext uri="{FF2B5EF4-FFF2-40B4-BE49-F238E27FC236}">
                <a16:creationId xmlns:a16="http://schemas.microsoft.com/office/drawing/2014/main" id="{E61A32B1-8DEC-4B2E-B841-8A374AE9B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27840"/>
              </p:ext>
            </p:extLst>
          </p:nvPr>
        </p:nvGraphicFramePr>
        <p:xfrm>
          <a:off x="5507915" y="2123878"/>
          <a:ext cx="2692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4" imgW="2692400" imgH="1752600" progId="Equation.DSMT4">
                  <p:embed/>
                </p:oleObj>
              </mc:Choice>
              <mc:Fallback>
                <p:oleObj r:id="rId4" imgW="2692400" imgH="1752600" progId="Equation.DSMT4">
                  <p:embed/>
                  <p:pic>
                    <p:nvPicPr>
                      <p:cNvPr id="60" name="对象 11">
                        <a:extLst>
                          <a:ext uri="{FF2B5EF4-FFF2-40B4-BE49-F238E27FC236}">
                            <a16:creationId xmlns:a16="http://schemas.microsoft.com/office/drawing/2014/main" id="{0C2BA69C-E7BF-4A28-B754-71B068DC0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915" y="2123878"/>
                        <a:ext cx="2692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F165DD2-7705-49B2-B29E-99AEB7E24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670797"/>
              </p:ext>
            </p:extLst>
          </p:nvPr>
        </p:nvGraphicFramePr>
        <p:xfrm>
          <a:off x="3517210" y="3950639"/>
          <a:ext cx="27305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2730500" imgH="2921000" progId="Equation.DSMT4">
                  <p:embed/>
                </p:oleObj>
              </mc:Choice>
              <mc:Fallback>
                <p:oleObj name="Equation" r:id="rId6" imgW="2730500" imgH="292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23D574C-16B4-49B2-B1F6-3B51C64DA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210" y="3950639"/>
                        <a:ext cx="27305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99D94909-DF9C-4A8E-B9C7-51F0B830FC59}"/>
              </a:ext>
            </a:extLst>
          </p:cNvPr>
          <p:cNvSpPr/>
          <p:nvPr/>
        </p:nvSpPr>
        <p:spPr>
          <a:xfrm>
            <a:off x="0" y="-51686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89453D-5D14-4AE8-A103-5396BAEBC92F}"/>
              </a:ext>
            </a:extLst>
          </p:cNvPr>
          <p:cNvSpPr/>
          <p:nvPr/>
        </p:nvSpPr>
        <p:spPr>
          <a:xfrm>
            <a:off x="98841" y="101670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53653C-66DE-4F00-9B91-C7789AE54C0E}"/>
              </a:ext>
            </a:extLst>
          </p:cNvPr>
          <p:cNvSpPr txBox="1"/>
          <p:nvPr/>
        </p:nvSpPr>
        <p:spPr>
          <a:xfrm>
            <a:off x="98841" y="705880"/>
            <a:ext cx="540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圆周运动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C4BD8CD8-F327-4888-B745-7A69900F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22" y="1229100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dirty="0">
                <a:ea typeface="宋体" panose="02010600030101010101" pitchFamily="2" charset="-122"/>
              </a:rPr>
              <a:t>极坐标系中</a:t>
            </a:r>
            <a:r>
              <a:rPr kumimoji="1" lang="en-US" altLang="zh-CN" dirty="0">
                <a:ea typeface="宋体" panose="02010600030101010101" pitchFamily="2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56">
                <a:extLst>
                  <a:ext uri="{FF2B5EF4-FFF2-40B4-BE49-F238E27FC236}">
                    <a16:creationId xmlns:a16="http://schemas.microsoft.com/office/drawing/2014/main" id="{A8D1FB19-34E5-4703-84CF-6B9024244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798" y="1693883"/>
                <a:ext cx="467995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匀角加速圆周运动（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𝜔</m:t>
                    </m:r>
                  </m:oMath>
                </a14:m>
                <a:r>
                  <a:rPr kumimoji="1"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是恒量）</a:t>
                </a:r>
                <a:endParaRPr kumimoji="1"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Text Box 56">
                <a:extLst>
                  <a:ext uri="{FF2B5EF4-FFF2-40B4-BE49-F238E27FC236}">
                    <a16:creationId xmlns:a16="http://schemas.microsoft.com/office/drawing/2014/main" id="{A8D1FB19-34E5-4703-84CF-6B902424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798" y="1693883"/>
                <a:ext cx="4679950" cy="369332"/>
              </a:xfrm>
              <a:prstGeom prst="rect">
                <a:avLst/>
              </a:prstGeom>
              <a:blipFill>
                <a:blip r:embed="rId8"/>
                <a:stretch>
                  <a:fillRect l="-1173" t="-15000" b="-2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对象 11">
                <a:extLst>
                  <a:ext uri="{FF2B5EF4-FFF2-40B4-BE49-F238E27FC236}">
                    <a16:creationId xmlns:a16="http://schemas.microsoft.com/office/drawing/2014/main" id="{66FE63E9-BE1F-4D8D-A494-8C6CBCC85ABC}"/>
                  </a:ext>
                </a:extLst>
              </p:cNvPr>
              <p:cNvSpPr txBox="1"/>
              <p:nvPr/>
            </p:nvSpPr>
            <p:spPr bwMode="auto">
              <a:xfrm>
                <a:off x="251613" y="2121652"/>
                <a:ext cx="3253588" cy="2413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33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  <m:e>
                              <m:r>
                                <a:rPr lang="en-US" altLang="zh-CN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  <m:eqArr>
                            <m:eqArrPr>
                              <m:ctrlP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sz="33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＝</m:t>
                              </m:r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zh-CN" altLang="en-US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zh-CN" altLang="en-US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  <m:e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3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3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对象 11">
                <a:extLst>
                  <a:ext uri="{FF2B5EF4-FFF2-40B4-BE49-F238E27FC236}">
                    <a16:creationId xmlns:a16="http://schemas.microsoft.com/office/drawing/2014/main" id="{66FE63E9-BE1F-4D8D-A494-8C6CBCC8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613" y="2121652"/>
                <a:ext cx="3253588" cy="24135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2" grpId="0"/>
      <p:bldP spid="34889" grpId="0"/>
      <p:bldP spid="16" grpId="0"/>
      <p:bldP spid="1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Text Box 10">
            <a:extLst>
              <a:ext uri="{FF2B5EF4-FFF2-40B4-BE49-F238E27FC236}">
                <a16:creationId xmlns:a16="http://schemas.microsoft.com/office/drawing/2014/main" id="{23125384-8E2D-4547-A857-739C3B09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974440"/>
            <a:ext cx="3241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线量与角量的关系 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120B5AB9-4D18-436F-BC3E-4EC3F235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1537501"/>
            <a:ext cx="738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anose="02010600030101010101" pitchFamily="2" charset="-122"/>
              </a:rPr>
              <a:t>同一种运动的两种描述方法，二者必有联系。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C440B7F3-1914-4D0A-AD00-691954BEA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64621"/>
              </p:ext>
            </p:extLst>
          </p:nvPr>
        </p:nvGraphicFramePr>
        <p:xfrm>
          <a:off x="1827213" y="2348509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3" imgW="622080" imgH="177480" progId="Equation.3">
                  <p:embed/>
                </p:oleObj>
              </mc:Choice>
              <mc:Fallback>
                <p:oleObj name="公式" r:id="rId3" imgW="622080" imgH="177480" progId="Equation.3">
                  <p:embed/>
                  <p:pic>
                    <p:nvPicPr>
                      <p:cNvPr id="35852" name="Object 12">
                        <a:extLst>
                          <a:ext uri="{FF2B5EF4-FFF2-40B4-BE49-F238E27FC236}">
                            <a16:creationId xmlns:a16="http://schemas.microsoft.com/office/drawing/2014/main" id="{C440B7F3-1914-4D0A-AD00-691954BEA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348509"/>
                        <a:ext cx="1485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CE842139-332E-4EA5-9005-695CFEE0E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78221"/>
              </p:ext>
            </p:extLst>
          </p:nvPr>
        </p:nvGraphicFramePr>
        <p:xfrm>
          <a:off x="1601788" y="2811558"/>
          <a:ext cx="29225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5" imgW="1320480" imgH="393480" progId="Equation.3">
                  <p:embed/>
                </p:oleObj>
              </mc:Choice>
              <mc:Fallback>
                <p:oleObj name="公式" r:id="rId5" imgW="1320480" imgH="393480" progId="Equation.3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id="{CE842139-332E-4EA5-9005-695CFEE0E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2811558"/>
                        <a:ext cx="292258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6" name="Group 16">
            <a:extLst>
              <a:ext uri="{FF2B5EF4-FFF2-40B4-BE49-F238E27FC236}">
                <a16:creationId xmlns:a16="http://schemas.microsoft.com/office/drawing/2014/main" id="{AD66F11A-51BF-46B1-8145-B5685472B573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514228"/>
            <a:ext cx="392112" cy="1447800"/>
            <a:chOff x="3674" y="459"/>
            <a:chExt cx="247" cy="912"/>
          </a:xfrm>
        </p:grpSpPr>
        <p:sp>
          <p:nvSpPr>
            <p:cNvPr id="35857" name="Line 17">
              <a:extLst>
                <a:ext uri="{FF2B5EF4-FFF2-40B4-BE49-F238E27FC236}">
                  <a16:creationId xmlns:a16="http://schemas.microsoft.com/office/drawing/2014/main" id="{F81F6FBE-E613-4146-AFDF-1E23AA293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1" y="459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58" name="Object 18">
              <a:extLst>
                <a:ext uri="{FF2B5EF4-FFF2-40B4-BE49-F238E27FC236}">
                  <a16:creationId xmlns:a16="http://schemas.microsoft.com/office/drawing/2014/main" id="{67F0ED86-A76F-41AE-95A2-2AFBBBE7E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4" y="572"/>
            <a:ext cx="19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公式" r:id="rId7" imgW="152280" imgH="177480" progId="Equation.3">
                    <p:embed/>
                  </p:oleObj>
                </mc:Choice>
                <mc:Fallback>
                  <p:oleObj name="公式" r:id="rId7" imgW="152280" imgH="177480" progId="Equation.3">
                    <p:embed/>
                    <p:pic>
                      <p:nvPicPr>
                        <p:cNvPr id="35858" name="Object 18">
                          <a:extLst>
                            <a:ext uri="{FF2B5EF4-FFF2-40B4-BE49-F238E27FC236}">
                              <a16:creationId xmlns:a16="http://schemas.microsoft.com/office/drawing/2014/main" id="{67F0ED86-A76F-41AE-95A2-2AFBBBE7EC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572"/>
                          <a:ext cx="19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59" name="Group 19">
            <a:extLst>
              <a:ext uri="{FF2B5EF4-FFF2-40B4-BE49-F238E27FC236}">
                <a16:creationId xmlns:a16="http://schemas.microsoft.com/office/drawing/2014/main" id="{CEDE826A-017D-4B02-8F9B-6FE83D33C487}"/>
              </a:ext>
            </a:extLst>
          </p:cNvPr>
          <p:cNvGrpSpPr>
            <a:grpSpLocks/>
          </p:cNvGrpSpPr>
          <p:nvPr/>
        </p:nvGrpSpPr>
        <p:grpSpPr bwMode="auto">
          <a:xfrm>
            <a:off x="7511173" y="4788463"/>
            <a:ext cx="1084263" cy="457200"/>
            <a:chOff x="2844" y="2188"/>
            <a:chExt cx="683" cy="288"/>
          </a:xfrm>
        </p:grpSpPr>
        <p:sp>
          <p:nvSpPr>
            <p:cNvPr id="35860" name="Line 20">
              <a:extLst>
                <a:ext uri="{FF2B5EF4-FFF2-40B4-BE49-F238E27FC236}">
                  <a16:creationId xmlns:a16="http://schemas.microsoft.com/office/drawing/2014/main" id="{A75F989E-A2A7-47BA-A147-FE0EB6B0D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" y="2188"/>
              <a:ext cx="52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61" name="Object 21">
              <a:extLst>
                <a:ext uri="{FF2B5EF4-FFF2-40B4-BE49-F238E27FC236}">
                  <a16:creationId xmlns:a16="http://schemas.microsoft.com/office/drawing/2014/main" id="{091CDB85-C716-423C-AB85-DD7B52E058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5" y="2188"/>
            <a:ext cx="22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公式" r:id="rId9" imgW="139680" imgH="177480" progId="Equation.3">
                    <p:embed/>
                  </p:oleObj>
                </mc:Choice>
                <mc:Fallback>
                  <p:oleObj name="公式" r:id="rId9" imgW="139680" imgH="177480" progId="Equation.3">
                    <p:embed/>
                    <p:pic>
                      <p:nvPicPr>
                        <p:cNvPr id="35861" name="Object 21">
                          <a:extLst>
                            <a:ext uri="{FF2B5EF4-FFF2-40B4-BE49-F238E27FC236}">
                              <a16:creationId xmlns:a16="http://schemas.microsoft.com/office/drawing/2014/main" id="{091CDB85-C716-423C-AB85-DD7B52E058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" y="2188"/>
                          <a:ext cx="22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2" name="Group 22">
            <a:extLst>
              <a:ext uri="{FF2B5EF4-FFF2-40B4-BE49-F238E27FC236}">
                <a16:creationId xmlns:a16="http://schemas.microsoft.com/office/drawing/2014/main" id="{3CE6EEED-338E-4442-9F6D-1D665CA2D5C9}"/>
              </a:ext>
            </a:extLst>
          </p:cNvPr>
          <p:cNvGrpSpPr>
            <a:grpSpLocks/>
          </p:cNvGrpSpPr>
          <p:nvPr/>
        </p:nvGrpSpPr>
        <p:grpSpPr bwMode="auto">
          <a:xfrm>
            <a:off x="5337175" y="4492549"/>
            <a:ext cx="2209800" cy="1066800"/>
            <a:chOff x="3249" y="1083"/>
            <a:chExt cx="1392" cy="672"/>
          </a:xfrm>
        </p:grpSpPr>
        <p:sp>
          <p:nvSpPr>
            <p:cNvPr id="35863" name="Oval 23">
              <a:extLst>
                <a:ext uri="{FF2B5EF4-FFF2-40B4-BE49-F238E27FC236}">
                  <a16:creationId xmlns:a16="http://schemas.microsoft.com/office/drawing/2014/main" id="{189D37F8-3258-43C9-8963-93DCE9FC5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083"/>
              <a:ext cx="1392" cy="672"/>
            </a:xfrm>
            <a:prstGeom prst="ellips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Line 24">
              <a:extLst>
                <a:ext uri="{FF2B5EF4-FFF2-40B4-BE49-F238E27FC236}">
                  <a16:creationId xmlns:a16="http://schemas.microsoft.com/office/drawing/2014/main" id="{D2BFACC0-A0B9-4E4D-AD80-75CB9A8EF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1371"/>
              <a:ext cx="672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Oval 25">
              <a:extLst>
                <a:ext uri="{FF2B5EF4-FFF2-40B4-BE49-F238E27FC236}">
                  <a16:creationId xmlns:a16="http://schemas.microsoft.com/office/drawing/2014/main" id="{193E8FEA-9E03-40DA-B601-D73481945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537"/>
              <a:ext cx="90" cy="9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6" name="Object 26">
              <a:extLst>
                <a:ext uri="{FF2B5EF4-FFF2-40B4-BE49-F238E27FC236}">
                  <a16:creationId xmlns:a16="http://schemas.microsoft.com/office/drawing/2014/main" id="{EBFF2001-F2FA-4AC7-BCA0-FC0A0E7282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9" y="1451"/>
            <a:ext cx="14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公式" r:id="rId11" imgW="126720" imgH="164880" progId="Equation.3">
                    <p:embed/>
                  </p:oleObj>
                </mc:Choice>
                <mc:Fallback>
                  <p:oleObj name="公式" r:id="rId11" imgW="126720" imgH="164880" progId="Equation.3">
                    <p:embed/>
                    <p:pic>
                      <p:nvPicPr>
                        <p:cNvPr id="35866" name="Object 26">
                          <a:extLst>
                            <a:ext uri="{FF2B5EF4-FFF2-40B4-BE49-F238E27FC236}">
                              <a16:creationId xmlns:a16="http://schemas.microsoft.com/office/drawing/2014/main" id="{EBFF2001-F2FA-4AC7-BCA0-FC0A0E7282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" y="1451"/>
                          <a:ext cx="14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67" name="Object 27">
            <a:extLst>
              <a:ext uri="{FF2B5EF4-FFF2-40B4-BE49-F238E27FC236}">
                <a16:creationId xmlns:a16="http://schemas.microsoft.com/office/drawing/2014/main" id="{30FF5E9C-B70A-4781-926F-F9DA73B8A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98525"/>
              </p:ext>
            </p:extLst>
          </p:nvPr>
        </p:nvGraphicFramePr>
        <p:xfrm>
          <a:off x="1827213" y="3817490"/>
          <a:ext cx="1800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公式" r:id="rId13" imgW="609480" imgH="177480" progId="Equation.3">
                  <p:embed/>
                </p:oleObj>
              </mc:Choice>
              <mc:Fallback>
                <p:oleObj name="公式" r:id="rId13" imgW="609480" imgH="177480" progId="Equation.3">
                  <p:embed/>
                  <p:pic>
                    <p:nvPicPr>
                      <p:cNvPr id="35867" name="Object 27">
                        <a:extLst>
                          <a:ext uri="{FF2B5EF4-FFF2-40B4-BE49-F238E27FC236}">
                            <a16:creationId xmlns:a16="http://schemas.microsoft.com/office/drawing/2014/main" id="{30FF5E9C-B70A-4781-926F-F9DA73B8A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817490"/>
                        <a:ext cx="18002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8" name="Object 28">
            <a:extLst>
              <a:ext uri="{FF2B5EF4-FFF2-40B4-BE49-F238E27FC236}">
                <a16:creationId xmlns:a16="http://schemas.microsoft.com/office/drawing/2014/main" id="{02AB652B-B839-48CF-B5DC-4DCBAE4B7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896534"/>
              </p:ext>
            </p:extLst>
          </p:nvPr>
        </p:nvGraphicFramePr>
        <p:xfrm>
          <a:off x="1376363" y="4476846"/>
          <a:ext cx="12811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15" imgW="545760" imgH="393480" progId="Equation.3">
                  <p:embed/>
                </p:oleObj>
              </mc:Choice>
              <mc:Fallback>
                <p:oleObj name="公式" r:id="rId15" imgW="545760" imgH="393480" progId="Equation.3">
                  <p:embed/>
                  <p:pic>
                    <p:nvPicPr>
                      <p:cNvPr id="35868" name="Object 28">
                        <a:extLst>
                          <a:ext uri="{FF2B5EF4-FFF2-40B4-BE49-F238E27FC236}">
                            <a16:creationId xmlns:a16="http://schemas.microsoft.com/office/drawing/2014/main" id="{02AB652B-B839-48CF-B5DC-4DCBAE4B7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476846"/>
                        <a:ext cx="1281112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9" name="Object 29">
            <a:extLst>
              <a:ext uri="{FF2B5EF4-FFF2-40B4-BE49-F238E27FC236}">
                <a16:creationId xmlns:a16="http://schemas.microsoft.com/office/drawing/2014/main" id="{2C97F7A6-442A-43F2-88D8-31C13D66D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115852"/>
              </p:ext>
            </p:extLst>
          </p:nvPr>
        </p:nvGraphicFramePr>
        <p:xfrm>
          <a:off x="2620963" y="4476846"/>
          <a:ext cx="20256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17" imgW="863280" imgH="393480" progId="Equation.DSMT4">
                  <p:embed/>
                </p:oleObj>
              </mc:Choice>
              <mc:Fallback>
                <p:oleObj name="Equation" r:id="rId17" imgW="863280" imgH="393480" progId="Equation.DSMT4">
                  <p:embed/>
                  <p:pic>
                    <p:nvPicPr>
                      <p:cNvPr id="35869" name="Object 29">
                        <a:extLst>
                          <a:ext uri="{FF2B5EF4-FFF2-40B4-BE49-F238E27FC236}">
                            <a16:creationId xmlns:a16="http://schemas.microsoft.com/office/drawing/2014/main" id="{2C97F7A6-442A-43F2-88D8-31C13D66D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476846"/>
                        <a:ext cx="202565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30">
            <a:extLst>
              <a:ext uri="{FF2B5EF4-FFF2-40B4-BE49-F238E27FC236}">
                <a16:creationId xmlns:a16="http://schemas.microsoft.com/office/drawing/2014/main" id="{DE905B96-9A4C-4528-B0E0-B591C664B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87216"/>
              </p:ext>
            </p:extLst>
          </p:nvPr>
        </p:nvGraphicFramePr>
        <p:xfrm>
          <a:off x="1376363" y="5287888"/>
          <a:ext cx="24447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公式" r:id="rId19" imgW="914400" imgH="419040" progId="Equation.3">
                  <p:embed/>
                </p:oleObj>
              </mc:Choice>
              <mc:Fallback>
                <p:oleObj name="公式" r:id="rId19" imgW="914400" imgH="419040" progId="Equation.3">
                  <p:embed/>
                  <p:pic>
                    <p:nvPicPr>
                      <p:cNvPr id="35870" name="Object 30">
                        <a:extLst>
                          <a:ext uri="{FF2B5EF4-FFF2-40B4-BE49-F238E27FC236}">
                            <a16:creationId xmlns:a16="http://schemas.microsoft.com/office/drawing/2014/main" id="{DE905B96-9A4C-4528-B0E0-B591C664B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287888"/>
                        <a:ext cx="244475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DD38AC1-4F53-4062-85A5-046C2596CA36}"/>
              </a:ext>
            </a:extLst>
          </p:cNvPr>
          <p:cNvSpPr/>
          <p:nvPr/>
        </p:nvSpPr>
        <p:spPr>
          <a:xfrm>
            <a:off x="0" y="-6455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529AE9-5F67-4BA5-9304-91818BF3A16D}"/>
              </a:ext>
            </a:extLst>
          </p:cNvPr>
          <p:cNvSpPr/>
          <p:nvPr/>
        </p:nvSpPr>
        <p:spPr>
          <a:xfrm>
            <a:off x="139131" y="135128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grpSp>
        <p:nvGrpSpPr>
          <p:cNvPr id="23" name="Group 62">
            <a:extLst>
              <a:ext uri="{FF2B5EF4-FFF2-40B4-BE49-F238E27FC236}">
                <a16:creationId xmlns:a16="http://schemas.microsoft.com/office/drawing/2014/main" id="{C63D7E2E-8290-4F17-83BC-31A1459A9AE2}"/>
              </a:ext>
            </a:extLst>
          </p:cNvPr>
          <p:cNvGrpSpPr>
            <a:grpSpLocks/>
          </p:cNvGrpSpPr>
          <p:nvPr/>
        </p:nvGrpSpPr>
        <p:grpSpPr bwMode="auto">
          <a:xfrm>
            <a:off x="6625815" y="1133375"/>
            <a:ext cx="2388007" cy="1573314"/>
            <a:chOff x="3617" y="829"/>
            <a:chExt cx="2041" cy="1332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023507A9-051F-41FC-AB0A-AE45790E9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7" y="829"/>
              <a:ext cx="1843" cy="1332"/>
              <a:chOff x="3362" y="573"/>
              <a:chExt cx="1843" cy="1332"/>
            </a:xfrm>
          </p:grpSpPr>
          <p:sp>
            <p:nvSpPr>
              <p:cNvPr id="27" name="Oval 25">
                <a:extLst>
                  <a:ext uri="{FF2B5EF4-FFF2-40B4-BE49-F238E27FC236}">
                    <a16:creationId xmlns:a16="http://schemas.microsoft.com/office/drawing/2014/main" id="{6883F05C-BB94-4EC5-BE5B-0CEF7E5E1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573"/>
                <a:ext cx="1332" cy="13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78C7C8D8-152E-429E-AE48-91EBD1426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1253"/>
                <a:ext cx="1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27">
                <a:extLst>
                  <a:ext uri="{FF2B5EF4-FFF2-40B4-BE49-F238E27FC236}">
                    <a16:creationId xmlns:a16="http://schemas.microsoft.com/office/drawing/2014/main" id="{322C32E8-0617-43FC-8867-D199AB7E5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9" y="116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9F78D6C7-2E26-4D6E-B1B3-702687CEF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4" y="686"/>
                <a:ext cx="369" cy="53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Oval 30">
                <a:extLst>
                  <a:ext uri="{FF2B5EF4-FFF2-40B4-BE49-F238E27FC236}">
                    <a16:creationId xmlns:a16="http://schemas.microsoft.com/office/drawing/2014/main" id="{4FD778E1-C612-4E5B-AD1B-C03D85B1A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" y="1224"/>
                <a:ext cx="56" cy="5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99866499-3839-4D35-B168-0AFF4C58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" y="941"/>
                <a:ext cx="199" cy="312"/>
              </a:xfrm>
              <a:custGeom>
                <a:avLst/>
                <a:gdLst>
                  <a:gd name="T0" fmla="*/ 199 w 199"/>
                  <a:gd name="T1" fmla="*/ 312 h 312"/>
                  <a:gd name="T2" fmla="*/ 142 w 199"/>
                  <a:gd name="T3" fmla="*/ 142 h 312"/>
                  <a:gd name="T4" fmla="*/ 0 w 199"/>
                  <a:gd name="T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9" h="312">
                    <a:moveTo>
                      <a:pt x="199" y="312"/>
                    </a:moveTo>
                    <a:cubicBezTo>
                      <a:pt x="187" y="253"/>
                      <a:pt x="175" y="194"/>
                      <a:pt x="142" y="142"/>
                    </a:cubicBezTo>
                    <a:cubicBezTo>
                      <a:pt x="109" y="90"/>
                      <a:pt x="54" y="4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4">
                    <a:extLst>
                      <a:ext uri="{FF2B5EF4-FFF2-40B4-BE49-F238E27FC236}">
                        <a16:creationId xmlns:a16="http://schemas.microsoft.com/office/drawing/2014/main" id="{0177CBBA-A600-42DD-A68B-0D857C15B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1054"/>
                    <a:ext cx="357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𝑑</m:t>
                        </m:r>
                      </m:oMath>
                    </a14:m>
                    <a:r>
                      <a:rPr lang="el-GR" altLang="zh-CN" sz="1600" dirty="0">
                        <a:solidFill>
                          <a:srgbClr val="0000FF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</a:t>
                    </a:r>
                    <a:endParaRPr lang="en-US" altLang="zh-CN" sz="1600" dirty="0">
                      <a:solidFill>
                        <a:srgbClr val="0000FF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  <a:sym typeface="Symbol" panose="05050102010706020507" pitchFamily="18" charset="2"/>
                    </a:endParaRPr>
                  </a:p>
                </p:txBody>
              </p:sp>
            </mc:Choice>
            <mc:Fallback>
              <p:sp>
                <p:nvSpPr>
                  <p:cNvPr id="36" name="Rectangle 34">
                    <a:extLst>
                      <a:ext uri="{FF2B5EF4-FFF2-40B4-BE49-F238E27FC236}">
                        <a16:creationId xmlns:a16="http://schemas.microsoft.com/office/drawing/2014/main" id="{0177CBBA-A600-42DD-A68B-0D857C15BA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54" y="1054"/>
                    <a:ext cx="357" cy="2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t="-5357" r="-5797" b="-21429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2774E44A-51E4-4A45-BA73-EF97609AE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760"/>
                <a:ext cx="39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3200" baseline="-25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ds</a:t>
                </a:r>
              </a:p>
            </p:txBody>
          </p:sp>
        </p:grpSp>
        <p:sp>
          <p:nvSpPr>
            <p:cNvPr id="25" name="Text Box 60">
              <a:extLst>
                <a:ext uri="{FF2B5EF4-FFF2-40B4-BE49-F238E27FC236}">
                  <a16:creationId xmlns:a16="http://schemas.microsoft.com/office/drawing/2014/main" id="{951F4B38-5CF4-45FB-A239-91F9C378A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" y="1480"/>
              <a:ext cx="5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极轴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CE8F964-3A96-4006-B005-A53EA904F856}"/>
              </a:ext>
            </a:extLst>
          </p:cNvPr>
          <p:cNvSpPr txBox="1"/>
          <p:nvPr/>
        </p:nvSpPr>
        <p:spPr>
          <a:xfrm>
            <a:off x="7278379" y="1466463"/>
            <a:ext cx="19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 autoUpdateAnimBg="0"/>
      <p:bldP spid="35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-6455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131" y="135128"/>
            <a:ext cx="3379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grpSp>
        <p:nvGrpSpPr>
          <p:cNvPr id="22" name="组合 1">
            <a:extLst>
              <a:ext uri="{FF2B5EF4-FFF2-40B4-BE49-F238E27FC236}">
                <a16:creationId xmlns:a16="http://schemas.microsoft.com/office/drawing/2014/main" id="{64209573-ECED-4EF3-9E3A-5E8430B25165}"/>
              </a:ext>
            </a:extLst>
          </p:cNvPr>
          <p:cNvGrpSpPr>
            <a:grpSpLocks/>
          </p:cNvGrpSpPr>
          <p:nvPr/>
        </p:nvGrpSpPr>
        <p:grpSpPr bwMode="auto">
          <a:xfrm>
            <a:off x="493478" y="702105"/>
            <a:ext cx="8462962" cy="2017713"/>
            <a:chOff x="395540" y="1627188"/>
            <a:chExt cx="8462193" cy="2018749"/>
          </a:xfrm>
        </p:grpSpPr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38914310-D48C-4827-B735-49DEE771E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6" y="1627188"/>
              <a:ext cx="8393937" cy="958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例</a:t>
              </a:r>
              <a:r>
                <a:rPr lang="en-US" altLang="zh-CN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一小球作匀减速圆周运动</a:t>
              </a:r>
              <a:r>
                <a:rPr lang="zh-CN" altLang="en-US" sz="2000" kern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初始转速                            </a:t>
              </a:r>
              <a:r>
                <a:rPr lang="en-US" altLang="zh-CN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lang="zh-CN" altLang="en-US" sz="2000" kern="0" dirty="0">
                  <a:solidFill>
                    <a:srgbClr val="000000"/>
                  </a:solidFill>
                  <a:latin typeface="宋体" panose="02010600030101010101" pitchFamily="2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经</a:t>
              </a:r>
              <a:endPara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后静止。</a:t>
              </a:r>
              <a:endParaRPr lang="zh-CN" altLang="en-US" sz="2000" kern="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B061996E-92E3-4AD7-A07E-FE13C81CD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510" y="2090976"/>
              <a:ext cx="6027190" cy="55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）求角加速度</a:t>
              </a:r>
              <a:r>
                <a:rPr lang="en-US" altLang="zh-CN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</a:t>
              </a: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和从开始到静止质点的转数</a:t>
              </a:r>
              <a:r>
                <a:rPr lang="en-US" altLang="zh-CN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</a:t>
              </a: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。</a:t>
              </a:r>
            </a:p>
          </p:txBody>
        </p:sp>
        <p:graphicFrame>
          <p:nvGraphicFramePr>
            <p:cNvPr id="27" name="对象 36">
              <a:extLst>
                <a:ext uri="{FF2B5EF4-FFF2-40B4-BE49-F238E27FC236}">
                  <a16:creationId xmlns:a16="http://schemas.microsoft.com/office/drawing/2014/main" id="{8251A0CE-EC2B-4B39-96C5-0B2A9F148C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122048"/>
                </p:ext>
              </p:extLst>
            </p:nvPr>
          </p:nvGraphicFramePr>
          <p:xfrm>
            <a:off x="5513852" y="1686227"/>
            <a:ext cx="2146168" cy="342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r:id="rId3" imgW="2146300" imgH="342900" progId="Equation.DSMT4">
                    <p:embed/>
                  </p:oleObj>
                </mc:Choice>
                <mc:Fallback>
                  <p:oleObj r:id="rId3" imgW="2146300" imgH="342900" progId="Equation.DSMT4">
                    <p:embed/>
                    <p:pic>
                      <p:nvPicPr>
                        <p:cNvPr id="55311" name="对象 36">
                          <a:extLst>
                            <a:ext uri="{FF2B5EF4-FFF2-40B4-BE49-F238E27FC236}">
                              <a16:creationId xmlns:a16="http://schemas.microsoft.com/office/drawing/2014/main" id="{7F33A359-E715-4F41-9CDF-7733DFD50B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3852" y="1686227"/>
                          <a:ext cx="2146168" cy="3429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36">
              <a:extLst>
                <a:ext uri="{FF2B5EF4-FFF2-40B4-BE49-F238E27FC236}">
                  <a16:creationId xmlns:a16="http://schemas.microsoft.com/office/drawing/2014/main" id="{A41B047D-03F2-49A0-94B6-23AEA3213A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94865" y="2266560"/>
            <a:ext cx="291960" cy="279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r:id="rId5" imgW="291973" imgH="279279" progId="Equation.DSMT4">
                    <p:embed/>
                  </p:oleObj>
                </mc:Choice>
                <mc:Fallback>
                  <p:oleObj r:id="rId5" imgW="291973" imgH="279279" progId="Equation.DSMT4">
                    <p:embed/>
                    <p:pic>
                      <p:nvPicPr>
                        <p:cNvPr id="55312" name="对象 36">
                          <a:extLst>
                            <a:ext uri="{FF2B5EF4-FFF2-40B4-BE49-F238E27FC236}">
                              <a16:creationId xmlns:a16="http://schemas.microsoft.com/office/drawing/2014/main" id="{8BC84F5F-5DC9-4138-9D4E-5F4AED665F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4865" y="2266560"/>
                          <a:ext cx="291960" cy="279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36">
              <a:extLst>
                <a:ext uri="{FF2B5EF4-FFF2-40B4-BE49-F238E27FC236}">
                  <a16:creationId xmlns:a16="http://schemas.microsoft.com/office/drawing/2014/main" id="{7E05DB9F-ED80-4EE3-BC76-039B1E2790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88631" y="1771252"/>
            <a:ext cx="787320" cy="279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r:id="rId7" imgW="787400" imgH="279400" progId="Equation.DSMT4">
                    <p:embed/>
                  </p:oleObj>
                </mc:Choice>
                <mc:Fallback>
                  <p:oleObj r:id="rId7" imgW="787400" imgH="279400" progId="Equation.DSMT4">
                    <p:embed/>
                    <p:pic>
                      <p:nvPicPr>
                        <p:cNvPr id="55313" name="对象 36">
                          <a:extLst>
                            <a:ext uri="{FF2B5EF4-FFF2-40B4-BE49-F238E27FC236}">
                              <a16:creationId xmlns:a16="http://schemas.microsoft.com/office/drawing/2014/main" id="{9E0BDE66-EA06-4AA8-BF17-9A2DF0B832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8631" y="1771252"/>
                          <a:ext cx="787320" cy="279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1">
              <a:extLst>
                <a:ext uri="{FF2B5EF4-FFF2-40B4-BE49-F238E27FC236}">
                  <a16:creationId xmlns:a16="http://schemas.microsoft.com/office/drawing/2014/main" id="{C9853035-17F4-41C1-809C-497C6CEADB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9347" y="2305780"/>
            <a:ext cx="241200" cy="215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r:id="rId9" imgW="240986" imgH="215619" progId="Equation.DSMT4">
                    <p:embed/>
                  </p:oleObj>
                </mc:Choice>
                <mc:Fallback>
                  <p:oleObj r:id="rId9" imgW="240986" imgH="215619" progId="Equation.DSMT4">
                    <p:embed/>
                    <p:pic>
                      <p:nvPicPr>
                        <p:cNvPr id="55314" name="对象 1">
                          <a:extLst>
                            <a:ext uri="{FF2B5EF4-FFF2-40B4-BE49-F238E27FC236}">
                              <a16:creationId xmlns:a16="http://schemas.microsoft.com/office/drawing/2014/main" id="{497B880B-449C-4BA1-B1F0-84E35EB7A7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347" y="2305780"/>
                          <a:ext cx="241200" cy="215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组合 4">
              <a:extLst>
                <a:ext uri="{FF2B5EF4-FFF2-40B4-BE49-F238E27FC236}">
                  <a16:creationId xmlns:a16="http://schemas.microsoft.com/office/drawing/2014/main" id="{71DCB5DC-E118-46B9-94DE-915AD5695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40" y="2577000"/>
              <a:ext cx="4333481" cy="552733"/>
              <a:chOff x="463803" y="2721042"/>
              <a:chExt cx="4333481" cy="552694"/>
            </a:xfrm>
          </p:grpSpPr>
          <p:sp>
            <p:nvSpPr>
              <p:cNvPr id="38" name="TextBox 22">
                <a:extLst>
                  <a:ext uri="{FF2B5EF4-FFF2-40B4-BE49-F238E27FC236}">
                    <a16:creationId xmlns:a16="http://schemas.microsoft.com/office/drawing/2014/main" id="{47675653-A370-463A-8CD9-A8BCE8777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803" y="2721042"/>
                <a:ext cx="4333481" cy="552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zh-CN" altLang="en-US" sz="2000" kern="0" noProof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（</a:t>
                </a:r>
                <a:r>
                  <a:rPr lang="zh-CN" altLang="zh-CN" sz="2000" kern="0" noProof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kern="0" noProof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）求              时质点的角速度</a:t>
                </a:r>
                <a:r>
                  <a:rPr lang="zh-CN" altLang="zh-CN" sz="2000" kern="0" noProof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000" kern="0" noProof="1">
                    <a:solidFill>
                      <a:srgbClr val="000000"/>
                    </a:solidFill>
                  </a:rPr>
                  <a:t>；</a:t>
                </a:r>
              </a:p>
            </p:txBody>
          </p:sp>
          <p:graphicFrame>
            <p:nvGraphicFramePr>
              <p:cNvPr id="39" name="对象 36">
                <a:extLst>
                  <a:ext uri="{FF2B5EF4-FFF2-40B4-BE49-F238E27FC236}">
                    <a16:creationId xmlns:a16="http://schemas.microsoft.com/office/drawing/2014/main" id="{615724B6-3DDD-4400-8FD6-D95308BB38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71853" y="2857864"/>
              <a:ext cx="799920" cy="279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4" r:id="rId11" imgW="799753" imgH="279279" progId="Equation.DSMT4">
                      <p:embed/>
                    </p:oleObj>
                  </mc:Choice>
                  <mc:Fallback>
                    <p:oleObj r:id="rId11" imgW="799753" imgH="279279" progId="Equation.DSMT4">
                      <p:embed/>
                      <p:pic>
                        <p:nvPicPr>
                          <p:cNvPr id="55323" name="对象 36">
                            <a:extLst>
                              <a:ext uri="{FF2B5EF4-FFF2-40B4-BE49-F238E27FC236}">
                                <a16:creationId xmlns:a16="http://schemas.microsoft.com/office/drawing/2014/main" id="{DA000908-D490-4929-9DEC-2AAF7541335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1853" y="2857864"/>
                            <a:ext cx="799920" cy="279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13">
                <a:extLst>
                  <a:ext uri="{FF2B5EF4-FFF2-40B4-BE49-F238E27FC236}">
                    <a16:creationId xmlns:a16="http://schemas.microsoft.com/office/drawing/2014/main" id="{480EEC19-6AF5-4F22-A994-07CDA59CCF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08367" y="2882953"/>
              <a:ext cx="304800" cy="2794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5" r:id="rId13" imgW="152334" imgH="139639" progId="Equation.DSMT4">
                      <p:embed/>
                    </p:oleObj>
                  </mc:Choice>
                  <mc:Fallback>
                    <p:oleObj r:id="rId13" imgW="152334" imgH="139639" progId="Equation.DSMT4">
                      <p:embed/>
                      <p:pic>
                        <p:nvPicPr>
                          <p:cNvPr id="55324" name="对象 13">
                            <a:extLst>
                              <a:ext uri="{FF2B5EF4-FFF2-40B4-BE49-F238E27FC236}">
                                <a16:creationId xmlns:a16="http://schemas.microsoft.com/office/drawing/2014/main" id="{6AFD2839-5A40-444F-A156-F7DA1735968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8367" y="2882953"/>
                            <a:ext cx="304800" cy="2794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" name="TextBox 48">
              <a:extLst>
                <a:ext uri="{FF2B5EF4-FFF2-40B4-BE49-F238E27FC236}">
                  <a16:creationId xmlns:a16="http://schemas.microsoft.com/office/drawing/2014/main" id="{ABE77E8F-52ED-45ED-9BC9-DD13601F9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5455" y="2589707"/>
              <a:ext cx="1309569" cy="49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求</a:t>
              </a:r>
              <a:endParaRPr lang="en-US" altLang="zh-CN" sz="2000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10">
              <a:extLst>
                <a:ext uri="{FF2B5EF4-FFF2-40B4-BE49-F238E27FC236}">
                  <a16:creationId xmlns:a16="http://schemas.microsoft.com/office/drawing/2014/main" id="{E80C0017-9F16-421F-823B-E808D8E8C8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992" y="2605590"/>
              <a:ext cx="4103947" cy="492378"/>
              <a:chOff x="4355451" y="2647138"/>
              <a:chExt cx="4103784" cy="492696"/>
            </a:xfrm>
          </p:grpSpPr>
          <p:sp>
            <p:nvSpPr>
              <p:cNvPr id="35" name="TextBox 47">
                <a:extLst>
                  <a:ext uri="{FF2B5EF4-FFF2-40B4-BE49-F238E27FC236}">
                    <a16:creationId xmlns:a16="http://schemas.microsoft.com/office/drawing/2014/main" id="{A83C82D7-A5A4-49FD-9BD4-12D79B89B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5451" y="2647138"/>
                <a:ext cx="3023793" cy="492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（</a:t>
                </a:r>
                <a:r>
                  <a:rPr lang="en-US" altLang="zh-CN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）设圆半径               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，</a:t>
                </a:r>
                <a:endParaRPr lang="en-US" altLang="zh-CN" sz="2000" i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36" name="对象 7">
                <a:extLst>
                  <a:ext uri="{FF2B5EF4-FFF2-40B4-BE49-F238E27FC236}">
                    <a16:creationId xmlns:a16="http://schemas.microsoft.com/office/drawing/2014/main" id="{B5806E16-8B90-41A2-90FA-16D9B9C5C0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9117262"/>
                  </p:ext>
                </p:extLst>
              </p:nvPr>
            </p:nvGraphicFramePr>
            <p:xfrm>
              <a:off x="6216572" y="2761932"/>
              <a:ext cx="838047" cy="266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6" r:id="rId15" imgW="837110" imgH="266353" progId="Equation.DSMT4">
                      <p:embed/>
                    </p:oleObj>
                  </mc:Choice>
                  <mc:Fallback>
                    <p:oleObj r:id="rId15" imgW="837110" imgH="266353" progId="Equation.DSMT4">
                      <p:embed/>
                      <p:pic>
                        <p:nvPicPr>
                          <p:cNvPr id="55320" name="对象 7">
                            <a:extLst>
                              <a:ext uri="{FF2B5EF4-FFF2-40B4-BE49-F238E27FC236}">
                                <a16:creationId xmlns:a16="http://schemas.microsoft.com/office/drawing/2014/main" id="{2ADD4772-0E2F-4204-878E-576E8A292FE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16572" y="2761932"/>
                            <a:ext cx="838047" cy="2665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对象 36">
                <a:extLst>
                  <a:ext uri="{FF2B5EF4-FFF2-40B4-BE49-F238E27FC236}">
                    <a16:creationId xmlns:a16="http://schemas.microsoft.com/office/drawing/2014/main" id="{34A2D481-7221-4C74-922D-44C445B387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59347" y="2749116"/>
              <a:ext cx="799888" cy="279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7" r:id="rId17" imgW="799753" imgH="279279" progId="Equation.DSMT4">
                      <p:embed/>
                    </p:oleObj>
                  </mc:Choice>
                  <mc:Fallback>
                    <p:oleObj r:id="rId17" imgW="799753" imgH="279279" progId="Equation.DSMT4">
                      <p:embed/>
                      <p:pic>
                        <p:nvPicPr>
                          <p:cNvPr id="55321" name="对象 36">
                            <a:extLst>
                              <a:ext uri="{FF2B5EF4-FFF2-40B4-BE49-F238E27FC236}">
                                <a16:creationId xmlns:a16="http://schemas.microsoft.com/office/drawing/2014/main" id="{C6757CD6-0E76-4AAE-9B47-9EBD7F11C1A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59347" y="2749116"/>
                            <a:ext cx="799888" cy="279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TextBox 48">
              <a:extLst>
                <a:ext uri="{FF2B5EF4-FFF2-40B4-BE49-F238E27FC236}">
                  <a16:creationId xmlns:a16="http://schemas.microsoft.com/office/drawing/2014/main" id="{62E5B2DB-9395-4F5D-BA0D-F443F5932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989" y="3153559"/>
              <a:ext cx="3990612" cy="49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时质点的速度和加速度。</a:t>
              </a:r>
              <a:endParaRPr lang="en-US" altLang="zh-CN" sz="2000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Box 14">
            <a:extLst>
              <a:ext uri="{FF2B5EF4-FFF2-40B4-BE49-F238E27FC236}">
                <a16:creationId xmlns:a16="http://schemas.microsoft.com/office/drawing/2014/main" id="{908F152F-7BFF-4545-BF64-E07741E2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31" y="2664616"/>
            <a:ext cx="28082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）由题知</a:t>
            </a:r>
          </a:p>
        </p:txBody>
      </p:sp>
      <p:graphicFrame>
        <p:nvGraphicFramePr>
          <p:cNvPr id="42" name="对象 13">
            <a:extLst>
              <a:ext uri="{FF2B5EF4-FFF2-40B4-BE49-F238E27FC236}">
                <a16:creationId xmlns:a16="http://schemas.microsoft.com/office/drawing/2014/main" id="{C9575DF6-7CC5-4B61-8B37-128E301EDA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598524"/>
              </p:ext>
            </p:extLst>
          </p:nvPr>
        </p:nvGraphicFramePr>
        <p:xfrm>
          <a:off x="3109993" y="2560290"/>
          <a:ext cx="4152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r:id="rId19" imgW="4152900" imgH="736600" progId="Equation.DSMT4">
                  <p:embed/>
                </p:oleObj>
              </mc:Choice>
              <mc:Fallback>
                <p:oleObj r:id="rId19" imgW="4152900" imgH="736600" progId="Equation.DSMT4">
                  <p:embed/>
                  <p:pic>
                    <p:nvPicPr>
                      <p:cNvPr id="60" name="对象 13">
                        <a:extLst>
                          <a:ext uri="{FF2B5EF4-FFF2-40B4-BE49-F238E27FC236}">
                            <a16:creationId xmlns:a16="http://schemas.microsoft.com/office/drawing/2014/main" id="{0882BA71-598F-42B8-8897-A4C3B2572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93" y="2560290"/>
                        <a:ext cx="4152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56">
            <a:extLst>
              <a:ext uri="{FF2B5EF4-FFF2-40B4-BE49-F238E27FC236}">
                <a16:creationId xmlns:a16="http://schemas.microsoft.com/office/drawing/2014/main" id="{CD39DF53-5A73-4A37-AF56-19BC16357502}"/>
              </a:ext>
            </a:extLst>
          </p:cNvPr>
          <p:cNvGrpSpPr>
            <a:grpSpLocks/>
          </p:cNvGrpSpPr>
          <p:nvPr/>
        </p:nvGrpSpPr>
        <p:grpSpPr bwMode="auto">
          <a:xfrm>
            <a:off x="1116359" y="3238205"/>
            <a:ext cx="6069013" cy="496290"/>
            <a:chOff x="595313" y="2703778"/>
            <a:chExt cx="6067906" cy="496825"/>
          </a:xfrm>
        </p:grpSpPr>
        <p:sp>
          <p:nvSpPr>
            <p:cNvPr id="44" name="TextBox 22">
              <a:extLst>
                <a:ext uri="{FF2B5EF4-FFF2-40B4-BE49-F238E27FC236}">
                  <a16:creationId xmlns:a16="http://schemas.microsoft.com/office/drawing/2014/main" id="{0237F9D3-E051-48EC-983C-862F2DCE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313" y="2703778"/>
              <a:ext cx="6067906" cy="49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kern="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当              时</a:t>
              </a:r>
              <a:r>
                <a:rPr lang="zh-CN" altLang="en-US" sz="2000" kern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 kern="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</a:t>
              </a:r>
              <a:r>
                <a:rPr lang="zh-CN" altLang="en-US" sz="2000" kern="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由公式</a:t>
              </a:r>
              <a:r>
                <a:rPr lang="zh-CN" altLang="en-US" sz="2000" kern="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可得</a:t>
              </a:r>
              <a:endParaRPr lang="zh-CN" altLang="en-US" sz="2000" kern="0" noProof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45" name="对象 36">
              <a:extLst>
                <a:ext uri="{FF2B5EF4-FFF2-40B4-BE49-F238E27FC236}">
                  <a16:creationId xmlns:a16="http://schemas.microsoft.com/office/drawing/2014/main" id="{22D9E912-B572-41AF-B323-DC800CFCDD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9777" y="2857932"/>
            <a:ext cx="863442" cy="279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" r:id="rId21" imgW="863225" imgH="279279" progId="Equation.DSMT4">
                    <p:embed/>
                  </p:oleObj>
                </mc:Choice>
                <mc:Fallback>
                  <p:oleObj r:id="rId21" imgW="863225" imgH="279279" progId="Equation.DSMT4">
                    <p:embed/>
                    <p:pic>
                      <p:nvPicPr>
                        <p:cNvPr id="55307" name="对象 36">
                          <a:extLst>
                            <a:ext uri="{FF2B5EF4-FFF2-40B4-BE49-F238E27FC236}">
                              <a16:creationId xmlns:a16="http://schemas.microsoft.com/office/drawing/2014/main" id="{732430A2-37B3-4528-8170-350E353E1C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777" y="2857932"/>
                          <a:ext cx="863442" cy="279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13">
              <a:extLst>
                <a:ext uri="{FF2B5EF4-FFF2-40B4-BE49-F238E27FC236}">
                  <a16:creationId xmlns:a16="http://schemas.microsoft.com/office/drawing/2014/main" id="{E1A5B3E8-CF88-48C5-B77A-D30995B451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5188" y="2837247"/>
            <a:ext cx="634564" cy="279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r:id="rId23" imgW="634725" imgH="279279" progId="Equation.DSMT4">
                    <p:embed/>
                  </p:oleObj>
                </mc:Choice>
                <mc:Fallback>
                  <p:oleObj r:id="rId23" imgW="634725" imgH="279279" progId="Equation.DSMT4">
                    <p:embed/>
                    <p:pic>
                      <p:nvPicPr>
                        <p:cNvPr id="55308" name="对象 13">
                          <a:extLst>
                            <a:ext uri="{FF2B5EF4-FFF2-40B4-BE49-F238E27FC236}">
                              <a16:creationId xmlns:a16="http://schemas.microsoft.com/office/drawing/2014/main" id="{BB9CC538-1B0A-473B-B07A-EF5446C5D4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5188" y="2837247"/>
                          <a:ext cx="634564" cy="279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对象 61">
            <a:extLst>
              <a:ext uri="{FF2B5EF4-FFF2-40B4-BE49-F238E27FC236}">
                <a16:creationId xmlns:a16="http://schemas.microsoft.com/office/drawing/2014/main" id="{CF638618-B4E9-43C1-814B-E0F0E83B0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26985"/>
              </p:ext>
            </p:extLst>
          </p:nvPr>
        </p:nvGraphicFramePr>
        <p:xfrm>
          <a:off x="891439" y="3799335"/>
          <a:ext cx="6388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r:id="rId25" imgW="6388100" imgH="736600" progId="Equation.DSMT4">
                  <p:embed/>
                </p:oleObj>
              </mc:Choice>
              <mc:Fallback>
                <p:oleObj r:id="rId25" imgW="6388100" imgH="736600" progId="Equation.DSMT4">
                  <p:embed/>
                  <p:pic>
                    <p:nvPicPr>
                      <p:cNvPr id="59" name="对象 61">
                        <a:extLst>
                          <a:ext uri="{FF2B5EF4-FFF2-40B4-BE49-F238E27FC236}">
                            <a16:creationId xmlns:a16="http://schemas.microsoft.com/office/drawing/2014/main" id="{6EE5B015-A947-472E-B535-782DEFDF3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439" y="3799335"/>
                        <a:ext cx="6388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11">
            <a:extLst>
              <a:ext uri="{FF2B5EF4-FFF2-40B4-BE49-F238E27FC236}">
                <a16:creationId xmlns:a16="http://schemas.microsoft.com/office/drawing/2014/main" id="{1BE5B838-F5B2-4FE0-A81E-3C6F0B906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4686"/>
              </p:ext>
            </p:extLst>
          </p:nvPr>
        </p:nvGraphicFramePr>
        <p:xfrm>
          <a:off x="913335" y="4953559"/>
          <a:ext cx="7127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r:id="rId27" imgW="7124700" imgH="723900" progId="Equation.DSMT4">
                  <p:embed/>
                </p:oleObj>
              </mc:Choice>
              <mc:Fallback>
                <p:oleObj r:id="rId27" imgW="7124700" imgH="723900" progId="Equation.DSMT4">
                  <p:embed/>
                  <p:pic>
                    <p:nvPicPr>
                      <p:cNvPr id="62" name="对象 11">
                        <a:extLst>
                          <a:ext uri="{FF2B5EF4-FFF2-40B4-BE49-F238E27FC236}">
                            <a16:creationId xmlns:a16="http://schemas.microsoft.com/office/drawing/2014/main" id="{675E23E1-9E08-4DFE-A49D-77A8E234D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335" y="4953559"/>
                        <a:ext cx="7127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32">
            <a:extLst>
              <a:ext uri="{FF2B5EF4-FFF2-40B4-BE49-F238E27FC236}">
                <a16:creationId xmlns:a16="http://schemas.microsoft.com/office/drawing/2014/main" id="{35E0330D-948C-4A2C-91A6-D0F21FCF4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88109"/>
              </p:ext>
            </p:extLst>
          </p:nvPr>
        </p:nvGraphicFramePr>
        <p:xfrm>
          <a:off x="1962150" y="5826141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r:id="rId29" imgW="2286000" imgH="736600" progId="Equation.DSMT4">
                  <p:embed/>
                </p:oleObj>
              </mc:Choice>
              <mc:Fallback>
                <p:oleObj r:id="rId29" imgW="2286000" imgH="736600" progId="Equation.DSMT4">
                  <p:embed/>
                  <p:pic>
                    <p:nvPicPr>
                      <p:cNvPr id="68" name="对象 32">
                        <a:extLst>
                          <a:ext uri="{FF2B5EF4-FFF2-40B4-BE49-F238E27FC236}">
                            <a16:creationId xmlns:a16="http://schemas.microsoft.com/office/drawing/2014/main" id="{74175793-C7A7-42D6-AD67-4713FC680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826141"/>
                        <a:ext cx="2286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14">
            <a:extLst>
              <a:ext uri="{FF2B5EF4-FFF2-40B4-BE49-F238E27FC236}">
                <a16:creationId xmlns:a16="http://schemas.microsoft.com/office/drawing/2014/main" id="{758137E4-1427-40D1-84C9-15B81BCA2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4448622"/>
            <a:ext cx="533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从开始到静止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小球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的角位移及转数分别为</a:t>
            </a:r>
          </a:p>
        </p:txBody>
      </p:sp>
    </p:spTree>
    <p:extLst>
      <p:ext uri="{BB962C8B-B14F-4D97-AF65-F5344CB8AC3E}">
        <p14:creationId xmlns:p14="http://schemas.microsoft.com/office/powerpoint/2010/main" val="98964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39131" y="1030850"/>
            <a:ext cx="2089150" cy="57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解（</a:t>
            </a:r>
            <a:r>
              <a:rPr kumimoji="1" lang="en-US" altLang="zh-CN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-6455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9131" y="135128"/>
            <a:ext cx="3379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15E6083-681C-4FCC-AA3D-736626781E49}"/>
              </a:ext>
            </a:extLst>
          </p:cNvPr>
          <p:cNvGrpSpPr>
            <a:grpSpLocks/>
          </p:cNvGrpSpPr>
          <p:nvPr/>
        </p:nvGrpSpPr>
        <p:grpSpPr bwMode="auto">
          <a:xfrm>
            <a:off x="1465967" y="1054855"/>
            <a:ext cx="4044950" cy="499432"/>
            <a:chOff x="966788" y="2951163"/>
            <a:chExt cx="4044644" cy="499362"/>
          </a:xfrm>
        </p:grpSpPr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D84FCD3A-8AE9-4869-BA84-5CCC08D56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788" y="2951163"/>
              <a:ext cx="4044644" cy="49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lang="en-US" altLang="zh-CN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  </a:t>
              </a:r>
              <a:r>
                <a:rPr lang="zh-CN" altLang="en-US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时小球的角速度为</a:t>
              </a:r>
            </a:p>
          </p:txBody>
        </p:sp>
        <p:graphicFrame>
          <p:nvGraphicFramePr>
            <p:cNvPr id="46" name="对象 36">
              <a:extLst>
                <a:ext uri="{FF2B5EF4-FFF2-40B4-BE49-F238E27FC236}">
                  <a16:creationId xmlns:a16="http://schemas.microsoft.com/office/drawing/2014/main" id="{D52B782B-91C0-4237-AC7B-EFC32547D6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1264" y="3114663"/>
            <a:ext cx="876234" cy="279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r:id="rId3" imgW="876300" imgH="279400" progId="Equation.DSMT4">
                    <p:embed/>
                  </p:oleObj>
                </mc:Choice>
                <mc:Fallback>
                  <p:oleObj r:id="rId3" imgW="876300" imgH="279400" progId="Equation.DSMT4">
                    <p:embed/>
                    <p:pic>
                      <p:nvPicPr>
                        <p:cNvPr id="56336" name="对象 36">
                          <a:extLst>
                            <a:ext uri="{FF2B5EF4-FFF2-40B4-BE49-F238E27FC236}">
                              <a16:creationId xmlns:a16="http://schemas.microsoft.com/office/drawing/2014/main" id="{3F895484-7F60-452B-9748-ACA6F0AE63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264" y="3114663"/>
                          <a:ext cx="876234" cy="279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对象 3">
            <a:extLst>
              <a:ext uri="{FF2B5EF4-FFF2-40B4-BE49-F238E27FC236}">
                <a16:creationId xmlns:a16="http://schemas.microsoft.com/office/drawing/2014/main" id="{B0BE4DAD-F9B1-4134-B4D1-AE97D7C93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52284"/>
              </p:ext>
            </p:extLst>
          </p:nvPr>
        </p:nvGraphicFramePr>
        <p:xfrm>
          <a:off x="1965325" y="1900527"/>
          <a:ext cx="5589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5" imgW="5588000" imgH="419100" progId="Equation.DSMT4">
                  <p:embed/>
                </p:oleObj>
              </mc:Choice>
              <mc:Fallback>
                <p:oleObj r:id="rId5" imgW="5588000" imgH="419100" progId="Equation.DSMT4">
                  <p:embed/>
                  <p:pic>
                    <p:nvPicPr>
                      <p:cNvPr id="72" name="对象 3">
                        <a:extLst>
                          <a:ext uri="{FF2B5EF4-FFF2-40B4-BE49-F238E27FC236}">
                            <a16:creationId xmlns:a16="http://schemas.microsoft.com/office/drawing/2014/main" id="{F80FB293-A049-4A75-BEBF-69E12ED90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1900527"/>
                        <a:ext cx="5589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5">
            <a:extLst>
              <a:ext uri="{FF2B5EF4-FFF2-40B4-BE49-F238E27FC236}">
                <a16:creationId xmlns:a16="http://schemas.microsoft.com/office/drawing/2014/main" id="{E60223D8-E813-49FA-B802-C1388DFC13E5}"/>
              </a:ext>
            </a:extLst>
          </p:cNvPr>
          <p:cNvGrpSpPr>
            <a:grpSpLocks/>
          </p:cNvGrpSpPr>
          <p:nvPr/>
        </p:nvGrpSpPr>
        <p:grpSpPr bwMode="auto">
          <a:xfrm>
            <a:off x="1386186" y="2619717"/>
            <a:ext cx="3625850" cy="496290"/>
            <a:chOff x="842963" y="4751310"/>
            <a:chExt cx="3626101" cy="496218"/>
          </a:xfrm>
        </p:grpSpPr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19B24ED9-9F5A-408B-9984-174B2BE9B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963" y="4751310"/>
              <a:ext cx="3626101" cy="496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000" kern="0" noProof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              时质点的速度为</a:t>
              </a:r>
              <a:endParaRPr lang="zh-CN" altLang="en-US" sz="2000" kern="0" noProof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50" name="对象 36">
              <a:extLst>
                <a:ext uri="{FF2B5EF4-FFF2-40B4-BE49-F238E27FC236}">
                  <a16:creationId xmlns:a16="http://schemas.microsoft.com/office/drawing/2014/main" id="{E35E9919-3A66-44D7-98F5-B194585DE3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5964" y="4889403"/>
            <a:ext cx="876361" cy="277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Equation" r:id="rId7" imgW="876300" imgH="279400" progId="Equation.DSMT4">
                    <p:embed/>
                  </p:oleObj>
                </mc:Choice>
                <mc:Fallback>
                  <p:oleObj name="Equation" r:id="rId7" imgW="876300" imgH="279400" progId="Equation.DSMT4">
                    <p:embed/>
                    <p:pic>
                      <p:nvPicPr>
                        <p:cNvPr id="56338" name="对象 36">
                          <a:extLst>
                            <a:ext uri="{FF2B5EF4-FFF2-40B4-BE49-F238E27FC236}">
                              <a16:creationId xmlns:a16="http://schemas.microsoft.com/office/drawing/2014/main" id="{A538E292-8D97-4E58-90D2-7541D9919F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964" y="4889403"/>
                          <a:ext cx="876361" cy="277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 Box 5">
            <a:extLst>
              <a:ext uri="{FF2B5EF4-FFF2-40B4-BE49-F238E27FC236}">
                <a16:creationId xmlns:a16="http://schemas.microsoft.com/office/drawing/2014/main" id="{B39498F3-9038-4F93-86F3-278060E9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4" y="2496549"/>
            <a:ext cx="2089150" cy="57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kumimoji="1" lang="en-US" altLang="zh-CN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对象 13">
            <a:extLst>
              <a:ext uri="{FF2B5EF4-FFF2-40B4-BE49-F238E27FC236}">
                <a16:creationId xmlns:a16="http://schemas.microsoft.com/office/drawing/2014/main" id="{96AC3D35-C517-449C-BE92-A5E81A8C8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71282"/>
              </p:ext>
            </p:extLst>
          </p:nvPr>
        </p:nvGraphicFramePr>
        <p:xfrm>
          <a:off x="2085718" y="3443278"/>
          <a:ext cx="340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r:id="rId9" imgW="3403600" imgH="342900" progId="Equation.DSMT4">
                  <p:embed/>
                </p:oleObj>
              </mc:Choice>
              <mc:Fallback>
                <p:oleObj r:id="rId9" imgW="3403600" imgH="342900" progId="Equation.DSMT4">
                  <p:embed/>
                  <p:pic>
                    <p:nvPicPr>
                      <p:cNvPr id="67" name="对象 13">
                        <a:extLst>
                          <a:ext uri="{FF2B5EF4-FFF2-40B4-BE49-F238E27FC236}">
                            <a16:creationId xmlns:a16="http://schemas.microsoft.com/office/drawing/2014/main" id="{E123A666-29F1-4A9C-BA42-5CC086B9A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718" y="3443278"/>
                        <a:ext cx="3403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14">
            <a:extLst>
              <a:ext uri="{FF2B5EF4-FFF2-40B4-BE49-F238E27FC236}">
                <a16:creationId xmlns:a16="http://schemas.microsoft.com/office/drawing/2014/main" id="{AC77F245-FADC-454A-A406-E525ED1F6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3908130"/>
            <a:ext cx="14890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切向加速度</a:t>
            </a:r>
          </a:p>
        </p:txBody>
      </p:sp>
      <p:graphicFrame>
        <p:nvGraphicFramePr>
          <p:cNvPr id="54" name="对象 38">
            <a:extLst>
              <a:ext uri="{FF2B5EF4-FFF2-40B4-BE49-F238E27FC236}">
                <a16:creationId xmlns:a16="http://schemas.microsoft.com/office/drawing/2014/main" id="{F09DC5FC-B10B-4698-8AE2-0818ED2F2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15843"/>
              </p:ext>
            </p:extLst>
          </p:nvPr>
        </p:nvGraphicFramePr>
        <p:xfrm>
          <a:off x="2587625" y="4039134"/>
          <a:ext cx="4606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r:id="rId11" imgW="4610100" imgH="419100" progId="Equation.DSMT4">
                  <p:embed/>
                </p:oleObj>
              </mc:Choice>
              <mc:Fallback>
                <p:oleObj r:id="rId11" imgW="4610100" imgH="419100" progId="Equation.DSMT4">
                  <p:embed/>
                  <p:pic>
                    <p:nvPicPr>
                      <p:cNvPr id="74" name="对象 38">
                        <a:extLst>
                          <a:ext uri="{FF2B5EF4-FFF2-40B4-BE49-F238E27FC236}">
                            <a16:creationId xmlns:a16="http://schemas.microsoft.com/office/drawing/2014/main" id="{CD40226F-DBC2-4622-AC98-E5AA05ACE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039134"/>
                        <a:ext cx="4606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14">
            <a:extLst>
              <a:ext uri="{FF2B5EF4-FFF2-40B4-BE49-F238E27FC236}">
                <a16:creationId xmlns:a16="http://schemas.microsoft.com/office/drawing/2014/main" id="{5A78AD1D-AB82-4082-99C3-F8D90CBC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376" y="4766710"/>
            <a:ext cx="17224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向心加速度</a:t>
            </a:r>
          </a:p>
        </p:txBody>
      </p:sp>
      <p:graphicFrame>
        <p:nvGraphicFramePr>
          <p:cNvPr id="56" name="对象 39">
            <a:extLst>
              <a:ext uri="{FF2B5EF4-FFF2-40B4-BE49-F238E27FC236}">
                <a16:creationId xmlns:a16="http://schemas.microsoft.com/office/drawing/2014/main" id="{38ACED6A-051B-4A9B-A833-3D30FFBF7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899486"/>
              </p:ext>
            </p:extLst>
          </p:nvPr>
        </p:nvGraphicFramePr>
        <p:xfrm>
          <a:off x="2605088" y="4890204"/>
          <a:ext cx="565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r:id="rId13" imgW="5651500" imgH="419100" progId="Equation.DSMT4">
                  <p:embed/>
                </p:oleObj>
              </mc:Choice>
              <mc:Fallback>
                <p:oleObj r:id="rId13" imgW="5651500" imgH="419100" progId="Equation.DSMT4">
                  <p:embed/>
                  <p:pic>
                    <p:nvPicPr>
                      <p:cNvPr id="75" name="对象 39">
                        <a:extLst>
                          <a:ext uri="{FF2B5EF4-FFF2-40B4-BE49-F238E27FC236}">
                            <a16:creationId xmlns:a16="http://schemas.microsoft.com/office/drawing/2014/main" id="{C81BE127-9781-49B2-AA9E-9EDCEE370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4890204"/>
                        <a:ext cx="565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82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E7FB84F-E477-49AE-AD80-DA3FD1D09AFA}"/>
              </a:ext>
            </a:extLst>
          </p:cNvPr>
          <p:cNvSpPr/>
          <p:nvPr/>
        </p:nvSpPr>
        <p:spPr>
          <a:xfrm>
            <a:off x="0" y="19186"/>
            <a:ext cx="9144000" cy="9973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F6D541-D7AC-4EB7-9F80-6A823444C212}"/>
              </a:ext>
            </a:extLst>
          </p:cNvPr>
          <p:cNvSpPr/>
          <p:nvPr/>
        </p:nvSpPr>
        <p:spPr>
          <a:xfrm>
            <a:off x="2849562" y="234701"/>
            <a:ext cx="2964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补充数学知识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96259">
                <a:extLst>
                  <a:ext uri="{FF2B5EF4-FFF2-40B4-BE49-F238E27FC236}">
                    <a16:creationId xmlns:a16="http://schemas.microsoft.com/office/drawing/2014/main" id="{D2DA8CB2-F8C1-4608-8677-61F3279ED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147" y="1092744"/>
                <a:ext cx="8985250" cy="3961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r>
                  <a:rPr kumimoji="0" lang="en-US" altLang="zh-CN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矢量和标量的定义</a:t>
                </a:r>
              </a:p>
              <a:p>
                <a:pPr marL="0" marR="0" lvl="0" indent="0" algn="just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标量： 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在物理学中只有大小和正负，没有方向的物理</a:t>
                </a:r>
              </a:p>
              <a:p>
                <a:pPr marL="0" marR="0" lvl="0" indent="0" algn="just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量。</a:t>
                </a:r>
                <a:endParaRPr kumimoji="0" lang="en-US" altLang="zh-CN" sz="2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just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矢量：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既有大小又有方向，且相加遵守平行四边形运            算法的一类物理量。</a:t>
                </a:r>
              </a:p>
              <a:p>
                <a:pPr marL="0" marR="0" lvl="0" indent="0" algn="just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矢量的模和单位矢量：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（</a:t>
                </a:r>
                <a:r>
                  <a:rPr kumimoji="0" lang="en-US" altLang="zh-CN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）矢量的大小称为矢量的模；用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表示。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kumimoji="0" lang="en-US" altLang="zh-CN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）单位矢量：若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zh-CN" alt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则矢量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称为单位矢量。</a:t>
                </a:r>
              </a:p>
            </p:txBody>
          </p:sp>
        </mc:Choice>
        <mc:Fallback xmlns="">
          <p:sp>
            <p:nvSpPr>
              <p:cNvPr id="6" name="文本框 96259">
                <a:extLst>
                  <a:ext uri="{FF2B5EF4-FFF2-40B4-BE49-F238E27FC236}">
                    <a16:creationId xmlns:a16="http://schemas.microsoft.com/office/drawing/2014/main" id="{D2DA8CB2-F8C1-4608-8677-61F3279ED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147" y="1092744"/>
                <a:ext cx="8985250" cy="3961084"/>
              </a:xfrm>
              <a:prstGeom prst="rect">
                <a:avLst/>
              </a:prstGeom>
              <a:blipFill>
                <a:blip r:embed="rId3"/>
                <a:stretch>
                  <a:fillRect l="-1357" t="-1538" r="-1425" b="-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96293">
            <a:extLst>
              <a:ext uri="{FF2B5EF4-FFF2-40B4-BE49-F238E27FC236}">
                <a16:creationId xmlns:a16="http://schemas.microsoft.com/office/drawing/2014/main" id="{3E6089E8-2D40-4CAA-BBA2-A2989687E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46" y="4944618"/>
            <a:ext cx="2531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对象 96294">
                <a:extLst>
                  <a:ext uri="{FF2B5EF4-FFF2-40B4-BE49-F238E27FC236}">
                    <a16:creationId xmlns:a16="http://schemas.microsoft.com/office/drawing/2014/main" id="{B972BE61-7D93-4D7E-9F82-BC95124E1232}"/>
                  </a:ext>
                </a:extLst>
              </p:cNvPr>
              <p:cNvSpPr txBox="1"/>
              <p:nvPr/>
            </p:nvSpPr>
            <p:spPr bwMode="auto">
              <a:xfrm>
                <a:off x="3079750" y="6089650"/>
                <a:ext cx="2501900" cy="644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对象 96294">
                <a:extLst>
                  <a:ext uri="{FF2B5EF4-FFF2-40B4-BE49-F238E27FC236}">
                    <a16:creationId xmlns:a16="http://schemas.microsoft.com/office/drawing/2014/main" id="{B972BE61-7D93-4D7E-9F82-BC95124E1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9750" y="6089650"/>
                <a:ext cx="2501900" cy="644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96295">
            <a:extLst>
              <a:ext uri="{FF2B5EF4-FFF2-40B4-BE49-F238E27FC236}">
                <a16:creationId xmlns:a16="http://schemas.microsoft.com/office/drawing/2014/main" id="{00511B0F-26AD-461F-A585-C895F42DD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22" y="6166099"/>
            <a:ext cx="2739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平行四边形法则</a:t>
            </a:r>
          </a:p>
        </p:txBody>
      </p:sp>
      <p:sp>
        <p:nvSpPr>
          <p:cNvPr id="18" name="文本框 96317">
            <a:extLst>
              <a:ext uri="{FF2B5EF4-FFF2-40B4-BE49-F238E27FC236}">
                <a16:creationId xmlns:a16="http://schemas.microsoft.com/office/drawing/2014/main" id="{A97859CC-8456-42FF-95CB-3E2C4ACB0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22" y="5494587"/>
            <a:ext cx="2518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80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矢量加法：</a:t>
            </a:r>
          </a:p>
        </p:txBody>
      </p:sp>
      <p:grpSp>
        <p:nvGrpSpPr>
          <p:cNvPr id="19" name="组合 96296">
            <a:extLst>
              <a:ext uri="{FF2B5EF4-FFF2-40B4-BE49-F238E27FC236}">
                <a16:creationId xmlns:a16="http://schemas.microsoft.com/office/drawing/2014/main" id="{209CE521-5485-4553-9951-E238E84A2F03}"/>
              </a:ext>
            </a:extLst>
          </p:cNvPr>
          <p:cNvGrpSpPr>
            <a:grpSpLocks/>
          </p:cNvGrpSpPr>
          <p:nvPr/>
        </p:nvGrpSpPr>
        <p:grpSpPr bwMode="auto">
          <a:xfrm>
            <a:off x="5512639" y="4853528"/>
            <a:ext cx="2930525" cy="2090736"/>
            <a:chOff x="3023" y="3037"/>
            <a:chExt cx="1846" cy="1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96297">
                  <a:extLst>
                    <a:ext uri="{FF2B5EF4-FFF2-40B4-BE49-F238E27FC236}">
                      <a16:creationId xmlns:a16="http://schemas.microsoft.com/office/drawing/2014/main" id="{475AB3DB-B3DA-4540-AF29-359A246542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0" y="3740"/>
                  <a:ext cx="31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l-GR" altLang="zh-CN" sz="280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oMath>
                    </m:oMathPara>
                  </a14:m>
                  <a:endParaRPr kumimoji="0" lang="el-GR" altLang="zh-CN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96297">
                  <a:extLst>
                    <a:ext uri="{FF2B5EF4-FFF2-40B4-BE49-F238E27FC236}">
                      <a16:creationId xmlns:a16="http://schemas.microsoft.com/office/drawing/2014/main" id="{475AB3DB-B3DA-4540-AF29-359A24654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60" y="3740"/>
                  <a:ext cx="315" cy="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96298">
              <a:extLst>
                <a:ext uri="{FF2B5EF4-FFF2-40B4-BE49-F238E27FC236}">
                  <a16:creationId xmlns:a16="http://schemas.microsoft.com/office/drawing/2014/main" id="{2E06EC61-994B-4886-9214-4EA5739D4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3" y="3037"/>
              <a:ext cx="1846" cy="1317"/>
              <a:chOff x="1775" y="2989"/>
              <a:chExt cx="1846" cy="1317"/>
            </a:xfrm>
          </p:grpSpPr>
          <p:grpSp>
            <p:nvGrpSpPr>
              <p:cNvPr id="24" name="组合 96299">
                <a:extLst>
                  <a:ext uri="{FF2B5EF4-FFF2-40B4-BE49-F238E27FC236}">
                    <a16:creationId xmlns:a16="http://schemas.microsoft.com/office/drawing/2014/main" id="{002135C5-369F-4D0A-89FB-9CC4683B19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5" y="2989"/>
                <a:ext cx="1846" cy="1317"/>
                <a:chOff x="1775" y="2989"/>
                <a:chExt cx="1846" cy="13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96300">
                      <a:extLst>
                        <a:ext uri="{FF2B5EF4-FFF2-40B4-BE49-F238E27FC236}">
                          <a16:creationId xmlns:a16="http://schemas.microsoft.com/office/drawing/2014/main" id="{DD369E81-2E03-4BD7-AF7B-2170599070A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6" y="3694"/>
                      <a:ext cx="317" cy="3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l-GR" altLang="zh-CN" sz="280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𝛽</m:t>
                            </m:r>
                          </m:oMath>
                        </m:oMathPara>
                      </a14:m>
                      <a:endParaRPr kumimoji="0" lang="el-GR" altLang="zh-CN" sz="2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文本框 96300">
                      <a:extLst>
                        <a:ext uri="{FF2B5EF4-FFF2-40B4-BE49-F238E27FC236}">
                          <a16:creationId xmlns:a16="http://schemas.microsoft.com/office/drawing/2014/main" id="{DD369E81-2E03-4BD7-AF7B-2170599070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216" y="3694"/>
                      <a:ext cx="317" cy="33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平行四边形 96301">
                  <a:extLst>
                    <a:ext uri="{FF2B5EF4-FFF2-40B4-BE49-F238E27FC236}">
                      <a16:creationId xmlns:a16="http://schemas.microsoft.com/office/drawing/2014/main" id="{553B8D92-ECA2-4F0C-A335-1C9372B85C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216"/>
                  <a:ext cx="1536" cy="768"/>
                </a:xfrm>
                <a:prstGeom prst="parallelogram">
                  <a:avLst>
                    <a:gd name="adj" fmla="val 5000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96303">
                      <a:extLst>
                        <a:ext uri="{FF2B5EF4-FFF2-40B4-BE49-F238E27FC236}">
                          <a16:creationId xmlns:a16="http://schemas.microsoft.com/office/drawing/2014/main" id="{F6F3C870-2B3A-4532-91A3-D473B24DA7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24" y="3942"/>
                      <a:ext cx="318" cy="3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⃑"/>
                                <m:ctrlPr>
                                  <a:rPr kumimoji="0" lang="en-US" altLang="zh-CN" sz="280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zh-CN" sz="28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kumimoji="0" lang="en-US" altLang="zh-CN" sz="2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96303">
                      <a:extLst>
                        <a:ext uri="{FF2B5EF4-FFF2-40B4-BE49-F238E27FC236}">
                          <a16:creationId xmlns:a16="http://schemas.microsoft.com/office/drawing/2014/main" id="{F6F3C870-2B3A-4532-91A3-D473B24DA7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24" y="3942"/>
                      <a:ext cx="318" cy="36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文本框 96306">
                      <a:extLst>
                        <a:ext uri="{FF2B5EF4-FFF2-40B4-BE49-F238E27FC236}">
                          <a16:creationId xmlns:a16="http://schemas.microsoft.com/office/drawing/2014/main" id="{7B63D81F-02A0-4ABF-8F57-EAD33572876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75" y="3256"/>
                      <a:ext cx="336" cy="3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lv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⃑"/>
                                <m:ctrlPr>
                                  <a:rPr kumimoji="0" lang="en-US" altLang="zh-CN" sz="280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kumimoji="0" lang="en-US" altLang="zh-CN" sz="2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文本框 96306">
                      <a:extLst>
                        <a:ext uri="{FF2B5EF4-FFF2-40B4-BE49-F238E27FC236}">
                          <a16:creationId xmlns:a16="http://schemas.microsoft.com/office/drawing/2014/main" id="{7B63D81F-02A0-4ABF-8F57-EAD3357287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775" y="3256"/>
                      <a:ext cx="336" cy="36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" name="直接连接符 96308">
                  <a:extLst>
                    <a:ext uri="{FF2B5EF4-FFF2-40B4-BE49-F238E27FC236}">
                      <a16:creationId xmlns:a16="http://schemas.microsoft.com/office/drawing/2014/main" id="{FF59CE9D-A942-4B9D-8F63-DB8EAB8C9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24" y="3216"/>
                  <a:ext cx="1536" cy="768"/>
                </a:xfrm>
                <a:prstGeom prst="line">
                  <a:avLst/>
                </a:prstGeom>
                <a:noFill/>
                <a:ln w="28575">
                  <a:solidFill>
                    <a:srgbClr val="FF00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96310">
                      <a:extLst>
                        <a:ext uri="{FF2B5EF4-FFF2-40B4-BE49-F238E27FC236}">
                          <a16:creationId xmlns:a16="http://schemas.microsoft.com/office/drawing/2014/main" id="{0C60AB60-2488-43F8-98BE-F2A6596AFEE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03" y="2989"/>
                      <a:ext cx="318" cy="3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⃑"/>
                                <m:ctrlPr>
                                  <a:rPr kumimoji="0" lang="en-US" altLang="zh-CN" sz="280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zh-CN" sz="28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</m:acc>
                          </m:oMath>
                        </m:oMathPara>
                      </a14:m>
                      <a:endParaRPr kumimoji="0" lang="en-US" altLang="zh-CN" sz="2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文本框 96310">
                      <a:extLst>
                        <a:ext uri="{FF2B5EF4-FFF2-40B4-BE49-F238E27FC236}">
                          <a16:creationId xmlns:a16="http://schemas.microsoft.com/office/drawing/2014/main" id="{0C60AB60-2488-43F8-98BE-F2A6596AFE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03" y="2989"/>
                      <a:ext cx="318" cy="36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直接连接符 96312">
                  <a:extLst>
                    <a:ext uri="{FF2B5EF4-FFF2-40B4-BE49-F238E27FC236}">
                      <a16:creationId xmlns:a16="http://schemas.microsoft.com/office/drawing/2014/main" id="{3135804E-EBF0-4B8F-813B-5E5C9B725F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24" y="3216"/>
                  <a:ext cx="384" cy="768"/>
                </a:xfrm>
                <a:prstGeom prst="line">
                  <a:avLst/>
                </a:prstGeom>
                <a:noFill/>
                <a:ln w="38100">
                  <a:solidFill>
                    <a:srgbClr val="6600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直接连接符 96313">
                  <a:extLst>
                    <a:ext uri="{FF2B5EF4-FFF2-40B4-BE49-F238E27FC236}">
                      <a16:creationId xmlns:a16="http://schemas.microsoft.com/office/drawing/2014/main" id="{09FD6D75-562E-4D86-B3A8-58AEBC735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3984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rgbClr val="6600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直接连接符 96314">
                  <a:extLst>
                    <a:ext uri="{FF2B5EF4-FFF2-40B4-BE49-F238E27FC236}">
                      <a16:creationId xmlns:a16="http://schemas.microsoft.com/office/drawing/2014/main" id="{0D10CB92-105C-499B-B828-FB9ED1C05D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3984"/>
                  <a:ext cx="1680" cy="0"/>
                </a:xfrm>
                <a:prstGeom prst="line">
                  <a:avLst/>
                </a:prstGeom>
                <a:noFill/>
                <a:ln w="9525" cap="rnd">
                  <a:solidFill>
                    <a:srgbClr val="FF0033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" name="直接连接符 96315">
                <a:extLst>
                  <a:ext uri="{FF2B5EF4-FFF2-40B4-BE49-F238E27FC236}">
                    <a16:creationId xmlns:a16="http://schemas.microsoft.com/office/drawing/2014/main" id="{551118C7-97BB-4066-8F2B-BB2D8385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888"/>
                <a:ext cx="48" cy="96"/>
              </a:xfrm>
              <a:prstGeom prst="line">
                <a:avLst/>
              </a:prstGeom>
              <a:noFill/>
              <a:ln w="9525">
                <a:solidFill>
                  <a:srgbClr val="FF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直接连接符 96316">
                <a:extLst>
                  <a:ext uri="{FF2B5EF4-FFF2-40B4-BE49-F238E27FC236}">
                    <a16:creationId xmlns:a16="http://schemas.microsoft.com/office/drawing/2014/main" id="{89879846-0970-461C-9693-BE74DEDEC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3875"/>
                <a:ext cx="48" cy="96"/>
              </a:xfrm>
              <a:prstGeom prst="line">
                <a:avLst/>
              </a:prstGeom>
              <a:noFill/>
              <a:ln w="9525">
                <a:solidFill>
                  <a:srgbClr val="FF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46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E7FB84F-E477-49AE-AD80-DA3FD1D09AFA}"/>
              </a:ext>
            </a:extLst>
          </p:cNvPr>
          <p:cNvSpPr/>
          <p:nvPr/>
        </p:nvSpPr>
        <p:spPr>
          <a:xfrm>
            <a:off x="0" y="19186"/>
            <a:ext cx="9144000" cy="9973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B908AE-5CAE-400D-86A9-A5834D168D9A}"/>
              </a:ext>
            </a:extLst>
          </p:cNvPr>
          <p:cNvSpPr/>
          <p:nvPr/>
        </p:nvSpPr>
        <p:spPr>
          <a:xfrm>
            <a:off x="2849562" y="234701"/>
            <a:ext cx="2964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补充数学知识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97281">
                <a:extLst>
                  <a:ext uri="{FF2B5EF4-FFF2-40B4-BE49-F238E27FC236}">
                    <a16:creationId xmlns:a16="http://schemas.microsoft.com/office/drawing/2014/main" id="{274AAFE4-25D3-4AC7-B744-68A9D9980E43}"/>
                  </a:ext>
                </a:extLst>
              </p:cNvPr>
              <p:cNvSpPr txBox="1"/>
              <p:nvPr/>
            </p:nvSpPr>
            <p:spPr bwMode="auto">
              <a:xfrm>
                <a:off x="650875" y="1771650"/>
                <a:ext cx="4395788" cy="1535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func>
                            <m:func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e>
                      </m:rad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对象 97281">
                <a:extLst>
                  <a:ext uri="{FF2B5EF4-FFF2-40B4-BE49-F238E27FC236}">
                    <a16:creationId xmlns:a16="http://schemas.microsoft.com/office/drawing/2014/main" id="{274AAFE4-25D3-4AC7-B744-68A9D9980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875" y="1771650"/>
                <a:ext cx="4395788" cy="1535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97282">
            <a:extLst>
              <a:ext uri="{FF2B5EF4-FFF2-40B4-BE49-F238E27FC236}">
                <a16:creationId xmlns:a16="http://schemas.microsoft.com/office/drawing/2014/main" id="{4AB8FBA8-030F-4040-A685-6F36F1CE9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5" y="1096547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三角形法则</a:t>
            </a:r>
          </a:p>
        </p:txBody>
      </p:sp>
      <p:sp>
        <p:nvSpPr>
          <p:cNvPr id="7" name="文本框 97283">
            <a:extLst>
              <a:ext uri="{FF2B5EF4-FFF2-40B4-BE49-F238E27FC236}">
                <a16:creationId xmlns:a16="http://schemas.microsoft.com/office/drawing/2014/main" id="{936DF85D-4377-4237-A24A-B55022C99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73" y="4749382"/>
            <a:ext cx="6606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矢量减法：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（是矢量加法的逆运算）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97284">
            <a:extLst>
              <a:ext uri="{FF2B5EF4-FFF2-40B4-BE49-F238E27FC236}">
                <a16:creationId xmlns:a16="http://schemas.microsoft.com/office/drawing/2014/main" id="{23014A67-F4C4-4324-B403-7405B1F9B1D2}"/>
              </a:ext>
            </a:extLst>
          </p:cNvPr>
          <p:cNvGraphicFramePr>
            <a:graphicFrameLocks/>
          </p:cNvGraphicFramePr>
          <p:nvPr/>
        </p:nvGraphicFramePr>
        <p:xfrm>
          <a:off x="4780755" y="4220747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5" imgW="114102" imgH="215526" progId="Equation.3">
                  <p:embed/>
                </p:oleObj>
              </mc:Choice>
              <mc:Fallback>
                <p:oleObj r:id="rId5" imgW="114102" imgH="215526" progId="Equation.3">
                  <p:embed/>
                  <p:pic>
                    <p:nvPicPr>
                      <p:cNvPr id="8" name="对象 97284">
                        <a:extLst>
                          <a:ext uri="{FF2B5EF4-FFF2-40B4-BE49-F238E27FC236}">
                            <a16:creationId xmlns:a16="http://schemas.microsoft.com/office/drawing/2014/main" id="{23014A67-F4C4-4324-B403-7405B1F9B1D2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755" y="4220747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直接连接符 97285">
            <a:extLst>
              <a:ext uri="{FF2B5EF4-FFF2-40B4-BE49-F238E27FC236}">
                <a16:creationId xmlns:a16="http://schemas.microsoft.com/office/drawing/2014/main" id="{88DE2CED-B6FE-4997-8660-2EB3E93DB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055" y="4476335"/>
            <a:ext cx="228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7286">
            <a:extLst>
              <a:ext uri="{FF2B5EF4-FFF2-40B4-BE49-F238E27FC236}">
                <a16:creationId xmlns:a16="http://schemas.microsoft.com/office/drawing/2014/main" id="{DF995A89-BD23-4A84-B6C1-DDE6A5C3293E}"/>
              </a:ext>
            </a:extLst>
          </p:cNvPr>
          <p:cNvGrpSpPr>
            <a:grpSpLocks/>
          </p:cNvGrpSpPr>
          <p:nvPr/>
        </p:nvGrpSpPr>
        <p:grpSpPr bwMode="auto">
          <a:xfrm>
            <a:off x="5657055" y="1283872"/>
            <a:ext cx="2590800" cy="1765300"/>
            <a:chOff x="480" y="118"/>
            <a:chExt cx="1632" cy="1112"/>
          </a:xfrm>
        </p:grpSpPr>
        <p:sp>
          <p:nvSpPr>
            <p:cNvPr id="11" name="直接连接符 97287">
              <a:extLst>
                <a:ext uri="{FF2B5EF4-FFF2-40B4-BE49-F238E27FC236}">
                  <a16:creationId xmlns:a16="http://schemas.microsoft.com/office/drawing/2014/main" id="{FC2872D3-95BC-41CF-92BF-FDEC64D85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934"/>
              <a:ext cx="960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接连接符 97288">
              <a:extLst>
                <a:ext uri="{FF2B5EF4-FFF2-40B4-BE49-F238E27FC236}">
                  <a16:creationId xmlns:a16="http://schemas.microsoft.com/office/drawing/2014/main" id="{CDAACB39-5E93-44B7-89D0-FA6DD0975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118"/>
              <a:ext cx="1104" cy="816"/>
            </a:xfrm>
            <a:prstGeom prst="line">
              <a:avLst/>
            </a:prstGeom>
            <a:noFill/>
            <a:ln w="38100">
              <a:solidFill>
                <a:srgbClr val="66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直接连接符 97289">
              <a:extLst>
                <a:ext uri="{FF2B5EF4-FFF2-40B4-BE49-F238E27FC236}">
                  <a16:creationId xmlns:a16="http://schemas.microsoft.com/office/drawing/2014/main" id="{5D8973B6-D071-4020-9C15-619087702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66"/>
              <a:ext cx="144" cy="768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97290">
              <a:extLst>
                <a:ext uri="{FF2B5EF4-FFF2-40B4-BE49-F238E27FC236}">
                  <a16:creationId xmlns:a16="http://schemas.microsoft.com/office/drawing/2014/main" id="{4C57BBDE-774A-48B4-81F8-5DEE03F9C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668"/>
              <a:ext cx="201" cy="244"/>
              <a:chOff x="672" y="668"/>
              <a:chExt cx="201" cy="244"/>
            </a:xfrm>
          </p:grpSpPr>
          <p:sp>
            <p:nvSpPr>
              <p:cNvPr id="30" name="直接连接符 97291">
                <a:extLst>
                  <a:ext uri="{FF2B5EF4-FFF2-40B4-BE49-F238E27FC236}">
                    <a16:creationId xmlns:a16="http://schemas.microsoft.com/office/drawing/2014/main" id="{264CADA9-9404-4152-8020-35D2B1E94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838"/>
                <a:ext cx="48" cy="7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对象 97292">
                    <a:extLst>
                      <a:ext uri="{FF2B5EF4-FFF2-40B4-BE49-F238E27FC236}">
                        <a16:creationId xmlns:a16="http://schemas.microsoft.com/office/drawing/2014/main" id="{D85DFF86-0675-48D4-A687-99FF4346D24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24" y="668"/>
                    <a:ext cx="149" cy="1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1" name="对象 97292">
                    <a:extLst>
                      <a:ext uri="{FF2B5EF4-FFF2-40B4-BE49-F238E27FC236}">
                        <a16:creationId xmlns:a16="http://schemas.microsoft.com/office/drawing/2014/main" id="{D85DFF86-0675-48D4-A687-99FF4346D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24" y="668"/>
                    <a:ext cx="149" cy="1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78947" b="-7451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97293">
              <a:extLst>
                <a:ext uri="{FF2B5EF4-FFF2-40B4-BE49-F238E27FC236}">
                  <a16:creationId xmlns:a16="http://schemas.microsoft.com/office/drawing/2014/main" id="{57FA79FB-B5D4-4935-B9D6-3FF96ACB1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628"/>
              <a:ext cx="264" cy="306"/>
              <a:chOff x="1392" y="628"/>
              <a:chExt cx="264" cy="3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对象 97294">
                    <a:extLst>
                      <a:ext uri="{FF2B5EF4-FFF2-40B4-BE49-F238E27FC236}">
                        <a16:creationId xmlns:a16="http://schemas.microsoft.com/office/drawing/2014/main" id="{D8FC28DC-C45D-4CC5-BD10-75341D0E0E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16" y="628"/>
                    <a:ext cx="240" cy="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 xmlns="">
              <p:sp>
                <p:nvSpPr>
                  <p:cNvPr id="28" name="对象 97294">
                    <a:extLst>
                      <a:ext uri="{FF2B5EF4-FFF2-40B4-BE49-F238E27FC236}">
                        <a16:creationId xmlns:a16="http://schemas.microsoft.com/office/drawing/2014/main" id="{D8FC28DC-C45D-4CC5-BD10-75341D0E0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16" y="628"/>
                    <a:ext cx="240" cy="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5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直接连接符 97295">
                <a:extLst>
                  <a:ext uri="{FF2B5EF4-FFF2-40B4-BE49-F238E27FC236}">
                    <a16:creationId xmlns:a16="http://schemas.microsoft.com/office/drawing/2014/main" id="{7571AC8B-5AE6-4B39-8170-FA054BAC7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83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直接连接符 97296">
              <a:extLst>
                <a:ext uri="{FF2B5EF4-FFF2-40B4-BE49-F238E27FC236}">
                  <a16:creationId xmlns:a16="http://schemas.microsoft.com/office/drawing/2014/main" id="{3BAF6364-0E51-4FB6-A25D-030EE965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912"/>
              <a:ext cx="1632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97298">
                  <a:extLst>
                    <a:ext uri="{FF2B5EF4-FFF2-40B4-BE49-F238E27FC236}">
                      <a16:creationId xmlns:a16="http://schemas.microsoft.com/office/drawing/2014/main" id="{637A1023-E540-407A-B05E-00945F22CA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9" y="199"/>
                  <a:ext cx="299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0" lang="en-US" altLang="zh-CN" sz="240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文本框 97298">
                  <a:extLst>
                    <a:ext uri="{FF2B5EF4-FFF2-40B4-BE49-F238E27FC236}">
                      <a16:creationId xmlns:a16="http://schemas.microsoft.com/office/drawing/2014/main" id="{637A1023-E540-407A-B05E-00945F22C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9" y="199"/>
                  <a:ext cx="299" cy="3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97301">
                  <a:extLst>
                    <a:ext uri="{FF2B5EF4-FFF2-40B4-BE49-F238E27FC236}">
                      <a16:creationId xmlns:a16="http://schemas.microsoft.com/office/drawing/2014/main" id="{C84847FF-EF40-4BED-8261-9D6E503C39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1" y="347"/>
                  <a:ext cx="306" cy="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0" lang="en-US" altLang="zh-CN" sz="240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kumimoji="0" lang="en-US" altLang="zh-CN" sz="24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" name="文本框 97301">
                  <a:extLst>
                    <a:ext uri="{FF2B5EF4-FFF2-40B4-BE49-F238E27FC236}">
                      <a16:creationId xmlns:a16="http://schemas.microsoft.com/office/drawing/2014/main" id="{C84847FF-EF40-4BED-8261-9D6E503C3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31" y="347"/>
                  <a:ext cx="306" cy="31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97304">
                  <a:extLst>
                    <a:ext uri="{FF2B5EF4-FFF2-40B4-BE49-F238E27FC236}">
                      <a16:creationId xmlns:a16="http://schemas.microsoft.com/office/drawing/2014/main" id="{8A9B2923-BC2A-48C9-826A-6B595013E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0" y="909"/>
                  <a:ext cx="299" cy="3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0" lang="en-US" altLang="zh-CN" sz="240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kumimoji="0" lang="en-US" altLang="zh-CN" sz="24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" name="文本框 97304">
                  <a:extLst>
                    <a:ext uri="{FF2B5EF4-FFF2-40B4-BE49-F238E27FC236}">
                      <a16:creationId xmlns:a16="http://schemas.microsoft.com/office/drawing/2014/main" id="{8A9B2923-BC2A-48C9-826A-6B595013E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0" y="909"/>
                  <a:ext cx="299" cy="3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97306">
                <a:extLst>
                  <a:ext uri="{FF2B5EF4-FFF2-40B4-BE49-F238E27FC236}">
                    <a16:creationId xmlns:a16="http://schemas.microsoft.com/office/drawing/2014/main" id="{9C7C7D8B-5C92-4B5F-9225-ABA5F8B1D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772" y="3291361"/>
                <a:ext cx="8826455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矢量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称为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矢量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 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的矢量和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矢量的加法也叫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矢量的合成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试中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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为矢量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zh-CN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与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间的夹角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；</m:t>
                    </m:r>
                    <m:r>
                      <a:rPr lang="zh-CN" alt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</m:t>
                    </m:r>
                    <m:r>
                      <a:rPr lang="zh-CN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为矢量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间的夹角。</a:t>
                </a:r>
              </a:p>
            </p:txBody>
          </p:sp>
        </mc:Choice>
        <mc:Fallback xmlns="">
          <p:sp>
            <p:nvSpPr>
              <p:cNvPr id="32" name="文本框 97306">
                <a:extLst>
                  <a:ext uri="{FF2B5EF4-FFF2-40B4-BE49-F238E27FC236}">
                    <a16:creationId xmlns:a16="http://schemas.microsoft.com/office/drawing/2014/main" id="{9C7C7D8B-5C92-4B5F-9225-ABA5F8B1D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72" y="3291361"/>
                <a:ext cx="8826455" cy="1384995"/>
              </a:xfrm>
              <a:prstGeom prst="rect">
                <a:avLst/>
              </a:prstGeom>
              <a:blipFill>
                <a:blip r:embed="rId12"/>
                <a:stretch>
                  <a:fillRect l="-1381" t="-4846" b="-114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对象 97307">
                <a:extLst>
                  <a:ext uri="{FF2B5EF4-FFF2-40B4-BE49-F238E27FC236}">
                    <a16:creationId xmlns:a16="http://schemas.microsoft.com/office/drawing/2014/main" id="{18BBB13C-225F-44D5-AE50-445BF081F6AD}"/>
                  </a:ext>
                </a:extLst>
              </p:cNvPr>
              <p:cNvSpPr txBox="1"/>
              <p:nvPr/>
            </p:nvSpPr>
            <p:spPr bwMode="auto">
              <a:xfrm>
                <a:off x="666750" y="5359400"/>
                <a:ext cx="7007225" cy="1195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若矢量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则矢量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称矢量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为矢量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的矢量差。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对象 97307">
                <a:extLst>
                  <a:ext uri="{FF2B5EF4-FFF2-40B4-BE49-F238E27FC236}">
                    <a16:creationId xmlns:a16="http://schemas.microsoft.com/office/drawing/2014/main" id="{18BBB13C-225F-44D5-AE50-445BF081F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50" y="5359400"/>
                <a:ext cx="7007225" cy="11953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8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E7FB84F-E477-49AE-AD80-DA3FD1D09AFA}"/>
              </a:ext>
            </a:extLst>
          </p:cNvPr>
          <p:cNvSpPr/>
          <p:nvPr/>
        </p:nvSpPr>
        <p:spPr>
          <a:xfrm>
            <a:off x="0" y="19186"/>
            <a:ext cx="9144000" cy="9973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B908AE-5CAE-400D-86A9-A5834D168D9A}"/>
              </a:ext>
            </a:extLst>
          </p:cNvPr>
          <p:cNvSpPr/>
          <p:nvPr/>
        </p:nvSpPr>
        <p:spPr>
          <a:xfrm>
            <a:off x="2849562" y="234701"/>
            <a:ext cx="2964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补充数学知识</a:t>
            </a:r>
          </a:p>
        </p:txBody>
      </p:sp>
      <p:sp>
        <p:nvSpPr>
          <p:cNvPr id="9" name="文本框 98309">
            <a:extLst>
              <a:ext uri="{FF2B5EF4-FFF2-40B4-BE49-F238E27FC236}">
                <a16:creationId xmlns:a16="http://schemas.microsoft.com/office/drawing/2014/main" id="{F8EBDB37-D0D6-476F-9B84-C3E3D77F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59" y="1232060"/>
            <a:ext cx="34596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矢量的正交分解：</a:t>
            </a:r>
          </a:p>
        </p:txBody>
      </p:sp>
      <p:grpSp>
        <p:nvGrpSpPr>
          <p:cNvPr id="15" name="组合 98315">
            <a:extLst>
              <a:ext uri="{FF2B5EF4-FFF2-40B4-BE49-F238E27FC236}">
                <a16:creationId xmlns:a16="http://schemas.microsoft.com/office/drawing/2014/main" id="{6CA31DFA-9239-4D7B-AED2-C50DBBB7F69A}"/>
              </a:ext>
            </a:extLst>
          </p:cNvPr>
          <p:cNvGrpSpPr>
            <a:grpSpLocks/>
          </p:cNvGrpSpPr>
          <p:nvPr/>
        </p:nvGrpSpPr>
        <p:grpSpPr bwMode="auto">
          <a:xfrm>
            <a:off x="4624144" y="1598493"/>
            <a:ext cx="4191000" cy="2590800"/>
            <a:chOff x="240" y="2352"/>
            <a:chExt cx="2640" cy="1632"/>
          </a:xfrm>
        </p:grpSpPr>
        <p:sp>
          <p:nvSpPr>
            <p:cNvPr id="16" name="直接连接符 98316">
              <a:extLst>
                <a:ext uri="{FF2B5EF4-FFF2-40B4-BE49-F238E27FC236}">
                  <a16:creationId xmlns:a16="http://schemas.microsoft.com/office/drawing/2014/main" id="{3F1624CA-8798-4B9E-9F2A-4FC179D6F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08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直接连接符 98317">
              <a:extLst>
                <a:ext uri="{FF2B5EF4-FFF2-40B4-BE49-F238E27FC236}">
                  <a16:creationId xmlns:a16="http://schemas.microsoft.com/office/drawing/2014/main" id="{2B11BB2F-705A-4ACF-B18E-DD30BB3DE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352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直接连接符 98318">
              <a:extLst>
                <a:ext uri="{FF2B5EF4-FFF2-40B4-BE49-F238E27FC236}">
                  <a16:creationId xmlns:a16="http://schemas.microsoft.com/office/drawing/2014/main" id="{5CC8CB73-9158-46D8-B37D-EA35BACD6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86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直接连接符 98319">
              <a:extLst>
                <a:ext uri="{FF2B5EF4-FFF2-40B4-BE49-F238E27FC236}">
                  <a16:creationId xmlns:a16="http://schemas.microsoft.com/office/drawing/2014/main" id="{CAE39960-4AEF-43DC-AA67-B993B2223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976"/>
              <a:ext cx="816" cy="43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直接连接符 98320">
              <a:extLst>
                <a:ext uri="{FF2B5EF4-FFF2-40B4-BE49-F238E27FC236}">
                  <a16:creationId xmlns:a16="http://schemas.microsoft.com/office/drawing/2014/main" id="{64C975A6-4021-4685-8260-28722E4C3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76"/>
              <a:ext cx="0" cy="720"/>
            </a:xfrm>
            <a:prstGeom prst="line">
              <a:avLst/>
            </a:prstGeom>
            <a:noFill/>
            <a:ln w="9525" cap="rnd">
              <a:solidFill>
                <a:srgbClr val="FF00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直接连接符 98321">
              <a:extLst>
                <a:ext uri="{FF2B5EF4-FFF2-40B4-BE49-F238E27FC236}">
                  <a16:creationId xmlns:a16="http://schemas.microsoft.com/office/drawing/2014/main" id="{D47E6B62-50A2-4AE6-8E57-2DB2C83EC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08"/>
              <a:ext cx="768" cy="2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直接连接符 98322">
              <a:extLst>
                <a:ext uri="{FF2B5EF4-FFF2-40B4-BE49-F238E27FC236}">
                  <a16:creationId xmlns:a16="http://schemas.microsoft.com/office/drawing/2014/main" id="{3C3117A3-18E6-49C4-9255-A57229B0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84"/>
              <a:ext cx="720" cy="192"/>
            </a:xfrm>
            <a:prstGeom prst="line">
              <a:avLst/>
            </a:prstGeom>
            <a:noFill/>
            <a:ln w="9525" cap="rnd">
              <a:solidFill>
                <a:srgbClr val="FF00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直接连接符 98323">
              <a:extLst>
                <a:ext uri="{FF2B5EF4-FFF2-40B4-BE49-F238E27FC236}">
                  <a16:creationId xmlns:a16="http://schemas.microsoft.com/office/drawing/2014/main" id="{80152053-66D6-440A-994D-48E4457E8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2" y="3648"/>
              <a:ext cx="1104" cy="48"/>
            </a:xfrm>
            <a:prstGeom prst="line">
              <a:avLst/>
            </a:prstGeom>
            <a:noFill/>
            <a:ln w="9525" cap="rnd">
              <a:solidFill>
                <a:srgbClr val="FF00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直接连接符 98324">
              <a:extLst>
                <a:ext uri="{FF2B5EF4-FFF2-40B4-BE49-F238E27FC236}">
                  <a16:creationId xmlns:a16="http://schemas.microsoft.com/office/drawing/2014/main" id="{4A94E27B-C5CA-4258-8E48-CBD46E98C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408"/>
              <a:ext cx="240" cy="288"/>
            </a:xfrm>
            <a:prstGeom prst="line">
              <a:avLst/>
            </a:prstGeom>
            <a:noFill/>
            <a:ln w="9525" cap="rnd">
              <a:solidFill>
                <a:srgbClr val="FF00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直接连接符 98325">
              <a:extLst>
                <a:ext uri="{FF2B5EF4-FFF2-40B4-BE49-F238E27FC236}">
                  <a16:creationId xmlns:a16="http://schemas.microsoft.com/office/drawing/2014/main" id="{F6791191-E7D9-4FAC-8ADD-21D5CA095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408"/>
              <a:ext cx="336" cy="24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直接连接符 98326">
              <a:extLst>
                <a:ext uri="{FF2B5EF4-FFF2-40B4-BE49-F238E27FC236}">
                  <a16:creationId xmlns:a16="http://schemas.microsoft.com/office/drawing/2014/main" id="{7895AD20-F107-4E7E-9A03-9ED57958F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784"/>
              <a:ext cx="0" cy="62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直接连接符 98327">
              <a:extLst>
                <a:ext uri="{FF2B5EF4-FFF2-40B4-BE49-F238E27FC236}">
                  <a16:creationId xmlns:a16="http://schemas.microsoft.com/office/drawing/2014/main" id="{01ABE8BF-C0E7-4F0C-AE7C-07A274589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08"/>
              <a:ext cx="1008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98328">
              <a:extLst>
                <a:ext uri="{FF2B5EF4-FFF2-40B4-BE49-F238E27FC236}">
                  <a16:creationId xmlns:a16="http://schemas.microsoft.com/office/drawing/2014/main" id="{67082F92-C39C-4CE8-9E27-6B3BE6AA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0"/>
              <a:ext cx="240" cy="144"/>
            </a:xfrm>
            <a:custGeom>
              <a:avLst/>
              <a:gdLst>
                <a:gd name="T0" fmla="*/ 432 w 496"/>
                <a:gd name="T1" fmla="*/ 0 h 344"/>
                <a:gd name="T2" fmla="*/ 480 w 496"/>
                <a:gd name="T3" fmla="*/ 48 h 344"/>
                <a:gd name="T4" fmla="*/ 480 w 496"/>
                <a:gd name="T5" fmla="*/ 192 h 344"/>
                <a:gd name="T6" fmla="*/ 384 w 496"/>
                <a:gd name="T7" fmla="*/ 288 h 344"/>
                <a:gd name="T8" fmla="*/ 288 w 496"/>
                <a:gd name="T9" fmla="*/ 336 h 344"/>
                <a:gd name="T10" fmla="*/ 96 w 496"/>
                <a:gd name="T11" fmla="*/ 336 h 344"/>
                <a:gd name="T12" fmla="*/ 0 w 496"/>
                <a:gd name="T13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344">
                  <a:moveTo>
                    <a:pt x="432" y="0"/>
                  </a:moveTo>
                  <a:cubicBezTo>
                    <a:pt x="452" y="8"/>
                    <a:pt x="472" y="16"/>
                    <a:pt x="480" y="48"/>
                  </a:cubicBezTo>
                  <a:cubicBezTo>
                    <a:pt x="488" y="80"/>
                    <a:pt x="496" y="152"/>
                    <a:pt x="480" y="192"/>
                  </a:cubicBezTo>
                  <a:cubicBezTo>
                    <a:pt x="464" y="232"/>
                    <a:pt x="416" y="264"/>
                    <a:pt x="384" y="288"/>
                  </a:cubicBezTo>
                  <a:cubicBezTo>
                    <a:pt x="352" y="312"/>
                    <a:pt x="336" y="328"/>
                    <a:pt x="288" y="336"/>
                  </a:cubicBezTo>
                  <a:cubicBezTo>
                    <a:pt x="240" y="344"/>
                    <a:pt x="144" y="336"/>
                    <a:pt x="96" y="336"/>
                  </a:cubicBezTo>
                  <a:cubicBezTo>
                    <a:pt x="48" y="336"/>
                    <a:pt x="16" y="336"/>
                    <a:pt x="0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98329">
              <a:extLst>
                <a:ext uri="{FF2B5EF4-FFF2-40B4-BE49-F238E27FC236}">
                  <a16:creationId xmlns:a16="http://schemas.microsoft.com/office/drawing/2014/main" id="{30B208D3-A850-4AAE-ACB4-FF1BF98DC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16"/>
              <a:ext cx="144" cy="96"/>
            </a:xfrm>
            <a:custGeom>
              <a:avLst/>
              <a:gdLst>
                <a:gd name="T0" fmla="*/ 0 w 96"/>
                <a:gd name="T1" fmla="*/ 0 h 48"/>
                <a:gd name="T2" fmla="*/ 96 w 96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cubicBezTo>
                    <a:pt x="40" y="20"/>
                    <a:pt x="80" y="40"/>
                    <a:pt x="96" y="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98330">
              <a:extLst>
                <a:ext uri="{FF2B5EF4-FFF2-40B4-BE49-F238E27FC236}">
                  <a16:creationId xmlns:a16="http://schemas.microsoft.com/office/drawing/2014/main" id="{45008641-8C1E-40C9-9F52-1E5487354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56" cy="144"/>
            </a:xfrm>
            <a:custGeom>
              <a:avLst/>
              <a:gdLst>
                <a:gd name="T0" fmla="*/ 0 w 56"/>
                <a:gd name="T1" fmla="*/ 0 h 144"/>
                <a:gd name="T2" fmla="*/ 48 w 56"/>
                <a:gd name="T3" fmla="*/ 48 h 144"/>
                <a:gd name="T4" fmla="*/ 48 w 5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44">
                  <a:moveTo>
                    <a:pt x="0" y="0"/>
                  </a:moveTo>
                  <a:cubicBezTo>
                    <a:pt x="20" y="12"/>
                    <a:pt x="40" y="24"/>
                    <a:pt x="48" y="48"/>
                  </a:cubicBezTo>
                  <a:cubicBezTo>
                    <a:pt x="56" y="72"/>
                    <a:pt x="48" y="128"/>
                    <a:pt x="48" y="14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2" name="对象 98331">
              <a:extLst>
                <a:ext uri="{FF2B5EF4-FFF2-40B4-BE49-F238E27FC236}">
                  <a16:creationId xmlns:a16="http://schemas.microsoft.com/office/drawing/2014/main" id="{00CC4CA3-C64F-49CC-A767-F59C0951E1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0" y="38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r:id="rId3" imgW="139700" imgH="139700" progId="Equation.3">
                    <p:embed/>
                  </p:oleObj>
                </mc:Choice>
                <mc:Fallback>
                  <p:oleObj r:id="rId3" imgW="139700" imgH="139700" progId="Equation.3">
                    <p:embed/>
                    <p:pic>
                      <p:nvPicPr>
                        <p:cNvPr id="32" name="对象 98331">
                          <a:extLst>
                            <a:ext uri="{FF2B5EF4-FFF2-40B4-BE49-F238E27FC236}">
                              <a16:creationId xmlns:a16="http://schemas.microsoft.com/office/drawing/2014/main" id="{00CC4CA3-C64F-49CC-A767-F59C0951E18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8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98332">
              <a:extLst>
                <a:ext uri="{FF2B5EF4-FFF2-40B4-BE49-F238E27FC236}">
                  <a16:creationId xmlns:a16="http://schemas.microsoft.com/office/drawing/2014/main" id="{06E5DC3C-96AE-4657-90F0-40396A1A2F4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88" y="3216"/>
            <a:ext cx="16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r:id="rId5" imgW="139518" imgH="164885" progId="Equation.3">
                    <p:embed/>
                  </p:oleObj>
                </mc:Choice>
                <mc:Fallback>
                  <p:oleObj r:id="rId5" imgW="139518" imgH="164885" progId="Equation.3">
                    <p:embed/>
                    <p:pic>
                      <p:nvPicPr>
                        <p:cNvPr id="33" name="对象 98332">
                          <a:extLst>
                            <a:ext uri="{FF2B5EF4-FFF2-40B4-BE49-F238E27FC236}">
                              <a16:creationId xmlns:a16="http://schemas.microsoft.com/office/drawing/2014/main" id="{06E5DC3C-96AE-4657-90F0-40396A1A2F4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16"/>
                          <a:ext cx="16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98333">
              <a:extLst>
                <a:ext uri="{FF2B5EF4-FFF2-40B4-BE49-F238E27FC236}">
                  <a16:creationId xmlns:a16="http://schemas.microsoft.com/office/drawing/2014/main" id="{9AF2E380-09C1-4ED2-9DE7-118834BB723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43" y="2400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r:id="rId7" imgW="114102" imgH="139458" progId="Equation.3">
                    <p:embed/>
                  </p:oleObj>
                </mc:Choice>
                <mc:Fallback>
                  <p:oleObj r:id="rId7" imgW="114102" imgH="139458" progId="Equation.3">
                    <p:embed/>
                    <p:pic>
                      <p:nvPicPr>
                        <p:cNvPr id="34" name="对象 98333">
                          <a:extLst>
                            <a:ext uri="{FF2B5EF4-FFF2-40B4-BE49-F238E27FC236}">
                              <a16:creationId xmlns:a16="http://schemas.microsoft.com/office/drawing/2014/main" id="{9AF2E380-09C1-4ED2-9DE7-118834BB723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2400"/>
                          <a:ext cx="15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98334">
              <a:extLst>
                <a:ext uri="{FF2B5EF4-FFF2-40B4-BE49-F238E27FC236}">
                  <a16:creationId xmlns:a16="http://schemas.microsoft.com/office/drawing/2014/main" id="{DD29CA25-A668-4DBB-B406-963A49C1DE9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64" y="274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r:id="rId9" imgW="164885" imgH="164885" progId="Equation.3">
                    <p:embed/>
                  </p:oleObj>
                </mc:Choice>
                <mc:Fallback>
                  <p:oleObj r:id="rId9" imgW="164885" imgH="164885" progId="Equation.3">
                    <p:embed/>
                    <p:pic>
                      <p:nvPicPr>
                        <p:cNvPr id="35" name="对象 98334">
                          <a:extLst>
                            <a:ext uri="{FF2B5EF4-FFF2-40B4-BE49-F238E27FC236}">
                              <a16:creationId xmlns:a16="http://schemas.microsoft.com/office/drawing/2014/main" id="{DD29CA25-A668-4DBB-B406-963A49C1DE9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4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98335">
              <a:extLst>
                <a:ext uri="{FF2B5EF4-FFF2-40B4-BE49-F238E27FC236}">
                  <a16:creationId xmlns:a16="http://schemas.microsoft.com/office/drawing/2014/main" id="{129CCE2A-5E88-43FE-8C42-F97FB2A4B0C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75" y="3312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r:id="rId11" imgW="215619" imgH="228303" progId="Equation.3">
                    <p:embed/>
                  </p:oleObj>
                </mc:Choice>
                <mc:Fallback>
                  <p:oleObj r:id="rId11" imgW="215619" imgH="228303" progId="Equation.3">
                    <p:embed/>
                    <p:pic>
                      <p:nvPicPr>
                        <p:cNvPr id="36" name="对象 98335">
                          <a:extLst>
                            <a:ext uri="{FF2B5EF4-FFF2-40B4-BE49-F238E27FC236}">
                              <a16:creationId xmlns:a16="http://schemas.microsoft.com/office/drawing/2014/main" id="{129CCE2A-5E88-43FE-8C42-F97FB2A4B0C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3312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98336">
              <a:extLst>
                <a:ext uri="{FF2B5EF4-FFF2-40B4-BE49-F238E27FC236}">
                  <a16:creationId xmlns:a16="http://schemas.microsoft.com/office/drawing/2014/main" id="{E519D797-519F-41E5-99EB-D0821799C1E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60" y="3160"/>
            <a:ext cx="26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4" r:id="rId13" imgW="215619" imgH="240986" progId="Equation.3">
                    <p:embed/>
                  </p:oleObj>
                </mc:Choice>
                <mc:Fallback>
                  <p:oleObj r:id="rId13" imgW="215619" imgH="240986" progId="Equation.3">
                    <p:embed/>
                    <p:pic>
                      <p:nvPicPr>
                        <p:cNvPr id="37" name="对象 98336">
                          <a:extLst>
                            <a:ext uri="{FF2B5EF4-FFF2-40B4-BE49-F238E27FC236}">
                              <a16:creationId xmlns:a16="http://schemas.microsoft.com/office/drawing/2014/main" id="{E519D797-519F-41E5-99EB-D0821799C1E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160"/>
                          <a:ext cx="26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98337">
              <a:extLst>
                <a:ext uri="{FF2B5EF4-FFF2-40B4-BE49-F238E27FC236}">
                  <a16:creationId xmlns:a16="http://schemas.microsoft.com/office/drawing/2014/main" id="{C5A3C26B-950E-43DB-96C1-75B9CD26933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92" y="2640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r:id="rId15" imgW="203024" imgH="228402" progId="Equation.3">
                    <p:embed/>
                  </p:oleObj>
                </mc:Choice>
                <mc:Fallback>
                  <p:oleObj r:id="rId15" imgW="203024" imgH="228402" progId="Equation.3">
                    <p:embed/>
                    <p:pic>
                      <p:nvPicPr>
                        <p:cNvPr id="38" name="对象 98337">
                          <a:extLst>
                            <a:ext uri="{FF2B5EF4-FFF2-40B4-BE49-F238E27FC236}">
                              <a16:creationId xmlns:a16="http://schemas.microsoft.com/office/drawing/2014/main" id="{C5A3C26B-950E-43DB-96C1-75B9CD26933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2640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98338">
              <a:extLst>
                <a:ext uri="{FF2B5EF4-FFF2-40B4-BE49-F238E27FC236}">
                  <a16:creationId xmlns:a16="http://schemas.microsoft.com/office/drawing/2014/main" id="{502E0A79-9663-4E9D-94A3-88C8B5F1126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56" y="3344"/>
            <a:ext cx="149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r:id="rId17" imgW="164814" imgH="177492" progId="Equation.3">
                    <p:embed/>
                  </p:oleObj>
                </mc:Choice>
                <mc:Fallback>
                  <p:oleObj r:id="rId17" imgW="164814" imgH="177492" progId="Equation.3">
                    <p:embed/>
                    <p:pic>
                      <p:nvPicPr>
                        <p:cNvPr id="39" name="对象 98338">
                          <a:extLst>
                            <a:ext uri="{FF2B5EF4-FFF2-40B4-BE49-F238E27FC236}">
                              <a16:creationId xmlns:a16="http://schemas.microsoft.com/office/drawing/2014/main" id="{502E0A79-9663-4E9D-94A3-88C8B5F1126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344"/>
                          <a:ext cx="149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98339">
              <a:extLst>
                <a:ext uri="{FF2B5EF4-FFF2-40B4-BE49-F238E27FC236}">
                  <a16:creationId xmlns:a16="http://schemas.microsoft.com/office/drawing/2014/main" id="{55CBA4AF-773D-4EAE-8B2D-52CB8542EC6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48" y="3504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r:id="rId19" imgW="152268" imgH="139579" progId="Equation.3">
                    <p:embed/>
                  </p:oleObj>
                </mc:Choice>
                <mc:Fallback>
                  <p:oleObj r:id="rId19" imgW="152268" imgH="139579" progId="Equation.3">
                    <p:embed/>
                    <p:pic>
                      <p:nvPicPr>
                        <p:cNvPr id="40" name="对象 98339">
                          <a:extLst>
                            <a:ext uri="{FF2B5EF4-FFF2-40B4-BE49-F238E27FC236}">
                              <a16:creationId xmlns:a16="http://schemas.microsoft.com/office/drawing/2014/main" id="{55CBA4AF-773D-4EAE-8B2D-52CB8542EC6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04"/>
                          <a:ext cx="14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98340">
              <a:extLst>
                <a:ext uri="{FF2B5EF4-FFF2-40B4-BE49-F238E27FC236}">
                  <a16:creationId xmlns:a16="http://schemas.microsoft.com/office/drawing/2014/main" id="{C5CC5CAF-62E3-4314-8729-F2BC6CBFD98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32" y="3216"/>
            <a:ext cx="143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" r:id="rId21" imgW="164885" imgH="202936" progId="Equation.3">
                    <p:embed/>
                  </p:oleObj>
                </mc:Choice>
                <mc:Fallback>
                  <p:oleObj r:id="rId21" imgW="164885" imgH="202936" progId="Equation.3">
                    <p:embed/>
                    <p:pic>
                      <p:nvPicPr>
                        <p:cNvPr id="41" name="对象 98340">
                          <a:extLst>
                            <a:ext uri="{FF2B5EF4-FFF2-40B4-BE49-F238E27FC236}">
                              <a16:creationId xmlns:a16="http://schemas.microsoft.com/office/drawing/2014/main" id="{C5CC5CAF-62E3-4314-8729-F2BC6CBFD98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16"/>
                          <a:ext cx="143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98341">
              <a:extLst>
                <a:ext uri="{FF2B5EF4-FFF2-40B4-BE49-F238E27FC236}">
                  <a16:creationId xmlns:a16="http://schemas.microsoft.com/office/drawing/2014/main" id="{D7A937DF-6F79-4AA7-A2F4-4D475C5D2C2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96" y="3072"/>
            <a:ext cx="12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r:id="rId23" imgW="139518" imgH="164885" progId="Equation.3">
                    <p:embed/>
                  </p:oleObj>
                </mc:Choice>
                <mc:Fallback>
                  <p:oleObj r:id="rId23" imgW="139518" imgH="164885" progId="Equation.3">
                    <p:embed/>
                    <p:pic>
                      <p:nvPicPr>
                        <p:cNvPr id="42" name="对象 98341">
                          <a:extLst>
                            <a:ext uri="{FF2B5EF4-FFF2-40B4-BE49-F238E27FC236}">
                              <a16:creationId xmlns:a16="http://schemas.microsoft.com/office/drawing/2014/main" id="{D7A937DF-6F79-4AA7-A2F4-4D475C5D2C2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072"/>
                          <a:ext cx="12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对象 98342">
                <a:extLst>
                  <a:ext uri="{FF2B5EF4-FFF2-40B4-BE49-F238E27FC236}">
                    <a16:creationId xmlns:a16="http://schemas.microsoft.com/office/drawing/2014/main" id="{D127917C-0788-4EE2-86E4-3BEEF3098677}"/>
                  </a:ext>
                </a:extLst>
              </p:cNvPr>
              <p:cNvSpPr txBox="1"/>
              <p:nvPr/>
            </p:nvSpPr>
            <p:spPr bwMode="auto">
              <a:xfrm>
                <a:off x="268238" y="4373563"/>
                <a:ext cx="6021837" cy="1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对象 98342">
                <a:extLst>
                  <a:ext uri="{FF2B5EF4-FFF2-40B4-BE49-F238E27FC236}">
                    <a16:creationId xmlns:a16="http://schemas.microsoft.com/office/drawing/2014/main" id="{D127917C-0788-4EE2-86E4-3BEEF309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38" y="4373563"/>
                <a:ext cx="6021837" cy="1384300"/>
              </a:xfrm>
              <a:prstGeom prst="rect">
                <a:avLst/>
              </a:prstGeom>
              <a:blipFill>
                <a:blip r:embed="rId25"/>
                <a:stretch>
                  <a:fillRect b="-241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98343">
                <a:extLst>
                  <a:ext uri="{FF2B5EF4-FFF2-40B4-BE49-F238E27FC236}">
                    <a16:creationId xmlns:a16="http://schemas.microsoft.com/office/drawing/2014/main" id="{17636B79-2A0E-475E-BA25-EBA9C2AA7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299" y="3621743"/>
                <a:ext cx="3288401" cy="57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对于矢量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的大小：</a:t>
                </a:r>
              </a:p>
            </p:txBody>
          </p:sp>
        </mc:Choice>
        <mc:Fallback xmlns="">
          <p:sp>
            <p:nvSpPr>
              <p:cNvPr id="44" name="文本框 98343">
                <a:extLst>
                  <a:ext uri="{FF2B5EF4-FFF2-40B4-BE49-F238E27FC236}">
                    <a16:creationId xmlns:a16="http://schemas.microsoft.com/office/drawing/2014/main" id="{17636B79-2A0E-475E-BA25-EBA9C2AA7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299" y="3621743"/>
                <a:ext cx="3288401" cy="578300"/>
              </a:xfrm>
              <a:prstGeom prst="rect">
                <a:avLst/>
              </a:prstGeom>
              <a:blipFill>
                <a:blip r:embed="rId26"/>
                <a:stretch>
                  <a:fillRect l="-3896" t="-1053" r="-2412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98344">
                <a:extLst>
                  <a:ext uri="{FF2B5EF4-FFF2-40B4-BE49-F238E27FC236}">
                    <a16:creationId xmlns:a16="http://schemas.microsoft.com/office/drawing/2014/main" id="{4E953605-27AA-4D59-B01B-3D18AD5FD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58" y="1782833"/>
                <a:ext cx="3394199" cy="57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矢量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的正交分解：</a:t>
                </a:r>
              </a:p>
            </p:txBody>
          </p:sp>
        </mc:Choice>
        <mc:Fallback xmlns="">
          <p:sp>
            <p:nvSpPr>
              <p:cNvPr id="45" name="文本框 98344">
                <a:extLst>
                  <a:ext uri="{FF2B5EF4-FFF2-40B4-BE49-F238E27FC236}">
                    <a16:creationId xmlns:a16="http://schemas.microsoft.com/office/drawing/2014/main" id="{4E953605-27AA-4D59-B01B-3D18AD5F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458" y="1782833"/>
                <a:ext cx="3394199" cy="578300"/>
              </a:xfrm>
              <a:prstGeom prst="rect">
                <a:avLst/>
              </a:prstGeom>
              <a:blipFill>
                <a:blip r:embed="rId27"/>
                <a:stretch>
                  <a:fillRect l="-718" t="-1053" r="-2154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对象 98345">
                <a:extLst>
                  <a:ext uri="{FF2B5EF4-FFF2-40B4-BE49-F238E27FC236}">
                    <a16:creationId xmlns:a16="http://schemas.microsoft.com/office/drawing/2014/main" id="{7B0CC2EC-0FF0-482A-8051-3B25C0F245D6}"/>
                  </a:ext>
                </a:extLst>
              </p:cNvPr>
              <p:cNvSpPr txBox="1"/>
              <p:nvPr/>
            </p:nvSpPr>
            <p:spPr bwMode="auto">
              <a:xfrm>
                <a:off x="625625" y="2417540"/>
                <a:ext cx="3655619" cy="560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6" name="对象 98345">
                <a:extLst>
                  <a:ext uri="{FF2B5EF4-FFF2-40B4-BE49-F238E27FC236}">
                    <a16:creationId xmlns:a16="http://schemas.microsoft.com/office/drawing/2014/main" id="{7B0CC2EC-0FF0-482A-8051-3B25C0F24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625" y="2417540"/>
                <a:ext cx="3655619" cy="560388"/>
              </a:xfrm>
              <a:prstGeom prst="rect">
                <a:avLst/>
              </a:prstGeom>
              <a:blipFill>
                <a:blip r:embed="rId28"/>
                <a:stretch>
                  <a:fillRect b="-32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5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E7FB84F-E477-49AE-AD80-DA3FD1D09AFA}"/>
              </a:ext>
            </a:extLst>
          </p:cNvPr>
          <p:cNvSpPr/>
          <p:nvPr/>
        </p:nvSpPr>
        <p:spPr>
          <a:xfrm>
            <a:off x="0" y="19186"/>
            <a:ext cx="9144000" cy="9973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B908AE-5CAE-400D-86A9-A5834D168D9A}"/>
              </a:ext>
            </a:extLst>
          </p:cNvPr>
          <p:cNvSpPr/>
          <p:nvPr/>
        </p:nvSpPr>
        <p:spPr>
          <a:xfrm>
            <a:off x="2849562" y="234701"/>
            <a:ext cx="2964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补充数学知识</a:t>
            </a:r>
          </a:p>
        </p:txBody>
      </p:sp>
      <p:sp>
        <p:nvSpPr>
          <p:cNvPr id="5" name="文本框 99329">
            <a:extLst>
              <a:ext uri="{FF2B5EF4-FFF2-40B4-BE49-F238E27FC236}">
                <a16:creationId xmlns:a16="http://schemas.microsoft.com/office/drawing/2014/main" id="{AECBEF61-E2BC-4CF1-B3FE-386738FF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61" y="1648036"/>
            <a:ext cx="272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09600" marR="0" lvl="0" indent="-6096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矢量的标积：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99331">
                <a:extLst>
                  <a:ext uri="{FF2B5EF4-FFF2-40B4-BE49-F238E27FC236}">
                    <a16:creationId xmlns:a16="http://schemas.microsoft.com/office/drawing/2014/main" id="{DB14AD9A-9841-49FA-8FF7-89537AD2996E}"/>
                  </a:ext>
                </a:extLst>
              </p:cNvPr>
              <p:cNvSpPr txBox="1"/>
              <p:nvPr/>
            </p:nvSpPr>
            <p:spPr bwMode="auto">
              <a:xfrm>
                <a:off x="1103313" y="2867025"/>
                <a:ext cx="3352800" cy="655638"/>
              </a:xfrm>
              <a:prstGeom prst="rect">
                <a:avLst/>
              </a:prstGeom>
              <a:noFill/>
              <a:ln w="9525">
                <a:solidFill>
                  <a:srgbClr val="FF0033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对象 99331">
                <a:extLst>
                  <a:ext uri="{FF2B5EF4-FFF2-40B4-BE49-F238E27FC236}">
                    <a16:creationId xmlns:a16="http://schemas.microsoft.com/office/drawing/2014/main" id="{DB14AD9A-9841-49FA-8FF7-89537AD2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3313" y="2867025"/>
                <a:ext cx="3352800" cy="655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9334">
                <a:extLst>
                  <a:ext uri="{FF2B5EF4-FFF2-40B4-BE49-F238E27FC236}">
                    <a16:creationId xmlns:a16="http://schemas.microsoft.com/office/drawing/2014/main" id="{14183E0B-15DA-43C5-866C-361275619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7177" y="2867025"/>
                <a:ext cx="324799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kumimoji="0" lang="en-US" altLang="zh-CN" sz="280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,</m:t>
                    </m:r>
                    <m:r>
                      <a:rPr kumimoji="0" lang="en-US" altLang="zh-CN" sz="280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</m:oMath>
                </a14:m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夹角</a:t>
                </a:r>
              </a:p>
            </p:txBody>
          </p:sp>
        </mc:Choice>
        <mc:Fallback xmlns="">
          <p:sp>
            <p:nvSpPr>
              <p:cNvPr id="10" name="文本框 99334">
                <a:extLst>
                  <a:ext uri="{FF2B5EF4-FFF2-40B4-BE49-F238E27FC236}">
                    <a16:creationId xmlns:a16="http://schemas.microsoft.com/office/drawing/2014/main" id="{14183E0B-15DA-43C5-866C-361275619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7177" y="2867025"/>
                <a:ext cx="324799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99335">
                <a:extLst>
                  <a:ext uri="{FF2B5EF4-FFF2-40B4-BE49-F238E27FC236}">
                    <a16:creationId xmlns:a16="http://schemas.microsoft.com/office/drawing/2014/main" id="{3333CEE6-54B3-4E56-B056-818F31B1BBFD}"/>
                  </a:ext>
                </a:extLst>
              </p:cNvPr>
              <p:cNvSpPr txBox="1"/>
              <p:nvPr/>
            </p:nvSpPr>
            <p:spPr bwMode="auto">
              <a:xfrm>
                <a:off x="1673225" y="3827463"/>
                <a:ext cx="6684963" cy="147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两矢量平行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两矢量垂直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对象 99335">
                <a:extLst>
                  <a:ext uri="{FF2B5EF4-FFF2-40B4-BE49-F238E27FC236}">
                    <a16:creationId xmlns:a16="http://schemas.microsoft.com/office/drawing/2014/main" id="{3333CEE6-54B3-4E56-B056-818F31B1B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225" y="3827463"/>
                <a:ext cx="6684963" cy="1476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99336">
            <a:extLst>
              <a:ext uri="{FF2B5EF4-FFF2-40B4-BE49-F238E27FC236}">
                <a16:creationId xmlns:a16="http://schemas.microsoft.com/office/drawing/2014/main" id="{0D69F0DF-3079-4439-9144-584211E1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36" y="3805449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讨论：</a:t>
            </a:r>
          </a:p>
        </p:txBody>
      </p:sp>
      <p:sp>
        <p:nvSpPr>
          <p:cNvPr id="18" name="矩形 99342">
            <a:extLst>
              <a:ext uri="{FF2B5EF4-FFF2-40B4-BE49-F238E27FC236}">
                <a16:creationId xmlns:a16="http://schemas.microsoft.com/office/drawing/2014/main" id="{2C527FDD-9A29-4629-A829-A0EE09C03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36" y="1038436"/>
            <a:ext cx="3608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defTabSz="7620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矢量的标积和矢积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99343">
                <a:extLst>
                  <a:ext uri="{FF2B5EF4-FFF2-40B4-BE49-F238E27FC236}">
                    <a16:creationId xmlns:a16="http://schemas.microsoft.com/office/drawing/2014/main" id="{F7FFF7F3-5D44-49ED-B5E0-8B9BDE726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136" y="2195724"/>
                <a:ext cx="3773864" cy="1009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609600" indent="-609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标积又叫点积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609600" marR="0" lvl="0" indent="-60960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99343">
                <a:extLst>
                  <a:ext uri="{FF2B5EF4-FFF2-40B4-BE49-F238E27FC236}">
                    <a16:creationId xmlns:a16="http://schemas.microsoft.com/office/drawing/2014/main" id="{F7FFF7F3-5D44-49ED-B5E0-8B9BDE726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136" y="2195724"/>
                <a:ext cx="3773864" cy="1009187"/>
              </a:xfrm>
              <a:prstGeom prst="rect">
                <a:avLst/>
              </a:prstGeom>
              <a:blipFill>
                <a:blip r:embed="rId5"/>
                <a:stretch>
                  <a:fillRect l="-3393" t="-6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99340">
            <a:extLst>
              <a:ext uri="{FF2B5EF4-FFF2-40B4-BE49-F238E27FC236}">
                <a16:creationId xmlns:a16="http://schemas.microsoft.com/office/drawing/2014/main" id="{A277AA97-9908-4988-B16F-82FABA98C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060" y="526250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正交性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对象 99341">
                <a:extLst>
                  <a:ext uri="{FF2B5EF4-FFF2-40B4-BE49-F238E27FC236}">
                    <a16:creationId xmlns:a16="http://schemas.microsoft.com/office/drawing/2014/main" id="{39EC388E-CF3B-484A-8A25-13415A0A4311}"/>
                  </a:ext>
                </a:extLst>
              </p:cNvPr>
              <p:cNvSpPr txBox="1"/>
              <p:nvPr/>
            </p:nvSpPr>
            <p:spPr bwMode="auto">
              <a:xfrm>
                <a:off x="2849562" y="5130259"/>
                <a:ext cx="5617354" cy="1592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对象 99341">
                <a:extLst>
                  <a:ext uri="{FF2B5EF4-FFF2-40B4-BE49-F238E27FC236}">
                    <a16:creationId xmlns:a16="http://schemas.microsoft.com/office/drawing/2014/main" id="{39EC388E-CF3B-484A-8A25-13415A0A4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9562" y="5130259"/>
                <a:ext cx="5617354" cy="15922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8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E248A93B-6BDC-4F7A-A4D1-270357E3636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03205"/>
            <a:ext cx="8496300" cy="3857625"/>
            <a:chOff x="323850" y="1628775"/>
            <a:chExt cx="8496300" cy="3857090"/>
          </a:xfrm>
        </p:grpSpPr>
        <p:sp>
          <p:nvSpPr>
            <p:cNvPr id="5" name="矩形 23">
              <a:extLst>
                <a:ext uri="{FF2B5EF4-FFF2-40B4-BE49-F238E27FC236}">
                  <a16:creationId xmlns:a16="http://schemas.microsoft.com/office/drawing/2014/main" id="{579D1105-1439-47E1-B17B-F9467FCD8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" y="1700213"/>
              <a:ext cx="8496300" cy="3785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一质点在         平面上运动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，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运动方程为                                                 。式中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以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计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以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计。（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）以时间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为变量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写出质点位置矢量的表示式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；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）求出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=1 s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时刻和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=2 s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时刻的位置矢量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计算这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 s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内质点的位移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；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）计算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=0 s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时刻到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=4 s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时刻内的平均速度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；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4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）求出质点速度矢量表示式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计算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=4 s 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时质点的速度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；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）计算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=0 s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到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=4 s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内质点的平均加速度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；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6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）求出质点加速度矢量的表示式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计算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=4 s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时质点的加速度（请把位置矢量、位移、平均速度、瞬时速度、平均加速度、瞬时加速度都表示成直角坐标系中的矢量式）。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aphicFrame>
          <p:nvGraphicFramePr>
            <p:cNvPr id="6" name="对象 14">
              <a:extLst>
                <a:ext uri="{FF2B5EF4-FFF2-40B4-BE49-F238E27FC236}">
                  <a16:creationId xmlns:a16="http://schemas.microsoft.com/office/drawing/2014/main" id="{FEBA6D76-15A4-485F-BD36-F87C34826C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8338" y="1844675"/>
            <a:ext cx="5461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0" r:id="rId3" imgW="545863" imgH="342751" progId="Equation.DSMT4">
                    <p:embed/>
                  </p:oleObj>
                </mc:Choice>
                <mc:Fallback>
                  <p:oleObj r:id="rId3" imgW="545863" imgH="342751" progId="Equation.DSMT4">
                    <p:embed/>
                    <p:pic>
                      <p:nvPicPr>
                        <p:cNvPr id="6" name="对象 14">
                          <a:extLst>
                            <a:ext uri="{FF2B5EF4-FFF2-40B4-BE49-F238E27FC236}">
                              <a16:creationId xmlns:a16="http://schemas.microsoft.com/office/drawing/2014/main" id="{FEBA6D76-15A4-485F-BD36-F87C34826C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338" y="1844675"/>
                          <a:ext cx="5461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">
              <a:extLst>
                <a:ext uri="{FF2B5EF4-FFF2-40B4-BE49-F238E27FC236}">
                  <a16:creationId xmlns:a16="http://schemas.microsoft.com/office/drawing/2014/main" id="{6DC265AB-8204-46A4-BE1F-63DB34893C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9713" y="1628775"/>
            <a:ext cx="29972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1" r:id="rId5" imgW="2997200" imgH="723900" progId="Equation.DSMT4">
                    <p:embed/>
                  </p:oleObj>
                </mc:Choice>
                <mc:Fallback>
                  <p:oleObj r:id="rId5" imgW="2997200" imgH="723900" progId="Equation.DSMT4">
                    <p:embed/>
                    <p:pic>
                      <p:nvPicPr>
                        <p:cNvPr id="7" name="对象 1">
                          <a:extLst>
                            <a:ext uri="{FF2B5EF4-FFF2-40B4-BE49-F238E27FC236}">
                              <a16:creationId xmlns:a16="http://schemas.microsoft.com/office/drawing/2014/main" id="{6DC265AB-8204-46A4-BE1F-63DB34893C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9713" y="1628775"/>
                          <a:ext cx="2997200" cy="723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2">
              <a:extLst>
                <a:ext uri="{FF2B5EF4-FFF2-40B4-BE49-F238E27FC236}">
                  <a16:creationId xmlns:a16="http://schemas.microsoft.com/office/drawing/2014/main" id="{407B98E6-C1FE-4E1F-84A1-49DD042BDF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0125" y="2349500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2" r:id="rId7" imgW="126890" imgH="241091" progId="Equation.DSMT4">
                    <p:embed/>
                  </p:oleObj>
                </mc:Choice>
                <mc:Fallback>
                  <p:oleObj r:id="rId7" imgW="126890" imgH="241091" progId="Equation.DSMT4">
                    <p:embed/>
                    <p:pic>
                      <p:nvPicPr>
                        <p:cNvPr id="8" name="对象 2">
                          <a:extLst>
                            <a:ext uri="{FF2B5EF4-FFF2-40B4-BE49-F238E27FC236}">
                              <a16:creationId xmlns:a16="http://schemas.microsoft.com/office/drawing/2014/main" id="{407B98E6-C1FE-4E1F-84A1-49DD042BDF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25" y="2349500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2">
              <a:extLst>
                <a:ext uri="{FF2B5EF4-FFF2-40B4-BE49-F238E27FC236}">
                  <a16:creationId xmlns:a16="http://schemas.microsoft.com/office/drawing/2014/main" id="{12749C5C-4EC5-4A61-A97C-AB39608E96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9475" y="2349500"/>
            <a:ext cx="4699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3" r:id="rId9" imgW="469696" imgH="266584" progId="Equation.DSMT4">
                    <p:embed/>
                  </p:oleObj>
                </mc:Choice>
                <mc:Fallback>
                  <p:oleObj r:id="rId9" imgW="469696" imgH="266584" progId="Equation.DSMT4">
                    <p:embed/>
                    <p:pic>
                      <p:nvPicPr>
                        <p:cNvPr id="9" name="对象 2">
                          <a:extLst>
                            <a:ext uri="{FF2B5EF4-FFF2-40B4-BE49-F238E27FC236}">
                              <a16:creationId xmlns:a16="http://schemas.microsoft.com/office/drawing/2014/main" id="{12749C5C-4EC5-4A61-A97C-AB39608E96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475" y="2349500"/>
                          <a:ext cx="4699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2">
              <a:extLst>
                <a:ext uri="{FF2B5EF4-FFF2-40B4-BE49-F238E27FC236}">
                  <a16:creationId xmlns:a16="http://schemas.microsoft.com/office/drawing/2014/main" id="{01AFED13-0720-4C7E-8EF4-0579EEBB55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6825" y="2349500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4" r:id="rId11" imgW="126890" imgH="241091" progId="Equation.DSMT4">
                    <p:embed/>
                  </p:oleObj>
                </mc:Choice>
                <mc:Fallback>
                  <p:oleObj r:id="rId11" imgW="126890" imgH="241091" progId="Equation.DSMT4">
                    <p:embed/>
                    <p:pic>
                      <p:nvPicPr>
                        <p:cNvPr id="10" name="对象 2">
                          <a:extLst>
                            <a:ext uri="{FF2B5EF4-FFF2-40B4-BE49-F238E27FC236}">
                              <a16:creationId xmlns:a16="http://schemas.microsoft.com/office/drawing/2014/main" id="{01AFED13-0720-4C7E-8EF4-0579EEBB55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25" y="2349500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2">
              <a:extLst>
                <a:ext uri="{FF2B5EF4-FFF2-40B4-BE49-F238E27FC236}">
                  <a16:creationId xmlns:a16="http://schemas.microsoft.com/office/drawing/2014/main" id="{484F626D-DA58-49F6-AAC1-36CBC4CEA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7313" y="2781300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5" r:id="rId12" imgW="126890" imgH="241091" progId="Equation.DSMT4">
                    <p:embed/>
                  </p:oleObj>
                </mc:Choice>
                <mc:Fallback>
                  <p:oleObj r:id="rId12" imgW="126890" imgH="241091" progId="Equation.DSMT4">
                    <p:embed/>
                    <p:pic>
                      <p:nvPicPr>
                        <p:cNvPr id="11" name="对象 2">
                          <a:extLst>
                            <a:ext uri="{FF2B5EF4-FFF2-40B4-BE49-F238E27FC236}">
                              <a16:creationId xmlns:a16="http://schemas.microsoft.com/office/drawing/2014/main" id="{484F626D-DA58-49F6-AAC1-36CBC4CEAD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313" y="2781300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2">
              <a:extLst>
                <a:ext uri="{FF2B5EF4-FFF2-40B4-BE49-F238E27FC236}">
                  <a16:creationId xmlns:a16="http://schemas.microsoft.com/office/drawing/2014/main" id="{DA294ADE-E79B-4113-8429-483C325426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4638" y="2781300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6" r:id="rId13" imgW="126890" imgH="241091" progId="Equation.DSMT4">
                    <p:embed/>
                  </p:oleObj>
                </mc:Choice>
                <mc:Fallback>
                  <p:oleObj r:id="rId13" imgW="126890" imgH="241091" progId="Equation.DSMT4">
                    <p:embed/>
                    <p:pic>
                      <p:nvPicPr>
                        <p:cNvPr id="12" name="对象 2">
                          <a:extLst>
                            <a:ext uri="{FF2B5EF4-FFF2-40B4-BE49-F238E27FC236}">
                              <a16:creationId xmlns:a16="http://schemas.microsoft.com/office/drawing/2014/main" id="{DA294ADE-E79B-4113-8429-483C325426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638" y="2781300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2">
              <a:extLst>
                <a:ext uri="{FF2B5EF4-FFF2-40B4-BE49-F238E27FC236}">
                  <a16:creationId xmlns:a16="http://schemas.microsoft.com/office/drawing/2014/main" id="{B15C0611-209C-4AE5-AE17-8F1234D546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7313" y="3259138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7" r:id="rId14" imgW="126890" imgH="241091" progId="Equation.DSMT4">
                    <p:embed/>
                  </p:oleObj>
                </mc:Choice>
                <mc:Fallback>
                  <p:oleObj r:id="rId14" imgW="126890" imgH="241091" progId="Equation.DSMT4">
                    <p:embed/>
                    <p:pic>
                      <p:nvPicPr>
                        <p:cNvPr id="13" name="对象 2">
                          <a:extLst>
                            <a:ext uri="{FF2B5EF4-FFF2-40B4-BE49-F238E27FC236}">
                              <a16:creationId xmlns:a16="http://schemas.microsoft.com/office/drawing/2014/main" id="{B15C0611-209C-4AE5-AE17-8F1234D546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313" y="3259138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2">
              <a:extLst>
                <a:ext uri="{FF2B5EF4-FFF2-40B4-BE49-F238E27FC236}">
                  <a16:creationId xmlns:a16="http://schemas.microsoft.com/office/drawing/2014/main" id="{C44B7B28-BEAA-455F-B172-FC51C45117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7663" y="3259138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" r:id="rId15" imgW="126890" imgH="241091" progId="Equation.DSMT4">
                    <p:embed/>
                  </p:oleObj>
                </mc:Choice>
                <mc:Fallback>
                  <p:oleObj r:id="rId15" imgW="126890" imgH="241091" progId="Equation.DSMT4">
                    <p:embed/>
                    <p:pic>
                      <p:nvPicPr>
                        <p:cNvPr id="14" name="对象 2">
                          <a:extLst>
                            <a:ext uri="{FF2B5EF4-FFF2-40B4-BE49-F238E27FC236}">
                              <a16:creationId xmlns:a16="http://schemas.microsoft.com/office/drawing/2014/main" id="{C44B7B28-BEAA-455F-B172-FC51C45117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663" y="3259138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2">
              <a:extLst>
                <a:ext uri="{FF2B5EF4-FFF2-40B4-BE49-F238E27FC236}">
                  <a16:creationId xmlns:a16="http://schemas.microsoft.com/office/drawing/2014/main" id="{EC7BD09E-16E9-47C9-8507-6788E01C39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600" y="3716338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" r:id="rId16" imgW="126890" imgH="241091" progId="Equation.DSMT4">
                    <p:embed/>
                  </p:oleObj>
                </mc:Choice>
                <mc:Fallback>
                  <p:oleObj r:id="rId16" imgW="126890" imgH="241091" progId="Equation.DSMT4">
                    <p:embed/>
                    <p:pic>
                      <p:nvPicPr>
                        <p:cNvPr id="15" name="对象 2">
                          <a:extLst>
                            <a:ext uri="{FF2B5EF4-FFF2-40B4-BE49-F238E27FC236}">
                              <a16:creationId xmlns:a16="http://schemas.microsoft.com/office/drawing/2014/main" id="{EC7BD09E-16E9-47C9-8507-6788E01C39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716338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2">
              <a:extLst>
                <a:ext uri="{FF2B5EF4-FFF2-40B4-BE49-F238E27FC236}">
                  <a16:creationId xmlns:a16="http://schemas.microsoft.com/office/drawing/2014/main" id="{D23AF170-4175-42BA-B767-8D5478A73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48488" y="3716338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" r:id="rId17" imgW="126890" imgH="241091" progId="Equation.DSMT4">
                    <p:embed/>
                  </p:oleObj>
                </mc:Choice>
                <mc:Fallback>
                  <p:oleObj r:id="rId17" imgW="126890" imgH="241091" progId="Equation.DSMT4">
                    <p:embed/>
                    <p:pic>
                      <p:nvPicPr>
                        <p:cNvPr id="16" name="对象 2">
                          <a:extLst>
                            <a:ext uri="{FF2B5EF4-FFF2-40B4-BE49-F238E27FC236}">
                              <a16:creationId xmlns:a16="http://schemas.microsoft.com/office/drawing/2014/main" id="{D23AF170-4175-42BA-B767-8D5478A73C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3716338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2">
              <a:extLst>
                <a:ext uri="{FF2B5EF4-FFF2-40B4-BE49-F238E27FC236}">
                  <a16:creationId xmlns:a16="http://schemas.microsoft.com/office/drawing/2014/main" id="{D8C0CFCC-250E-4F39-A0E9-D95EFDE70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3716338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" r:id="rId18" imgW="126890" imgH="241091" progId="Equation.DSMT4">
                    <p:embed/>
                  </p:oleObj>
                </mc:Choice>
                <mc:Fallback>
                  <p:oleObj r:id="rId18" imgW="126890" imgH="241091" progId="Equation.DSMT4">
                    <p:embed/>
                    <p:pic>
                      <p:nvPicPr>
                        <p:cNvPr id="17" name="对象 2">
                          <a:extLst>
                            <a:ext uri="{FF2B5EF4-FFF2-40B4-BE49-F238E27FC236}">
                              <a16:creationId xmlns:a16="http://schemas.microsoft.com/office/drawing/2014/main" id="{D8C0CFCC-250E-4F39-A0E9-D95EFDE70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3716338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2">
              <a:extLst>
                <a:ext uri="{FF2B5EF4-FFF2-40B4-BE49-F238E27FC236}">
                  <a16:creationId xmlns:a16="http://schemas.microsoft.com/office/drawing/2014/main" id="{5CA1F5AB-CE37-43E7-8D62-438C0CBE6B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51725" y="4149725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" r:id="rId19" imgW="126890" imgH="241091" progId="Equation.DSMT4">
                    <p:embed/>
                  </p:oleObj>
                </mc:Choice>
                <mc:Fallback>
                  <p:oleObj r:id="rId19" imgW="126890" imgH="241091" progId="Equation.DSMT4">
                    <p:embed/>
                    <p:pic>
                      <p:nvPicPr>
                        <p:cNvPr id="18" name="对象 2">
                          <a:extLst>
                            <a:ext uri="{FF2B5EF4-FFF2-40B4-BE49-F238E27FC236}">
                              <a16:creationId xmlns:a16="http://schemas.microsoft.com/office/drawing/2014/main" id="{5CA1F5AB-CE37-43E7-8D62-438C0CBE6B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1725" y="4149725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0CEF445-52E2-4E96-B848-14D1169432E5}"/>
              </a:ext>
            </a:extLst>
          </p:cNvPr>
          <p:cNvSpPr txBox="1"/>
          <p:nvPr/>
        </p:nvSpPr>
        <p:spPr>
          <a:xfrm>
            <a:off x="67498" y="36820"/>
            <a:ext cx="142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练习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33DA061-93FB-4602-B1A4-966FA6B0A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751167"/>
              </p:ext>
            </p:extLst>
          </p:nvPr>
        </p:nvGraphicFramePr>
        <p:xfrm>
          <a:off x="1273641" y="3960827"/>
          <a:ext cx="3695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r:id="rId20" imgW="3695700" imgH="723900" progId="Equation.DSMT4">
                  <p:embed/>
                </p:oleObj>
              </mc:Choice>
              <mc:Fallback>
                <p:oleObj r:id="rId20" imgW="3695700" imgH="7239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5D02134-9E81-4CD6-94ED-DE0E3D596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41" y="3960827"/>
                        <a:ext cx="3695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14">
            <a:extLst>
              <a:ext uri="{FF2B5EF4-FFF2-40B4-BE49-F238E27FC236}">
                <a16:creationId xmlns:a16="http://schemas.microsoft.com/office/drawing/2014/main" id="{83860E31-5501-4EA3-AE2C-BBEFBDF0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49" y="4070783"/>
            <a:ext cx="2251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22" name="对象 4">
            <a:extLst>
              <a:ext uri="{FF2B5EF4-FFF2-40B4-BE49-F238E27FC236}">
                <a16:creationId xmlns:a16="http://schemas.microsoft.com/office/drawing/2014/main" id="{64B94D69-38D9-4BB7-9954-CFE54614A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05712"/>
              </p:ext>
            </p:extLst>
          </p:nvPr>
        </p:nvGraphicFramePr>
        <p:xfrm>
          <a:off x="1404938" y="4647604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r:id="rId22" imgW="1066337" imgH="304668" progId="Equation.DSMT4">
                  <p:embed/>
                </p:oleObj>
              </mc:Choice>
              <mc:Fallback>
                <p:oleObj r:id="rId22" imgW="1066337" imgH="304668" progId="Equation.DSMT4">
                  <p:embed/>
                  <p:pic>
                    <p:nvPicPr>
                      <p:cNvPr id="32775" name="对象 4">
                        <a:extLst>
                          <a:ext uri="{FF2B5EF4-FFF2-40B4-BE49-F238E27FC236}">
                            <a16:creationId xmlns:a16="http://schemas.microsoft.com/office/drawing/2014/main" id="{630AF9AD-E73C-46AC-A4CC-8E79EB0B90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647604"/>
                        <a:ext cx="1066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5C30118-97DE-4487-B7A8-6542C03A4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37" y="4526390"/>
            <a:ext cx="752217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8C89518-6B66-410F-AE1D-D5B61621D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4076"/>
              </p:ext>
            </p:extLst>
          </p:nvPr>
        </p:nvGraphicFramePr>
        <p:xfrm>
          <a:off x="2754313" y="4617741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r:id="rId24" imgW="1778000" imgH="381000" progId="Equation.DSMT4">
                  <p:embed/>
                </p:oleObj>
              </mc:Choice>
              <mc:Fallback>
                <p:oleObj r:id="rId24" imgW="1778000" imgH="3810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3DDA0B1-E525-477D-B49F-B414C4FBF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617741"/>
                        <a:ext cx="177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F11A188-D276-400A-8D2F-0658F242F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85975"/>
              </p:ext>
            </p:extLst>
          </p:nvPr>
        </p:nvGraphicFramePr>
        <p:xfrm>
          <a:off x="5051631" y="4550938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r:id="rId26" imgW="1612900" imgH="381000" progId="Equation.DSMT4">
                  <p:embed/>
                </p:oleObj>
              </mc:Choice>
              <mc:Fallback>
                <p:oleObj r:id="rId26" imgW="1612900" imgH="3810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243A472C-6DB3-42B3-823B-BBCC4BEA8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631" y="4550938"/>
                        <a:ext cx="161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14">
            <a:extLst>
              <a:ext uri="{FF2B5EF4-FFF2-40B4-BE49-F238E27FC236}">
                <a16:creationId xmlns:a16="http://schemas.microsoft.com/office/drawing/2014/main" id="{5E522F0E-2875-4501-983A-E891499C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74" y="4906756"/>
            <a:ext cx="39608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这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 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内质点的位移为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EFB851C-ADC0-4EF9-A337-B63F6A521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029364"/>
              </p:ext>
            </p:extLst>
          </p:nvPr>
        </p:nvGraphicFramePr>
        <p:xfrm>
          <a:off x="3610181" y="5045658"/>
          <a:ext cx="288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r:id="rId28" imgW="2882900" imgH="381000" progId="Equation.DSMT4">
                  <p:embed/>
                </p:oleObj>
              </mc:Choice>
              <mc:Fallback>
                <p:oleObj r:id="rId28" imgW="2882900" imgH="3810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38785F76-753A-4B6C-AFD1-EE4AE1D05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181" y="5045658"/>
                        <a:ext cx="288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F5E1A5-6806-438C-87C7-DC466643DFD5}"/>
              </a:ext>
            </a:extLst>
          </p:cNvPr>
          <p:cNvGrpSpPr>
            <a:grpSpLocks/>
          </p:cNvGrpSpPr>
          <p:nvPr/>
        </p:nvGrpSpPr>
        <p:grpSpPr bwMode="auto">
          <a:xfrm>
            <a:off x="95250" y="5430583"/>
            <a:ext cx="4778375" cy="554038"/>
            <a:chOff x="811214" y="4060825"/>
            <a:chExt cx="4779141" cy="553958"/>
          </a:xfrm>
        </p:grpSpPr>
        <p:sp>
          <p:nvSpPr>
            <p:cNvPr id="29" name="TextBox 14">
              <a:extLst>
                <a:ext uri="{FF2B5EF4-FFF2-40B4-BE49-F238E27FC236}">
                  <a16:creationId xmlns:a16="http://schemas.microsoft.com/office/drawing/2014/main" id="{96D794D7-3278-4DDE-9B52-DE3ED9AF5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214" y="4060825"/>
              <a:ext cx="4779141" cy="553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（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）因                   的位置矢量分别为</a:t>
              </a:r>
            </a:p>
          </p:txBody>
        </p:sp>
        <p:graphicFrame>
          <p:nvGraphicFramePr>
            <p:cNvPr id="30" name="对象 45">
              <a:extLst>
                <a:ext uri="{FF2B5EF4-FFF2-40B4-BE49-F238E27FC236}">
                  <a16:creationId xmlns:a16="http://schemas.microsoft.com/office/drawing/2014/main" id="{A1356A2F-6547-4DEC-8C96-3720907D78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6578" y="4220677"/>
            <a:ext cx="1117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" r:id="rId30" imgW="1117115" imgH="304668" progId="Equation.DSMT4">
                    <p:embed/>
                  </p:oleObj>
                </mc:Choice>
                <mc:Fallback>
                  <p:oleObj r:id="rId30" imgW="1117115" imgH="304668" progId="Equation.DSMT4">
                    <p:embed/>
                    <p:pic>
                      <p:nvPicPr>
                        <p:cNvPr id="44050" name="对象 45">
                          <a:extLst>
                            <a:ext uri="{FF2B5EF4-FFF2-40B4-BE49-F238E27FC236}">
                              <a16:creationId xmlns:a16="http://schemas.microsoft.com/office/drawing/2014/main" id="{1B466508-0FA9-41ED-A095-ED2B54A9A9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578" y="4220677"/>
                          <a:ext cx="11176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360CFF6-E9AD-4361-93FD-429801FF6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54706"/>
              </p:ext>
            </p:extLst>
          </p:nvPr>
        </p:nvGraphicFramePr>
        <p:xfrm>
          <a:off x="4672013" y="5510617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r:id="rId32" imgW="1295400" imgH="381000" progId="Equation.DSMT4">
                  <p:embed/>
                </p:oleObj>
              </mc:Choice>
              <mc:Fallback>
                <p:oleObj r:id="rId32" imgW="1295400" imgH="3810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802735AC-F0F2-43EA-BC61-45CDF72DCA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5510617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4064DF3-470C-49C2-A592-A11835BBA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95715"/>
              </p:ext>
            </p:extLst>
          </p:nvPr>
        </p:nvGraphicFramePr>
        <p:xfrm>
          <a:off x="6218238" y="5522891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r:id="rId34" imgW="1459866" imgH="380835" progId="Equation.DSMT4">
                  <p:embed/>
                </p:oleObj>
              </mc:Choice>
              <mc:Fallback>
                <p:oleObj r:id="rId34" imgW="1459866" imgH="380835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DC13587B-95F0-43DA-96F8-406282AAF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5522891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14">
            <a:extLst>
              <a:ext uri="{FF2B5EF4-FFF2-40B4-BE49-F238E27FC236}">
                <a16:creationId xmlns:a16="http://schemas.microsoft.com/office/drawing/2014/main" id="{269FE5C4-9806-4809-A8DF-7FF0A30AE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4" y="6033178"/>
            <a:ext cx="30876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所以平均速度为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35DCE116-8879-4BAA-B344-6A6BD8725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52148"/>
              </p:ext>
            </p:extLst>
          </p:nvPr>
        </p:nvGraphicFramePr>
        <p:xfrm>
          <a:off x="2791620" y="5969651"/>
          <a:ext cx="5194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r:id="rId36" imgW="5194300" imgH="736600" progId="Equation.DSMT4">
                  <p:embed/>
                </p:oleObj>
              </mc:Choice>
              <mc:Fallback>
                <p:oleObj r:id="rId36" imgW="5194300" imgH="7366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545ED45F-6B7E-4A69-BC03-0D2C8CE08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620" y="5969651"/>
                        <a:ext cx="5194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72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E7FB84F-E477-49AE-AD80-DA3FD1D09AFA}"/>
              </a:ext>
            </a:extLst>
          </p:cNvPr>
          <p:cNvSpPr/>
          <p:nvPr/>
        </p:nvSpPr>
        <p:spPr>
          <a:xfrm>
            <a:off x="0" y="19186"/>
            <a:ext cx="9144000" cy="9973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B908AE-5CAE-400D-86A9-A5834D168D9A}"/>
              </a:ext>
            </a:extLst>
          </p:cNvPr>
          <p:cNvSpPr/>
          <p:nvPr/>
        </p:nvSpPr>
        <p:spPr>
          <a:xfrm>
            <a:off x="2849562" y="234701"/>
            <a:ext cx="2964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补充数学知识</a:t>
            </a:r>
          </a:p>
        </p:txBody>
      </p:sp>
      <p:sp>
        <p:nvSpPr>
          <p:cNvPr id="32" name="文本框 100353">
            <a:extLst>
              <a:ext uri="{FF2B5EF4-FFF2-40B4-BE49-F238E27FC236}">
                <a16:creationId xmlns:a16="http://schemas.microsoft.com/office/drawing/2014/main" id="{3D6ED5DA-E67F-4D2D-BE76-AE090886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351" y="2001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100355">
                <a:extLst>
                  <a:ext uri="{FF2B5EF4-FFF2-40B4-BE49-F238E27FC236}">
                    <a16:creationId xmlns:a16="http://schemas.microsoft.com/office/drawing/2014/main" id="{6D308D75-29B0-48C1-82BB-818080EF5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425" y="1693864"/>
                <a:ext cx="7491243" cy="1009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矢量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和矢量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</m:oMath>
                </a14:m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的矢积  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仍是一矢量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zh-CN" altLang="en-US" dirty="0"/>
              </a:p>
              <a:p>
                <a:pPr marL="457200" marR="0" lvl="0" indent="-45720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文本框 100355">
                <a:extLst>
                  <a:ext uri="{FF2B5EF4-FFF2-40B4-BE49-F238E27FC236}">
                    <a16:creationId xmlns:a16="http://schemas.microsoft.com/office/drawing/2014/main" id="{6D308D75-29B0-48C1-82BB-818080EF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425" y="1693864"/>
                <a:ext cx="7491243" cy="1009187"/>
              </a:xfrm>
              <a:prstGeom prst="rect">
                <a:avLst/>
              </a:prstGeom>
              <a:blipFill>
                <a:blip r:embed="rId2"/>
                <a:stretch>
                  <a:fillRect l="-1627" t="-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对象 100358">
                <a:extLst>
                  <a:ext uri="{FF2B5EF4-FFF2-40B4-BE49-F238E27FC236}">
                    <a16:creationId xmlns:a16="http://schemas.microsoft.com/office/drawing/2014/main" id="{8EBCF24F-65DE-4C4D-B59F-2EB77D556F5D}"/>
                  </a:ext>
                </a:extLst>
              </p:cNvPr>
              <p:cNvSpPr txBox="1"/>
              <p:nvPr/>
            </p:nvSpPr>
            <p:spPr bwMode="auto">
              <a:xfrm>
                <a:off x="1152425" y="2928586"/>
                <a:ext cx="5006886" cy="83242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r>
                  <a:rPr lang="zh-CN" altLang="en-US" sz="28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大小：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对象 100358">
                <a:extLst>
                  <a:ext uri="{FF2B5EF4-FFF2-40B4-BE49-F238E27FC236}">
                    <a16:creationId xmlns:a16="http://schemas.microsoft.com/office/drawing/2014/main" id="{8EBCF24F-65DE-4C4D-B59F-2EB77D55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425" y="2928586"/>
                <a:ext cx="5006886" cy="832420"/>
              </a:xfrm>
              <a:prstGeom prst="rect">
                <a:avLst/>
              </a:prstGeom>
              <a:blipFill>
                <a:blip r:embed="rId3"/>
                <a:stretch>
                  <a:fillRect l="-2056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100364">
                <a:extLst>
                  <a:ext uri="{FF2B5EF4-FFF2-40B4-BE49-F238E27FC236}">
                    <a16:creationId xmlns:a16="http://schemas.microsoft.com/office/drawing/2014/main" id="{46F20638-8978-40E6-8EA0-2F3FF15D3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436" y="3948171"/>
                <a:ext cx="526060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kumimoji="0" lang="en-US" altLang="zh-CN" sz="280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8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kumimoji="0" lang="en-US" altLang="zh-CN" sz="280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kumimoji="0" lang="en-US" altLang="zh-CN" sz="280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两矢量的夹角</a:t>
                </a:r>
              </a:p>
            </p:txBody>
          </p:sp>
        </mc:Choice>
        <mc:Fallback xmlns="">
          <p:sp>
            <p:nvSpPr>
              <p:cNvPr id="44" name="文本框 100364">
                <a:extLst>
                  <a:ext uri="{FF2B5EF4-FFF2-40B4-BE49-F238E27FC236}">
                    <a16:creationId xmlns:a16="http://schemas.microsoft.com/office/drawing/2014/main" id="{46F20638-8978-40E6-8EA0-2F3FF15D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5436" y="3948171"/>
                <a:ext cx="5260607" cy="523220"/>
              </a:xfrm>
              <a:prstGeom prst="rect">
                <a:avLst/>
              </a:prstGeom>
              <a:blipFill>
                <a:blip r:embed="rId4"/>
                <a:stretch>
                  <a:fillRect t="-12941" r="-1160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100376">
            <a:extLst>
              <a:ext uri="{FF2B5EF4-FFF2-40B4-BE49-F238E27FC236}">
                <a16:creationId xmlns:a16="http://schemas.microsoft.com/office/drawing/2014/main" id="{BE38B5F0-EE76-4291-AE18-39204E202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26" y="1157288"/>
            <a:ext cx="4091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矢量的矢积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（叉积）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对象 100378">
                <a:extLst>
                  <a:ext uri="{FF2B5EF4-FFF2-40B4-BE49-F238E27FC236}">
                    <a16:creationId xmlns:a16="http://schemas.microsoft.com/office/drawing/2014/main" id="{21D9D4E1-DB53-4170-A1EE-4A59183A6DE7}"/>
                  </a:ext>
                </a:extLst>
              </p:cNvPr>
              <p:cNvSpPr txBox="1"/>
              <p:nvPr/>
            </p:nvSpPr>
            <p:spPr bwMode="auto">
              <a:xfrm>
                <a:off x="366810" y="2335390"/>
                <a:ext cx="4768781" cy="568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 (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7" name="对象 100378">
                <a:extLst>
                  <a:ext uri="{FF2B5EF4-FFF2-40B4-BE49-F238E27FC236}">
                    <a16:creationId xmlns:a16="http://schemas.microsoft.com/office/drawing/2014/main" id="{21D9D4E1-DB53-4170-A1EE-4A59183A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810" y="2335390"/>
                <a:ext cx="4768781" cy="568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73DAA863-3F8D-412E-BBFF-4B25CD6A3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/>
          <a:stretch/>
        </p:blipFill>
        <p:spPr bwMode="auto">
          <a:xfrm>
            <a:off x="4710024" y="4595488"/>
            <a:ext cx="4175428" cy="2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100360">
                <a:extLst>
                  <a:ext uri="{FF2B5EF4-FFF2-40B4-BE49-F238E27FC236}">
                    <a16:creationId xmlns:a16="http://schemas.microsoft.com/office/drawing/2014/main" id="{D0FE3619-2184-4C21-BA0A-0880988F1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1" y="4420384"/>
                <a:ext cx="61815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方向：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zh-CN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</m:t>
                    </m:r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构成右手螺旋定则。</a:t>
                </a:r>
              </a:p>
            </p:txBody>
          </p:sp>
        </mc:Choice>
        <mc:Fallback xmlns="">
          <p:sp>
            <p:nvSpPr>
              <p:cNvPr id="39" name="文本框 100360">
                <a:extLst>
                  <a:ext uri="{FF2B5EF4-FFF2-40B4-BE49-F238E27FC236}">
                    <a16:creationId xmlns:a16="http://schemas.microsoft.com/office/drawing/2014/main" id="{D0FE3619-2184-4C21-BA0A-0880988F1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51" y="4420384"/>
                <a:ext cx="6181564" cy="523220"/>
              </a:xfrm>
              <a:prstGeom prst="rect">
                <a:avLst/>
              </a:prstGeom>
              <a:blipFill>
                <a:blip r:embed="rId7"/>
                <a:stretch>
                  <a:fillRect l="-2071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29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E7FB84F-E477-49AE-AD80-DA3FD1D09AFA}"/>
              </a:ext>
            </a:extLst>
          </p:cNvPr>
          <p:cNvSpPr/>
          <p:nvPr/>
        </p:nvSpPr>
        <p:spPr>
          <a:xfrm>
            <a:off x="0" y="19186"/>
            <a:ext cx="9144000" cy="9973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B908AE-5CAE-400D-86A9-A5834D168D9A}"/>
              </a:ext>
            </a:extLst>
          </p:cNvPr>
          <p:cNvSpPr/>
          <p:nvPr/>
        </p:nvSpPr>
        <p:spPr>
          <a:xfrm>
            <a:off x="2849562" y="234701"/>
            <a:ext cx="2964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补充数学知识</a:t>
            </a:r>
          </a:p>
        </p:txBody>
      </p:sp>
      <p:sp>
        <p:nvSpPr>
          <p:cNvPr id="45" name="文本框 100366">
            <a:extLst>
              <a:ext uri="{FF2B5EF4-FFF2-40B4-BE49-F238E27FC236}">
                <a16:creationId xmlns:a16="http://schemas.microsoft.com/office/drawing/2014/main" id="{621304FF-0882-4FF3-9193-F3443C930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150" y="109654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00367">
            <a:extLst>
              <a:ext uri="{FF2B5EF4-FFF2-40B4-BE49-F238E27FC236}">
                <a16:creationId xmlns:a16="http://schemas.microsoft.com/office/drawing/2014/main" id="{D0CD18D6-66B5-4B99-92D5-3525FB69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75" y="2968209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00368">
            <a:extLst>
              <a:ext uri="{FF2B5EF4-FFF2-40B4-BE49-F238E27FC236}">
                <a16:creationId xmlns:a16="http://schemas.microsoft.com/office/drawing/2014/main" id="{9F7FCD3F-0CC1-4A52-8DDD-0A2E49A44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25" y="1536284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对象 100369">
                <a:extLst>
                  <a:ext uri="{FF2B5EF4-FFF2-40B4-BE49-F238E27FC236}">
                    <a16:creationId xmlns:a16="http://schemas.microsoft.com/office/drawing/2014/main" id="{FBA59D17-F2A4-448C-BE0F-83C251DB79CB}"/>
                  </a:ext>
                </a:extLst>
              </p:cNvPr>
              <p:cNvSpPr txBox="1"/>
              <p:nvPr/>
            </p:nvSpPr>
            <p:spPr bwMode="auto">
              <a:xfrm>
                <a:off x="1738312" y="1381125"/>
                <a:ext cx="7135393" cy="1527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两矢量平行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两矢量垂直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对象 100369">
                <a:extLst>
                  <a:ext uri="{FF2B5EF4-FFF2-40B4-BE49-F238E27FC236}">
                    <a16:creationId xmlns:a16="http://schemas.microsoft.com/office/drawing/2014/main" id="{FBA59D17-F2A4-448C-BE0F-83C251DB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312" y="1381125"/>
                <a:ext cx="7135393" cy="152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100373">
            <a:extLst>
              <a:ext uri="{FF2B5EF4-FFF2-40B4-BE49-F238E27FC236}">
                <a16:creationId xmlns:a16="http://schemas.microsoft.com/office/drawing/2014/main" id="{CC29CDA7-3B07-4DAF-89EA-32AA6B710987}"/>
              </a:ext>
            </a:extLst>
          </p:cNvPr>
          <p:cNvGrpSpPr>
            <a:grpSpLocks/>
          </p:cNvGrpSpPr>
          <p:nvPr/>
        </p:nvGrpSpPr>
        <p:grpSpPr bwMode="auto">
          <a:xfrm>
            <a:off x="229284" y="2908300"/>
            <a:ext cx="8685431" cy="1418538"/>
            <a:chOff x="129" y="3366"/>
            <a:chExt cx="5896" cy="977"/>
          </a:xfrm>
        </p:grpSpPr>
        <p:sp>
          <p:nvSpPr>
            <p:cNvPr id="53" name="文本框 100374">
              <a:extLst>
                <a:ext uri="{FF2B5EF4-FFF2-40B4-BE49-F238E27FC236}">
                  <a16:creationId xmlns:a16="http://schemas.microsoft.com/office/drawing/2014/main" id="{A0B06FFC-038B-4D7A-BEBE-342DF1CC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3366"/>
              <a:ext cx="134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kern="0" dirty="0">
                  <a:solidFill>
                    <a:srgbClr val="FF0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正交性</a:t>
              </a:r>
              <a:r>
                <a:rPr kumimoji="0" lang="zh-CN" altLang="en-US" sz="2800" i="0" u="none" strike="noStrike" kern="0" cap="none" spc="0" normalizeH="0" baseline="0" noProof="0" dirty="0">
                  <a:ln>
                    <a:noFill/>
                  </a:ln>
                  <a:solidFill>
                    <a:srgbClr val="FF00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kumimoji="0" lang="zh-CN" altLang="en-US" sz="280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对象 100375">
                  <a:extLst>
                    <a:ext uri="{FF2B5EF4-FFF2-40B4-BE49-F238E27FC236}">
                      <a16:creationId xmlns:a16="http://schemas.microsoft.com/office/drawing/2014/main" id="{7E0C9A93-4BA0-4C16-9A47-60EC0A6F9CAE}"/>
                    </a:ext>
                  </a:extLst>
                </p:cNvPr>
                <p:cNvSpPr txBox="1"/>
                <p:nvPr/>
              </p:nvSpPr>
              <p:spPr bwMode="auto">
                <a:xfrm>
                  <a:off x="1404" y="3408"/>
                  <a:ext cx="4621" cy="9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</m:m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</m:m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br>
                    <a:rPr lang="zh-CN" altLang="en-US" sz="2800" i="1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4" name="对象 100375">
                  <a:extLst>
                    <a:ext uri="{FF2B5EF4-FFF2-40B4-BE49-F238E27FC236}">
                      <a16:creationId xmlns:a16="http://schemas.microsoft.com/office/drawing/2014/main" id="{7E0C9A93-4BA0-4C16-9A47-60EC0A6F9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4" y="3408"/>
                  <a:ext cx="4621" cy="9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对象 100375">
                <a:extLst>
                  <a:ext uri="{FF2B5EF4-FFF2-40B4-BE49-F238E27FC236}">
                    <a16:creationId xmlns:a16="http://schemas.microsoft.com/office/drawing/2014/main" id="{901B92C1-39B0-46DC-A63E-6507261CBEFD}"/>
                  </a:ext>
                </a:extLst>
              </p:cNvPr>
              <p:cNvSpPr txBox="1"/>
              <p:nvPr/>
            </p:nvSpPr>
            <p:spPr bwMode="auto">
              <a:xfrm>
                <a:off x="1930801" y="4119319"/>
                <a:ext cx="6223786" cy="1357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:br>
                  <a:rPr lang="zh-CN" altLang="en-US" sz="2800" i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对象 100375">
                <a:extLst>
                  <a:ext uri="{FF2B5EF4-FFF2-40B4-BE49-F238E27FC236}">
                    <a16:creationId xmlns:a16="http://schemas.microsoft.com/office/drawing/2014/main" id="{901B92C1-39B0-46DC-A63E-6507261CB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801" y="4119319"/>
                <a:ext cx="6223786" cy="1357556"/>
              </a:xfrm>
              <a:prstGeom prst="rect">
                <a:avLst/>
              </a:prstGeom>
              <a:blipFill>
                <a:blip r:embed="rId4"/>
                <a:stretch>
                  <a:fillRect b="-450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10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E7FB84F-E477-49AE-AD80-DA3FD1D09AFA}"/>
              </a:ext>
            </a:extLst>
          </p:cNvPr>
          <p:cNvSpPr/>
          <p:nvPr/>
        </p:nvSpPr>
        <p:spPr>
          <a:xfrm>
            <a:off x="0" y="19186"/>
            <a:ext cx="9144000" cy="9973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B908AE-5CAE-400D-86A9-A5834D168D9A}"/>
              </a:ext>
            </a:extLst>
          </p:cNvPr>
          <p:cNvSpPr/>
          <p:nvPr/>
        </p:nvSpPr>
        <p:spPr>
          <a:xfrm>
            <a:off x="2849562" y="234701"/>
            <a:ext cx="2964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补充数学知识</a:t>
            </a:r>
          </a:p>
        </p:txBody>
      </p:sp>
      <p:sp>
        <p:nvSpPr>
          <p:cNvPr id="45" name="文本框 100366">
            <a:extLst>
              <a:ext uri="{FF2B5EF4-FFF2-40B4-BE49-F238E27FC236}">
                <a16:creationId xmlns:a16="http://schemas.microsoft.com/office/drawing/2014/main" id="{621304FF-0882-4FF3-9193-F3443C930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150" y="109654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00367">
            <a:extLst>
              <a:ext uri="{FF2B5EF4-FFF2-40B4-BE49-F238E27FC236}">
                <a16:creationId xmlns:a16="http://schemas.microsoft.com/office/drawing/2014/main" id="{D0CD18D6-66B5-4B99-92D5-3525FB69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75" y="2968209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00368">
            <a:extLst>
              <a:ext uri="{FF2B5EF4-FFF2-40B4-BE49-F238E27FC236}">
                <a16:creationId xmlns:a16="http://schemas.microsoft.com/office/drawing/2014/main" id="{9F7FCD3F-0CC1-4A52-8DDD-0A2E49A44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25" y="1536284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对象 100369">
                <a:extLst>
                  <a:ext uri="{FF2B5EF4-FFF2-40B4-BE49-F238E27FC236}">
                    <a16:creationId xmlns:a16="http://schemas.microsoft.com/office/drawing/2014/main" id="{FBA59D17-F2A4-448C-BE0F-83C251DB79CB}"/>
                  </a:ext>
                </a:extLst>
              </p:cNvPr>
              <p:cNvSpPr txBox="1"/>
              <p:nvPr/>
            </p:nvSpPr>
            <p:spPr bwMode="auto">
              <a:xfrm>
                <a:off x="1738312" y="1381125"/>
                <a:ext cx="7135393" cy="1527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两矢量平行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两矢量垂直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对象 100369">
                <a:extLst>
                  <a:ext uri="{FF2B5EF4-FFF2-40B4-BE49-F238E27FC236}">
                    <a16:creationId xmlns:a16="http://schemas.microsoft.com/office/drawing/2014/main" id="{FBA59D17-F2A4-448C-BE0F-83C251DB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312" y="1381125"/>
                <a:ext cx="7135393" cy="152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100373">
            <a:extLst>
              <a:ext uri="{FF2B5EF4-FFF2-40B4-BE49-F238E27FC236}">
                <a16:creationId xmlns:a16="http://schemas.microsoft.com/office/drawing/2014/main" id="{CC29CDA7-3B07-4DAF-89EA-32AA6B710987}"/>
              </a:ext>
            </a:extLst>
          </p:cNvPr>
          <p:cNvGrpSpPr>
            <a:grpSpLocks/>
          </p:cNvGrpSpPr>
          <p:nvPr/>
        </p:nvGrpSpPr>
        <p:grpSpPr bwMode="auto">
          <a:xfrm>
            <a:off x="229284" y="2908300"/>
            <a:ext cx="8685431" cy="1418538"/>
            <a:chOff x="129" y="3366"/>
            <a:chExt cx="5896" cy="977"/>
          </a:xfrm>
        </p:grpSpPr>
        <p:sp>
          <p:nvSpPr>
            <p:cNvPr id="53" name="文本框 100374">
              <a:extLst>
                <a:ext uri="{FF2B5EF4-FFF2-40B4-BE49-F238E27FC236}">
                  <a16:creationId xmlns:a16="http://schemas.microsoft.com/office/drawing/2014/main" id="{A0B06FFC-038B-4D7A-BEBE-342DF1CC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3366"/>
              <a:ext cx="134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kern="0" dirty="0">
                  <a:solidFill>
                    <a:srgbClr val="FF0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正交性</a:t>
              </a:r>
              <a:r>
                <a:rPr kumimoji="0" lang="zh-CN" altLang="en-US" sz="2800" i="0" u="none" strike="noStrike" kern="0" cap="none" spc="0" normalizeH="0" baseline="0" noProof="0" dirty="0">
                  <a:ln>
                    <a:noFill/>
                  </a:ln>
                  <a:solidFill>
                    <a:srgbClr val="FF00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kumimoji="0" lang="zh-CN" altLang="en-US" sz="280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对象 100375">
                  <a:extLst>
                    <a:ext uri="{FF2B5EF4-FFF2-40B4-BE49-F238E27FC236}">
                      <a16:creationId xmlns:a16="http://schemas.microsoft.com/office/drawing/2014/main" id="{7E0C9A93-4BA0-4C16-9A47-60EC0A6F9CAE}"/>
                    </a:ext>
                  </a:extLst>
                </p:cNvPr>
                <p:cNvSpPr txBox="1"/>
                <p:nvPr/>
              </p:nvSpPr>
              <p:spPr bwMode="auto">
                <a:xfrm>
                  <a:off x="1404" y="3408"/>
                  <a:ext cx="4621" cy="9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</m:m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</m:m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br>
                    <a:rPr lang="zh-CN" altLang="en-US" sz="2800" i="1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4" name="对象 100375">
                  <a:extLst>
                    <a:ext uri="{FF2B5EF4-FFF2-40B4-BE49-F238E27FC236}">
                      <a16:creationId xmlns:a16="http://schemas.microsoft.com/office/drawing/2014/main" id="{7E0C9A93-4BA0-4C16-9A47-60EC0A6F9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4" y="3408"/>
                  <a:ext cx="4621" cy="9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对象 100375">
                <a:extLst>
                  <a:ext uri="{FF2B5EF4-FFF2-40B4-BE49-F238E27FC236}">
                    <a16:creationId xmlns:a16="http://schemas.microsoft.com/office/drawing/2014/main" id="{901B92C1-39B0-46DC-A63E-6507261CBEFD}"/>
                  </a:ext>
                </a:extLst>
              </p:cNvPr>
              <p:cNvSpPr txBox="1"/>
              <p:nvPr/>
            </p:nvSpPr>
            <p:spPr bwMode="auto">
              <a:xfrm>
                <a:off x="1930801" y="4119319"/>
                <a:ext cx="6223786" cy="1357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:br>
                  <a:rPr lang="zh-CN" altLang="en-US" sz="2800" i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对象 100375">
                <a:extLst>
                  <a:ext uri="{FF2B5EF4-FFF2-40B4-BE49-F238E27FC236}">
                    <a16:creationId xmlns:a16="http://schemas.microsoft.com/office/drawing/2014/main" id="{901B92C1-39B0-46DC-A63E-6507261CB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801" y="4119319"/>
                <a:ext cx="6223786" cy="1357556"/>
              </a:xfrm>
              <a:prstGeom prst="rect">
                <a:avLst/>
              </a:prstGeom>
              <a:blipFill>
                <a:blip r:embed="rId4"/>
                <a:stretch>
                  <a:fillRect b="-450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2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4">
            <a:extLst>
              <a:ext uri="{FF2B5EF4-FFF2-40B4-BE49-F238E27FC236}">
                <a16:creationId xmlns:a16="http://schemas.microsoft.com/office/drawing/2014/main" id="{33837F59-6A05-4C4A-9452-2F2BF9DC1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1127125"/>
            <a:ext cx="3563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）根据速度定义式有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19EF9F-E77F-465A-8785-36EB58C41338}"/>
              </a:ext>
            </a:extLst>
          </p:cNvPr>
          <p:cNvGrpSpPr>
            <a:grpSpLocks/>
          </p:cNvGrpSpPr>
          <p:nvPr/>
        </p:nvGrpSpPr>
        <p:grpSpPr bwMode="auto">
          <a:xfrm>
            <a:off x="620713" y="2565400"/>
            <a:ext cx="4481512" cy="554038"/>
            <a:chOff x="620713" y="2565400"/>
            <a:chExt cx="4481512" cy="553998"/>
          </a:xfrm>
        </p:grpSpPr>
        <p:sp>
          <p:nvSpPr>
            <p:cNvPr id="45076" name="TextBox 14">
              <a:extLst>
                <a:ext uri="{FF2B5EF4-FFF2-40B4-BE49-F238E27FC236}">
                  <a16:creationId xmlns:a16="http://schemas.microsoft.com/office/drawing/2014/main" id="{707E2401-F6D4-40BA-B444-AD6F6C152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713" y="2565400"/>
              <a:ext cx="448151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（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）因                   的速度分别为</a:t>
              </a:r>
            </a:p>
          </p:txBody>
        </p:sp>
        <p:graphicFrame>
          <p:nvGraphicFramePr>
            <p:cNvPr id="45077" name="对象 45">
              <a:extLst>
                <a:ext uri="{FF2B5EF4-FFF2-40B4-BE49-F238E27FC236}">
                  <a16:creationId xmlns:a16="http://schemas.microsoft.com/office/drawing/2014/main" id="{9B187F37-C361-4C09-AD2D-6DCC11FE7D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0109" y="2710505"/>
            <a:ext cx="1117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r:id="rId3" imgW="1117115" imgH="304668" progId="Equation.DSMT4">
                    <p:embed/>
                  </p:oleObj>
                </mc:Choice>
                <mc:Fallback>
                  <p:oleObj r:id="rId3" imgW="1117115" imgH="304668" progId="Equation.DSMT4">
                    <p:embed/>
                    <p:pic>
                      <p:nvPicPr>
                        <p:cNvPr id="45077" name="对象 45">
                          <a:extLst>
                            <a:ext uri="{FF2B5EF4-FFF2-40B4-BE49-F238E27FC236}">
                              <a16:creationId xmlns:a16="http://schemas.microsoft.com/office/drawing/2014/main" id="{9B187F37-C361-4C09-AD2D-6DCC11FE7D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0109" y="2710505"/>
                          <a:ext cx="11176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850F4B2E-5473-4A81-9FFD-252B28F78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3222625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5" imgW="1244600" imgH="381000" progId="Equation.DSMT4">
                  <p:embed/>
                </p:oleObj>
              </mc:Choice>
              <mc:Fallback>
                <p:oleObj r:id="rId5" imgW="1244600" imgH="3810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850F4B2E-5473-4A81-9FFD-252B28F78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222625"/>
                        <a:ext cx="1244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2ADC9DB5-EB15-4E79-8AF3-BCA09ED31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201988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7" imgW="1269449" imgH="380835" progId="Equation.DSMT4">
                  <p:embed/>
                </p:oleObj>
              </mc:Choice>
              <mc:Fallback>
                <p:oleObj r:id="rId7" imgW="1269449" imgH="380835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2ADC9DB5-EB15-4E79-8AF3-BCA09ED31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01988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14">
            <a:extLst>
              <a:ext uri="{FF2B5EF4-FFF2-40B4-BE49-F238E27FC236}">
                <a16:creationId xmlns:a16="http://schemas.microsoft.com/office/drawing/2014/main" id="{818D7715-D3F9-4ECD-803A-5ADFBD64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716338"/>
            <a:ext cx="30876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所以平均加速度为</a:t>
            </a:r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E5B6E92E-C3BD-4744-B102-8A0DF0445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365625"/>
          <a:ext cx="403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9" imgW="4038600" imgH="736600" progId="Equation.DSMT4">
                  <p:embed/>
                </p:oleObj>
              </mc:Choice>
              <mc:Fallback>
                <p:oleObj r:id="rId9" imgW="4038600" imgH="7366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E5B6E92E-C3BD-4744-B102-8A0DF0445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4038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0A08BE6-E49E-414B-81B6-183B0BA2A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036638"/>
          <a:ext cx="326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11" imgW="3263900" imgH="736600" progId="Equation.DSMT4">
                  <p:embed/>
                </p:oleObj>
              </mc:Choice>
              <mc:Fallback>
                <p:oleObj r:id="rId11" imgW="3263900" imgH="736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0A08BE6-E49E-414B-81B6-183B0BA2A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036638"/>
                        <a:ext cx="326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12FE1155-FE70-4AD3-BBA0-BB2553E4BF57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1866900"/>
            <a:ext cx="2582862" cy="554038"/>
            <a:chOff x="693738" y="1866900"/>
            <a:chExt cx="2582862" cy="554038"/>
          </a:xfrm>
        </p:grpSpPr>
        <p:sp>
          <p:nvSpPr>
            <p:cNvPr id="45074" name="TextBox 14">
              <a:extLst>
                <a:ext uri="{FF2B5EF4-FFF2-40B4-BE49-F238E27FC236}">
                  <a16:creationId xmlns:a16="http://schemas.microsoft.com/office/drawing/2014/main" id="{22ECFF48-0397-4FD0-A2F2-395629377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38" y="1866900"/>
              <a:ext cx="2582862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则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=4 s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时的速度为</a:t>
              </a:r>
            </a:p>
          </p:txBody>
        </p:sp>
        <p:graphicFrame>
          <p:nvGraphicFramePr>
            <p:cNvPr id="45075" name="对象 2">
              <a:extLst>
                <a:ext uri="{FF2B5EF4-FFF2-40B4-BE49-F238E27FC236}">
                  <a16:creationId xmlns:a16="http://schemas.microsoft.com/office/drawing/2014/main" id="{39EDA893-9C5B-4421-A0EC-216867C8D2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9500" y="2057400"/>
            <a:ext cx="12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" r:id="rId13" imgW="126890" imgH="241091" progId="Equation.DSMT4">
                    <p:embed/>
                  </p:oleObj>
                </mc:Choice>
                <mc:Fallback>
                  <p:oleObj r:id="rId13" imgW="126890" imgH="241091" progId="Equation.DSMT4">
                    <p:embed/>
                    <p:pic>
                      <p:nvPicPr>
                        <p:cNvPr id="45075" name="对象 2">
                          <a:extLst>
                            <a:ext uri="{FF2B5EF4-FFF2-40B4-BE49-F238E27FC236}">
                              <a16:creationId xmlns:a16="http://schemas.microsoft.com/office/drawing/2014/main" id="{39EDA893-9C5B-4421-A0EC-216867C8D2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500" y="2057400"/>
                          <a:ext cx="1270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50BFE13-4988-41DE-A1EA-C3A40E461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984375"/>
          <a:ext cx="212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15" imgW="2120900" imgH="419100" progId="Equation.DSMT4">
                  <p:embed/>
                </p:oleObj>
              </mc:Choice>
              <mc:Fallback>
                <p:oleObj r:id="rId15" imgW="2120900" imgH="4191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250BFE13-4988-41DE-A1EA-C3A40E461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984375"/>
                        <a:ext cx="212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4">
            <a:extLst>
              <a:ext uri="{FF2B5EF4-FFF2-40B4-BE49-F238E27FC236}">
                <a16:creationId xmlns:a16="http://schemas.microsoft.com/office/drawing/2014/main" id="{F9D482BF-310D-490B-8AE7-24828CE31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378450"/>
            <a:ext cx="38703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（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）根据加速度定义式有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32AD074-4E89-4D35-A40B-1F6B731D9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2288" y="5284788"/>
          <a:ext cx="2159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17" imgW="2159000" imgH="736600" progId="Equation.DSMT4">
                  <p:embed/>
                </p:oleObj>
              </mc:Choice>
              <mc:Fallback>
                <p:oleObj r:id="rId17" imgW="2159000" imgH="736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32AD074-4E89-4D35-A40B-1F6B731D9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5284788"/>
                        <a:ext cx="2159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9" name="组合 4">
            <a:extLst>
              <a:ext uri="{FF2B5EF4-FFF2-40B4-BE49-F238E27FC236}">
                <a16:creationId xmlns:a16="http://schemas.microsoft.com/office/drawing/2014/main" id="{650FD6C3-5994-40C2-8628-74A34A6FA2E6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6043613"/>
            <a:ext cx="5827713" cy="552450"/>
            <a:chOff x="688975" y="6043354"/>
            <a:chExt cx="5827242" cy="553046"/>
          </a:xfrm>
        </p:grpSpPr>
        <p:sp>
          <p:nvSpPr>
            <p:cNvPr id="45072" name="TextBox 14">
              <a:extLst>
                <a:ext uri="{FF2B5EF4-FFF2-40B4-BE49-F238E27FC236}">
                  <a16:creationId xmlns:a16="http://schemas.microsoft.com/office/drawing/2014/main" id="{29C72F4C-9047-472E-B228-A140444F6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975" y="6043354"/>
              <a:ext cx="5827242" cy="553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由此可见</a:t>
              </a:r>
              <a:r>
                <a:rPr lang="zh-CN" altLang="en-US" sz="20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该质点的加速度沿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方向</a:t>
              </a:r>
              <a:r>
                <a:rPr lang="zh-CN" altLang="en-US" sz="20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且为恒量。</a:t>
              </a:r>
            </a:p>
          </p:txBody>
        </p:sp>
        <p:graphicFrame>
          <p:nvGraphicFramePr>
            <p:cNvPr id="45073" name="对象 3">
              <a:extLst>
                <a:ext uri="{FF2B5EF4-FFF2-40B4-BE49-F238E27FC236}">
                  <a16:creationId xmlns:a16="http://schemas.microsoft.com/office/drawing/2014/main" id="{0C5C7ED0-779E-4921-94AF-D2D26EAF4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076" y="6237312"/>
            <a:ext cx="2159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r:id="rId19" imgW="215619" imgH="266353" progId="Equation.DSMT4">
                    <p:embed/>
                  </p:oleObj>
                </mc:Choice>
                <mc:Fallback>
                  <p:oleObj r:id="rId19" imgW="215619" imgH="266353" progId="Equation.DSMT4">
                    <p:embed/>
                    <p:pic>
                      <p:nvPicPr>
                        <p:cNvPr id="45073" name="对象 3">
                          <a:extLst>
                            <a:ext uri="{FF2B5EF4-FFF2-40B4-BE49-F238E27FC236}">
                              <a16:creationId xmlns:a16="http://schemas.microsoft.com/office/drawing/2014/main" id="{0C5C7ED0-779E-4921-94AF-D2D26EAF4C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076" y="6237312"/>
                          <a:ext cx="2159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1" name="文本框 17">
            <a:extLst>
              <a:ext uri="{FF2B5EF4-FFF2-40B4-BE49-F238E27FC236}">
                <a16:creationId xmlns:a16="http://schemas.microsoft.com/office/drawing/2014/main" id="{7A4D8137-0304-49A4-8064-CD9CF910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280988"/>
            <a:ext cx="696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Impact" panose="020B0806030902050204" pitchFamily="34" charset="0"/>
              </a:rPr>
              <a:t>1.2</a:t>
            </a:r>
            <a:endParaRPr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82442"/>
            <a:ext cx="9144000" cy="20960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3939" y="4454045"/>
            <a:ext cx="3993401" cy="149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主讲人：白慧婷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时间：</a:t>
            </a:r>
            <a:fld id="{1A775191-CF62-496B-AD8D-2C346441D182}" type="datetime2">
              <a:rPr lang="zh-CN" altLang="en-US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2022年3月23日</a:t>
            </a:fld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099D5A-2A45-40D3-B95F-5A3B7DD5D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9" r="15094" b="82123"/>
          <a:stretch/>
        </p:blipFill>
        <p:spPr>
          <a:xfrm>
            <a:off x="0" y="-12972"/>
            <a:ext cx="9146563" cy="1397808"/>
          </a:xfrm>
          <a:prstGeom prst="rect">
            <a:avLst/>
          </a:prstGeom>
        </p:spPr>
      </p:pic>
      <p:sp>
        <p:nvSpPr>
          <p:cNvPr id="6" name="文本占位符 1"/>
          <p:cNvSpPr txBox="1">
            <a:spLocks/>
          </p:cNvSpPr>
          <p:nvPr/>
        </p:nvSpPr>
        <p:spPr>
          <a:xfrm>
            <a:off x="592310" y="2573545"/>
            <a:ext cx="8036653" cy="77870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0"/>
              </a:lnSpc>
            </a:pPr>
            <a:endParaRPr lang="en-US" altLang="zh-CN" sz="6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1-3 </a:t>
            </a:r>
            <a:r>
              <a:rPr lang="zh-CN" altLang="en-US" sz="66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曲线运动的描述</a:t>
            </a:r>
          </a:p>
        </p:txBody>
      </p:sp>
    </p:spTree>
    <p:extLst>
      <p:ext uri="{BB962C8B-B14F-4D97-AF65-F5344CB8AC3E}">
        <p14:creationId xmlns:p14="http://schemas.microsoft.com/office/powerpoint/2010/main" val="394021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898" y="747814"/>
            <a:ext cx="545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自然坐标中的速度和加速度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-6455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131" y="135128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pic>
        <p:nvPicPr>
          <p:cNvPr id="15" name="图片 14" descr="L">
            <a:extLst>
              <a:ext uri="{FF2B5EF4-FFF2-40B4-BE49-F238E27FC236}">
                <a16:creationId xmlns:a16="http://schemas.microsoft.com/office/drawing/2014/main" id="{8F3F61CB-FDB2-4CA6-9F83-AD9B239527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3014" y="1313525"/>
            <a:ext cx="3825600" cy="17874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4D0999-E5DD-4A9E-AC09-63DC8FBAE9DC}"/>
              </a:ext>
            </a:extLst>
          </p:cNvPr>
          <p:cNvSpPr txBox="1"/>
          <p:nvPr/>
        </p:nvSpPr>
        <p:spPr>
          <a:xfrm>
            <a:off x="695385" y="1494873"/>
            <a:ext cx="263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</a:t>
            </a:r>
            <a:r>
              <a:rPr lang="zh-CN" altLang="en-US" sz="2400" dirty="0"/>
              <a:t>自然坐标系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A4A28A9-2103-4EC9-8DE3-DB59028B88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68" y="3058529"/>
            <a:ext cx="2887874" cy="427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94683B-0783-4C07-AC61-F54FE739FE37}"/>
                  </a:ext>
                </a:extLst>
              </p:cNvPr>
              <p:cNvSpPr txBox="1"/>
              <p:nvPr/>
            </p:nvSpPr>
            <p:spPr>
              <a:xfrm>
                <a:off x="337525" y="2203152"/>
                <a:ext cx="425288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设质点做曲线运动，且轨迹已知，则选定参考点和正方向即可建立自然坐标系。</a:t>
                </a:r>
                <a:endParaRPr lang="en-US" altLang="zh-CN" sz="2400" dirty="0"/>
              </a:p>
              <a:p>
                <a:r>
                  <a:rPr lang="zh-CN" altLang="en-US" sz="2400" dirty="0"/>
                  <a:t>运动方程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94683B-0783-4C07-AC61-F54FE739F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5" y="2203152"/>
                <a:ext cx="4252881" cy="1569660"/>
              </a:xfrm>
              <a:prstGeom prst="rect">
                <a:avLst/>
              </a:prstGeom>
              <a:blipFill>
                <a:blip r:embed="rId5"/>
                <a:stretch>
                  <a:fillRect l="-2149" t="-2713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F4829D-D111-4669-A684-26FC6DA60DCA}"/>
                  </a:ext>
                </a:extLst>
              </p:cNvPr>
              <p:cNvSpPr txBox="1"/>
              <p:nvPr/>
            </p:nvSpPr>
            <p:spPr>
              <a:xfrm>
                <a:off x="717170" y="3986982"/>
                <a:ext cx="3339329" cy="1362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1.2</a:t>
                </a:r>
                <a:r>
                  <a:rPr lang="zh-CN" altLang="en-US" sz="2400" dirty="0"/>
                  <a:t>速度</a:t>
                </a:r>
                <a:endParaRPr lang="en-US" altLang="zh-CN" sz="2400" dirty="0"/>
              </a:p>
              <a:p>
                <a:r>
                  <a:rPr lang="zh-CN" altLang="en-US" sz="2400" dirty="0"/>
                  <a:t>大小：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方向：沿切向（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）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F4829D-D111-4669-A684-26FC6DA6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0" y="3986982"/>
                <a:ext cx="3339329" cy="1362937"/>
              </a:xfrm>
              <a:prstGeom prst="rect">
                <a:avLst/>
              </a:prstGeom>
              <a:blipFill>
                <a:blip r:embed="rId6"/>
                <a:stretch>
                  <a:fillRect l="-2925" t="-357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ABC0977-3918-42BB-B062-C3944D06794F}"/>
                  </a:ext>
                </a:extLst>
              </p14:cNvPr>
              <p14:cNvContentPartPr/>
              <p14:nvPr/>
            </p14:nvContentPartPr>
            <p14:xfrm>
              <a:off x="7756342" y="2380654"/>
              <a:ext cx="163800" cy="2145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ABC0977-3918-42BB-B062-C3944D067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7702" y="2371654"/>
                <a:ext cx="181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8E34AD4-1BB0-42AA-8E80-D7C8B83AD36F}"/>
                  </a:ext>
                </a:extLst>
              </p:cNvPr>
              <p:cNvSpPr txBox="1"/>
              <p:nvPr/>
            </p:nvSpPr>
            <p:spPr>
              <a:xfrm>
                <a:off x="877578" y="5291180"/>
                <a:ext cx="2252248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acc>
                      <m:accPr>
                        <m:chr m:val="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8E34AD4-1BB0-42AA-8E80-D7C8B83A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78" y="5291180"/>
                <a:ext cx="2252248" cy="624273"/>
              </a:xfrm>
              <a:prstGeom prst="rect">
                <a:avLst/>
              </a:prstGeom>
              <a:blipFill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51D2E5-8134-48DA-8F1C-AA8E01367327}"/>
              </a:ext>
            </a:extLst>
          </p:cNvPr>
          <p:cNvCxnSpPr>
            <a:cxnSpLocks/>
          </p:cNvCxnSpPr>
          <p:nvPr/>
        </p:nvCxnSpPr>
        <p:spPr>
          <a:xfrm flipV="1">
            <a:off x="7688557" y="1864205"/>
            <a:ext cx="441895" cy="4951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92F2E3C-2CFD-413C-9AB1-40CF7E497A9A}"/>
                  </a:ext>
                </a:extLst>
              </p:cNvPr>
              <p:cNvSpPr txBox="1"/>
              <p:nvPr/>
            </p:nvSpPr>
            <p:spPr>
              <a:xfrm>
                <a:off x="7965713" y="2144617"/>
                <a:ext cx="300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92F2E3C-2CFD-413C-9AB1-40CF7E49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713" y="2144617"/>
                <a:ext cx="300709" cy="369332"/>
              </a:xfrm>
              <a:prstGeom prst="rect">
                <a:avLst/>
              </a:prstGeom>
              <a:blipFill>
                <a:blip r:embed="rId10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89B09BB-2C03-4FD0-A963-B5BB7A710F82}"/>
              </a:ext>
            </a:extLst>
          </p:cNvPr>
          <p:cNvCxnSpPr>
            <a:cxnSpLocks/>
          </p:cNvCxnSpPr>
          <p:nvPr/>
        </p:nvCxnSpPr>
        <p:spPr>
          <a:xfrm flipH="1" flipV="1">
            <a:off x="7271233" y="1977991"/>
            <a:ext cx="417324" cy="402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BF0D48-9230-4C4A-9BF3-F8B74714FA8F}"/>
                  </a:ext>
                </a:extLst>
              </p:cNvPr>
              <p:cNvSpPr txBox="1"/>
              <p:nvPr/>
            </p:nvSpPr>
            <p:spPr>
              <a:xfrm>
                <a:off x="6853910" y="1910393"/>
                <a:ext cx="31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BF0D48-9230-4C4A-9BF3-F8B74714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910" y="1910393"/>
                <a:ext cx="318162" cy="369332"/>
              </a:xfrm>
              <a:prstGeom prst="rect">
                <a:avLst/>
              </a:prstGeom>
              <a:blipFill>
                <a:blip r:embed="rId11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6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455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131" y="135128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528" y="897586"/>
            <a:ext cx="44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03240" y="2552670"/>
                <a:ext cx="48196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40" y="2552670"/>
                <a:ext cx="4819623" cy="523220"/>
              </a:xfrm>
              <a:prstGeom prst="rect">
                <a:avLst/>
              </a:prstGeom>
              <a:blipFill>
                <a:blip r:embed="rId3"/>
                <a:stretch>
                  <a:fillRect l="-2528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865345" y="1081612"/>
            <a:ext cx="3200400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6142424" y="1456262"/>
            <a:ext cx="2873375" cy="2743200"/>
            <a:chOff x="3648" y="912"/>
            <a:chExt cx="1810" cy="1728"/>
          </a:xfrm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648" y="1200"/>
              <a:ext cx="1440" cy="144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24"/>
                <p:cNvSpPr txBox="1"/>
                <p:nvPr/>
              </p:nvSpPr>
              <p:spPr bwMode="auto">
                <a:xfrm>
                  <a:off x="5105" y="1191"/>
                  <a:ext cx="353" cy="4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8" name="Object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" y="1191"/>
                  <a:ext cx="353" cy="4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bject 25"/>
                <p:cNvSpPr txBox="1"/>
                <p:nvPr/>
              </p:nvSpPr>
              <p:spPr bwMode="auto">
                <a:xfrm>
                  <a:off x="4828" y="2016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9" name="Object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8" y="2016"/>
                  <a:ext cx="260" cy="2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4368" y="1920"/>
              <a:ext cx="720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bject 27"/>
                <p:cNvSpPr txBox="1"/>
                <p:nvPr/>
              </p:nvSpPr>
              <p:spPr bwMode="auto">
                <a:xfrm>
                  <a:off x="4298" y="1920"/>
                  <a:ext cx="16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4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98" y="1920"/>
                  <a:ext cx="166" cy="1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V="1">
              <a:off x="4368" y="1488"/>
              <a:ext cx="624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bject 29"/>
                <p:cNvSpPr txBox="1"/>
                <p:nvPr/>
              </p:nvSpPr>
              <p:spPr bwMode="auto">
                <a:xfrm>
                  <a:off x="4560" y="1680"/>
                  <a:ext cx="336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6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0" y="1680"/>
                  <a:ext cx="336" cy="3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 30"/>
            <p:cNvSpPr>
              <a:spLocks/>
            </p:cNvSpPr>
            <p:nvPr/>
          </p:nvSpPr>
          <p:spPr bwMode="auto">
            <a:xfrm>
              <a:off x="4560" y="1777"/>
              <a:ext cx="44" cy="333"/>
            </a:xfrm>
            <a:custGeom>
              <a:avLst/>
              <a:gdLst>
                <a:gd name="G0" fmla="+- 0 0 0"/>
                <a:gd name="G1" fmla="+- 21456 0 0"/>
                <a:gd name="G2" fmla="+- 21600 0 0"/>
                <a:gd name="T0" fmla="*/ 2489 w 19054"/>
                <a:gd name="T1" fmla="*/ 0 h 21456"/>
                <a:gd name="T2" fmla="*/ 19054 w 19054"/>
                <a:gd name="T3" fmla="*/ 11282 h 21456"/>
                <a:gd name="T4" fmla="*/ 0 w 19054"/>
                <a:gd name="T5" fmla="*/ 21456 h 2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54" h="21456" fill="none" extrusionOk="0">
                  <a:moveTo>
                    <a:pt x="2489" y="-1"/>
                  </a:moveTo>
                  <a:cubicBezTo>
                    <a:pt x="9526" y="816"/>
                    <a:pt x="15716" y="5032"/>
                    <a:pt x="19053" y="11282"/>
                  </a:cubicBezTo>
                </a:path>
                <a:path w="19054" h="21456" stroke="0" extrusionOk="0">
                  <a:moveTo>
                    <a:pt x="2489" y="-1"/>
                  </a:moveTo>
                  <a:cubicBezTo>
                    <a:pt x="9526" y="816"/>
                    <a:pt x="15716" y="5032"/>
                    <a:pt x="19053" y="11282"/>
                  </a:cubicBezTo>
                  <a:lnTo>
                    <a:pt x="0" y="21456"/>
                  </a:lnTo>
                  <a:close/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H="1" flipV="1">
              <a:off x="4594" y="912"/>
              <a:ext cx="336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 flipV="1">
              <a:off x="4944" y="1467"/>
              <a:ext cx="144" cy="5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 flipV="1">
              <a:off x="5074" y="1344"/>
              <a:ext cx="48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39"/>
          <p:cNvGrpSpPr>
            <a:grpSpLocks/>
          </p:cNvGrpSpPr>
          <p:nvPr/>
        </p:nvGrpSpPr>
        <p:grpSpPr bwMode="auto">
          <a:xfrm>
            <a:off x="7510849" y="2599262"/>
            <a:ext cx="1450975" cy="1187450"/>
            <a:chOff x="4510" y="1632"/>
            <a:chExt cx="914" cy="748"/>
          </a:xfrm>
        </p:grpSpPr>
        <p:grpSp>
          <p:nvGrpSpPr>
            <p:cNvPr id="51" name="Group 40"/>
            <p:cNvGrpSpPr>
              <a:grpSpLocks/>
            </p:cNvGrpSpPr>
            <p:nvPr/>
          </p:nvGrpSpPr>
          <p:grpSpPr bwMode="auto">
            <a:xfrm>
              <a:off x="5068" y="1632"/>
              <a:ext cx="356" cy="436"/>
              <a:chOff x="5068" y="1632"/>
              <a:chExt cx="356" cy="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bject 41"/>
                  <p:cNvSpPr txBox="1"/>
                  <p:nvPr/>
                </p:nvSpPr>
                <p:spPr bwMode="auto">
                  <a:xfrm>
                    <a:off x="5136" y="1632"/>
                    <a:ext cx="288" cy="4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55" name="Object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36" y="1632"/>
                    <a:ext cx="288" cy="43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 flipV="1">
                <a:off x="5068" y="1632"/>
                <a:ext cx="20" cy="421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Group 43"/>
            <p:cNvGrpSpPr>
              <a:grpSpLocks/>
            </p:cNvGrpSpPr>
            <p:nvPr/>
          </p:nvGrpSpPr>
          <p:grpSpPr bwMode="auto">
            <a:xfrm>
              <a:off x="4510" y="1944"/>
              <a:ext cx="578" cy="436"/>
              <a:chOff x="4510" y="1944"/>
              <a:chExt cx="578" cy="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bject 44"/>
                  <p:cNvSpPr txBox="1"/>
                  <p:nvPr/>
                </p:nvSpPr>
                <p:spPr bwMode="auto">
                  <a:xfrm>
                    <a:off x="4510" y="1944"/>
                    <a:ext cx="312" cy="4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53" name="Object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10" y="1944"/>
                    <a:ext cx="312" cy="4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Line 45"/>
              <p:cNvSpPr>
                <a:spLocks noChangeShapeType="1"/>
              </p:cNvSpPr>
              <p:nvPr/>
            </p:nvSpPr>
            <p:spPr bwMode="auto">
              <a:xfrm flipH="1" flipV="1">
                <a:off x="4656" y="1968"/>
                <a:ext cx="432" cy="37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39"/>
              <p:cNvSpPr txBox="1">
                <a:spLocks noChangeArrowheads="1"/>
              </p:cNvSpPr>
              <p:nvPr/>
            </p:nvSpPr>
            <p:spPr bwMode="auto">
              <a:xfrm>
                <a:off x="8096637" y="1926742"/>
                <a:ext cx="3810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6637" y="1926742"/>
                <a:ext cx="381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41"/>
              <p:cNvSpPr txBox="1"/>
              <p:nvPr/>
            </p:nvSpPr>
            <p:spPr bwMode="auto">
              <a:xfrm>
                <a:off x="7791837" y="1272541"/>
                <a:ext cx="647700" cy="692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9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1837" y="1272541"/>
                <a:ext cx="647700" cy="6921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6895220" y="4554204"/>
            <a:ext cx="1587302" cy="1699486"/>
            <a:chOff x="6895220" y="4554204"/>
            <a:chExt cx="1587302" cy="1699486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7971224" y="4961464"/>
              <a:ext cx="76200" cy="1292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 flipV="1">
              <a:off x="7231449" y="5159902"/>
              <a:ext cx="739775" cy="10937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7209224" y="4961464"/>
              <a:ext cx="838200" cy="228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rc 16"/>
            <p:cNvSpPr>
              <a:spLocks/>
            </p:cNvSpPr>
            <p:nvPr/>
          </p:nvSpPr>
          <p:spPr bwMode="auto">
            <a:xfrm flipH="1">
              <a:off x="7693412" y="5772677"/>
              <a:ext cx="277813" cy="952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17"/>
                <p:cNvSpPr txBox="1"/>
                <p:nvPr/>
              </p:nvSpPr>
              <p:spPr bwMode="auto">
                <a:xfrm>
                  <a:off x="7503787" y="5316097"/>
                  <a:ext cx="387208" cy="382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03787" y="5316097"/>
                  <a:ext cx="387208" cy="382463"/>
                </a:xfrm>
                <a:prstGeom prst="rect">
                  <a:avLst/>
                </a:prstGeom>
                <a:blipFill>
                  <a:blip r:embed="rId12"/>
                  <a:stretch>
                    <a:fillRect r="-22222" b="-158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41"/>
                <p:cNvSpPr txBox="1"/>
                <p:nvPr/>
              </p:nvSpPr>
              <p:spPr bwMode="auto">
                <a:xfrm>
                  <a:off x="8025322" y="4992398"/>
                  <a:ext cx="457200" cy="6921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0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25322" y="4992398"/>
                  <a:ext cx="457200" cy="6921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bject 41"/>
                <p:cNvSpPr txBox="1"/>
                <p:nvPr/>
              </p:nvSpPr>
              <p:spPr bwMode="auto">
                <a:xfrm>
                  <a:off x="6895220" y="5279765"/>
                  <a:ext cx="647700" cy="6921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1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5220" y="5279765"/>
                  <a:ext cx="647700" cy="6921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bject 36"/>
                <p:cNvSpPr txBox="1"/>
                <p:nvPr/>
              </p:nvSpPr>
              <p:spPr bwMode="auto">
                <a:xfrm>
                  <a:off x="7340040" y="4554204"/>
                  <a:ext cx="4826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2" name="Object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40040" y="4554204"/>
                  <a:ext cx="482600" cy="457200"/>
                </a:xfrm>
                <a:prstGeom prst="rect">
                  <a:avLst/>
                </a:prstGeom>
                <a:blipFill>
                  <a:blip r:embed="rId15"/>
                  <a:stretch>
                    <a:fillRect l="-3797" t="-2667" r="-45570" b="-2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8255" y="3382285"/>
                <a:ext cx="58636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为沿曲线法向且指向曲线的凹侧，称为法向单位矢量。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5" y="3382285"/>
                <a:ext cx="5863609" cy="954107"/>
              </a:xfrm>
              <a:prstGeom prst="rect">
                <a:avLst/>
              </a:prstGeom>
              <a:blipFill>
                <a:blip r:embed="rId16"/>
                <a:stretch>
                  <a:fillRect l="-2183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78255" y="1447242"/>
                <a:ext cx="5401150" cy="854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</m:ac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55" y="1447242"/>
                <a:ext cx="5401150" cy="8543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9"/>
              <p:cNvSpPr>
                <a:spLocks noChangeArrowheads="1"/>
              </p:cNvSpPr>
              <p:nvPr/>
            </p:nvSpPr>
            <p:spPr bwMode="auto">
              <a:xfrm>
                <a:off x="584140" y="4519678"/>
                <a:ext cx="4047973" cy="2120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140" y="4519678"/>
                <a:ext cx="4047973" cy="21200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39">
                <a:extLst>
                  <a:ext uri="{FF2B5EF4-FFF2-40B4-BE49-F238E27FC236}">
                    <a16:creationId xmlns:a16="http://schemas.microsoft.com/office/drawing/2014/main" id="{B5A6EA92-DBBB-446A-B312-D520462EF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59386" y="2998420"/>
                <a:ext cx="3810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39">
                <a:extLst>
                  <a:ext uri="{FF2B5EF4-FFF2-40B4-BE49-F238E27FC236}">
                    <a16:creationId xmlns:a16="http://schemas.microsoft.com/office/drawing/2014/main" id="{B5A6EA92-DBBB-446A-B312-D520462E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9386" y="2998420"/>
                <a:ext cx="38100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24">
                <a:extLst>
                  <a:ext uri="{FF2B5EF4-FFF2-40B4-BE49-F238E27FC236}">
                    <a16:creationId xmlns:a16="http://schemas.microsoft.com/office/drawing/2014/main" id="{0F659599-5967-4CBC-8868-93DBEEF99027}"/>
                  </a:ext>
                </a:extLst>
              </p:cNvPr>
              <p:cNvSpPr txBox="1"/>
              <p:nvPr/>
            </p:nvSpPr>
            <p:spPr bwMode="auto">
              <a:xfrm>
                <a:off x="7113180" y="1237187"/>
                <a:ext cx="560388" cy="666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Object 24">
                <a:extLst>
                  <a:ext uri="{FF2B5EF4-FFF2-40B4-BE49-F238E27FC236}">
                    <a16:creationId xmlns:a16="http://schemas.microsoft.com/office/drawing/2014/main" id="{0F659599-5967-4CBC-8868-93DBEEF99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3180" y="1237187"/>
                <a:ext cx="560388" cy="66675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32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455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131" y="135128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1286277" y="2895354"/>
                <a:ext cx="2354666" cy="828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800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800" b="1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zh-CN" sz="2800" b="1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6277" y="2895354"/>
                <a:ext cx="2354666" cy="828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3835009" y="2900108"/>
                <a:ext cx="2587238" cy="880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2800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800" b="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800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5009" y="2900108"/>
                <a:ext cx="2587238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F645793B-F04B-41AB-83C2-E715776D3FCC}"/>
              </a:ext>
            </a:extLst>
          </p:cNvPr>
          <p:cNvGrpSpPr/>
          <p:nvPr/>
        </p:nvGrpSpPr>
        <p:grpSpPr>
          <a:xfrm>
            <a:off x="1460310" y="1086875"/>
            <a:ext cx="4353635" cy="1721356"/>
            <a:chOff x="1460310" y="1086875"/>
            <a:chExt cx="4353635" cy="172135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1255DE8-5641-4263-9E29-A7E8E051B84E}"/>
                </a:ext>
              </a:extLst>
            </p:cNvPr>
            <p:cNvGrpSpPr/>
            <p:nvPr/>
          </p:nvGrpSpPr>
          <p:grpSpPr>
            <a:xfrm>
              <a:off x="2623369" y="1086875"/>
              <a:ext cx="1806824" cy="1271033"/>
              <a:chOff x="2623369" y="1086875"/>
              <a:chExt cx="1806824" cy="1271033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447085" y="1086875"/>
                <a:ext cx="983108" cy="859227"/>
              </a:xfrm>
              <a:prstGeom prst="rect">
                <a:avLst/>
              </a:prstGeom>
              <a:noFill/>
              <a:ln w="254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下箭头 34"/>
              <p:cNvSpPr/>
              <p:nvPr/>
            </p:nvSpPr>
            <p:spPr>
              <a:xfrm>
                <a:off x="2623369" y="2092085"/>
                <a:ext cx="262319" cy="26582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3835009" y="2074084"/>
                <a:ext cx="262319" cy="26582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460310" y="2285011"/>
              <a:ext cx="2180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切向加速度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343627" y="1150979"/>
              <a:ext cx="821803" cy="795123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75712" y="2285011"/>
              <a:ext cx="24382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法向加速度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F6310DA-130E-446E-B645-91F51B3003FF}"/>
              </a:ext>
            </a:extLst>
          </p:cNvPr>
          <p:cNvGrpSpPr/>
          <p:nvPr/>
        </p:nvGrpSpPr>
        <p:grpSpPr>
          <a:xfrm>
            <a:off x="257854" y="991290"/>
            <a:ext cx="6783051" cy="1013672"/>
            <a:chOff x="257854" y="991290"/>
            <a:chExt cx="6783051" cy="1013672"/>
          </a:xfrm>
        </p:grpSpPr>
        <p:sp>
          <p:nvSpPr>
            <p:cNvPr id="29" name="矩形 28"/>
            <p:cNvSpPr/>
            <p:nvPr/>
          </p:nvSpPr>
          <p:spPr>
            <a:xfrm>
              <a:off x="1639755" y="991290"/>
              <a:ext cx="4915145" cy="10136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639755" y="1198364"/>
                  <a:ext cx="5401150" cy="7274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</m:acc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en-US" altLang="zh-CN" sz="2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2800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9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9755" y="1198364"/>
                  <a:ext cx="5401150" cy="727443"/>
                </a:xfrm>
                <a:prstGeom prst="rect">
                  <a:avLst/>
                </a:prstGeom>
                <a:blipFill>
                  <a:blip r:embed="rId5"/>
                  <a:stretch>
                    <a:fillRect b="-756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/>
            <p:cNvSpPr txBox="1"/>
            <p:nvPr/>
          </p:nvSpPr>
          <p:spPr>
            <a:xfrm>
              <a:off x="257854" y="1224345"/>
              <a:ext cx="14441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加速度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712175" y="4667178"/>
            <a:ext cx="2491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总加速度大小：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010569" y="4375112"/>
                <a:ext cx="2854484" cy="9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69" y="4375112"/>
                <a:ext cx="2854484" cy="969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580037" y="5501572"/>
                <a:ext cx="52850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总加速度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kumimoji="1" lang="zh-CN" alt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的方向：</a:t>
                </a:r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37" y="5501572"/>
                <a:ext cx="5285016" cy="523220"/>
              </a:xfrm>
              <a:prstGeom prst="rect">
                <a:avLst/>
              </a:prstGeom>
              <a:blipFill>
                <a:blip r:embed="rId7"/>
                <a:stretch>
                  <a:fillRect l="-230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375712" y="5348162"/>
                <a:ext cx="2529784" cy="908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12" y="5348162"/>
                <a:ext cx="2529784" cy="9089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14">
            <a:extLst>
              <a:ext uri="{FF2B5EF4-FFF2-40B4-BE49-F238E27FC236}">
                <a16:creationId xmlns:a16="http://schemas.microsoft.com/office/drawing/2014/main" id="{96BF358D-8BE0-461E-A1BB-23509E4A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23" y="3964203"/>
            <a:ext cx="37703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反映速度大小的变化率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B84746-CF4B-4BF3-8B85-92DED8463BC3}"/>
              </a:ext>
            </a:extLst>
          </p:cNvPr>
          <p:cNvCxnSpPr>
            <a:cxnSpLocks/>
          </p:cNvCxnSpPr>
          <p:nvPr/>
        </p:nvCxnSpPr>
        <p:spPr>
          <a:xfrm flipV="1">
            <a:off x="2264521" y="3649387"/>
            <a:ext cx="417310" cy="4724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4">
            <a:extLst>
              <a:ext uri="{FF2B5EF4-FFF2-40B4-BE49-F238E27FC236}">
                <a16:creationId xmlns:a16="http://schemas.microsoft.com/office/drawing/2014/main" id="{F458BDAD-3BA6-43A5-BDF4-DBB51DD90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693" y="3941049"/>
            <a:ext cx="3025745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反映速度方向的变化率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5A2977-8877-4D3B-A031-79A031B4B9DA}"/>
              </a:ext>
            </a:extLst>
          </p:cNvPr>
          <p:cNvCxnSpPr/>
          <p:nvPr/>
        </p:nvCxnSpPr>
        <p:spPr>
          <a:xfrm flipV="1">
            <a:off x="4802636" y="3531597"/>
            <a:ext cx="597847" cy="5600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  <p:bldP spid="50" grpId="0"/>
      <p:bldP spid="22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7193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131" y="135128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sp>
        <p:nvSpPr>
          <p:cNvPr id="21" name="Text Box 1057"/>
          <p:cNvSpPr txBox="1">
            <a:spLocks noChangeArrowheads="1"/>
          </p:cNvSpPr>
          <p:nvPr/>
        </p:nvSpPr>
        <p:spPr bwMode="auto">
          <a:xfrm>
            <a:off x="5932042" y="2712733"/>
            <a:ext cx="2590800" cy="59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EF6C6"/>
                    </a:gs>
                    <a:gs pos="50000">
                      <a:srgbClr val="FFFFFF"/>
                    </a:gs>
                    <a:gs pos="100000">
                      <a:srgbClr val="FEF6C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B524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变速直线运动</a:t>
            </a:r>
          </a:p>
        </p:txBody>
      </p:sp>
      <p:sp>
        <p:nvSpPr>
          <p:cNvPr id="25" name="Text Box 1059"/>
          <p:cNvSpPr txBox="1">
            <a:spLocks noChangeArrowheads="1"/>
          </p:cNvSpPr>
          <p:nvPr/>
        </p:nvSpPr>
        <p:spPr bwMode="auto">
          <a:xfrm>
            <a:off x="5853584" y="4720773"/>
            <a:ext cx="2817874" cy="59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D5FE"/>
                    </a:gs>
                    <a:gs pos="50000">
                      <a:srgbClr val="FFFFFF"/>
                    </a:gs>
                    <a:gs pos="100000">
                      <a:srgbClr val="FFD5FE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匀速率曲线运动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3379" y="1515818"/>
            <a:ext cx="5450860" cy="5373947"/>
            <a:chOff x="382990" y="1528091"/>
            <a:chExt cx="5450860" cy="5259335"/>
          </a:xfrm>
        </p:grpSpPr>
        <p:sp>
          <p:nvSpPr>
            <p:cNvPr id="16" name="Text Box 1052"/>
            <p:cNvSpPr txBox="1">
              <a:spLocks noChangeArrowheads="1"/>
            </p:cNvSpPr>
            <p:nvPr/>
          </p:nvSpPr>
          <p:spPr bwMode="auto">
            <a:xfrm>
              <a:off x="382990" y="4233672"/>
              <a:ext cx="1802999" cy="533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DDF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B524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indent="666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2557250" y="2006582"/>
                  <a:ext cx="3276600" cy="652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gradFill rotWithShape="0">
                        <a:gsLst>
                          <a:gs pos="0">
                            <a:srgbClr val="CFCEFE"/>
                          </a:gs>
                          <a:gs pos="50000">
                            <a:srgbClr val="FFFFFF"/>
                          </a:gs>
                          <a:gs pos="100000">
                            <a:srgbClr val="CFCEFE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w="9525">
                      <a:solidFill>
                        <a:srgbClr val="FF93F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kumimoji="1" lang="en-US" altLang="zh-CN" sz="28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 0</m:t>
                        </m:r>
                        <m:r>
                          <a:rPr kumimoji="1"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   </m:t>
                        </m:r>
                        <m:sSub>
                          <m:sSubPr>
                            <m:ctrlP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=0 </m:t>
                        </m:r>
                      </m:oMath>
                    </m:oMathPara>
                  </a14:m>
                  <a:endParaRPr kumimoji="1"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18" name="Text Box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7250" y="2006582"/>
                  <a:ext cx="3276600" cy="6524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CFCEFE"/>
                          </a:gs>
                          <a:gs pos="50000">
                            <a:srgbClr val="FFFFFF"/>
                          </a:gs>
                          <a:gs pos="100000">
                            <a:srgbClr val="CFCEFE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93F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utoShape 1055"/>
            <p:cNvSpPr>
              <a:spLocks/>
            </p:cNvSpPr>
            <p:nvPr/>
          </p:nvSpPr>
          <p:spPr bwMode="auto">
            <a:xfrm>
              <a:off x="2537516" y="1528091"/>
              <a:ext cx="237666" cy="5259335"/>
            </a:xfrm>
            <a:prstGeom prst="leftBrace">
              <a:avLst>
                <a:gd name="adj1" fmla="val 54748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DDF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056"/>
                <p:cNvSpPr txBox="1">
                  <a:spLocks noChangeArrowheads="1"/>
                </p:cNvSpPr>
                <p:nvPr/>
              </p:nvSpPr>
              <p:spPr bwMode="auto">
                <a:xfrm>
                  <a:off x="2453974" y="2689584"/>
                  <a:ext cx="3276600" cy="652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gradFill rotWithShape="0">
                        <a:gsLst>
                          <a:gs pos="0">
                            <a:srgbClr val="FEF6C6"/>
                          </a:gs>
                          <a:gs pos="50000">
                            <a:srgbClr val="FFFFFF"/>
                          </a:gs>
                          <a:gs pos="100000">
                            <a:srgbClr val="FEF6C6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w="9525">
                      <a:solidFill>
                        <a:srgbClr val="5B524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kumimoji="1" lang="en-US" altLang="zh-CN" sz="2800" i="1" baseline="-250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=0     </m:t>
                        </m:r>
                        <m:r>
                          <a:rPr kumimoji="1"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zh-CN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0" name="Text Box 10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3974" y="2689584"/>
                  <a:ext cx="3276600" cy="6524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FEF6C6"/>
                          </a:gs>
                          <a:gs pos="50000">
                            <a:srgbClr val="FFFFFF"/>
                          </a:gs>
                          <a:gs pos="100000">
                            <a:srgbClr val="FEF6C6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5B524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 Box 1058"/>
                <p:cNvSpPr txBox="1">
                  <a:spLocks noChangeArrowheads="1"/>
                </p:cNvSpPr>
                <p:nvPr/>
              </p:nvSpPr>
              <p:spPr bwMode="auto">
                <a:xfrm>
                  <a:off x="2453974" y="4710748"/>
                  <a:ext cx="3276600" cy="652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gradFill rotWithShape="0">
                        <a:gsLst>
                          <a:gs pos="0">
                            <a:srgbClr val="FFD5FE"/>
                          </a:gs>
                          <a:gs pos="50000">
                            <a:srgbClr val="FFFFFF"/>
                          </a:gs>
                          <a:gs pos="100000">
                            <a:srgbClr val="FFD5FE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w="9525">
                      <a:solidFill>
                        <a:srgbClr val="5B524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280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    </m:t>
                        </m:r>
                        <m:r>
                          <a:rPr kumimoji="1"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kumimoji="1" lang="en-US" altLang="zh-CN" sz="280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𝑡</m:t>
                        </m:r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kumimoji="1"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0 </m:t>
                        </m:r>
                      </m:oMath>
                    </m:oMathPara>
                  </a14:m>
                  <a:endParaRPr kumimoji="1"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2" name="Text Box 10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3974" y="4710748"/>
                  <a:ext cx="3276600" cy="6524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FFD5FE"/>
                          </a:gs>
                          <a:gs pos="50000">
                            <a:srgbClr val="FFFFFF"/>
                          </a:gs>
                          <a:gs pos="100000">
                            <a:srgbClr val="FFD5FE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5B524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 Box 1060"/>
                <p:cNvSpPr txBox="1">
                  <a:spLocks noChangeArrowheads="1"/>
                </p:cNvSpPr>
                <p:nvPr/>
              </p:nvSpPr>
              <p:spPr bwMode="auto">
                <a:xfrm>
                  <a:off x="2557250" y="5280933"/>
                  <a:ext cx="3276600" cy="652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gradFill rotWithShape="0">
                        <a:gsLst>
                          <a:gs pos="0">
                            <a:srgbClr val="D9FED6"/>
                          </a:gs>
                          <a:gs pos="50000">
                            <a:srgbClr val="FFFFFF"/>
                          </a:gs>
                          <a:gs pos="100000">
                            <a:srgbClr val="D9FED6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w="9525">
                      <a:solidFill>
                        <a:srgbClr val="5B524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sSub>
                          <m:sSubPr>
                            <m:ctrlP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</m:t>
                            </m:r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en-US" altLang="zh-CN" sz="2800" dirty="0">
                    <a:latin typeface="微软雅黑" panose="020B0503020204020204" pitchFamily="34" charset="-122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Text Box 10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7250" y="5280933"/>
                  <a:ext cx="3276600" cy="6524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D9FED6"/>
                          </a:gs>
                          <a:gs pos="50000">
                            <a:srgbClr val="FFFFFF"/>
                          </a:gs>
                          <a:gs pos="100000">
                            <a:srgbClr val="D9FED6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5B524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 Box 1061"/>
          <p:cNvSpPr txBox="1">
            <a:spLocks noChangeArrowheads="1"/>
          </p:cNvSpPr>
          <p:nvPr/>
        </p:nvSpPr>
        <p:spPr bwMode="auto">
          <a:xfrm>
            <a:off x="5853584" y="5317162"/>
            <a:ext cx="2590800" cy="59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9FED6"/>
                    </a:gs>
                    <a:gs pos="50000">
                      <a:srgbClr val="FFFFFF"/>
                    </a:gs>
                    <a:gs pos="100000">
                      <a:srgbClr val="D9FED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B524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曲线运动</a:t>
            </a:r>
          </a:p>
        </p:txBody>
      </p:sp>
      <p:sp>
        <p:nvSpPr>
          <p:cNvPr id="28" name="Text Box 1054"/>
          <p:cNvSpPr txBox="1">
            <a:spLocks noChangeArrowheads="1"/>
          </p:cNvSpPr>
          <p:nvPr/>
        </p:nvSpPr>
        <p:spPr bwMode="auto">
          <a:xfrm>
            <a:off x="5944316" y="2009479"/>
            <a:ext cx="2590800" cy="59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FCEFE"/>
                    </a:gs>
                    <a:gs pos="50000">
                      <a:srgbClr val="FFFFFF"/>
                    </a:gs>
                    <a:gs pos="100000">
                      <a:srgbClr val="CFCEFE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3F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匀速直线运动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2990" y="835394"/>
            <a:ext cx="8546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讨论物体做什么样的运动？（变速或匀速，直线或曲线）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056">
                <a:extLst>
                  <a:ext uri="{FF2B5EF4-FFF2-40B4-BE49-F238E27FC236}">
                    <a16:creationId xmlns:a16="http://schemas.microsoft.com/office/drawing/2014/main" id="{5B9961A6-0F4D-4410-AE45-2080EFB960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3613" y="3369035"/>
                <a:ext cx="3276600" cy="652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gradFill rotWithShape="0">
                      <a:gsLst>
                        <a:gs pos="0">
                          <a:srgbClr val="FEF6C6"/>
                        </a:gs>
                        <a:gs pos="50000">
                          <a:srgbClr val="FFFFFF"/>
                        </a:gs>
                        <a:gs pos="100000">
                          <a:srgbClr val="FEF6C6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w="9525">
                    <a:solidFill>
                      <a:srgbClr val="5B524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kumimoji="1" lang="en-US" altLang="zh-CN" sz="2800" i="1" baseline="-250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kumimoji="1"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       </m:t>
                      </m:r>
                      <m:sSub>
                        <m:sSubPr>
                          <m:ctrlPr>
                            <a:rPr kumimoji="1"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恒值</m:t>
                      </m:r>
                    </m:oMath>
                  </m:oMathPara>
                </a14:m>
                <a:endParaRPr kumimoji="1"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3" name="Text Box 1056">
                <a:extLst>
                  <a:ext uri="{FF2B5EF4-FFF2-40B4-BE49-F238E27FC236}">
                    <a16:creationId xmlns:a16="http://schemas.microsoft.com/office/drawing/2014/main" id="{5B9961A6-0F4D-4410-AE45-2080EFB9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3613" y="3369035"/>
                <a:ext cx="3276600" cy="652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EF6C6"/>
                        </a:gs>
                        <a:gs pos="50000">
                          <a:srgbClr val="FFFFFF"/>
                        </a:gs>
                        <a:gs pos="100000">
                          <a:srgbClr val="FEF6C6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5B524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6C935A8-B1E1-4933-A53E-A47A1EE0D1B0}"/>
              </a:ext>
            </a:extLst>
          </p:cNvPr>
          <p:cNvSpPr txBox="1"/>
          <p:nvPr/>
        </p:nvSpPr>
        <p:spPr>
          <a:xfrm>
            <a:off x="5928255" y="3424399"/>
            <a:ext cx="283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匀变速直线运动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1058">
                <a:extLst>
                  <a:ext uri="{FF2B5EF4-FFF2-40B4-BE49-F238E27FC236}">
                    <a16:creationId xmlns:a16="http://schemas.microsoft.com/office/drawing/2014/main" id="{F4D61FEC-C7EE-4D56-ADB0-E8AE5DAE8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6374" y="4065349"/>
                <a:ext cx="3276600" cy="652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gradFill rotWithShape="0">
                      <a:gsLst>
                        <a:gs pos="0">
                          <a:srgbClr val="FFD5FE"/>
                        </a:gs>
                        <a:gs pos="50000">
                          <a:srgbClr val="FFFFFF"/>
                        </a:gs>
                        <a:gs pos="100000">
                          <a:srgbClr val="FFD5FE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w="9525">
                    <a:solidFill>
                      <a:srgbClr val="5B524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恒值</m:t>
                      </m:r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kumimoji="1" lang="en-US" altLang="zh-CN" sz="28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𝑡</m:t>
                      </m:r>
                      <m:r>
                        <a:rPr kumimoji="1"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m:t>=</m:t>
                      </m:r>
                      <m:r>
                        <a:rPr kumimoji="1"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0 </m:t>
                      </m:r>
                    </m:oMath>
                  </m:oMathPara>
                </a14:m>
                <a:endParaRPr kumimoji="1"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Text Box 1058">
                <a:extLst>
                  <a:ext uri="{FF2B5EF4-FFF2-40B4-BE49-F238E27FC236}">
                    <a16:creationId xmlns:a16="http://schemas.microsoft.com/office/drawing/2014/main" id="{F4D61FEC-C7EE-4D56-ADB0-E8AE5DAE8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6374" y="4065349"/>
                <a:ext cx="3276600" cy="652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D5FE"/>
                        </a:gs>
                        <a:gs pos="50000">
                          <a:srgbClr val="FFFFFF"/>
                        </a:gs>
                        <a:gs pos="100000">
                          <a:srgbClr val="FFD5FE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5B524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05911E7-C7F1-4440-84AF-F9B0995519F6}"/>
              </a:ext>
            </a:extLst>
          </p:cNvPr>
          <p:cNvSpPr txBox="1"/>
          <p:nvPr/>
        </p:nvSpPr>
        <p:spPr>
          <a:xfrm>
            <a:off x="5915981" y="4117871"/>
            <a:ext cx="298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匀速率圆周运动</a:t>
            </a:r>
          </a:p>
        </p:txBody>
      </p:sp>
    </p:spTree>
    <p:extLst>
      <p:ext uri="{BB962C8B-B14F-4D97-AF65-F5344CB8AC3E}">
        <p14:creationId xmlns:p14="http://schemas.microsoft.com/office/powerpoint/2010/main" val="27576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7" grpId="0"/>
      <p:bldP spid="28" grpId="0"/>
      <p:bldP spid="23" grpId="0"/>
      <p:bldP spid="7" grpId="0"/>
      <p:bldP spid="3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898" y="747814"/>
            <a:ext cx="455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二、曲线运动的两种特例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-6455"/>
            <a:ext cx="9144000" cy="7406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131" y="135128"/>
            <a:ext cx="3837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1-3 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曲线运动的描述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66767" y="1422920"/>
            <a:ext cx="442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抛体运动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885033E9-7355-4555-9B02-10783BAE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190100"/>
            <a:ext cx="8642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：以速度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平抛一小球，不计空气阻力，求</a:t>
            </a:r>
            <a:r>
              <a:rPr lang="en-US" altLang="zh-CN" sz="2400" i="1" dirty="0"/>
              <a:t>t</a:t>
            </a:r>
            <a:r>
              <a:rPr lang="zh-CN" altLang="en-US" sz="2400" dirty="0"/>
              <a:t>时刻小球的切向加速度量值</a:t>
            </a:r>
            <a:r>
              <a:rPr lang="en-US" altLang="zh-CN" sz="2400" i="1" dirty="0"/>
              <a:t>a</a:t>
            </a:r>
            <a:r>
              <a:rPr lang="en-US" altLang="zh-CN" sz="2400" baseline="-25000" dirty="0">
                <a:sym typeface="Symbol" panose="05050102010706020507" pitchFamily="18" charset="2"/>
              </a:rPr>
              <a:t></a:t>
            </a:r>
            <a:r>
              <a:rPr lang="en-US" altLang="zh-CN" sz="2400" dirty="0"/>
              <a:t> </a:t>
            </a:r>
            <a:r>
              <a:rPr lang="zh-CN" altLang="en-US" sz="2400" dirty="0"/>
              <a:t>，法向加速度量值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.</a:t>
            </a:r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32D82B50-F39A-45D3-82E8-0FBEB29BB091}"/>
              </a:ext>
            </a:extLst>
          </p:cNvPr>
          <p:cNvGrpSpPr>
            <a:grpSpLocks/>
          </p:cNvGrpSpPr>
          <p:nvPr/>
        </p:nvGrpSpPr>
        <p:grpSpPr bwMode="auto">
          <a:xfrm>
            <a:off x="5470561" y="2784726"/>
            <a:ext cx="3352800" cy="2209800"/>
            <a:chOff x="2672" y="1122"/>
            <a:chExt cx="2112" cy="1392"/>
          </a:xfrm>
        </p:grpSpPr>
        <p:sp>
          <p:nvSpPr>
            <p:cNvPr id="48" name="Line 25">
              <a:extLst>
                <a:ext uri="{FF2B5EF4-FFF2-40B4-BE49-F238E27FC236}">
                  <a16:creationId xmlns:a16="http://schemas.microsoft.com/office/drawing/2014/main" id="{6A06790D-A759-4487-B94F-69EF268BE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51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5F976ADF-AFAD-4C41-A14C-1BD4DEBBB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2" y="112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F9562361-F717-4117-A4FB-45B9431CF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344"/>
              <a:ext cx="1952" cy="1170"/>
              <a:chOff x="2688" y="1344"/>
              <a:chExt cx="1952" cy="1170"/>
            </a:xfrm>
          </p:grpSpPr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3EAF13AC-8192-402B-B404-087422490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344"/>
                <a:ext cx="1952" cy="1170"/>
              </a:xfrm>
              <a:custGeom>
                <a:avLst/>
                <a:gdLst>
                  <a:gd name="T0" fmla="*/ 0 w 1952"/>
                  <a:gd name="T1" fmla="*/ 0 h 1170"/>
                  <a:gd name="T2" fmla="*/ 905 w 1952"/>
                  <a:gd name="T3" fmla="*/ 118 h 1170"/>
                  <a:gd name="T4" fmla="*/ 1598 w 1952"/>
                  <a:gd name="T5" fmla="*/ 565 h 1170"/>
                  <a:gd name="T6" fmla="*/ 1952 w 1952"/>
                  <a:gd name="T7" fmla="*/ 117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2" h="1170">
                    <a:moveTo>
                      <a:pt x="0" y="0"/>
                    </a:moveTo>
                    <a:cubicBezTo>
                      <a:pt x="151" y="18"/>
                      <a:pt x="639" y="24"/>
                      <a:pt x="905" y="118"/>
                    </a:cubicBezTo>
                    <a:cubicBezTo>
                      <a:pt x="1171" y="212"/>
                      <a:pt x="1424" y="390"/>
                      <a:pt x="1598" y="565"/>
                    </a:cubicBezTo>
                    <a:cubicBezTo>
                      <a:pt x="1772" y="740"/>
                      <a:pt x="1878" y="1044"/>
                      <a:pt x="1952" y="1170"/>
                    </a:cubicBezTo>
                  </a:path>
                </a:pathLst>
              </a:custGeom>
              <a:noFill/>
              <a:ln w="28575" cap="flat" cmpd="sng">
                <a:solidFill>
                  <a:srgbClr val="CC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Oval 29">
                <a:extLst>
                  <a:ext uri="{FF2B5EF4-FFF2-40B4-BE49-F238E27FC236}">
                    <a16:creationId xmlns:a16="http://schemas.microsoft.com/office/drawing/2014/main" id="{841C9C28-261E-4BF2-B492-005F0D9E2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Group 30">
            <a:extLst>
              <a:ext uri="{FF2B5EF4-FFF2-40B4-BE49-F238E27FC236}">
                <a16:creationId xmlns:a16="http://schemas.microsoft.com/office/drawing/2014/main" id="{F394ADCC-2461-4C4D-9226-939D40BC2C23}"/>
              </a:ext>
            </a:extLst>
          </p:cNvPr>
          <p:cNvGrpSpPr>
            <a:grpSpLocks/>
          </p:cNvGrpSpPr>
          <p:nvPr/>
        </p:nvGrpSpPr>
        <p:grpSpPr bwMode="auto">
          <a:xfrm>
            <a:off x="6340201" y="3438567"/>
            <a:ext cx="1709738" cy="1487488"/>
            <a:chOff x="3475" y="2982"/>
            <a:chExt cx="1077" cy="937"/>
          </a:xfrm>
        </p:grpSpPr>
        <p:grpSp>
          <p:nvGrpSpPr>
            <p:cNvPr id="57" name="Group 31">
              <a:extLst>
                <a:ext uri="{FF2B5EF4-FFF2-40B4-BE49-F238E27FC236}">
                  <a16:creationId xmlns:a16="http://schemas.microsoft.com/office/drawing/2014/main" id="{E819A4E9-4FCC-4955-BFC5-E0CF82F60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5" y="2982"/>
              <a:ext cx="720" cy="720"/>
              <a:chOff x="3715" y="2982"/>
              <a:chExt cx="720" cy="720"/>
            </a:xfrm>
          </p:grpSpPr>
          <p:sp>
            <p:nvSpPr>
              <p:cNvPr id="63" name="Line 32">
                <a:extLst>
                  <a:ext uri="{FF2B5EF4-FFF2-40B4-BE49-F238E27FC236}">
                    <a16:creationId xmlns:a16="http://schemas.microsoft.com/office/drawing/2014/main" id="{78EC940C-AB2C-4452-A56E-40AC22039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1" y="2982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33">
                <a:extLst>
                  <a:ext uri="{FF2B5EF4-FFF2-40B4-BE49-F238E27FC236}">
                    <a16:creationId xmlns:a16="http://schemas.microsoft.com/office/drawing/2014/main" id="{ECB3D39D-E626-45DD-9FB7-50A3A2213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1" y="2982"/>
                <a:ext cx="384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34">
                <a:extLst>
                  <a:ext uri="{FF2B5EF4-FFF2-40B4-BE49-F238E27FC236}">
                    <a16:creationId xmlns:a16="http://schemas.microsoft.com/office/drawing/2014/main" id="{ABAA3F81-7056-42E9-A1C0-34022A8B0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5" y="2982"/>
                <a:ext cx="336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35">
                <a:extLst>
                  <a:ext uri="{FF2B5EF4-FFF2-40B4-BE49-F238E27FC236}">
                    <a16:creationId xmlns:a16="http://schemas.microsoft.com/office/drawing/2014/main" id="{4BC375E3-52FF-4846-B819-EFC5576C1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5" y="3510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36">
                <a:extLst>
                  <a:ext uri="{FF2B5EF4-FFF2-40B4-BE49-F238E27FC236}">
                    <a16:creationId xmlns:a16="http://schemas.microsoft.com/office/drawing/2014/main" id="{C1EAD86B-C77A-433D-880C-09A3A4449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1" y="3174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Text Box 37">
              <a:extLst>
                <a:ext uri="{FF2B5EF4-FFF2-40B4-BE49-F238E27FC236}">
                  <a16:creationId xmlns:a16="http://schemas.microsoft.com/office/drawing/2014/main" id="{E059A79E-CC15-44DB-B0DD-E18E1456A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6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9" name="Text Box 38">
              <a:extLst>
                <a:ext uri="{FF2B5EF4-FFF2-40B4-BE49-F238E27FC236}">
                  <a16:creationId xmlns:a16="http://schemas.microsoft.com/office/drawing/2014/main" id="{D5B1B565-C587-4A47-96B5-500B02E41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3381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n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" name="Rectangle 39">
              <a:extLst>
                <a:ext uri="{FF2B5EF4-FFF2-40B4-BE49-F238E27FC236}">
                  <a16:creationId xmlns:a16="http://schemas.microsoft.com/office/drawing/2014/main" id="{E2C13D19-C1EE-4475-890A-DCE98AC0B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3209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</a:t>
              </a:r>
              <a:endPara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196A1EF1-D6C2-4A41-B168-62191550E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3222"/>
              <a:ext cx="192" cy="104"/>
            </a:xfrm>
            <a:custGeom>
              <a:avLst/>
              <a:gdLst>
                <a:gd name="T0" fmla="*/ 0 w 192"/>
                <a:gd name="T1" fmla="*/ 48 h 104"/>
                <a:gd name="T2" fmla="*/ 96 w 192"/>
                <a:gd name="T3" fmla="*/ 96 h 104"/>
                <a:gd name="T4" fmla="*/ 192 w 192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04">
                  <a:moveTo>
                    <a:pt x="0" y="48"/>
                  </a:moveTo>
                  <a:cubicBezTo>
                    <a:pt x="32" y="76"/>
                    <a:pt x="64" y="104"/>
                    <a:pt x="96" y="96"/>
                  </a:cubicBezTo>
                  <a:cubicBezTo>
                    <a:pt x="128" y="88"/>
                    <a:pt x="160" y="44"/>
                    <a:pt x="1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41">
              <a:extLst>
                <a:ext uri="{FF2B5EF4-FFF2-40B4-BE49-F238E27FC236}">
                  <a16:creationId xmlns:a16="http://schemas.microsoft.com/office/drawing/2014/main" id="{C0EE884D-12FC-4044-BFA3-94A709D5B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29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θ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8" name="Group 16">
            <a:extLst>
              <a:ext uri="{FF2B5EF4-FFF2-40B4-BE49-F238E27FC236}">
                <a16:creationId xmlns:a16="http://schemas.microsoft.com/office/drawing/2014/main" id="{0E3EE8F9-2879-4F0F-AB72-BCDE6724B29D}"/>
              </a:ext>
            </a:extLst>
          </p:cNvPr>
          <p:cNvGrpSpPr>
            <a:grpSpLocks/>
          </p:cNvGrpSpPr>
          <p:nvPr/>
        </p:nvGrpSpPr>
        <p:grpSpPr bwMode="auto">
          <a:xfrm>
            <a:off x="7260217" y="2922209"/>
            <a:ext cx="1708150" cy="1235075"/>
            <a:chOff x="3792" y="1211"/>
            <a:chExt cx="1076" cy="778"/>
          </a:xfrm>
        </p:grpSpPr>
        <p:sp>
          <p:nvSpPr>
            <p:cNvPr id="69" name="Line 17">
              <a:extLst>
                <a:ext uri="{FF2B5EF4-FFF2-40B4-BE49-F238E27FC236}">
                  <a16:creationId xmlns:a16="http://schemas.microsoft.com/office/drawing/2014/main" id="{CE68235D-58BF-46B6-B9C6-83BDA0C45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536"/>
              <a:ext cx="816" cy="43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8">
              <a:extLst>
                <a:ext uri="{FF2B5EF4-FFF2-40B4-BE49-F238E27FC236}">
                  <a16:creationId xmlns:a16="http://schemas.microsoft.com/office/drawing/2014/main" id="{41D3D2FD-F776-4DD6-A73F-337BA74EF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536"/>
              <a:ext cx="816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9">
              <a:extLst>
                <a:ext uri="{FF2B5EF4-FFF2-40B4-BE49-F238E27FC236}">
                  <a16:creationId xmlns:a16="http://schemas.microsoft.com/office/drawing/2014/main" id="{5BC270DC-9EA0-4247-A203-CE04E6AA7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536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49DD50D9-01AB-423C-92CD-9FC367D97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11"/>
              <a:ext cx="5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</a:t>
              </a:r>
              <a:r>
                <a:rPr lang="en-US" altLang="zh-CN" sz="2000" baseline="-25000">
                  <a:ea typeface="宋体" panose="02010600030101010101" pitchFamily="2" charset="-122"/>
                </a:rPr>
                <a:t>x</a:t>
              </a:r>
              <a:r>
                <a:rPr lang="en-US" altLang="zh-CN" sz="2000">
                  <a:ea typeface="宋体" panose="02010600030101010101" pitchFamily="2" charset="-122"/>
                </a:rPr>
                <a:t>= </a:t>
              </a:r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</a:t>
              </a:r>
              <a:r>
                <a:rPr lang="en-US" altLang="zh-CN" sz="20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" name="Text Box 21">
              <a:extLst>
                <a:ext uri="{FF2B5EF4-FFF2-40B4-BE49-F238E27FC236}">
                  <a16:creationId xmlns:a16="http://schemas.microsoft.com/office/drawing/2014/main" id="{6A902150-617B-4048-AC73-913E61EAE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739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ea typeface="宋体" panose="02010600030101010101" pitchFamily="2" charset="-122"/>
                  <a:sym typeface="Symbol" panose="05050102010706020507" pitchFamily="18" charset="2"/>
                </a:rPr>
                <a:t></a:t>
              </a:r>
              <a:r>
                <a:rPr lang="en-US" altLang="zh-CN" sz="2000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AD6113CC-A543-4739-BB4C-52051F47C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536"/>
              <a:ext cx="104" cy="192"/>
            </a:xfrm>
            <a:custGeom>
              <a:avLst/>
              <a:gdLst>
                <a:gd name="T0" fmla="*/ 48 w 104"/>
                <a:gd name="T1" fmla="*/ 0 h 192"/>
                <a:gd name="T2" fmla="*/ 96 w 104"/>
                <a:gd name="T3" fmla="*/ 96 h 192"/>
                <a:gd name="T4" fmla="*/ 0 w 10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92">
                  <a:moveTo>
                    <a:pt x="48" y="0"/>
                  </a:moveTo>
                  <a:cubicBezTo>
                    <a:pt x="76" y="32"/>
                    <a:pt x="104" y="64"/>
                    <a:pt x="96" y="96"/>
                  </a:cubicBezTo>
                  <a:cubicBezTo>
                    <a:pt x="88" y="128"/>
                    <a:pt x="44" y="160"/>
                    <a:pt x="0" y="19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23">
              <a:extLst>
                <a:ext uri="{FF2B5EF4-FFF2-40B4-BE49-F238E27FC236}">
                  <a16:creationId xmlns:a16="http://schemas.microsoft.com/office/drawing/2014/main" id="{D9DD91B9-CE55-46CE-B823-40D70FDB7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56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l-GR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θ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6" name="Object 10">
            <a:extLst>
              <a:ext uri="{FF2B5EF4-FFF2-40B4-BE49-F238E27FC236}">
                <a16:creationId xmlns:a16="http://schemas.microsoft.com/office/drawing/2014/main" id="{9823F4F1-10FE-4D3A-A5A1-CCD8EE15F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16372"/>
              </p:ext>
            </p:extLst>
          </p:nvPr>
        </p:nvGraphicFramePr>
        <p:xfrm>
          <a:off x="341313" y="3297494"/>
          <a:ext cx="20256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187402" name="Object 10">
                        <a:extLst>
                          <a:ext uri="{FF2B5EF4-FFF2-40B4-BE49-F238E27FC236}">
                            <a16:creationId xmlns:a16="http://schemas.microsoft.com/office/drawing/2014/main" id="{3EBF5CA1-74E7-414B-BEEB-48F1DDCDA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3297494"/>
                        <a:ext cx="20256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1">
            <a:extLst>
              <a:ext uri="{FF2B5EF4-FFF2-40B4-BE49-F238E27FC236}">
                <a16:creationId xmlns:a16="http://schemas.microsoft.com/office/drawing/2014/main" id="{83F23447-7776-4337-B9CD-41046A4A6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5456"/>
              </p:ext>
            </p:extLst>
          </p:nvPr>
        </p:nvGraphicFramePr>
        <p:xfrm>
          <a:off x="2446667" y="2995440"/>
          <a:ext cx="121443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6" imgW="431640" imgH="419040" progId="Equation.DSMT4">
                  <p:embed/>
                </p:oleObj>
              </mc:Choice>
              <mc:Fallback>
                <p:oleObj name="Equation" r:id="rId6" imgW="431640" imgH="419040" progId="Equation.DSMT4">
                  <p:embed/>
                  <p:pic>
                    <p:nvPicPr>
                      <p:cNvPr id="187403" name="Object 11">
                        <a:extLst>
                          <a:ext uri="{FF2B5EF4-FFF2-40B4-BE49-F238E27FC236}">
                            <a16:creationId xmlns:a16="http://schemas.microsoft.com/office/drawing/2014/main" id="{7C4DC614-DA4C-47BE-BBBD-CC84D1595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667" y="2995440"/>
                        <a:ext cx="1214438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>
            <a:extLst>
              <a:ext uri="{FF2B5EF4-FFF2-40B4-BE49-F238E27FC236}">
                <a16:creationId xmlns:a16="http://schemas.microsoft.com/office/drawing/2014/main" id="{F62F5F77-F60D-4C05-A44D-606B8128C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779026"/>
              </p:ext>
            </p:extLst>
          </p:nvPr>
        </p:nvGraphicFramePr>
        <p:xfrm>
          <a:off x="817563" y="3872501"/>
          <a:ext cx="26289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8" imgW="952200" imgH="469800" progId="Equation.DSMT4">
                  <p:embed/>
                </p:oleObj>
              </mc:Choice>
              <mc:Fallback>
                <p:oleObj name="Equation" r:id="rId8" imgW="952200" imgH="469800" progId="Equation.DSMT4">
                  <p:embed/>
                  <p:pic>
                    <p:nvPicPr>
                      <p:cNvPr id="187404" name="Object 12">
                        <a:extLst>
                          <a:ext uri="{FF2B5EF4-FFF2-40B4-BE49-F238E27FC236}">
                            <a16:creationId xmlns:a16="http://schemas.microsoft.com/office/drawing/2014/main" id="{9DD4E93F-0BC7-4244-9110-BD1A5109B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872501"/>
                        <a:ext cx="262890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4">
            <a:extLst>
              <a:ext uri="{FF2B5EF4-FFF2-40B4-BE49-F238E27FC236}">
                <a16:creationId xmlns:a16="http://schemas.microsoft.com/office/drawing/2014/main" id="{A6B347D6-D0E3-4327-A8EE-63C165B57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55679"/>
              </p:ext>
            </p:extLst>
          </p:nvPr>
        </p:nvGraphicFramePr>
        <p:xfrm>
          <a:off x="396875" y="5260160"/>
          <a:ext cx="20955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187406" name="Object 14">
                        <a:extLst>
                          <a:ext uri="{FF2B5EF4-FFF2-40B4-BE49-F238E27FC236}">
                            <a16:creationId xmlns:a16="http://schemas.microsoft.com/office/drawing/2014/main" id="{2AAAEF7A-DBFE-4F3A-A539-262279F513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260160"/>
                        <a:ext cx="20955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5">
            <a:extLst>
              <a:ext uri="{FF2B5EF4-FFF2-40B4-BE49-F238E27FC236}">
                <a16:creationId xmlns:a16="http://schemas.microsoft.com/office/drawing/2014/main" id="{D86111D9-CFE7-4B18-B84E-5F7242313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44432"/>
              </p:ext>
            </p:extLst>
          </p:nvPr>
        </p:nvGraphicFramePr>
        <p:xfrm>
          <a:off x="2592388" y="5024567"/>
          <a:ext cx="121443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2" imgW="431640" imgH="393480" progId="Equation.DSMT4">
                  <p:embed/>
                </p:oleObj>
              </mc:Choice>
              <mc:Fallback>
                <p:oleObj name="Equation" r:id="rId12" imgW="431640" imgH="393480" progId="Equation.DSMT4">
                  <p:embed/>
                  <p:pic>
                    <p:nvPicPr>
                      <p:cNvPr id="187407" name="Object 15">
                        <a:extLst>
                          <a:ext uri="{FF2B5EF4-FFF2-40B4-BE49-F238E27FC236}">
                            <a16:creationId xmlns:a16="http://schemas.microsoft.com/office/drawing/2014/main" id="{AEE8BE67-448B-4FF2-A264-9CC53381F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024567"/>
                        <a:ext cx="1214437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3">
            <a:extLst>
              <a:ext uri="{FF2B5EF4-FFF2-40B4-BE49-F238E27FC236}">
                <a16:creationId xmlns:a16="http://schemas.microsoft.com/office/drawing/2014/main" id="{599E3B2F-C55C-44D7-8440-E51049ADD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84374"/>
              </p:ext>
            </p:extLst>
          </p:nvPr>
        </p:nvGraphicFramePr>
        <p:xfrm>
          <a:off x="3851275" y="5018316"/>
          <a:ext cx="23844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14" imgW="838080" imgH="469800" progId="Equation.DSMT4">
                  <p:embed/>
                </p:oleObj>
              </mc:Choice>
              <mc:Fallback>
                <p:oleObj name="Equation" r:id="rId14" imgW="838080" imgH="469800" progId="Equation.DSMT4">
                  <p:embed/>
                  <p:pic>
                    <p:nvPicPr>
                      <p:cNvPr id="187405" name="Object 13">
                        <a:extLst>
                          <a:ext uri="{FF2B5EF4-FFF2-40B4-BE49-F238E27FC236}">
                            <a16:creationId xmlns:a16="http://schemas.microsoft.com/office/drawing/2014/main" id="{F0A3619D-2FB8-41A5-A540-4D22BF455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018316"/>
                        <a:ext cx="238442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3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4496</TotalTime>
  <Words>1979</Words>
  <Application>Microsoft Office PowerPoint</Application>
  <PresentationFormat>全屏显示(4:3)</PresentationFormat>
  <Paragraphs>254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等线</vt:lpstr>
      <vt:lpstr>华文楷体</vt:lpstr>
      <vt:lpstr>华文中宋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Office 主题​​</vt:lpstr>
      <vt:lpstr>Equation.DSMT4</vt:lpstr>
      <vt:lpstr>Equation</vt:lpstr>
      <vt:lpstr>公式</vt:lpstr>
      <vt:lpstr>MathType 6.0 Equation</vt:lpstr>
      <vt:lpstr>Microsoft 公式 3.0</vt:lpstr>
      <vt:lpstr>Equation.3</vt:lpstr>
      <vt:lpstr>上节课复习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lilei</dc:creator>
  <cp:lastModifiedBy>白 慧婷</cp:lastModifiedBy>
  <cp:revision>154</cp:revision>
  <cp:lastPrinted>2022-03-23T05:40:27Z</cp:lastPrinted>
  <dcterms:created xsi:type="dcterms:W3CDTF">2021-07-27T03:00:22Z</dcterms:created>
  <dcterms:modified xsi:type="dcterms:W3CDTF">2022-03-23T05:41:43Z</dcterms:modified>
</cp:coreProperties>
</file>