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3" r:id="rId14"/>
    <p:sldId id="274" r:id="rId15"/>
    <p:sldId id="266" r:id="rId16"/>
    <p:sldId id="267" r:id="rId17"/>
    <p:sldId id="268" r:id="rId18"/>
    <p:sldId id="269" r:id="rId19"/>
    <p:sldId id="275" r:id="rId20"/>
    <p:sldId id="276" r:id="rId21"/>
    <p:sldId id="277" r:id="rId22"/>
    <p:sldId id="278" r:id="rId23"/>
    <p:sldId id="279" r:id="rId24"/>
    <p:sldId id="280" r:id="rId25"/>
    <p:sldId id="281" r:id="rId26"/>
    <p:sldId id="282" r:id="rId27"/>
    <p:sldId id="27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93930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198549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2576716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7A299601-5E35-4F8E-85EA-BB282E5B9BE2}"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52802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524203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199642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60350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517565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EF0C4AF-C69A-4A2F-98A7-68494BF51EC5}" type="datetimeFigureOut">
              <a:rPr lang="zh-CN" altLang="en-US" smtClean="0"/>
              <a:t>2022/12/22</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22358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173279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8471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275290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340439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105004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394115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343570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EF0C4AF-C69A-4A2F-98A7-68494BF51EC5}" type="datetimeFigureOut">
              <a:rPr lang="zh-CN" altLang="en-US" smtClean="0"/>
              <a:t>2022/12/22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289760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F0C4AF-C69A-4A2F-98A7-68494BF51EC5}" type="datetimeFigureOut">
              <a:rPr lang="zh-CN" altLang="en-US" smtClean="0"/>
              <a:t>2022/12/22</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A299601-5E35-4F8E-85EA-BB282E5B9BE2}" type="slidenum">
              <a:rPr lang="zh-CN" altLang="en-US" smtClean="0"/>
              <a:t>‹#›</a:t>
            </a:fld>
            <a:endParaRPr lang="zh-CN" altLang="en-US"/>
          </a:p>
        </p:txBody>
      </p:sp>
    </p:spTree>
    <p:extLst>
      <p:ext uri="{BB962C8B-B14F-4D97-AF65-F5344CB8AC3E}">
        <p14:creationId xmlns:p14="http://schemas.microsoft.com/office/powerpoint/2010/main" val="2011235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410F4-0752-47EB-928E-1CF58B3F076D}"/>
              </a:ext>
            </a:extLst>
          </p:cNvPr>
          <p:cNvSpPr>
            <a:spLocks noGrp="1"/>
          </p:cNvSpPr>
          <p:nvPr>
            <p:ph type="ctrTitle"/>
          </p:nvPr>
        </p:nvSpPr>
        <p:spPr>
          <a:xfrm>
            <a:off x="-76423" y="2371122"/>
            <a:ext cx="8144134" cy="1373070"/>
          </a:xfrm>
        </p:spPr>
        <p:txBody>
          <a:bodyPr/>
          <a:lstStyle/>
          <a:p>
            <a:r>
              <a:rPr lang="en-US" altLang="zh-CN" dirty="0"/>
              <a:t>《</a:t>
            </a:r>
            <a:r>
              <a:rPr lang="zh-CN" altLang="en-US" dirty="0"/>
              <a:t>高校学籍管理系统</a:t>
            </a:r>
            <a:r>
              <a:rPr lang="en-US" altLang="zh-CN" dirty="0"/>
              <a:t>》</a:t>
            </a:r>
            <a:endParaRPr lang="zh-CN" altLang="en-US" dirty="0"/>
          </a:p>
        </p:txBody>
      </p:sp>
      <p:sp>
        <p:nvSpPr>
          <p:cNvPr id="3" name="副标题 2">
            <a:extLst>
              <a:ext uri="{FF2B5EF4-FFF2-40B4-BE49-F238E27FC236}">
                <a16:creationId xmlns:a16="http://schemas.microsoft.com/office/drawing/2014/main" id="{36625907-4136-43E8-8D6F-49F91D25DCBA}"/>
              </a:ext>
            </a:extLst>
          </p:cNvPr>
          <p:cNvSpPr>
            <a:spLocks noGrp="1"/>
          </p:cNvSpPr>
          <p:nvPr>
            <p:ph type="subTitle" idx="1"/>
          </p:nvPr>
        </p:nvSpPr>
        <p:spPr>
          <a:xfrm>
            <a:off x="4047866" y="3275637"/>
            <a:ext cx="8144134" cy="1117687"/>
          </a:xfrm>
        </p:spPr>
        <p:txBody>
          <a:bodyPr>
            <a:normAutofit/>
          </a:bodyPr>
          <a:lstStyle/>
          <a:p>
            <a:r>
              <a:rPr lang="zh-CN" altLang="en-US" sz="3200" b="1" dirty="0">
                <a:solidFill>
                  <a:schemeClr val="bg1"/>
                </a:solidFill>
              </a:rPr>
              <a:t>数据库课程设计</a:t>
            </a:r>
          </a:p>
        </p:txBody>
      </p:sp>
      <p:sp>
        <p:nvSpPr>
          <p:cNvPr id="4" name="矩形 3">
            <a:extLst>
              <a:ext uri="{FF2B5EF4-FFF2-40B4-BE49-F238E27FC236}">
                <a16:creationId xmlns:a16="http://schemas.microsoft.com/office/drawing/2014/main" id="{E3E66433-C973-46C6-83E8-BB0CA3D7C708}"/>
              </a:ext>
            </a:extLst>
          </p:cNvPr>
          <p:cNvSpPr/>
          <p:nvPr/>
        </p:nvSpPr>
        <p:spPr>
          <a:xfrm>
            <a:off x="3657599" y="4732790"/>
            <a:ext cx="7714593" cy="2301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rPr>
              <a:t>组员：鲁佳宝、孙久猛、王灵娟、黄博然</a:t>
            </a:r>
            <a:endParaRPr lang="en-US" altLang="zh-CN" sz="3200" dirty="0">
              <a:solidFill>
                <a:schemeClr val="bg1"/>
              </a:solidFill>
            </a:endParaRPr>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dirty="0"/>
              <a:t>信息网络安全学院</a:t>
            </a:r>
          </a:p>
        </p:txBody>
      </p:sp>
    </p:spTree>
    <p:extLst>
      <p:ext uri="{BB962C8B-B14F-4D97-AF65-F5344CB8AC3E}">
        <p14:creationId xmlns:p14="http://schemas.microsoft.com/office/powerpoint/2010/main" val="4165225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7F753-CCEA-4862-A444-0FD18839E465}"/>
              </a:ext>
            </a:extLst>
          </p:cNvPr>
          <p:cNvSpPr>
            <a:spLocks noGrp="1"/>
          </p:cNvSpPr>
          <p:nvPr>
            <p:ph type="title"/>
          </p:nvPr>
        </p:nvSpPr>
        <p:spPr>
          <a:xfrm>
            <a:off x="659300" y="984455"/>
            <a:ext cx="9613861" cy="1080938"/>
          </a:xfrm>
        </p:spPr>
        <p:txBody>
          <a:bodyPr/>
          <a:lstStyle/>
          <a:p>
            <a:r>
              <a:rPr lang="zh-CN" altLang="en-US" dirty="0"/>
              <a:t>（</a:t>
            </a:r>
            <a:r>
              <a:rPr lang="en-US" altLang="zh-CN" dirty="0"/>
              <a:t>3</a:t>
            </a:r>
            <a:r>
              <a:rPr lang="zh-CN" altLang="en-US" dirty="0"/>
              <a:t>）</a:t>
            </a:r>
            <a:r>
              <a:rPr lang="en-US" altLang="zh-CN" dirty="0"/>
              <a:t>.</a:t>
            </a:r>
            <a:r>
              <a:rPr lang="zh-CN" altLang="zh-CN" dirty="0"/>
              <a:t>专业实体属性图</a:t>
            </a:r>
            <a:br>
              <a:rPr lang="zh-CN" altLang="zh-CN" dirty="0"/>
            </a:br>
            <a:endParaRPr lang="zh-CN" altLang="en-US" dirty="0"/>
          </a:p>
        </p:txBody>
      </p:sp>
      <p:pic>
        <p:nvPicPr>
          <p:cNvPr id="4" name="内容占位符 3">
            <a:extLst>
              <a:ext uri="{FF2B5EF4-FFF2-40B4-BE49-F238E27FC236}">
                <a16:creationId xmlns:a16="http://schemas.microsoft.com/office/drawing/2014/main" id="{C937DF66-A264-417A-A34B-DC5525202859}"/>
              </a:ext>
            </a:extLst>
          </p:cNvPr>
          <p:cNvPicPr>
            <a:picLocks noGrp="1"/>
          </p:cNvPicPr>
          <p:nvPr>
            <p:ph idx="1"/>
          </p:nvPr>
        </p:nvPicPr>
        <p:blipFill>
          <a:blip r:embed="rId2"/>
          <a:srcRect r="-433" b="16727"/>
          <a:stretch>
            <a:fillRect/>
          </a:stretch>
        </p:blipFill>
        <p:spPr>
          <a:xfrm>
            <a:off x="2453830" y="2224239"/>
            <a:ext cx="7284340" cy="4397278"/>
          </a:xfrm>
          <a:prstGeom prst="rect">
            <a:avLst/>
          </a:prstGeom>
          <a:noFill/>
          <a:ln>
            <a:noFill/>
          </a:ln>
        </p:spPr>
      </p:pic>
    </p:spTree>
    <p:extLst>
      <p:ext uri="{BB962C8B-B14F-4D97-AF65-F5344CB8AC3E}">
        <p14:creationId xmlns:p14="http://schemas.microsoft.com/office/powerpoint/2010/main" val="2286803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479E4-30B6-4DCF-A82B-FF8317346E0E}"/>
              </a:ext>
            </a:extLst>
          </p:cNvPr>
          <p:cNvSpPr>
            <a:spLocks noGrp="1"/>
          </p:cNvSpPr>
          <p:nvPr>
            <p:ph type="title"/>
          </p:nvPr>
        </p:nvSpPr>
        <p:spPr/>
        <p:txBody>
          <a:bodyPr/>
          <a:lstStyle/>
          <a:p>
            <a:r>
              <a:rPr lang="zh-CN" altLang="en-US" dirty="0"/>
              <a:t>（</a:t>
            </a:r>
            <a:r>
              <a:rPr lang="en-US" altLang="zh-CN" dirty="0"/>
              <a:t>4</a:t>
            </a:r>
            <a:r>
              <a:rPr lang="zh-CN" altLang="en-US" dirty="0"/>
              <a:t>）</a:t>
            </a:r>
            <a:r>
              <a:rPr lang="en-US" altLang="zh-CN" dirty="0"/>
              <a:t>.</a:t>
            </a:r>
            <a:r>
              <a:rPr lang="zh-CN" altLang="zh-CN" dirty="0"/>
              <a:t>院系实体属性图</a:t>
            </a:r>
            <a:br>
              <a:rPr lang="zh-CN" altLang="zh-CN" dirty="0"/>
            </a:br>
            <a:endParaRPr lang="zh-CN" altLang="en-US" dirty="0"/>
          </a:p>
        </p:txBody>
      </p:sp>
      <p:pic>
        <p:nvPicPr>
          <p:cNvPr id="4" name="内容占位符 3">
            <a:extLst>
              <a:ext uri="{FF2B5EF4-FFF2-40B4-BE49-F238E27FC236}">
                <a16:creationId xmlns:a16="http://schemas.microsoft.com/office/drawing/2014/main" id="{59B46DC0-94B9-4F1E-8B7D-30F44B06C135}"/>
              </a:ext>
            </a:extLst>
          </p:cNvPr>
          <p:cNvPicPr>
            <a:picLocks noGrp="1"/>
          </p:cNvPicPr>
          <p:nvPr>
            <p:ph idx="1"/>
          </p:nvPr>
        </p:nvPicPr>
        <p:blipFill>
          <a:blip r:embed="rId2"/>
          <a:srcRect r="-2520" b="27083"/>
          <a:stretch>
            <a:fillRect/>
          </a:stretch>
        </p:blipFill>
        <p:spPr>
          <a:xfrm>
            <a:off x="3048342" y="2571215"/>
            <a:ext cx="5801368" cy="3262026"/>
          </a:xfrm>
          <a:prstGeom prst="rect">
            <a:avLst/>
          </a:prstGeom>
          <a:noFill/>
          <a:ln>
            <a:noFill/>
          </a:ln>
        </p:spPr>
      </p:pic>
    </p:spTree>
    <p:extLst>
      <p:ext uri="{BB962C8B-B14F-4D97-AF65-F5344CB8AC3E}">
        <p14:creationId xmlns:p14="http://schemas.microsoft.com/office/powerpoint/2010/main" val="14116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9A9B3-3E9F-4134-99BC-9BF69EB0B759}"/>
              </a:ext>
            </a:extLst>
          </p:cNvPr>
          <p:cNvSpPr>
            <a:spLocks noGrp="1"/>
          </p:cNvSpPr>
          <p:nvPr>
            <p:ph type="title"/>
          </p:nvPr>
        </p:nvSpPr>
        <p:spPr/>
        <p:txBody>
          <a:bodyPr/>
          <a:lstStyle/>
          <a:p>
            <a:r>
              <a:rPr lang="zh-CN" altLang="en-US" dirty="0"/>
              <a:t>（</a:t>
            </a:r>
            <a:r>
              <a:rPr lang="en-US" altLang="zh-CN" dirty="0"/>
              <a:t>5</a:t>
            </a:r>
            <a:r>
              <a:rPr lang="zh-CN" altLang="en-US" dirty="0"/>
              <a:t>）</a:t>
            </a:r>
            <a:r>
              <a:rPr lang="en-US" altLang="zh-CN" dirty="0"/>
              <a:t>.</a:t>
            </a:r>
            <a:r>
              <a:rPr lang="zh-CN" altLang="zh-CN" dirty="0"/>
              <a:t>课程实体属性图</a:t>
            </a:r>
            <a:br>
              <a:rPr lang="zh-CN" altLang="zh-CN" dirty="0"/>
            </a:br>
            <a:endParaRPr lang="zh-CN" altLang="en-US" dirty="0"/>
          </a:p>
        </p:txBody>
      </p:sp>
      <p:pic>
        <p:nvPicPr>
          <p:cNvPr id="4" name="内容占位符 3">
            <a:extLst>
              <a:ext uri="{FF2B5EF4-FFF2-40B4-BE49-F238E27FC236}">
                <a16:creationId xmlns:a16="http://schemas.microsoft.com/office/drawing/2014/main" id="{6FE1F8A0-43D9-4EAC-AB1B-B7617CAD8467}"/>
              </a:ext>
            </a:extLst>
          </p:cNvPr>
          <p:cNvPicPr>
            <a:picLocks noGrp="1"/>
          </p:cNvPicPr>
          <p:nvPr>
            <p:ph idx="1"/>
          </p:nvPr>
        </p:nvPicPr>
        <p:blipFill>
          <a:blip r:embed="rId2"/>
          <a:srcRect r="-1059" b="18273"/>
          <a:stretch>
            <a:fillRect/>
          </a:stretch>
        </p:blipFill>
        <p:spPr>
          <a:xfrm>
            <a:off x="2439900" y="2198923"/>
            <a:ext cx="7671052" cy="4538207"/>
          </a:xfrm>
          <a:prstGeom prst="rect">
            <a:avLst/>
          </a:prstGeom>
          <a:noFill/>
          <a:ln>
            <a:noFill/>
          </a:ln>
        </p:spPr>
      </p:pic>
    </p:spTree>
    <p:extLst>
      <p:ext uri="{BB962C8B-B14F-4D97-AF65-F5344CB8AC3E}">
        <p14:creationId xmlns:p14="http://schemas.microsoft.com/office/powerpoint/2010/main" val="177865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C505F-9197-4CCF-AF13-100D5B496B77}"/>
              </a:ext>
            </a:extLst>
          </p:cNvPr>
          <p:cNvSpPr>
            <a:spLocks noGrp="1"/>
          </p:cNvSpPr>
          <p:nvPr>
            <p:ph type="title"/>
          </p:nvPr>
        </p:nvSpPr>
        <p:spPr/>
        <p:txBody>
          <a:bodyPr/>
          <a:lstStyle/>
          <a:p>
            <a:r>
              <a:rPr lang="zh-CN" altLang="en-US" dirty="0"/>
              <a:t>（</a:t>
            </a:r>
            <a:r>
              <a:rPr lang="en-US" altLang="zh-CN" dirty="0"/>
              <a:t>6</a:t>
            </a:r>
            <a:r>
              <a:rPr lang="zh-CN" altLang="en-US" dirty="0"/>
              <a:t>）</a:t>
            </a:r>
            <a:r>
              <a:rPr lang="en-US" altLang="zh-CN" dirty="0"/>
              <a:t>.</a:t>
            </a:r>
            <a:r>
              <a:rPr lang="zh-CN" altLang="zh-CN" dirty="0"/>
              <a:t>课程成绩实体属性图</a:t>
            </a:r>
            <a:br>
              <a:rPr lang="zh-CN" altLang="zh-CN" dirty="0"/>
            </a:br>
            <a:endParaRPr lang="zh-CN" altLang="en-US" dirty="0"/>
          </a:p>
        </p:txBody>
      </p:sp>
      <p:pic>
        <p:nvPicPr>
          <p:cNvPr id="4" name="内容占位符 3">
            <a:extLst>
              <a:ext uri="{FF2B5EF4-FFF2-40B4-BE49-F238E27FC236}">
                <a16:creationId xmlns:a16="http://schemas.microsoft.com/office/drawing/2014/main" id="{6CD05D60-64DC-4689-A857-0C194BD61346}"/>
              </a:ext>
            </a:extLst>
          </p:cNvPr>
          <p:cNvPicPr>
            <a:picLocks noGrp="1"/>
          </p:cNvPicPr>
          <p:nvPr>
            <p:ph idx="1"/>
          </p:nvPr>
        </p:nvPicPr>
        <p:blipFill>
          <a:blip r:embed="rId2"/>
          <a:srcRect r="-1932" b="22290"/>
          <a:stretch>
            <a:fillRect/>
          </a:stretch>
        </p:blipFill>
        <p:spPr>
          <a:xfrm>
            <a:off x="2014468" y="2459065"/>
            <a:ext cx="6919325" cy="3931224"/>
          </a:xfrm>
          <a:prstGeom prst="rect">
            <a:avLst/>
          </a:prstGeom>
          <a:noFill/>
          <a:ln>
            <a:noFill/>
          </a:ln>
        </p:spPr>
      </p:pic>
    </p:spTree>
    <p:extLst>
      <p:ext uri="{BB962C8B-B14F-4D97-AF65-F5344CB8AC3E}">
        <p14:creationId xmlns:p14="http://schemas.microsoft.com/office/powerpoint/2010/main" val="347458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4CEE8-9839-4A5C-B462-B3171C1FDB7B}"/>
              </a:ext>
            </a:extLst>
          </p:cNvPr>
          <p:cNvSpPr>
            <a:spLocks noGrp="1"/>
          </p:cNvSpPr>
          <p:nvPr>
            <p:ph type="title"/>
          </p:nvPr>
        </p:nvSpPr>
        <p:spPr/>
        <p:txBody>
          <a:bodyPr/>
          <a:lstStyle/>
          <a:p>
            <a:r>
              <a:rPr lang="en-US" altLang="zh-CN" dirty="0"/>
              <a:t>(7).</a:t>
            </a:r>
            <a:r>
              <a:rPr lang="zh-CN" altLang="zh-CN" dirty="0"/>
              <a:t>奖惩实体属性图</a:t>
            </a:r>
            <a:br>
              <a:rPr lang="zh-CN" altLang="zh-CN" dirty="0"/>
            </a:br>
            <a:endParaRPr lang="zh-CN" altLang="en-US" dirty="0"/>
          </a:p>
        </p:txBody>
      </p:sp>
      <p:pic>
        <p:nvPicPr>
          <p:cNvPr id="4" name="内容占位符 3">
            <a:extLst>
              <a:ext uri="{FF2B5EF4-FFF2-40B4-BE49-F238E27FC236}">
                <a16:creationId xmlns:a16="http://schemas.microsoft.com/office/drawing/2014/main" id="{92C83613-29DA-40B2-B982-DEE695934B7D}"/>
              </a:ext>
            </a:extLst>
          </p:cNvPr>
          <p:cNvPicPr>
            <a:picLocks noGrp="1"/>
          </p:cNvPicPr>
          <p:nvPr>
            <p:ph idx="1"/>
          </p:nvPr>
        </p:nvPicPr>
        <p:blipFill>
          <a:blip r:embed="rId2"/>
          <a:srcRect t="3266" r="1720" b="20744"/>
          <a:stretch>
            <a:fillRect/>
          </a:stretch>
        </p:blipFill>
        <p:spPr>
          <a:xfrm>
            <a:off x="1721681" y="2253348"/>
            <a:ext cx="8000388" cy="4315618"/>
          </a:xfrm>
          <a:prstGeom prst="rect">
            <a:avLst/>
          </a:prstGeom>
          <a:noFill/>
          <a:ln>
            <a:noFill/>
          </a:ln>
        </p:spPr>
      </p:pic>
    </p:spTree>
    <p:extLst>
      <p:ext uri="{BB962C8B-B14F-4D97-AF65-F5344CB8AC3E}">
        <p14:creationId xmlns:p14="http://schemas.microsoft.com/office/powerpoint/2010/main" val="109103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A54BB-306D-4DBB-816A-F06A162DF634}"/>
              </a:ext>
            </a:extLst>
          </p:cNvPr>
          <p:cNvSpPr>
            <a:spLocks noGrp="1"/>
          </p:cNvSpPr>
          <p:nvPr>
            <p:ph type="title"/>
          </p:nvPr>
        </p:nvSpPr>
        <p:spPr/>
        <p:txBody>
          <a:bodyPr/>
          <a:lstStyle/>
          <a:p>
            <a:r>
              <a:rPr lang="zh-CN" altLang="zh-CN" dirty="0"/>
              <a:t>全局</a:t>
            </a:r>
            <a:r>
              <a:rPr lang="en-US" altLang="zh-CN" dirty="0"/>
              <a:t>E-R</a:t>
            </a:r>
            <a:r>
              <a:rPr lang="zh-CN" altLang="zh-CN" dirty="0"/>
              <a:t>图</a:t>
            </a:r>
            <a:endParaRPr lang="zh-CN" altLang="en-US" dirty="0"/>
          </a:p>
        </p:txBody>
      </p:sp>
      <p:pic>
        <p:nvPicPr>
          <p:cNvPr id="4" name="内容占位符 3" descr="未命名文件">
            <a:extLst>
              <a:ext uri="{FF2B5EF4-FFF2-40B4-BE49-F238E27FC236}">
                <a16:creationId xmlns:a16="http://schemas.microsoft.com/office/drawing/2014/main" id="{A68265FB-A4B7-405B-92F6-93D855C2E573}"/>
              </a:ext>
            </a:extLst>
          </p:cNvPr>
          <p:cNvPicPr>
            <a:picLocks noGrp="1"/>
          </p:cNvPicPr>
          <p:nvPr>
            <p:ph idx="1"/>
          </p:nvPr>
        </p:nvPicPr>
        <p:blipFill>
          <a:blip r:embed="rId2"/>
          <a:stretch>
            <a:fillRect/>
          </a:stretch>
        </p:blipFill>
        <p:spPr>
          <a:xfrm>
            <a:off x="1366374" y="1865587"/>
            <a:ext cx="8927808" cy="5209627"/>
          </a:xfrm>
          <a:prstGeom prst="rect">
            <a:avLst/>
          </a:prstGeom>
        </p:spPr>
      </p:pic>
    </p:spTree>
    <p:extLst>
      <p:ext uri="{BB962C8B-B14F-4D97-AF65-F5344CB8AC3E}">
        <p14:creationId xmlns:p14="http://schemas.microsoft.com/office/powerpoint/2010/main" val="337644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F1B91-8533-478D-A87C-84D8A890B907}"/>
              </a:ext>
            </a:extLst>
          </p:cNvPr>
          <p:cNvSpPr>
            <a:spLocks noGrp="1"/>
          </p:cNvSpPr>
          <p:nvPr>
            <p:ph type="title"/>
          </p:nvPr>
        </p:nvSpPr>
        <p:spPr/>
        <p:txBody>
          <a:bodyPr/>
          <a:lstStyle/>
          <a:p>
            <a:r>
              <a:rPr lang="zh-CN" altLang="zh-CN" b="1" dirty="0"/>
              <a:t>逻辑结构设计</a:t>
            </a:r>
            <a:endParaRPr lang="zh-CN" altLang="en-US" dirty="0"/>
          </a:p>
        </p:txBody>
      </p:sp>
      <p:sp>
        <p:nvSpPr>
          <p:cNvPr id="3" name="内容占位符 2">
            <a:extLst>
              <a:ext uri="{FF2B5EF4-FFF2-40B4-BE49-F238E27FC236}">
                <a16:creationId xmlns:a16="http://schemas.microsoft.com/office/drawing/2014/main" id="{D47828ED-8989-4305-9175-98494D36BFC3}"/>
              </a:ext>
            </a:extLst>
          </p:cNvPr>
          <p:cNvSpPr>
            <a:spLocks noGrp="1"/>
          </p:cNvSpPr>
          <p:nvPr>
            <p:ph idx="1"/>
          </p:nvPr>
        </p:nvSpPr>
        <p:spPr/>
        <p:txBody>
          <a:bodyPr>
            <a:normAutofit fontScale="92500" lnSpcReduction="10000"/>
          </a:bodyPr>
          <a:lstStyle/>
          <a:p>
            <a:r>
              <a:rPr lang="zh-CN" altLang="zh-CN" dirty="0"/>
              <a:t>关系数据模式</a:t>
            </a:r>
          </a:p>
          <a:p>
            <a:r>
              <a:rPr lang="zh-CN" altLang="zh-CN" dirty="0"/>
              <a:t>（</a:t>
            </a:r>
            <a:r>
              <a:rPr lang="en-US" altLang="zh-CN" dirty="0"/>
              <a:t>1</a:t>
            </a:r>
            <a:r>
              <a:rPr lang="zh-CN" altLang="zh-CN" dirty="0"/>
              <a:t>）学生（</a:t>
            </a:r>
            <a:r>
              <a:rPr lang="zh-CN" altLang="zh-CN" u="sng" dirty="0"/>
              <a:t>学号</a:t>
            </a:r>
            <a:r>
              <a:rPr lang="zh-CN" altLang="zh-CN" dirty="0"/>
              <a:t>，姓名，性别，班级编号，专业编号，院系编号，民族，年龄，出生日期，家庭地址，入学时间）</a:t>
            </a:r>
          </a:p>
          <a:p>
            <a:r>
              <a:rPr lang="zh-CN" altLang="zh-CN" dirty="0"/>
              <a:t>（</a:t>
            </a:r>
            <a:r>
              <a:rPr lang="en-US" altLang="zh-CN" dirty="0"/>
              <a:t>2</a:t>
            </a:r>
            <a:r>
              <a:rPr lang="zh-CN" altLang="zh-CN" dirty="0"/>
              <a:t>）班级（</a:t>
            </a:r>
            <a:r>
              <a:rPr lang="zh-CN" altLang="zh-CN" u="sng" dirty="0"/>
              <a:t>班级编号</a:t>
            </a:r>
            <a:r>
              <a:rPr lang="zh-CN" altLang="zh-CN" dirty="0"/>
              <a:t>，专业编号，院系编号，班级名称，人数）</a:t>
            </a:r>
          </a:p>
          <a:p>
            <a:r>
              <a:rPr lang="zh-CN" altLang="zh-CN" dirty="0"/>
              <a:t>（</a:t>
            </a:r>
            <a:r>
              <a:rPr lang="en-US" altLang="zh-CN" dirty="0"/>
              <a:t>3</a:t>
            </a:r>
            <a:r>
              <a:rPr lang="zh-CN" altLang="zh-CN" dirty="0"/>
              <a:t>）专业（</a:t>
            </a:r>
            <a:r>
              <a:rPr lang="zh-CN" altLang="zh-CN" u="sng" dirty="0"/>
              <a:t>专业编号</a:t>
            </a:r>
            <a:r>
              <a:rPr lang="zh-CN" altLang="zh-CN" dirty="0"/>
              <a:t>，院系编号，专业名称）</a:t>
            </a:r>
          </a:p>
          <a:p>
            <a:r>
              <a:rPr lang="zh-CN" altLang="zh-CN" dirty="0"/>
              <a:t>（</a:t>
            </a:r>
            <a:r>
              <a:rPr lang="en-US" altLang="zh-CN" dirty="0"/>
              <a:t>4</a:t>
            </a:r>
            <a:r>
              <a:rPr lang="zh-CN" altLang="zh-CN" dirty="0"/>
              <a:t>）院系（</a:t>
            </a:r>
            <a:r>
              <a:rPr lang="zh-CN" altLang="zh-CN" u="sng" dirty="0"/>
              <a:t>院系编号</a:t>
            </a:r>
            <a:r>
              <a:rPr lang="zh-CN" altLang="zh-CN" dirty="0"/>
              <a:t>、院系名称）</a:t>
            </a:r>
          </a:p>
          <a:p>
            <a:r>
              <a:rPr lang="zh-CN" altLang="zh-CN" dirty="0"/>
              <a:t>（</a:t>
            </a:r>
            <a:r>
              <a:rPr lang="en-US" altLang="zh-CN" dirty="0"/>
              <a:t>5</a:t>
            </a:r>
            <a:r>
              <a:rPr lang="zh-CN" altLang="zh-CN" dirty="0"/>
              <a:t>）课程（</a:t>
            </a:r>
            <a:r>
              <a:rPr lang="zh-CN" altLang="zh-CN" u="sng" dirty="0"/>
              <a:t>课程号</a:t>
            </a:r>
            <a:r>
              <a:rPr lang="zh-CN" altLang="zh-CN" dirty="0"/>
              <a:t>，课程名，学分，学时）</a:t>
            </a:r>
          </a:p>
          <a:p>
            <a:r>
              <a:rPr lang="zh-CN" altLang="zh-CN" dirty="0"/>
              <a:t>（</a:t>
            </a:r>
            <a:r>
              <a:rPr lang="en-US" altLang="zh-CN" dirty="0"/>
              <a:t>6</a:t>
            </a:r>
            <a:r>
              <a:rPr lang="zh-CN" altLang="zh-CN" dirty="0"/>
              <a:t>）课程成绩（</a:t>
            </a:r>
            <a:r>
              <a:rPr lang="zh-CN" altLang="zh-CN" u="sng" dirty="0"/>
              <a:t>课程号</a:t>
            </a:r>
            <a:r>
              <a:rPr lang="zh-CN" altLang="zh-CN" dirty="0"/>
              <a:t>，</a:t>
            </a:r>
            <a:r>
              <a:rPr lang="zh-CN" altLang="zh-CN" u="sng" dirty="0"/>
              <a:t>学号</a:t>
            </a:r>
            <a:r>
              <a:rPr lang="zh-CN" altLang="zh-CN" dirty="0"/>
              <a:t>，成绩）</a:t>
            </a:r>
          </a:p>
          <a:p>
            <a:r>
              <a:rPr lang="zh-CN" altLang="zh-CN" dirty="0"/>
              <a:t>（</a:t>
            </a:r>
            <a:r>
              <a:rPr lang="en-US" altLang="zh-CN" dirty="0"/>
              <a:t>7</a:t>
            </a:r>
            <a:r>
              <a:rPr lang="zh-CN" altLang="zh-CN" dirty="0"/>
              <a:t>）奖惩（</a:t>
            </a:r>
            <a:r>
              <a:rPr lang="zh-CN" altLang="zh-CN" u="sng" dirty="0"/>
              <a:t>奖惩号</a:t>
            </a:r>
            <a:r>
              <a:rPr lang="zh-CN" altLang="zh-CN" dirty="0"/>
              <a:t>，学号，专业编号，院系编号，奖惩名称，奖惩方案）</a:t>
            </a:r>
          </a:p>
          <a:p>
            <a:endParaRPr lang="zh-CN" altLang="en-US" dirty="0"/>
          </a:p>
        </p:txBody>
      </p:sp>
    </p:spTree>
    <p:extLst>
      <p:ext uri="{BB962C8B-B14F-4D97-AF65-F5344CB8AC3E}">
        <p14:creationId xmlns:p14="http://schemas.microsoft.com/office/powerpoint/2010/main" val="237066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9A4EF-9B6D-47C3-B4BF-1327062CDA09}"/>
              </a:ext>
            </a:extLst>
          </p:cNvPr>
          <p:cNvSpPr>
            <a:spLocks noGrp="1"/>
          </p:cNvSpPr>
          <p:nvPr>
            <p:ph type="title"/>
          </p:nvPr>
        </p:nvSpPr>
        <p:spPr/>
        <p:txBody>
          <a:bodyPr/>
          <a:lstStyle/>
          <a:p>
            <a:r>
              <a:rPr lang="zh-CN" altLang="zh-CN" b="1" dirty="0"/>
              <a:t>数据库物理设计与实施</a:t>
            </a:r>
            <a:endParaRPr lang="zh-CN" altLang="en-US" dirty="0"/>
          </a:p>
        </p:txBody>
      </p:sp>
      <p:sp>
        <p:nvSpPr>
          <p:cNvPr id="3" name="内容占位符 2">
            <a:extLst>
              <a:ext uri="{FF2B5EF4-FFF2-40B4-BE49-F238E27FC236}">
                <a16:creationId xmlns:a16="http://schemas.microsoft.com/office/drawing/2014/main" id="{7C936ADB-4E93-4ACA-A3F2-328ACC4BED64}"/>
              </a:ext>
            </a:extLst>
          </p:cNvPr>
          <p:cNvSpPr>
            <a:spLocks noGrp="1"/>
          </p:cNvSpPr>
          <p:nvPr>
            <p:ph idx="1"/>
          </p:nvPr>
        </p:nvSpPr>
        <p:spPr>
          <a:xfrm>
            <a:off x="449093" y="2505456"/>
            <a:ext cx="9613861" cy="3599316"/>
          </a:xfrm>
        </p:spPr>
        <p:txBody>
          <a:bodyPr/>
          <a:lstStyle/>
          <a:p>
            <a:pPr marL="0" indent="0">
              <a:buNone/>
            </a:pPr>
            <a:endParaRPr lang="en-US" altLang="zh-CN" dirty="0"/>
          </a:p>
          <a:p>
            <a:pPr marL="0" indent="0">
              <a:buNone/>
            </a:pPr>
            <a:r>
              <a:rPr lang="zh-CN" altLang="zh-CN" sz="3600" dirty="0"/>
              <a:t>数据库关系图</a:t>
            </a:r>
            <a:endParaRPr lang="en-US" altLang="zh-CN" dirty="0"/>
          </a:p>
          <a:p>
            <a:pPr marL="0" indent="0">
              <a:buNone/>
            </a:pPr>
            <a:r>
              <a:rPr lang="en-US" altLang="zh-CN" dirty="0"/>
              <a:t>    </a:t>
            </a:r>
            <a:r>
              <a:rPr lang="zh-CN" altLang="zh-CN" dirty="0"/>
              <a:t>根据概念结构设计和逻辑结构的内容，可以将此学籍管理系统设计出</a:t>
            </a:r>
            <a:r>
              <a:rPr lang="en-US" altLang="zh-CN" dirty="0"/>
              <a:t>7</a:t>
            </a:r>
            <a:r>
              <a:rPr lang="zh-CN" altLang="zh-CN" dirty="0"/>
              <a:t>个表，分别为“</a:t>
            </a:r>
            <a:r>
              <a:rPr lang="en-US" altLang="zh-CN" dirty="0"/>
              <a:t>Student</a:t>
            </a:r>
            <a:r>
              <a:rPr lang="zh-CN" altLang="zh-CN" dirty="0"/>
              <a:t>表”、“</a:t>
            </a:r>
            <a:r>
              <a:rPr lang="en-US" altLang="zh-CN" dirty="0"/>
              <a:t>Class</a:t>
            </a:r>
            <a:r>
              <a:rPr lang="zh-CN" altLang="zh-CN" dirty="0"/>
              <a:t>表”、“</a:t>
            </a:r>
            <a:r>
              <a:rPr lang="en-US" altLang="zh-CN" dirty="0"/>
              <a:t>Major</a:t>
            </a:r>
            <a:r>
              <a:rPr lang="zh-CN" altLang="zh-CN" dirty="0"/>
              <a:t>表”、“</a:t>
            </a:r>
            <a:r>
              <a:rPr lang="en-US" altLang="zh-CN" dirty="0"/>
              <a:t>Department</a:t>
            </a:r>
            <a:r>
              <a:rPr lang="zh-CN" altLang="zh-CN" dirty="0"/>
              <a:t>表”、“</a:t>
            </a:r>
            <a:r>
              <a:rPr lang="en-US" altLang="zh-CN" dirty="0"/>
              <a:t>Course</a:t>
            </a:r>
            <a:r>
              <a:rPr lang="zh-CN" altLang="zh-CN" dirty="0"/>
              <a:t>表”、“</a:t>
            </a:r>
            <a:r>
              <a:rPr lang="en-US" altLang="zh-CN" dirty="0"/>
              <a:t>Grader</a:t>
            </a:r>
            <a:r>
              <a:rPr lang="zh-CN" altLang="zh-CN" dirty="0"/>
              <a:t>表”和“</a:t>
            </a:r>
            <a:r>
              <a:rPr lang="en-US" altLang="zh-CN" dirty="0" err="1"/>
              <a:t>Award_punish</a:t>
            </a:r>
            <a:r>
              <a:rPr lang="zh-CN" altLang="zh-CN" dirty="0"/>
              <a:t>表”。具体如下：</a:t>
            </a:r>
          </a:p>
          <a:p>
            <a:r>
              <a:rPr lang="zh-CN" altLang="zh-CN" dirty="0"/>
              <a:t>这</a:t>
            </a:r>
            <a:r>
              <a:rPr lang="en-US" altLang="zh-CN" dirty="0"/>
              <a:t>7</a:t>
            </a:r>
            <a:r>
              <a:rPr lang="zh-CN" altLang="zh-CN" dirty="0"/>
              <a:t>张表的数据库关系图如下</a:t>
            </a:r>
            <a:r>
              <a:rPr lang="zh-CN" altLang="en-US" dirty="0"/>
              <a:t>（下页）</a:t>
            </a:r>
            <a:r>
              <a:rPr lang="zh-CN" altLang="zh-CN" dirty="0"/>
              <a:t>：</a:t>
            </a:r>
          </a:p>
          <a:p>
            <a:endParaRPr lang="zh-CN" altLang="en-US" dirty="0"/>
          </a:p>
        </p:txBody>
      </p:sp>
    </p:spTree>
    <p:extLst>
      <p:ext uri="{BB962C8B-B14F-4D97-AF65-F5344CB8AC3E}">
        <p14:creationId xmlns:p14="http://schemas.microsoft.com/office/powerpoint/2010/main" val="260969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59D79-A0FE-4325-ACA4-633B2E560D7D}"/>
              </a:ext>
            </a:extLst>
          </p:cNvPr>
          <p:cNvSpPr>
            <a:spLocks noGrp="1"/>
          </p:cNvSpPr>
          <p:nvPr>
            <p:ph type="title"/>
          </p:nvPr>
        </p:nvSpPr>
        <p:spPr>
          <a:xfrm>
            <a:off x="638280" y="1014124"/>
            <a:ext cx="9613861" cy="1080938"/>
          </a:xfrm>
        </p:spPr>
        <p:txBody>
          <a:bodyPr/>
          <a:lstStyle/>
          <a:p>
            <a:r>
              <a:rPr lang="zh-CN" altLang="zh-CN" dirty="0"/>
              <a:t>这</a:t>
            </a:r>
            <a:r>
              <a:rPr lang="en-US" altLang="zh-CN" dirty="0"/>
              <a:t>7</a:t>
            </a:r>
            <a:r>
              <a:rPr lang="zh-CN" altLang="zh-CN" dirty="0"/>
              <a:t>张表的数据库关系图如下：</a:t>
            </a:r>
            <a:br>
              <a:rPr lang="zh-CN" altLang="zh-CN" dirty="0"/>
            </a:br>
            <a:endParaRPr lang="zh-CN" altLang="en-US" dirty="0"/>
          </a:p>
        </p:txBody>
      </p:sp>
      <p:pic>
        <p:nvPicPr>
          <p:cNvPr id="4" name="内容占位符 3">
            <a:extLst>
              <a:ext uri="{FF2B5EF4-FFF2-40B4-BE49-F238E27FC236}">
                <a16:creationId xmlns:a16="http://schemas.microsoft.com/office/drawing/2014/main" id="{030961E2-05EC-4FC4-BC47-7F3A6509339D}"/>
              </a:ext>
            </a:extLst>
          </p:cNvPr>
          <p:cNvPicPr>
            <a:picLocks noGrp="1"/>
          </p:cNvPicPr>
          <p:nvPr>
            <p:ph idx="1"/>
          </p:nvPr>
        </p:nvPicPr>
        <p:blipFill>
          <a:blip r:embed="rId2"/>
          <a:stretch>
            <a:fillRect/>
          </a:stretch>
        </p:blipFill>
        <p:spPr>
          <a:xfrm>
            <a:off x="1050116" y="2095062"/>
            <a:ext cx="9613860" cy="4431862"/>
          </a:xfrm>
          <a:prstGeom prst="rect">
            <a:avLst/>
          </a:prstGeom>
          <a:noFill/>
          <a:ln>
            <a:noFill/>
          </a:ln>
        </p:spPr>
      </p:pic>
    </p:spTree>
    <p:extLst>
      <p:ext uri="{BB962C8B-B14F-4D97-AF65-F5344CB8AC3E}">
        <p14:creationId xmlns:p14="http://schemas.microsoft.com/office/powerpoint/2010/main" val="3047007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E5EBB-EC10-42B0-BD17-432A4924CCFA}"/>
              </a:ext>
            </a:extLst>
          </p:cNvPr>
          <p:cNvSpPr>
            <a:spLocks noGrp="1"/>
          </p:cNvSpPr>
          <p:nvPr>
            <p:ph type="title"/>
          </p:nvPr>
        </p:nvSpPr>
        <p:spPr>
          <a:xfrm>
            <a:off x="680321" y="921811"/>
            <a:ext cx="9613861" cy="1080938"/>
          </a:xfrm>
        </p:spPr>
        <p:txBody>
          <a:bodyPr>
            <a:normAutofit fontScale="90000"/>
          </a:bodyPr>
          <a:lstStyle/>
          <a:p>
            <a:r>
              <a:rPr lang="zh-CN" altLang="zh-CN" dirty="0"/>
              <a:t>表的创建</a:t>
            </a:r>
            <a:br>
              <a:rPr lang="en-US" altLang="zh-CN" dirty="0"/>
            </a:br>
            <a:r>
              <a:rPr lang="en-US" altLang="zh-CN" dirty="0"/>
              <a:t>1.Department</a:t>
            </a:r>
            <a:r>
              <a:rPr lang="zh-CN" altLang="zh-CN" dirty="0"/>
              <a:t>表</a:t>
            </a:r>
            <a:br>
              <a:rPr lang="zh-CN" altLang="zh-CN" dirty="0"/>
            </a:br>
            <a:endParaRPr lang="zh-CN" altLang="en-US" dirty="0"/>
          </a:p>
        </p:txBody>
      </p:sp>
      <p:graphicFrame>
        <p:nvGraphicFramePr>
          <p:cNvPr id="4" name="内容占位符 3">
            <a:extLst>
              <a:ext uri="{FF2B5EF4-FFF2-40B4-BE49-F238E27FC236}">
                <a16:creationId xmlns:a16="http://schemas.microsoft.com/office/drawing/2014/main" id="{3F17906F-5636-4109-BD59-75EC78CC6332}"/>
              </a:ext>
            </a:extLst>
          </p:cNvPr>
          <p:cNvGraphicFramePr>
            <a:graphicFrameLocks noGrp="1"/>
          </p:cNvGraphicFramePr>
          <p:nvPr>
            <p:ph idx="1"/>
            <p:extLst>
              <p:ext uri="{D42A27DB-BD31-4B8C-83A1-F6EECF244321}">
                <p14:modId xmlns:p14="http://schemas.microsoft.com/office/powerpoint/2010/main" val="1424257219"/>
              </p:ext>
            </p:extLst>
          </p:nvPr>
        </p:nvGraphicFramePr>
        <p:xfrm>
          <a:off x="1513490" y="2301766"/>
          <a:ext cx="9017876" cy="3804743"/>
        </p:xfrm>
        <a:graphic>
          <a:graphicData uri="http://schemas.openxmlformats.org/drawingml/2006/table">
            <a:tbl>
              <a:tblPr firstRow="1" firstCol="1" bandRow="1">
                <a:tableStyleId>{5C22544A-7EE6-4342-B048-85BDC9FD1C3A}</a:tableStyleId>
              </a:tblPr>
              <a:tblGrid>
                <a:gridCol w="2253938">
                  <a:extLst>
                    <a:ext uri="{9D8B030D-6E8A-4147-A177-3AD203B41FA5}">
                      <a16:colId xmlns:a16="http://schemas.microsoft.com/office/drawing/2014/main" val="2604034769"/>
                    </a:ext>
                  </a:extLst>
                </a:gridCol>
                <a:gridCol w="2253938">
                  <a:extLst>
                    <a:ext uri="{9D8B030D-6E8A-4147-A177-3AD203B41FA5}">
                      <a16:colId xmlns:a16="http://schemas.microsoft.com/office/drawing/2014/main" val="2331061861"/>
                    </a:ext>
                  </a:extLst>
                </a:gridCol>
                <a:gridCol w="2255000">
                  <a:extLst>
                    <a:ext uri="{9D8B030D-6E8A-4147-A177-3AD203B41FA5}">
                      <a16:colId xmlns:a16="http://schemas.microsoft.com/office/drawing/2014/main" val="2936635756"/>
                    </a:ext>
                  </a:extLst>
                </a:gridCol>
                <a:gridCol w="2255000">
                  <a:extLst>
                    <a:ext uri="{9D8B030D-6E8A-4147-A177-3AD203B41FA5}">
                      <a16:colId xmlns:a16="http://schemas.microsoft.com/office/drawing/2014/main" val="4082317051"/>
                    </a:ext>
                  </a:extLst>
                </a:gridCol>
              </a:tblGrid>
              <a:tr h="1259240">
                <a:tc>
                  <a:txBody>
                    <a:bodyPr/>
                    <a:lstStyle/>
                    <a:p>
                      <a:pPr algn="just">
                        <a:lnSpc>
                          <a:spcPts val="2200"/>
                        </a:lnSpc>
                        <a:spcAft>
                          <a:spcPts val="0"/>
                        </a:spcAft>
                      </a:pPr>
                      <a:r>
                        <a:rPr lang="en-US" sz="1200" kern="0">
                          <a:effectLst/>
                        </a:rPr>
                        <a:t>      </a:t>
                      </a:r>
                      <a:r>
                        <a:rPr lang="zh-CN" sz="1200" kern="0">
                          <a:effectLst/>
                        </a:rPr>
                        <a:t>列名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数据类型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500" kern="0">
                          <a:effectLst/>
                        </a:rPr>
                        <a:t>     </a:t>
                      </a:r>
                      <a:r>
                        <a:rPr lang="zh-CN" sz="1200" kern="0">
                          <a:effectLst/>
                        </a:rPr>
                        <a:t>约束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dirty="0">
                          <a:effectLst/>
                        </a:rPr>
                        <a:t>      </a:t>
                      </a:r>
                      <a:r>
                        <a:rPr lang="zh-CN" sz="12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5724502"/>
                  </a:ext>
                </a:extLst>
              </a:tr>
              <a:tr h="1259240">
                <a:tc>
                  <a:txBody>
                    <a:bodyPr/>
                    <a:lstStyle/>
                    <a:p>
                      <a:pPr algn="just">
                        <a:lnSpc>
                          <a:spcPts val="2200"/>
                        </a:lnSpc>
                        <a:spcAft>
                          <a:spcPts val="0"/>
                        </a:spcAft>
                      </a:pPr>
                      <a:r>
                        <a:rPr lang="en-US" sz="1200" kern="0">
                          <a:effectLst/>
                        </a:rPr>
                        <a:t>       Did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dirty="0">
                          <a:effectLst/>
                        </a:rPr>
                        <a:t>   primary key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院系编号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81630454"/>
                  </a:ext>
                </a:extLst>
              </a:tr>
              <a:tr h="1286263">
                <a:tc>
                  <a:txBody>
                    <a:bodyPr/>
                    <a:lstStyle/>
                    <a:p>
                      <a:pPr algn="just">
                        <a:lnSpc>
                          <a:spcPts val="2200"/>
                        </a:lnSpc>
                        <a:spcAft>
                          <a:spcPts val="0"/>
                        </a:spcAft>
                      </a:pPr>
                      <a:r>
                        <a:rPr lang="en-US" sz="1200" kern="0">
                          <a:effectLst/>
                        </a:rPr>
                        <a:t>       Dname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dirty="0">
                          <a:effectLst/>
                        </a:rPr>
                        <a:t>    </a:t>
                      </a:r>
                      <a:r>
                        <a:rPr lang="zh-CN" sz="1200" kern="0" dirty="0">
                          <a:effectLst/>
                        </a:rPr>
                        <a:t>院系名称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210857"/>
                  </a:ext>
                </a:extLst>
              </a:tr>
            </a:tbl>
          </a:graphicData>
        </a:graphic>
      </p:graphicFrame>
    </p:spTree>
    <p:extLst>
      <p:ext uri="{BB962C8B-B14F-4D97-AF65-F5344CB8AC3E}">
        <p14:creationId xmlns:p14="http://schemas.microsoft.com/office/powerpoint/2010/main" val="174705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8EF51-13CF-46BA-94DA-54E3EAB69D6A}"/>
              </a:ext>
            </a:extLst>
          </p:cNvPr>
          <p:cNvSpPr>
            <a:spLocks noGrp="1"/>
          </p:cNvSpPr>
          <p:nvPr>
            <p:ph type="title"/>
          </p:nvPr>
        </p:nvSpPr>
        <p:spPr>
          <a:xfrm>
            <a:off x="669811" y="921811"/>
            <a:ext cx="9613861" cy="1080938"/>
          </a:xfrm>
        </p:spPr>
        <p:txBody>
          <a:bodyPr>
            <a:normAutofit fontScale="90000"/>
          </a:bodyPr>
          <a:lstStyle/>
          <a:p>
            <a:r>
              <a:rPr lang="zh-CN" altLang="zh-CN" b="1" dirty="0"/>
              <a:t>高校学籍管理系统</a:t>
            </a:r>
            <a:br>
              <a:rPr lang="zh-CN" altLang="zh-CN" dirty="0"/>
            </a:br>
            <a:r>
              <a:rPr lang="zh-CN" altLang="zh-CN" b="1" dirty="0"/>
              <a:t>摘要：</a:t>
            </a:r>
            <a:br>
              <a:rPr lang="zh-CN" altLang="zh-CN" dirty="0"/>
            </a:br>
            <a:endParaRPr lang="zh-CN" altLang="en-US" dirty="0"/>
          </a:p>
        </p:txBody>
      </p:sp>
      <p:sp>
        <p:nvSpPr>
          <p:cNvPr id="3" name="内容占位符 2">
            <a:extLst>
              <a:ext uri="{FF2B5EF4-FFF2-40B4-BE49-F238E27FC236}">
                <a16:creationId xmlns:a16="http://schemas.microsoft.com/office/drawing/2014/main" id="{BF329082-8F74-4F5F-96EA-638CDEA8C040}"/>
              </a:ext>
            </a:extLst>
          </p:cNvPr>
          <p:cNvSpPr>
            <a:spLocks noGrp="1"/>
          </p:cNvSpPr>
          <p:nvPr>
            <p:ph idx="1"/>
          </p:nvPr>
        </p:nvSpPr>
        <p:spPr/>
        <p:txBody>
          <a:bodyPr>
            <a:normAutofit lnSpcReduction="10000"/>
          </a:bodyPr>
          <a:lstStyle/>
          <a:p>
            <a:r>
              <a:rPr lang="zh-CN" altLang="zh-CN" dirty="0"/>
              <a:t>高校的管理工作是一项复杂且系统化的工作。而随着当代社会积极响应国家“科教兴国”的战略。高校建设规模和招生人数每年均高不下，庞大的学生群体对高校的管理工作带来了巨大的挑战。而对学生的学籍管理工作更是高校管理工作的一个重要环节。</a:t>
            </a:r>
          </a:p>
          <a:p>
            <a:r>
              <a:rPr lang="zh-CN" altLang="zh-CN" dirty="0"/>
              <a:t>面对高校学生学籍信息如此庞大的数据群，如采用传统的管理模式，管理工作的效率不仅低下，而且数据错误的发生率相对较高，还会产生人力和物力上的巨大开支。面对这样的情况，开发一个高校学籍管理系统就显得尤为重要。</a:t>
            </a:r>
          </a:p>
          <a:p>
            <a:r>
              <a:rPr lang="zh-CN" altLang="zh-CN" dirty="0"/>
              <a:t>运用高校学籍管理系统可以大大提高高校管理工作效率、方便系统维护、减小开支、提高准确性。并且主流用户群体—学生也能够第一时间查询了解到自己的学籍信息。</a:t>
            </a:r>
          </a:p>
          <a:p>
            <a:endParaRPr lang="zh-CN" altLang="en-US" dirty="0"/>
          </a:p>
        </p:txBody>
      </p:sp>
    </p:spTree>
    <p:extLst>
      <p:ext uri="{BB962C8B-B14F-4D97-AF65-F5344CB8AC3E}">
        <p14:creationId xmlns:p14="http://schemas.microsoft.com/office/powerpoint/2010/main" val="263216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C3235-04A8-4981-B5AD-E7F5C7C2DADC}"/>
              </a:ext>
            </a:extLst>
          </p:cNvPr>
          <p:cNvSpPr>
            <a:spLocks noGrp="1"/>
          </p:cNvSpPr>
          <p:nvPr>
            <p:ph type="title"/>
          </p:nvPr>
        </p:nvSpPr>
        <p:spPr>
          <a:xfrm>
            <a:off x="721509" y="973945"/>
            <a:ext cx="9613861" cy="1080938"/>
          </a:xfrm>
        </p:spPr>
        <p:txBody>
          <a:bodyPr/>
          <a:lstStyle/>
          <a:p>
            <a:r>
              <a:rPr lang="en-US" altLang="zh-CN" dirty="0"/>
              <a:t>2.Major</a:t>
            </a:r>
            <a:r>
              <a:rPr lang="zh-CN" altLang="zh-CN" dirty="0"/>
              <a:t>表</a:t>
            </a:r>
            <a:br>
              <a:rPr lang="zh-CN" altLang="zh-CN" dirty="0"/>
            </a:br>
            <a:endParaRPr lang="zh-CN" altLang="en-US" dirty="0"/>
          </a:p>
        </p:txBody>
      </p:sp>
      <p:graphicFrame>
        <p:nvGraphicFramePr>
          <p:cNvPr id="4" name="内容占位符 3">
            <a:extLst>
              <a:ext uri="{FF2B5EF4-FFF2-40B4-BE49-F238E27FC236}">
                <a16:creationId xmlns:a16="http://schemas.microsoft.com/office/drawing/2014/main" id="{09C94E69-CB4F-409A-81E5-E9AFC0994B49}"/>
              </a:ext>
            </a:extLst>
          </p:cNvPr>
          <p:cNvGraphicFramePr>
            <a:graphicFrameLocks noGrp="1"/>
          </p:cNvGraphicFramePr>
          <p:nvPr>
            <p:ph idx="1"/>
            <p:extLst>
              <p:ext uri="{D42A27DB-BD31-4B8C-83A1-F6EECF244321}">
                <p14:modId xmlns:p14="http://schemas.microsoft.com/office/powerpoint/2010/main" val="3104245108"/>
              </p:ext>
            </p:extLst>
          </p:nvPr>
        </p:nvGraphicFramePr>
        <p:xfrm>
          <a:off x="336330" y="2333297"/>
          <a:ext cx="10384220" cy="4351282"/>
        </p:xfrm>
        <a:graphic>
          <a:graphicData uri="http://schemas.openxmlformats.org/drawingml/2006/table">
            <a:tbl>
              <a:tblPr firstRow="1" firstCol="1" bandRow="1">
                <a:tableStyleId>{5C22544A-7EE6-4342-B048-85BDC9FD1C3A}</a:tableStyleId>
              </a:tblPr>
              <a:tblGrid>
                <a:gridCol w="2595444">
                  <a:extLst>
                    <a:ext uri="{9D8B030D-6E8A-4147-A177-3AD203B41FA5}">
                      <a16:colId xmlns:a16="http://schemas.microsoft.com/office/drawing/2014/main" val="3486826227"/>
                    </a:ext>
                  </a:extLst>
                </a:gridCol>
                <a:gridCol w="2595444">
                  <a:extLst>
                    <a:ext uri="{9D8B030D-6E8A-4147-A177-3AD203B41FA5}">
                      <a16:colId xmlns:a16="http://schemas.microsoft.com/office/drawing/2014/main" val="2339427637"/>
                    </a:ext>
                  </a:extLst>
                </a:gridCol>
                <a:gridCol w="2596666">
                  <a:extLst>
                    <a:ext uri="{9D8B030D-6E8A-4147-A177-3AD203B41FA5}">
                      <a16:colId xmlns:a16="http://schemas.microsoft.com/office/drawing/2014/main" val="702604772"/>
                    </a:ext>
                  </a:extLst>
                </a:gridCol>
                <a:gridCol w="2596666">
                  <a:extLst>
                    <a:ext uri="{9D8B030D-6E8A-4147-A177-3AD203B41FA5}">
                      <a16:colId xmlns:a16="http://schemas.microsoft.com/office/drawing/2014/main" val="3727617656"/>
                    </a:ext>
                  </a:extLst>
                </a:gridCol>
              </a:tblGrid>
              <a:tr h="1076273">
                <a:tc>
                  <a:txBody>
                    <a:bodyPr/>
                    <a:lstStyle/>
                    <a:p>
                      <a:pPr algn="just">
                        <a:lnSpc>
                          <a:spcPts val="2200"/>
                        </a:lnSpc>
                        <a:spcAft>
                          <a:spcPts val="0"/>
                        </a:spcAft>
                      </a:pPr>
                      <a:r>
                        <a:rPr lang="en-US" sz="1200" kern="0">
                          <a:effectLst/>
                        </a:rPr>
                        <a:t>      </a:t>
                      </a:r>
                      <a:r>
                        <a:rPr lang="zh-CN" sz="1200" kern="0">
                          <a:effectLst/>
                        </a:rPr>
                        <a:t>列名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数据类型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500" kern="0">
                          <a:effectLst/>
                        </a:rPr>
                        <a:t>     </a:t>
                      </a:r>
                      <a:r>
                        <a:rPr lang="zh-CN" sz="1200" kern="0">
                          <a:effectLst/>
                        </a:rPr>
                        <a:t>约束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2594258"/>
                  </a:ext>
                </a:extLst>
              </a:tr>
              <a:tr h="1076273">
                <a:tc>
                  <a:txBody>
                    <a:bodyPr/>
                    <a:lstStyle/>
                    <a:p>
                      <a:pPr algn="just">
                        <a:lnSpc>
                          <a:spcPts val="2200"/>
                        </a:lnSpc>
                        <a:spcAft>
                          <a:spcPts val="0"/>
                        </a:spcAft>
                      </a:pPr>
                      <a:r>
                        <a:rPr lang="en-US" sz="1200" kern="0">
                          <a:effectLst/>
                        </a:rPr>
                        <a:t>       Mid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primary key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专业编号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85117292"/>
                  </a:ext>
                </a:extLst>
              </a:tr>
              <a:tr h="1099368">
                <a:tc>
                  <a:txBody>
                    <a:bodyPr/>
                    <a:lstStyle/>
                    <a:p>
                      <a:pPr algn="just">
                        <a:lnSpc>
                          <a:spcPts val="2200"/>
                        </a:lnSpc>
                        <a:spcAft>
                          <a:spcPts val="0"/>
                        </a:spcAft>
                      </a:pPr>
                      <a:r>
                        <a:rPr lang="en-US" sz="1200" kern="0">
                          <a:effectLst/>
                        </a:rPr>
                        <a:t>       Did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foreign key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院系编号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75139821"/>
                  </a:ext>
                </a:extLst>
              </a:tr>
              <a:tr h="1099368">
                <a:tc>
                  <a:txBody>
                    <a:bodyPr/>
                    <a:lstStyle/>
                    <a:p>
                      <a:pPr algn="just">
                        <a:lnSpc>
                          <a:spcPts val="2200"/>
                        </a:lnSpc>
                        <a:spcAft>
                          <a:spcPts val="0"/>
                        </a:spcAft>
                      </a:pPr>
                      <a:r>
                        <a:rPr lang="en-US" sz="1200" kern="0">
                          <a:effectLst/>
                        </a:rPr>
                        <a:t>       Mname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dirty="0">
                          <a:effectLst/>
                        </a:rPr>
                        <a:t>    </a:t>
                      </a:r>
                      <a:r>
                        <a:rPr lang="zh-CN" sz="1200" kern="0" dirty="0">
                          <a:effectLst/>
                        </a:rPr>
                        <a:t>专业名称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6477615"/>
                  </a:ext>
                </a:extLst>
              </a:tr>
            </a:tbl>
          </a:graphicData>
        </a:graphic>
      </p:graphicFrame>
    </p:spTree>
    <p:extLst>
      <p:ext uri="{BB962C8B-B14F-4D97-AF65-F5344CB8AC3E}">
        <p14:creationId xmlns:p14="http://schemas.microsoft.com/office/powerpoint/2010/main" val="2862725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57F62-8ECE-4695-970B-36FE097FF691}"/>
              </a:ext>
            </a:extLst>
          </p:cNvPr>
          <p:cNvSpPr>
            <a:spLocks noGrp="1"/>
          </p:cNvSpPr>
          <p:nvPr>
            <p:ph type="title"/>
          </p:nvPr>
        </p:nvSpPr>
        <p:spPr>
          <a:xfrm>
            <a:off x="764404" y="1005476"/>
            <a:ext cx="9613861" cy="1080938"/>
          </a:xfrm>
        </p:spPr>
        <p:txBody>
          <a:bodyPr/>
          <a:lstStyle/>
          <a:p>
            <a:r>
              <a:rPr lang="en-US" altLang="zh-CN" dirty="0"/>
              <a:t>3.Class</a:t>
            </a:r>
            <a:r>
              <a:rPr lang="zh-CN" altLang="zh-CN" dirty="0"/>
              <a:t>表</a:t>
            </a:r>
            <a:br>
              <a:rPr lang="zh-CN" altLang="zh-CN" dirty="0"/>
            </a:br>
            <a:endParaRPr lang="zh-CN" altLang="en-US" dirty="0"/>
          </a:p>
        </p:txBody>
      </p:sp>
      <p:graphicFrame>
        <p:nvGraphicFramePr>
          <p:cNvPr id="4" name="内容占位符 3">
            <a:extLst>
              <a:ext uri="{FF2B5EF4-FFF2-40B4-BE49-F238E27FC236}">
                <a16:creationId xmlns:a16="http://schemas.microsoft.com/office/drawing/2014/main" id="{BC2614E2-1421-400D-8BB4-3AA0AFD59E3B}"/>
              </a:ext>
            </a:extLst>
          </p:cNvPr>
          <p:cNvGraphicFramePr>
            <a:graphicFrameLocks noGrp="1"/>
          </p:cNvGraphicFramePr>
          <p:nvPr>
            <p:ph idx="1"/>
            <p:extLst>
              <p:ext uri="{D42A27DB-BD31-4B8C-83A1-F6EECF244321}">
                <p14:modId xmlns:p14="http://schemas.microsoft.com/office/powerpoint/2010/main" val="3824877879"/>
              </p:ext>
            </p:extLst>
          </p:nvPr>
        </p:nvGraphicFramePr>
        <p:xfrm>
          <a:off x="357352" y="2196662"/>
          <a:ext cx="10020912" cy="4393322"/>
        </p:xfrm>
        <a:graphic>
          <a:graphicData uri="http://schemas.openxmlformats.org/drawingml/2006/table">
            <a:tbl>
              <a:tblPr firstRow="1" firstCol="1" bandRow="1">
                <a:tableStyleId>{5C22544A-7EE6-4342-B048-85BDC9FD1C3A}</a:tableStyleId>
              </a:tblPr>
              <a:tblGrid>
                <a:gridCol w="2504639">
                  <a:extLst>
                    <a:ext uri="{9D8B030D-6E8A-4147-A177-3AD203B41FA5}">
                      <a16:colId xmlns:a16="http://schemas.microsoft.com/office/drawing/2014/main" val="2929137884"/>
                    </a:ext>
                  </a:extLst>
                </a:gridCol>
                <a:gridCol w="2504639">
                  <a:extLst>
                    <a:ext uri="{9D8B030D-6E8A-4147-A177-3AD203B41FA5}">
                      <a16:colId xmlns:a16="http://schemas.microsoft.com/office/drawing/2014/main" val="2590553110"/>
                    </a:ext>
                  </a:extLst>
                </a:gridCol>
                <a:gridCol w="2505817">
                  <a:extLst>
                    <a:ext uri="{9D8B030D-6E8A-4147-A177-3AD203B41FA5}">
                      <a16:colId xmlns:a16="http://schemas.microsoft.com/office/drawing/2014/main" val="693918537"/>
                    </a:ext>
                  </a:extLst>
                </a:gridCol>
                <a:gridCol w="2505817">
                  <a:extLst>
                    <a:ext uri="{9D8B030D-6E8A-4147-A177-3AD203B41FA5}">
                      <a16:colId xmlns:a16="http://schemas.microsoft.com/office/drawing/2014/main" val="1488468404"/>
                    </a:ext>
                  </a:extLst>
                </a:gridCol>
              </a:tblGrid>
              <a:tr h="721893">
                <a:tc>
                  <a:txBody>
                    <a:bodyPr/>
                    <a:lstStyle/>
                    <a:p>
                      <a:pPr algn="just">
                        <a:lnSpc>
                          <a:spcPts val="2200"/>
                        </a:lnSpc>
                        <a:spcAft>
                          <a:spcPts val="0"/>
                        </a:spcAft>
                      </a:pPr>
                      <a:r>
                        <a:rPr lang="en-US" sz="1200" kern="0">
                          <a:effectLst/>
                        </a:rPr>
                        <a:t>      </a:t>
                      </a:r>
                      <a:r>
                        <a:rPr lang="zh-CN" sz="1200" kern="0">
                          <a:effectLst/>
                        </a:rPr>
                        <a:t>列名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数据类型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500" kern="0">
                          <a:effectLst/>
                        </a:rPr>
                        <a:t>     </a:t>
                      </a:r>
                      <a:r>
                        <a:rPr lang="zh-CN" sz="1200" kern="0">
                          <a:effectLst/>
                        </a:rPr>
                        <a:t>约束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9962020"/>
                  </a:ext>
                </a:extLst>
              </a:tr>
              <a:tr h="721893">
                <a:tc>
                  <a:txBody>
                    <a:bodyPr/>
                    <a:lstStyle/>
                    <a:p>
                      <a:pPr algn="just">
                        <a:lnSpc>
                          <a:spcPts val="2200"/>
                        </a:lnSpc>
                        <a:spcAft>
                          <a:spcPts val="0"/>
                        </a:spcAft>
                      </a:pPr>
                      <a:r>
                        <a:rPr lang="en-US" sz="1200" kern="0">
                          <a:effectLst/>
                        </a:rPr>
                        <a:t>       Cid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primary key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班级编号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7867398"/>
                  </a:ext>
                </a:extLst>
              </a:tr>
              <a:tr h="737384">
                <a:tc>
                  <a:txBody>
                    <a:bodyPr/>
                    <a:lstStyle/>
                    <a:p>
                      <a:pPr algn="just">
                        <a:lnSpc>
                          <a:spcPts val="2200"/>
                        </a:lnSpc>
                        <a:spcAft>
                          <a:spcPts val="0"/>
                        </a:spcAft>
                      </a:pPr>
                      <a:r>
                        <a:rPr lang="en-US" sz="1200" kern="0">
                          <a:effectLst/>
                        </a:rPr>
                        <a:t>       Mid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foreign key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专业编号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4358764"/>
                  </a:ext>
                </a:extLst>
              </a:tr>
              <a:tr h="737384">
                <a:tc>
                  <a:txBody>
                    <a:bodyPr/>
                    <a:lstStyle/>
                    <a:p>
                      <a:pPr algn="just">
                        <a:lnSpc>
                          <a:spcPts val="2200"/>
                        </a:lnSpc>
                        <a:spcAft>
                          <a:spcPts val="0"/>
                        </a:spcAft>
                      </a:pPr>
                      <a:r>
                        <a:rPr lang="en-US" sz="1200" kern="0">
                          <a:effectLst/>
                        </a:rPr>
                        <a:t>       Did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foreign key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院系编号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6352908"/>
                  </a:ext>
                </a:extLst>
              </a:tr>
              <a:tr h="737384">
                <a:tc>
                  <a:txBody>
                    <a:bodyPr/>
                    <a:lstStyle/>
                    <a:p>
                      <a:pPr algn="just">
                        <a:lnSpc>
                          <a:spcPts val="2200"/>
                        </a:lnSpc>
                        <a:spcAft>
                          <a:spcPts val="0"/>
                        </a:spcAft>
                      </a:pPr>
                      <a:r>
                        <a:rPr lang="en-US" sz="1200" kern="0">
                          <a:effectLst/>
                        </a:rPr>
                        <a:t>       Cname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班级名称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7327087"/>
                  </a:ext>
                </a:extLst>
              </a:tr>
              <a:tr h="737384">
                <a:tc>
                  <a:txBody>
                    <a:bodyPr/>
                    <a:lstStyle/>
                    <a:p>
                      <a:pPr algn="just">
                        <a:lnSpc>
                          <a:spcPts val="2200"/>
                        </a:lnSpc>
                        <a:spcAft>
                          <a:spcPts val="0"/>
                        </a:spcAft>
                      </a:pPr>
                      <a:r>
                        <a:rPr lang="en-US" sz="1200" kern="0">
                          <a:effectLst/>
                        </a:rPr>
                        <a:t>       Cnumber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dirty="0">
                          <a:effectLst/>
                        </a:rPr>
                        <a:t>    </a:t>
                      </a:r>
                      <a:r>
                        <a:rPr lang="zh-CN" sz="1200" kern="0" dirty="0">
                          <a:effectLst/>
                        </a:rPr>
                        <a:t>班级人数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3759775"/>
                  </a:ext>
                </a:extLst>
              </a:tr>
            </a:tbl>
          </a:graphicData>
        </a:graphic>
      </p:graphicFrame>
    </p:spTree>
    <p:extLst>
      <p:ext uri="{BB962C8B-B14F-4D97-AF65-F5344CB8AC3E}">
        <p14:creationId xmlns:p14="http://schemas.microsoft.com/office/powerpoint/2010/main" val="1398689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D2041-2DA6-4380-B0D8-8F95B83C9247}"/>
              </a:ext>
            </a:extLst>
          </p:cNvPr>
          <p:cNvSpPr>
            <a:spLocks noGrp="1"/>
          </p:cNvSpPr>
          <p:nvPr>
            <p:ph type="title"/>
          </p:nvPr>
        </p:nvSpPr>
        <p:spPr>
          <a:xfrm>
            <a:off x="680320" y="1015986"/>
            <a:ext cx="9613861" cy="1080938"/>
          </a:xfrm>
        </p:spPr>
        <p:txBody>
          <a:bodyPr/>
          <a:lstStyle/>
          <a:p>
            <a:r>
              <a:rPr lang="en-US" altLang="zh-CN" dirty="0"/>
              <a:t>4.Student</a:t>
            </a:r>
            <a:r>
              <a:rPr lang="zh-CN" altLang="zh-CN" dirty="0"/>
              <a:t>表</a:t>
            </a:r>
            <a:br>
              <a:rPr lang="zh-CN" altLang="zh-CN" dirty="0"/>
            </a:br>
            <a:endParaRPr lang="zh-CN" altLang="en-US" dirty="0"/>
          </a:p>
        </p:txBody>
      </p:sp>
      <p:graphicFrame>
        <p:nvGraphicFramePr>
          <p:cNvPr id="4" name="内容占位符 3">
            <a:extLst>
              <a:ext uri="{FF2B5EF4-FFF2-40B4-BE49-F238E27FC236}">
                <a16:creationId xmlns:a16="http://schemas.microsoft.com/office/drawing/2014/main" id="{D47FAA54-6E86-4BF9-B0C5-212580DCEA4F}"/>
              </a:ext>
            </a:extLst>
          </p:cNvPr>
          <p:cNvGraphicFramePr>
            <a:graphicFrameLocks noGrp="1"/>
          </p:cNvGraphicFramePr>
          <p:nvPr>
            <p:ph idx="1"/>
            <p:extLst>
              <p:ext uri="{D42A27DB-BD31-4B8C-83A1-F6EECF244321}">
                <p14:modId xmlns:p14="http://schemas.microsoft.com/office/powerpoint/2010/main" val="3661504581"/>
              </p:ext>
            </p:extLst>
          </p:nvPr>
        </p:nvGraphicFramePr>
        <p:xfrm>
          <a:off x="680320" y="2096924"/>
          <a:ext cx="9613862" cy="4461526"/>
        </p:xfrm>
        <a:graphic>
          <a:graphicData uri="http://schemas.openxmlformats.org/drawingml/2006/table">
            <a:tbl>
              <a:tblPr firstRow="1" firstCol="1" bandRow="1">
                <a:tableStyleId>{5C22544A-7EE6-4342-B048-85BDC9FD1C3A}</a:tableStyleId>
              </a:tblPr>
              <a:tblGrid>
                <a:gridCol w="2402899">
                  <a:extLst>
                    <a:ext uri="{9D8B030D-6E8A-4147-A177-3AD203B41FA5}">
                      <a16:colId xmlns:a16="http://schemas.microsoft.com/office/drawing/2014/main" val="3298146163"/>
                    </a:ext>
                  </a:extLst>
                </a:gridCol>
                <a:gridCol w="2402899">
                  <a:extLst>
                    <a:ext uri="{9D8B030D-6E8A-4147-A177-3AD203B41FA5}">
                      <a16:colId xmlns:a16="http://schemas.microsoft.com/office/drawing/2014/main" val="1047124477"/>
                    </a:ext>
                  </a:extLst>
                </a:gridCol>
                <a:gridCol w="2404032">
                  <a:extLst>
                    <a:ext uri="{9D8B030D-6E8A-4147-A177-3AD203B41FA5}">
                      <a16:colId xmlns:a16="http://schemas.microsoft.com/office/drawing/2014/main" val="812135585"/>
                    </a:ext>
                  </a:extLst>
                </a:gridCol>
                <a:gridCol w="2404032">
                  <a:extLst>
                    <a:ext uri="{9D8B030D-6E8A-4147-A177-3AD203B41FA5}">
                      <a16:colId xmlns:a16="http://schemas.microsoft.com/office/drawing/2014/main" val="2970319179"/>
                    </a:ext>
                  </a:extLst>
                </a:gridCol>
              </a:tblGrid>
              <a:tr h="487588">
                <a:tc>
                  <a:txBody>
                    <a:bodyPr/>
                    <a:lstStyle/>
                    <a:p>
                      <a:pPr algn="just">
                        <a:lnSpc>
                          <a:spcPts val="2200"/>
                        </a:lnSpc>
                        <a:spcAft>
                          <a:spcPts val="0"/>
                        </a:spcAft>
                      </a:pPr>
                      <a:r>
                        <a:rPr lang="en-US" sz="1200" kern="0">
                          <a:effectLst/>
                        </a:rPr>
                        <a:t>      </a:t>
                      </a:r>
                      <a:r>
                        <a:rPr lang="zh-CN" sz="1200" kern="0">
                          <a:effectLst/>
                        </a:rPr>
                        <a:t>列名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数据类型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500" kern="0">
                          <a:effectLst/>
                        </a:rPr>
                        <a:t>     </a:t>
                      </a:r>
                      <a:r>
                        <a:rPr lang="zh-CN" sz="1200" kern="0">
                          <a:effectLst/>
                        </a:rPr>
                        <a:t>约束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2021511"/>
                  </a:ext>
                </a:extLst>
              </a:tr>
              <a:tr h="487588">
                <a:tc>
                  <a:txBody>
                    <a:bodyPr/>
                    <a:lstStyle/>
                    <a:p>
                      <a:pPr algn="just">
                        <a:lnSpc>
                          <a:spcPts val="2200"/>
                        </a:lnSpc>
                        <a:spcAft>
                          <a:spcPts val="0"/>
                        </a:spcAft>
                      </a:pPr>
                      <a:r>
                        <a:rPr lang="en-US" sz="1200" kern="0">
                          <a:effectLst/>
                        </a:rPr>
                        <a:t>       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primary key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学号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46561362"/>
                  </a:ext>
                </a:extLst>
              </a:tr>
              <a:tr h="498050">
                <a:tc>
                  <a:txBody>
                    <a:bodyPr/>
                    <a:lstStyle/>
                    <a:p>
                      <a:pPr algn="just">
                        <a:lnSpc>
                          <a:spcPts val="2200"/>
                        </a:lnSpc>
                        <a:spcAft>
                          <a:spcPts val="0"/>
                        </a:spcAft>
                      </a:pPr>
                      <a:r>
                        <a:rPr lang="en-US" sz="1200" kern="0">
                          <a:effectLst/>
                        </a:rPr>
                        <a:t>       name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姓名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2476891"/>
                  </a:ext>
                </a:extLst>
              </a:tr>
              <a:tr h="498050">
                <a:tc>
                  <a:txBody>
                    <a:bodyPr/>
                    <a:lstStyle/>
                    <a:p>
                      <a:pPr algn="just">
                        <a:lnSpc>
                          <a:spcPts val="2200"/>
                        </a:lnSpc>
                        <a:spcAft>
                          <a:spcPts val="0"/>
                        </a:spcAft>
                      </a:pPr>
                      <a:r>
                        <a:rPr lang="en-US" sz="1200" kern="0">
                          <a:effectLst/>
                        </a:rPr>
                        <a:t>       sex</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char(2)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性别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59862891"/>
                  </a:ext>
                </a:extLst>
              </a:tr>
              <a:tr h="498050">
                <a:tc>
                  <a:txBody>
                    <a:bodyPr/>
                    <a:lstStyle/>
                    <a:p>
                      <a:pPr algn="just">
                        <a:lnSpc>
                          <a:spcPts val="2200"/>
                        </a:lnSpc>
                        <a:spcAft>
                          <a:spcPts val="0"/>
                        </a:spcAft>
                      </a:pPr>
                      <a:r>
                        <a:rPr lang="en-US" sz="1200" kern="0">
                          <a:effectLst/>
                        </a:rPr>
                        <a:t>       Cid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foreign key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班级编号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77527032"/>
                  </a:ext>
                </a:extLst>
              </a:tr>
              <a:tr h="498050">
                <a:tc>
                  <a:txBody>
                    <a:bodyPr/>
                    <a:lstStyle/>
                    <a:p>
                      <a:pPr algn="just">
                        <a:lnSpc>
                          <a:spcPts val="2200"/>
                        </a:lnSpc>
                        <a:spcAft>
                          <a:spcPts val="0"/>
                        </a:spcAft>
                      </a:pPr>
                      <a:r>
                        <a:rPr lang="en-US" sz="1200" kern="0">
                          <a:effectLst/>
                        </a:rPr>
                        <a:t>       Mid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foreign key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专业编号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65871610"/>
                  </a:ext>
                </a:extLst>
              </a:tr>
              <a:tr h="498050">
                <a:tc>
                  <a:txBody>
                    <a:bodyPr/>
                    <a:lstStyle/>
                    <a:p>
                      <a:pPr algn="just">
                        <a:lnSpc>
                          <a:spcPts val="2200"/>
                        </a:lnSpc>
                        <a:spcAft>
                          <a:spcPts val="0"/>
                        </a:spcAft>
                      </a:pPr>
                      <a:r>
                        <a:rPr lang="en-US" sz="1200" kern="0">
                          <a:effectLst/>
                        </a:rPr>
                        <a:t>       Did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foreign key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院系编号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2947349"/>
                  </a:ext>
                </a:extLst>
              </a:tr>
              <a:tr h="498050">
                <a:tc>
                  <a:txBody>
                    <a:bodyPr/>
                    <a:lstStyle/>
                    <a:p>
                      <a:pPr algn="just">
                        <a:lnSpc>
                          <a:spcPts val="2200"/>
                        </a:lnSpc>
                        <a:spcAft>
                          <a:spcPts val="0"/>
                        </a:spcAft>
                      </a:pPr>
                      <a:r>
                        <a:rPr lang="en-US" sz="1200" kern="0">
                          <a:effectLst/>
                        </a:rPr>
                        <a:t>     nation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民族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3846195"/>
                  </a:ext>
                </a:extLst>
              </a:tr>
              <a:tr h="498050">
                <a:tc>
                  <a:txBody>
                    <a:bodyPr/>
                    <a:lstStyle/>
                    <a:p>
                      <a:pPr algn="just">
                        <a:lnSpc>
                          <a:spcPts val="2200"/>
                        </a:lnSpc>
                        <a:spcAft>
                          <a:spcPts val="0"/>
                        </a:spcAft>
                      </a:pPr>
                      <a:r>
                        <a:rPr lang="en-US" sz="1200" kern="0">
                          <a:effectLst/>
                        </a:rPr>
                        <a:t>      age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dirty="0">
                          <a:effectLst/>
                        </a:rPr>
                        <a:t>      </a:t>
                      </a:r>
                      <a:r>
                        <a:rPr lang="zh-CN" sz="1200" kern="0" dirty="0">
                          <a:effectLst/>
                        </a:rPr>
                        <a:t>年龄</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8237702"/>
                  </a:ext>
                </a:extLst>
              </a:tr>
            </a:tbl>
          </a:graphicData>
        </a:graphic>
      </p:graphicFrame>
    </p:spTree>
    <p:extLst>
      <p:ext uri="{BB962C8B-B14F-4D97-AF65-F5344CB8AC3E}">
        <p14:creationId xmlns:p14="http://schemas.microsoft.com/office/powerpoint/2010/main" val="4273401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EEABB-D0EB-470A-984A-E715216586DC}"/>
              </a:ext>
            </a:extLst>
          </p:cNvPr>
          <p:cNvSpPr>
            <a:spLocks noGrp="1"/>
          </p:cNvSpPr>
          <p:nvPr>
            <p:ph type="title"/>
          </p:nvPr>
        </p:nvSpPr>
        <p:spPr>
          <a:xfrm>
            <a:off x="680321" y="921811"/>
            <a:ext cx="9613861" cy="1080938"/>
          </a:xfrm>
        </p:spPr>
        <p:txBody>
          <a:bodyPr/>
          <a:lstStyle/>
          <a:p>
            <a:r>
              <a:rPr lang="en-US" altLang="zh-CN" dirty="0"/>
              <a:t>5.Course</a:t>
            </a:r>
            <a:r>
              <a:rPr lang="zh-CN" altLang="zh-CN" dirty="0"/>
              <a:t>表</a:t>
            </a:r>
            <a:br>
              <a:rPr lang="zh-CN" altLang="zh-CN" dirty="0"/>
            </a:br>
            <a:endParaRPr lang="zh-CN" altLang="en-US" dirty="0"/>
          </a:p>
        </p:txBody>
      </p:sp>
      <p:graphicFrame>
        <p:nvGraphicFramePr>
          <p:cNvPr id="4" name="内容占位符 3">
            <a:extLst>
              <a:ext uri="{FF2B5EF4-FFF2-40B4-BE49-F238E27FC236}">
                <a16:creationId xmlns:a16="http://schemas.microsoft.com/office/drawing/2014/main" id="{06BD5240-44BD-42CD-B80F-F831C3E43F41}"/>
              </a:ext>
            </a:extLst>
          </p:cNvPr>
          <p:cNvGraphicFramePr>
            <a:graphicFrameLocks noGrp="1"/>
          </p:cNvGraphicFramePr>
          <p:nvPr>
            <p:ph idx="1"/>
            <p:extLst>
              <p:ext uri="{D42A27DB-BD31-4B8C-83A1-F6EECF244321}">
                <p14:modId xmlns:p14="http://schemas.microsoft.com/office/powerpoint/2010/main" val="2243176362"/>
              </p:ext>
            </p:extLst>
          </p:nvPr>
        </p:nvGraphicFramePr>
        <p:xfrm>
          <a:off x="578069" y="2165131"/>
          <a:ext cx="9459310" cy="4561489"/>
        </p:xfrm>
        <a:graphic>
          <a:graphicData uri="http://schemas.openxmlformats.org/drawingml/2006/table">
            <a:tbl>
              <a:tblPr firstRow="1" firstCol="1" bandRow="1">
                <a:tableStyleId>{5C22544A-7EE6-4342-B048-85BDC9FD1C3A}</a:tableStyleId>
              </a:tblPr>
              <a:tblGrid>
                <a:gridCol w="2364271">
                  <a:extLst>
                    <a:ext uri="{9D8B030D-6E8A-4147-A177-3AD203B41FA5}">
                      <a16:colId xmlns:a16="http://schemas.microsoft.com/office/drawing/2014/main" val="355881781"/>
                    </a:ext>
                  </a:extLst>
                </a:gridCol>
                <a:gridCol w="2364271">
                  <a:extLst>
                    <a:ext uri="{9D8B030D-6E8A-4147-A177-3AD203B41FA5}">
                      <a16:colId xmlns:a16="http://schemas.microsoft.com/office/drawing/2014/main" val="1348117395"/>
                    </a:ext>
                  </a:extLst>
                </a:gridCol>
                <a:gridCol w="2365384">
                  <a:extLst>
                    <a:ext uri="{9D8B030D-6E8A-4147-A177-3AD203B41FA5}">
                      <a16:colId xmlns:a16="http://schemas.microsoft.com/office/drawing/2014/main" val="2468828378"/>
                    </a:ext>
                  </a:extLst>
                </a:gridCol>
                <a:gridCol w="2365384">
                  <a:extLst>
                    <a:ext uri="{9D8B030D-6E8A-4147-A177-3AD203B41FA5}">
                      <a16:colId xmlns:a16="http://schemas.microsoft.com/office/drawing/2014/main" val="446469465"/>
                    </a:ext>
                  </a:extLst>
                </a:gridCol>
              </a:tblGrid>
              <a:tr h="900701">
                <a:tc>
                  <a:txBody>
                    <a:bodyPr/>
                    <a:lstStyle/>
                    <a:p>
                      <a:pPr algn="just">
                        <a:lnSpc>
                          <a:spcPts val="2200"/>
                        </a:lnSpc>
                        <a:spcAft>
                          <a:spcPts val="0"/>
                        </a:spcAft>
                      </a:pPr>
                      <a:r>
                        <a:rPr lang="en-US" sz="1200" kern="0">
                          <a:effectLst/>
                        </a:rPr>
                        <a:t>      </a:t>
                      </a:r>
                      <a:r>
                        <a:rPr lang="zh-CN" sz="1200" kern="0">
                          <a:effectLst/>
                        </a:rPr>
                        <a:t>列名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数据类型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500" kern="0">
                          <a:effectLst/>
                        </a:rPr>
                        <a:t>     </a:t>
                      </a:r>
                      <a:r>
                        <a:rPr lang="zh-CN" sz="1200" kern="0">
                          <a:effectLst/>
                        </a:rPr>
                        <a:t>约束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2276060"/>
                  </a:ext>
                </a:extLst>
              </a:tr>
              <a:tr h="900701">
                <a:tc>
                  <a:txBody>
                    <a:bodyPr/>
                    <a:lstStyle/>
                    <a:p>
                      <a:pPr algn="just">
                        <a:lnSpc>
                          <a:spcPts val="2200"/>
                        </a:lnSpc>
                        <a:spcAft>
                          <a:spcPts val="0"/>
                        </a:spcAft>
                      </a:pPr>
                      <a:r>
                        <a:rPr lang="en-US" sz="1200" kern="0">
                          <a:effectLst/>
                        </a:rPr>
                        <a:t>       Kid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primary key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课程</a:t>
                      </a:r>
                      <a:r>
                        <a:rPr lang="zh-CN" sz="1050" kern="0">
                          <a:effectLst/>
                        </a:rPr>
                        <a:t>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3539901"/>
                  </a:ext>
                </a:extLst>
              </a:tr>
              <a:tr h="920029">
                <a:tc>
                  <a:txBody>
                    <a:bodyPr/>
                    <a:lstStyle/>
                    <a:p>
                      <a:pPr algn="just">
                        <a:lnSpc>
                          <a:spcPts val="2200"/>
                        </a:lnSpc>
                        <a:spcAft>
                          <a:spcPts val="0"/>
                        </a:spcAft>
                      </a:pPr>
                      <a:r>
                        <a:rPr lang="en-US" sz="1200" kern="0">
                          <a:effectLst/>
                        </a:rPr>
                        <a:t>       Kname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课程名称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7952053"/>
                  </a:ext>
                </a:extLst>
              </a:tr>
              <a:tr h="920029">
                <a:tc>
                  <a:txBody>
                    <a:bodyPr/>
                    <a:lstStyle/>
                    <a:p>
                      <a:pPr algn="just">
                        <a:lnSpc>
                          <a:spcPts val="2200"/>
                        </a:lnSpc>
                        <a:spcAft>
                          <a:spcPts val="0"/>
                        </a:spcAft>
                      </a:pPr>
                      <a:r>
                        <a:rPr lang="en-US" sz="1200" kern="0">
                          <a:effectLst/>
                        </a:rPr>
                        <a:t>       Kcredit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学分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43009210"/>
                  </a:ext>
                </a:extLst>
              </a:tr>
              <a:tr h="920029">
                <a:tc>
                  <a:txBody>
                    <a:bodyPr/>
                    <a:lstStyle/>
                    <a:p>
                      <a:pPr algn="just">
                        <a:lnSpc>
                          <a:spcPts val="2200"/>
                        </a:lnSpc>
                        <a:spcAft>
                          <a:spcPts val="0"/>
                        </a:spcAft>
                      </a:pPr>
                      <a:r>
                        <a:rPr lang="en-US" sz="1200" kern="0">
                          <a:effectLst/>
                        </a:rPr>
                        <a:t>       Kperiod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dirty="0">
                          <a:effectLst/>
                        </a:rPr>
                        <a:t>      </a:t>
                      </a:r>
                      <a:r>
                        <a:rPr lang="zh-CN" sz="1200" kern="0" dirty="0">
                          <a:effectLst/>
                        </a:rPr>
                        <a:t>学时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73980504"/>
                  </a:ext>
                </a:extLst>
              </a:tr>
            </a:tbl>
          </a:graphicData>
        </a:graphic>
      </p:graphicFrame>
    </p:spTree>
    <p:extLst>
      <p:ext uri="{BB962C8B-B14F-4D97-AF65-F5344CB8AC3E}">
        <p14:creationId xmlns:p14="http://schemas.microsoft.com/office/powerpoint/2010/main" val="2851165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0DA6F-803C-4E44-BDC2-2FC72FA11975}"/>
              </a:ext>
            </a:extLst>
          </p:cNvPr>
          <p:cNvSpPr>
            <a:spLocks noGrp="1"/>
          </p:cNvSpPr>
          <p:nvPr>
            <p:ph type="title"/>
          </p:nvPr>
        </p:nvSpPr>
        <p:spPr>
          <a:xfrm>
            <a:off x="554197" y="1026497"/>
            <a:ext cx="9613861" cy="1080938"/>
          </a:xfrm>
        </p:spPr>
        <p:txBody>
          <a:bodyPr/>
          <a:lstStyle/>
          <a:p>
            <a:r>
              <a:rPr lang="en-US" altLang="zh-CN" dirty="0"/>
              <a:t>6.Grade</a:t>
            </a:r>
            <a:r>
              <a:rPr lang="zh-CN" altLang="zh-CN" dirty="0"/>
              <a:t>表</a:t>
            </a:r>
            <a:br>
              <a:rPr lang="zh-CN" altLang="zh-CN" dirty="0"/>
            </a:br>
            <a:endParaRPr lang="zh-CN" altLang="en-US" dirty="0"/>
          </a:p>
        </p:txBody>
      </p:sp>
      <p:graphicFrame>
        <p:nvGraphicFramePr>
          <p:cNvPr id="4" name="内容占位符 3">
            <a:extLst>
              <a:ext uri="{FF2B5EF4-FFF2-40B4-BE49-F238E27FC236}">
                <a16:creationId xmlns:a16="http://schemas.microsoft.com/office/drawing/2014/main" id="{BCEDDE14-BF7A-4BF1-95E6-3CC966A89C40}"/>
              </a:ext>
            </a:extLst>
          </p:cNvPr>
          <p:cNvGraphicFramePr>
            <a:graphicFrameLocks noGrp="1"/>
          </p:cNvGraphicFramePr>
          <p:nvPr>
            <p:ph idx="1"/>
            <p:extLst>
              <p:ext uri="{D42A27DB-BD31-4B8C-83A1-F6EECF244321}">
                <p14:modId xmlns:p14="http://schemas.microsoft.com/office/powerpoint/2010/main" val="2742942440"/>
              </p:ext>
            </p:extLst>
          </p:nvPr>
        </p:nvGraphicFramePr>
        <p:xfrm>
          <a:off x="1156138" y="2953407"/>
          <a:ext cx="8597460" cy="3058510"/>
        </p:xfrm>
        <a:graphic>
          <a:graphicData uri="http://schemas.openxmlformats.org/drawingml/2006/table">
            <a:tbl>
              <a:tblPr firstRow="1" firstCol="1" bandRow="1">
                <a:tableStyleId>{5C22544A-7EE6-4342-B048-85BDC9FD1C3A}</a:tableStyleId>
              </a:tblPr>
              <a:tblGrid>
                <a:gridCol w="2148859">
                  <a:extLst>
                    <a:ext uri="{9D8B030D-6E8A-4147-A177-3AD203B41FA5}">
                      <a16:colId xmlns:a16="http://schemas.microsoft.com/office/drawing/2014/main" val="2708065095"/>
                    </a:ext>
                  </a:extLst>
                </a:gridCol>
                <a:gridCol w="2148859">
                  <a:extLst>
                    <a:ext uri="{9D8B030D-6E8A-4147-A177-3AD203B41FA5}">
                      <a16:colId xmlns:a16="http://schemas.microsoft.com/office/drawing/2014/main" val="2976865333"/>
                    </a:ext>
                  </a:extLst>
                </a:gridCol>
                <a:gridCol w="2149871">
                  <a:extLst>
                    <a:ext uri="{9D8B030D-6E8A-4147-A177-3AD203B41FA5}">
                      <a16:colId xmlns:a16="http://schemas.microsoft.com/office/drawing/2014/main" val="2106280954"/>
                    </a:ext>
                  </a:extLst>
                </a:gridCol>
                <a:gridCol w="2149871">
                  <a:extLst>
                    <a:ext uri="{9D8B030D-6E8A-4147-A177-3AD203B41FA5}">
                      <a16:colId xmlns:a16="http://schemas.microsoft.com/office/drawing/2014/main" val="1374896346"/>
                    </a:ext>
                  </a:extLst>
                </a:gridCol>
              </a:tblGrid>
              <a:tr h="756511">
                <a:tc>
                  <a:txBody>
                    <a:bodyPr/>
                    <a:lstStyle/>
                    <a:p>
                      <a:pPr algn="just">
                        <a:lnSpc>
                          <a:spcPts val="2200"/>
                        </a:lnSpc>
                        <a:spcAft>
                          <a:spcPts val="0"/>
                        </a:spcAft>
                      </a:pPr>
                      <a:r>
                        <a:rPr lang="en-US" sz="1200" kern="0">
                          <a:effectLst/>
                        </a:rPr>
                        <a:t>      </a:t>
                      </a:r>
                      <a:r>
                        <a:rPr lang="zh-CN" sz="1200" kern="0">
                          <a:effectLst/>
                        </a:rPr>
                        <a:t>列名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数据类型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500" kern="0">
                          <a:effectLst/>
                        </a:rPr>
                        <a:t>     </a:t>
                      </a:r>
                      <a:r>
                        <a:rPr lang="zh-CN" sz="1200" kern="0">
                          <a:effectLst/>
                        </a:rPr>
                        <a:t>约束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50206620"/>
                  </a:ext>
                </a:extLst>
              </a:tr>
              <a:tr h="756511">
                <a:tc>
                  <a:txBody>
                    <a:bodyPr/>
                    <a:lstStyle/>
                    <a:p>
                      <a:pPr algn="just">
                        <a:lnSpc>
                          <a:spcPts val="2200"/>
                        </a:lnSpc>
                        <a:spcAft>
                          <a:spcPts val="0"/>
                        </a:spcAft>
                      </a:pPr>
                      <a:r>
                        <a:rPr lang="en-US" sz="1200" kern="0">
                          <a:effectLst/>
                        </a:rPr>
                        <a:t>       Kid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primary key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课程</a:t>
                      </a:r>
                      <a:r>
                        <a:rPr lang="zh-CN" sz="1050" kern="0">
                          <a:effectLst/>
                        </a:rPr>
                        <a:t>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35603074"/>
                  </a:ext>
                </a:extLst>
              </a:tr>
              <a:tr h="772744">
                <a:tc>
                  <a:txBody>
                    <a:bodyPr/>
                    <a:lstStyle/>
                    <a:p>
                      <a:pPr algn="just">
                        <a:lnSpc>
                          <a:spcPts val="2200"/>
                        </a:lnSpc>
                        <a:spcAft>
                          <a:spcPts val="0"/>
                        </a:spcAft>
                      </a:pPr>
                      <a:r>
                        <a:rPr lang="en-US" sz="1200" kern="0">
                          <a:effectLst/>
                        </a:rPr>
                        <a:t>       id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primary key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学号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2739048"/>
                  </a:ext>
                </a:extLst>
              </a:tr>
              <a:tr h="772744">
                <a:tc>
                  <a:txBody>
                    <a:bodyPr/>
                    <a:lstStyle/>
                    <a:p>
                      <a:pPr algn="just">
                        <a:lnSpc>
                          <a:spcPts val="2200"/>
                        </a:lnSpc>
                        <a:spcAft>
                          <a:spcPts val="0"/>
                        </a:spcAft>
                      </a:pPr>
                      <a:r>
                        <a:rPr lang="en-US" sz="1200" kern="0">
                          <a:effectLst/>
                        </a:rPr>
                        <a:t>       Ggrade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dirty="0">
                          <a:effectLst/>
                        </a:rPr>
                        <a:t>      </a:t>
                      </a:r>
                      <a:r>
                        <a:rPr lang="zh-CN" sz="1200" kern="0" dirty="0">
                          <a:effectLst/>
                        </a:rPr>
                        <a:t>成绩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2982633"/>
                  </a:ext>
                </a:extLst>
              </a:tr>
            </a:tbl>
          </a:graphicData>
        </a:graphic>
      </p:graphicFrame>
    </p:spTree>
    <p:extLst>
      <p:ext uri="{BB962C8B-B14F-4D97-AF65-F5344CB8AC3E}">
        <p14:creationId xmlns:p14="http://schemas.microsoft.com/office/powerpoint/2010/main" val="279527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A97D1-4654-49C3-B358-0422C9BADF55}"/>
              </a:ext>
            </a:extLst>
          </p:cNvPr>
          <p:cNvSpPr>
            <a:spLocks noGrp="1"/>
          </p:cNvSpPr>
          <p:nvPr>
            <p:ph type="title"/>
          </p:nvPr>
        </p:nvSpPr>
        <p:spPr>
          <a:xfrm>
            <a:off x="680321" y="921811"/>
            <a:ext cx="9613861" cy="1080938"/>
          </a:xfrm>
        </p:spPr>
        <p:txBody>
          <a:bodyPr/>
          <a:lstStyle/>
          <a:p>
            <a:r>
              <a:rPr lang="en-US" altLang="zh-CN" dirty="0"/>
              <a:t>7.Award_punish</a:t>
            </a:r>
            <a:r>
              <a:rPr lang="zh-CN" altLang="zh-CN" dirty="0"/>
              <a:t>（奖惩表）</a:t>
            </a:r>
            <a:br>
              <a:rPr lang="zh-CN" altLang="zh-CN" dirty="0"/>
            </a:br>
            <a:endParaRPr lang="zh-CN" altLang="en-US" dirty="0"/>
          </a:p>
        </p:txBody>
      </p:sp>
      <p:graphicFrame>
        <p:nvGraphicFramePr>
          <p:cNvPr id="4" name="内容占位符 3">
            <a:extLst>
              <a:ext uri="{FF2B5EF4-FFF2-40B4-BE49-F238E27FC236}">
                <a16:creationId xmlns:a16="http://schemas.microsoft.com/office/drawing/2014/main" id="{6C73F5CC-81CA-4FF3-B2BC-07B610161E4B}"/>
              </a:ext>
            </a:extLst>
          </p:cNvPr>
          <p:cNvGraphicFramePr>
            <a:graphicFrameLocks noGrp="1"/>
          </p:cNvGraphicFramePr>
          <p:nvPr>
            <p:ph idx="1"/>
            <p:extLst>
              <p:ext uri="{D42A27DB-BD31-4B8C-83A1-F6EECF244321}">
                <p14:modId xmlns:p14="http://schemas.microsoft.com/office/powerpoint/2010/main" val="3570983929"/>
              </p:ext>
            </p:extLst>
          </p:nvPr>
        </p:nvGraphicFramePr>
        <p:xfrm>
          <a:off x="493986" y="2112580"/>
          <a:ext cx="9942786" cy="4361794"/>
        </p:xfrm>
        <a:graphic>
          <a:graphicData uri="http://schemas.openxmlformats.org/drawingml/2006/table">
            <a:tbl>
              <a:tblPr firstRow="1" firstCol="1" bandRow="1">
                <a:tableStyleId>{5C22544A-7EE6-4342-B048-85BDC9FD1C3A}</a:tableStyleId>
              </a:tblPr>
              <a:tblGrid>
                <a:gridCol w="2485111">
                  <a:extLst>
                    <a:ext uri="{9D8B030D-6E8A-4147-A177-3AD203B41FA5}">
                      <a16:colId xmlns:a16="http://schemas.microsoft.com/office/drawing/2014/main" val="995308915"/>
                    </a:ext>
                  </a:extLst>
                </a:gridCol>
                <a:gridCol w="2485111">
                  <a:extLst>
                    <a:ext uri="{9D8B030D-6E8A-4147-A177-3AD203B41FA5}">
                      <a16:colId xmlns:a16="http://schemas.microsoft.com/office/drawing/2014/main" val="3054171083"/>
                    </a:ext>
                  </a:extLst>
                </a:gridCol>
                <a:gridCol w="2486282">
                  <a:extLst>
                    <a:ext uri="{9D8B030D-6E8A-4147-A177-3AD203B41FA5}">
                      <a16:colId xmlns:a16="http://schemas.microsoft.com/office/drawing/2014/main" val="4163096876"/>
                    </a:ext>
                  </a:extLst>
                </a:gridCol>
                <a:gridCol w="2486282">
                  <a:extLst>
                    <a:ext uri="{9D8B030D-6E8A-4147-A177-3AD203B41FA5}">
                      <a16:colId xmlns:a16="http://schemas.microsoft.com/office/drawing/2014/main" val="848138353"/>
                    </a:ext>
                  </a:extLst>
                </a:gridCol>
              </a:tblGrid>
              <a:tr h="613707">
                <a:tc>
                  <a:txBody>
                    <a:bodyPr/>
                    <a:lstStyle/>
                    <a:p>
                      <a:pPr algn="just">
                        <a:lnSpc>
                          <a:spcPts val="2200"/>
                        </a:lnSpc>
                        <a:spcAft>
                          <a:spcPts val="0"/>
                        </a:spcAft>
                      </a:pPr>
                      <a:r>
                        <a:rPr lang="en-US" sz="1200" kern="0">
                          <a:effectLst/>
                        </a:rPr>
                        <a:t>      </a:t>
                      </a:r>
                      <a:r>
                        <a:rPr lang="zh-CN" sz="1200" kern="0">
                          <a:effectLst/>
                        </a:rPr>
                        <a:t>列名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数据类型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500" kern="0">
                          <a:effectLst/>
                        </a:rPr>
                        <a:t>     </a:t>
                      </a:r>
                      <a:r>
                        <a:rPr lang="zh-CN" sz="1200" kern="0">
                          <a:effectLst/>
                        </a:rPr>
                        <a:t>约束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4324045"/>
                  </a:ext>
                </a:extLst>
              </a:tr>
              <a:tr h="613707">
                <a:tc>
                  <a:txBody>
                    <a:bodyPr/>
                    <a:lstStyle/>
                    <a:p>
                      <a:pPr algn="just">
                        <a:lnSpc>
                          <a:spcPts val="2200"/>
                        </a:lnSpc>
                        <a:spcAft>
                          <a:spcPts val="0"/>
                        </a:spcAft>
                      </a:pPr>
                      <a:r>
                        <a:rPr lang="en-US" sz="1200" kern="0">
                          <a:effectLst/>
                        </a:rPr>
                        <a:t>       Aid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primary key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奖惩</a:t>
                      </a:r>
                      <a:r>
                        <a:rPr lang="zh-CN" sz="1050" kern="0">
                          <a:effectLst/>
                        </a:rPr>
                        <a:t>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564458"/>
                  </a:ext>
                </a:extLst>
              </a:tr>
              <a:tr h="626876">
                <a:tc>
                  <a:txBody>
                    <a:bodyPr/>
                    <a:lstStyle/>
                    <a:p>
                      <a:pPr algn="just">
                        <a:lnSpc>
                          <a:spcPts val="2200"/>
                        </a:lnSpc>
                        <a:spcAft>
                          <a:spcPts val="0"/>
                        </a:spcAft>
                      </a:pPr>
                      <a:r>
                        <a:rPr lang="en-US" sz="1200" kern="0">
                          <a:effectLst/>
                        </a:rPr>
                        <a:t>       id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foreign key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学号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9440151"/>
                  </a:ext>
                </a:extLst>
              </a:tr>
              <a:tr h="626876">
                <a:tc>
                  <a:txBody>
                    <a:bodyPr/>
                    <a:lstStyle/>
                    <a:p>
                      <a:pPr algn="just">
                        <a:lnSpc>
                          <a:spcPts val="2200"/>
                        </a:lnSpc>
                        <a:spcAft>
                          <a:spcPts val="0"/>
                        </a:spcAft>
                      </a:pPr>
                      <a:r>
                        <a:rPr lang="en-US" sz="1200" kern="0">
                          <a:effectLst/>
                        </a:rPr>
                        <a:t>       Mid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foreign key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专业编号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60375558"/>
                  </a:ext>
                </a:extLst>
              </a:tr>
              <a:tr h="626876">
                <a:tc>
                  <a:txBody>
                    <a:bodyPr/>
                    <a:lstStyle/>
                    <a:p>
                      <a:pPr algn="just">
                        <a:lnSpc>
                          <a:spcPts val="2200"/>
                        </a:lnSpc>
                        <a:spcAft>
                          <a:spcPts val="0"/>
                        </a:spcAft>
                      </a:pPr>
                      <a:r>
                        <a:rPr lang="en-US" sz="1200" kern="0">
                          <a:effectLst/>
                        </a:rPr>
                        <a:t>       Did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foreign key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院系编号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5165251"/>
                  </a:ext>
                </a:extLst>
              </a:tr>
              <a:tr h="626876">
                <a:tc>
                  <a:txBody>
                    <a:bodyPr/>
                    <a:lstStyle/>
                    <a:p>
                      <a:pPr algn="just">
                        <a:lnSpc>
                          <a:spcPts val="2200"/>
                        </a:lnSpc>
                        <a:spcAft>
                          <a:spcPts val="0"/>
                        </a:spcAft>
                      </a:pPr>
                      <a:r>
                        <a:rPr lang="en-US" sz="1200" kern="0">
                          <a:effectLst/>
                        </a:rPr>
                        <a:t>     Aname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a:t>
                      </a:r>
                      <a:r>
                        <a:rPr lang="zh-CN" sz="1200" kern="0">
                          <a:effectLst/>
                        </a:rPr>
                        <a:t>奖惩名称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34517532"/>
                  </a:ext>
                </a:extLst>
              </a:tr>
              <a:tr h="626876">
                <a:tc>
                  <a:txBody>
                    <a:bodyPr/>
                    <a:lstStyle/>
                    <a:p>
                      <a:pPr algn="just">
                        <a:lnSpc>
                          <a:spcPts val="2200"/>
                        </a:lnSpc>
                        <a:spcAft>
                          <a:spcPts val="0"/>
                        </a:spcAft>
                      </a:pPr>
                      <a:r>
                        <a:rPr lang="en-US" sz="1200" kern="0">
                          <a:effectLst/>
                        </a:rPr>
                        <a:t>    Aproject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varchar(100)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a:effectLst/>
                        </a:rPr>
                        <a:t>    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200"/>
                        </a:lnSpc>
                        <a:spcAft>
                          <a:spcPts val="0"/>
                        </a:spcAft>
                      </a:pPr>
                      <a:r>
                        <a:rPr lang="en-US" sz="1200" kern="0" dirty="0">
                          <a:effectLst/>
                        </a:rPr>
                        <a:t>   </a:t>
                      </a:r>
                      <a:r>
                        <a:rPr lang="zh-CN" sz="1200" kern="0" dirty="0">
                          <a:effectLst/>
                        </a:rPr>
                        <a:t>奖惩方案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9650157"/>
                  </a:ext>
                </a:extLst>
              </a:tr>
            </a:tbl>
          </a:graphicData>
        </a:graphic>
      </p:graphicFrame>
    </p:spTree>
    <p:extLst>
      <p:ext uri="{BB962C8B-B14F-4D97-AF65-F5344CB8AC3E}">
        <p14:creationId xmlns:p14="http://schemas.microsoft.com/office/powerpoint/2010/main" val="251028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2B497-1309-4375-A428-B17B5F68B7F7}"/>
              </a:ext>
            </a:extLst>
          </p:cNvPr>
          <p:cNvSpPr>
            <a:spLocks noGrp="1"/>
          </p:cNvSpPr>
          <p:nvPr>
            <p:ph type="title"/>
          </p:nvPr>
        </p:nvSpPr>
        <p:spPr/>
        <p:txBody>
          <a:bodyPr/>
          <a:lstStyle/>
          <a:p>
            <a:r>
              <a:rPr lang="zh-CN" altLang="zh-CN" b="1" dirty="0"/>
              <a:t>数据操作要求及实现</a:t>
            </a:r>
            <a:endParaRPr lang="zh-CN" altLang="en-US" dirty="0"/>
          </a:p>
        </p:txBody>
      </p:sp>
      <p:sp>
        <p:nvSpPr>
          <p:cNvPr id="3" name="内容占位符 2">
            <a:extLst>
              <a:ext uri="{FF2B5EF4-FFF2-40B4-BE49-F238E27FC236}">
                <a16:creationId xmlns:a16="http://schemas.microsoft.com/office/drawing/2014/main" id="{CEED52FC-ABD0-4CAB-88BD-AB981AF18478}"/>
              </a:ext>
            </a:extLst>
          </p:cNvPr>
          <p:cNvSpPr>
            <a:spLocks noGrp="1"/>
          </p:cNvSpPr>
          <p:nvPr>
            <p:ph idx="1"/>
          </p:nvPr>
        </p:nvSpPr>
        <p:spPr>
          <a:xfrm>
            <a:off x="680320" y="2673204"/>
            <a:ext cx="9613861" cy="3599316"/>
          </a:xfrm>
        </p:spPr>
        <p:txBody>
          <a:bodyPr/>
          <a:lstStyle/>
          <a:p>
            <a:r>
              <a:rPr lang="zh-CN" altLang="zh-CN" dirty="0"/>
              <a:t>根据需求分析中给出的数据处理要求，设计数据库的具体要求，并用</a:t>
            </a:r>
            <a:r>
              <a:rPr lang="en-US" altLang="zh-CN" dirty="0"/>
              <a:t>SQL</a:t>
            </a:r>
            <a:r>
              <a:rPr lang="zh-CN" altLang="zh-CN" dirty="0"/>
              <a:t>加以实现，报告中可只选取部分重点功能加以描述。</a:t>
            </a:r>
          </a:p>
          <a:p>
            <a:endParaRPr lang="zh-CN" altLang="en-US" dirty="0"/>
          </a:p>
        </p:txBody>
      </p:sp>
    </p:spTree>
    <p:extLst>
      <p:ext uri="{BB962C8B-B14F-4D97-AF65-F5344CB8AC3E}">
        <p14:creationId xmlns:p14="http://schemas.microsoft.com/office/powerpoint/2010/main" val="3464126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0C22B-B6E4-42EF-B118-BB9E05F8DA1F}"/>
              </a:ext>
            </a:extLst>
          </p:cNvPr>
          <p:cNvSpPr>
            <a:spLocks noGrp="1"/>
          </p:cNvSpPr>
          <p:nvPr>
            <p:ph type="title"/>
          </p:nvPr>
        </p:nvSpPr>
        <p:spPr/>
        <p:txBody>
          <a:bodyPr/>
          <a:lstStyle/>
          <a:p>
            <a:r>
              <a:rPr lang="zh-CN" altLang="zh-CN" b="1" dirty="0"/>
              <a:t>总结</a:t>
            </a:r>
            <a:endParaRPr lang="zh-CN" altLang="en-US" dirty="0"/>
          </a:p>
        </p:txBody>
      </p:sp>
      <p:sp>
        <p:nvSpPr>
          <p:cNvPr id="3" name="内容占位符 2">
            <a:extLst>
              <a:ext uri="{FF2B5EF4-FFF2-40B4-BE49-F238E27FC236}">
                <a16:creationId xmlns:a16="http://schemas.microsoft.com/office/drawing/2014/main" id="{C5B47FBB-C2BD-4AEC-B38A-DA4ADDB3CE2D}"/>
              </a:ext>
            </a:extLst>
          </p:cNvPr>
          <p:cNvSpPr>
            <a:spLocks noGrp="1"/>
          </p:cNvSpPr>
          <p:nvPr>
            <p:ph idx="1"/>
          </p:nvPr>
        </p:nvSpPr>
        <p:spPr/>
        <p:txBody>
          <a:bodyPr/>
          <a:lstStyle/>
          <a:p>
            <a:r>
              <a:rPr lang="zh-CN" altLang="zh-CN" dirty="0"/>
              <a:t>通过此次数据库课程设计，使我对本学期的</a:t>
            </a:r>
            <a:r>
              <a:rPr lang="en-US" altLang="zh-CN" dirty="0"/>
              <a:t>SQL Server</a:t>
            </a:r>
            <a:r>
              <a:rPr lang="zh-CN" altLang="zh-CN" dirty="0"/>
              <a:t>数据库知识有了系统化的运用，不仅对之前所学的知识进行了回顾，也对现学的知识进行了实地化操作。这对于我来说受益匪浅。</a:t>
            </a:r>
            <a:endParaRPr lang="en-US" altLang="zh-CN" dirty="0"/>
          </a:p>
          <a:p>
            <a:endParaRPr lang="zh-CN" altLang="zh-CN" dirty="0"/>
          </a:p>
          <a:p>
            <a:pPr marL="0" indent="0" algn="ctr">
              <a:buNone/>
            </a:pPr>
            <a:r>
              <a:rPr lang="zh-CN" altLang="en-US" sz="8800" dirty="0">
                <a:solidFill>
                  <a:srgbClr val="92D050"/>
                </a:solidFill>
              </a:rPr>
              <a:t>谢谢观看</a:t>
            </a:r>
            <a:endParaRPr lang="zh-CN" altLang="en-US" dirty="0">
              <a:solidFill>
                <a:srgbClr val="92D050"/>
              </a:solidFill>
            </a:endParaRPr>
          </a:p>
        </p:txBody>
      </p:sp>
    </p:spTree>
    <p:extLst>
      <p:ext uri="{BB962C8B-B14F-4D97-AF65-F5344CB8AC3E}">
        <p14:creationId xmlns:p14="http://schemas.microsoft.com/office/powerpoint/2010/main" val="326139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BE8C5-4E52-45F6-A201-76F7D8CA379D}"/>
              </a:ext>
            </a:extLst>
          </p:cNvPr>
          <p:cNvSpPr>
            <a:spLocks noGrp="1"/>
          </p:cNvSpPr>
          <p:nvPr>
            <p:ph type="title"/>
          </p:nvPr>
        </p:nvSpPr>
        <p:spPr/>
        <p:txBody>
          <a:bodyPr/>
          <a:lstStyle/>
          <a:p>
            <a:r>
              <a:rPr lang="zh-CN" altLang="zh-CN" b="1" dirty="0"/>
              <a:t>课程设计选题背景</a:t>
            </a:r>
            <a:endParaRPr lang="zh-CN" altLang="en-US" dirty="0"/>
          </a:p>
        </p:txBody>
      </p:sp>
      <p:sp>
        <p:nvSpPr>
          <p:cNvPr id="3" name="内容占位符 2">
            <a:extLst>
              <a:ext uri="{FF2B5EF4-FFF2-40B4-BE49-F238E27FC236}">
                <a16:creationId xmlns:a16="http://schemas.microsoft.com/office/drawing/2014/main" id="{E279D4A7-D83B-4890-9B21-4385DDC840CE}"/>
              </a:ext>
            </a:extLst>
          </p:cNvPr>
          <p:cNvSpPr>
            <a:spLocks noGrp="1"/>
          </p:cNvSpPr>
          <p:nvPr>
            <p:ph idx="1"/>
          </p:nvPr>
        </p:nvSpPr>
        <p:spPr>
          <a:xfrm>
            <a:off x="680321" y="2809838"/>
            <a:ext cx="9613861" cy="3599316"/>
          </a:xfrm>
        </p:spPr>
        <p:txBody>
          <a:bodyPr/>
          <a:lstStyle/>
          <a:p>
            <a:r>
              <a:rPr lang="zh-CN" altLang="zh-CN" dirty="0"/>
              <a:t>随着信息化时代的到来，人们的生活发生了巨大的变化，信息化时代带给了人们更多的处理数据的方式。学生学籍管理是一个非常繁琐且复杂的工作，其中的原因就是涉及到大量的学生学籍数据信息，这样庞大的一个数据群管理起来就想当麻烦，在传统的数据信息管理模式下，工作效率不仅低下，而且数据在存储、更新、删改等操作上会出现错误</a:t>
            </a:r>
            <a:r>
              <a:rPr lang="en-US" altLang="zh-CN" baseline="30000" dirty="0"/>
              <a:t>[1]</a:t>
            </a:r>
            <a:r>
              <a:rPr lang="zh-CN" altLang="zh-CN" dirty="0"/>
              <a:t>。基于以上出现的问题，开发一个学籍管理系统就显得很重要。</a:t>
            </a:r>
            <a:endParaRPr lang="zh-CN" altLang="zh-CN" b="1" dirty="0"/>
          </a:p>
          <a:p>
            <a:endParaRPr lang="zh-CN" altLang="en-US" dirty="0"/>
          </a:p>
        </p:txBody>
      </p:sp>
    </p:spTree>
    <p:extLst>
      <p:ext uri="{BB962C8B-B14F-4D97-AF65-F5344CB8AC3E}">
        <p14:creationId xmlns:p14="http://schemas.microsoft.com/office/powerpoint/2010/main" val="216509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181FF-0B3F-4F79-A3D7-C032370AFFD6}"/>
              </a:ext>
            </a:extLst>
          </p:cNvPr>
          <p:cNvSpPr>
            <a:spLocks noGrp="1"/>
          </p:cNvSpPr>
          <p:nvPr>
            <p:ph type="title"/>
          </p:nvPr>
        </p:nvSpPr>
        <p:spPr/>
        <p:txBody>
          <a:bodyPr/>
          <a:lstStyle/>
          <a:p>
            <a:r>
              <a:rPr lang="zh-CN" altLang="zh-CN" dirty="0"/>
              <a:t>功能要求</a:t>
            </a:r>
            <a:endParaRPr lang="zh-CN" altLang="en-US" dirty="0"/>
          </a:p>
        </p:txBody>
      </p:sp>
      <p:sp>
        <p:nvSpPr>
          <p:cNvPr id="3" name="内容占位符 2">
            <a:extLst>
              <a:ext uri="{FF2B5EF4-FFF2-40B4-BE49-F238E27FC236}">
                <a16:creationId xmlns:a16="http://schemas.microsoft.com/office/drawing/2014/main" id="{4D55773E-670C-4939-A970-46F677B641C8}"/>
              </a:ext>
            </a:extLst>
          </p:cNvPr>
          <p:cNvSpPr>
            <a:spLocks noGrp="1"/>
          </p:cNvSpPr>
          <p:nvPr>
            <p:ph idx="1"/>
          </p:nvPr>
        </p:nvSpPr>
        <p:spPr/>
        <p:txBody>
          <a:bodyPr>
            <a:normAutofit fontScale="92500" lnSpcReduction="10000"/>
          </a:bodyPr>
          <a:lstStyle/>
          <a:p>
            <a:r>
              <a:rPr lang="zh-CN" altLang="zh-CN" dirty="0"/>
              <a:t>一：实现学生信息、班级、院系、专业等的管理；</a:t>
            </a:r>
          </a:p>
          <a:p>
            <a:r>
              <a:rPr lang="zh-CN" altLang="zh-CN" dirty="0"/>
              <a:t>二：实现课程、学生成绩信息管理；</a:t>
            </a:r>
          </a:p>
          <a:p>
            <a:r>
              <a:rPr lang="zh-CN" altLang="zh-CN" dirty="0"/>
              <a:t>三：实现学生的奖惩信息管理；</a:t>
            </a:r>
            <a:r>
              <a:rPr lang="en-US" altLang="zh-CN" dirty="0"/>
              <a:t> </a:t>
            </a:r>
            <a:endParaRPr lang="zh-CN" altLang="zh-CN" dirty="0"/>
          </a:p>
          <a:p>
            <a:r>
              <a:rPr lang="zh-CN" altLang="zh-CN" dirty="0"/>
              <a:t>四：创建规则用于限制性别项只能输入“男”或“女”；</a:t>
            </a:r>
            <a:r>
              <a:rPr lang="en-US" altLang="zh-CN" dirty="0"/>
              <a:t> </a:t>
            </a:r>
            <a:endParaRPr lang="zh-CN" altLang="zh-CN" dirty="0"/>
          </a:p>
          <a:p>
            <a:r>
              <a:rPr lang="zh-CN" altLang="zh-CN" dirty="0"/>
              <a:t>五：创建视图查询各个学生的学号、姓名、班级、专业、院系；</a:t>
            </a:r>
          </a:p>
          <a:p>
            <a:r>
              <a:rPr lang="zh-CN" altLang="zh-CN" dirty="0"/>
              <a:t>六：创建存储过程查询指定学生的成绩单；</a:t>
            </a:r>
            <a:r>
              <a:rPr lang="en-US" altLang="zh-CN" dirty="0"/>
              <a:t> </a:t>
            </a:r>
            <a:endParaRPr lang="zh-CN" altLang="zh-CN" dirty="0"/>
          </a:p>
          <a:p>
            <a:r>
              <a:rPr lang="zh-CN" altLang="zh-CN" dirty="0"/>
              <a:t>七：创建触发器当增加、删除学生和修改学生班级信息时自动修改相应班级学生人数；</a:t>
            </a:r>
          </a:p>
          <a:p>
            <a:r>
              <a:rPr lang="zh-CN" altLang="zh-CN" dirty="0"/>
              <a:t>八：建立数据库相关表之间的参照完整性约束。</a:t>
            </a:r>
            <a:endParaRPr lang="zh-CN" altLang="en-US" dirty="0"/>
          </a:p>
        </p:txBody>
      </p:sp>
    </p:spTree>
    <p:extLst>
      <p:ext uri="{BB962C8B-B14F-4D97-AF65-F5344CB8AC3E}">
        <p14:creationId xmlns:p14="http://schemas.microsoft.com/office/powerpoint/2010/main" val="128481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1A81-0493-4542-847A-56A7B37C289D}"/>
              </a:ext>
            </a:extLst>
          </p:cNvPr>
          <p:cNvSpPr>
            <a:spLocks noGrp="1"/>
          </p:cNvSpPr>
          <p:nvPr>
            <p:ph type="title"/>
          </p:nvPr>
        </p:nvSpPr>
        <p:spPr/>
        <p:txBody>
          <a:bodyPr/>
          <a:lstStyle/>
          <a:p>
            <a:r>
              <a:rPr lang="zh-CN" altLang="zh-CN" dirty="0"/>
              <a:t>系统功能解决的问题</a:t>
            </a:r>
            <a:endParaRPr lang="zh-CN" altLang="en-US" dirty="0"/>
          </a:p>
        </p:txBody>
      </p:sp>
      <p:sp>
        <p:nvSpPr>
          <p:cNvPr id="3" name="内容占位符 2">
            <a:extLst>
              <a:ext uri="{FF2B5EF4-FFF2-40B4-BE49-F238E27FC236}">
                <a16:creationId xmlns:a16="http://schemas.microsoft.com/office/drawing/2014/main" id="{183E792D-0E31-486A-A585-3E9676E8F1DE}"/>
              </a:ext>
            </a:extLst>
          </p:cNvPr>
          <p:cNvSpPr>
            <a:spLocks noGrp="1"/>
          </p:cNvSpPr>
          <p:nvPr>
            <p:ph idx="1"/>
          </p:nvPr>
        </p:nvSpPr>
        <p:spPr>
          <a:xfrm>
            <a:off x="680321" y="2389424"/>
            <a:ext cx="9861555" cy="3874741"/>
          </a:xfrm>
        </p:spPr>
        <p:txBody>
          <a:bodyPr/>
          <a:lstStyle/>
          <a:p>
            <a:r>
              <a:rPr lang="zh-CN" altLang="zh-CN" dirty="0"/>
              <a:t>一：提高管理人员的工作效率。</a:t>
            </a:r>
          </a:p>
          <a:p>
            <a:r>
              <a:rPr lang="zh-CN" altLang="zh-CN" dirty="0"/>
              <a:t>二：对大量的数据信息进行统筹规划</a:t>
            </a:r>
          </a:p>
          <a:p>
            <a:r>
              <a:rPr lang="zh-CN" altLang="zh-CN" dirty="0"/>
              <a:t>三：降低处理数据信息时出现的错误率。</a:t>
            </a:r>
          </a:p>
          <a:p>
            <a:r>
              <a:rPr lang="zh-CN" altLang="zh-CN" dirty="0"/>
              <a:t>四：方便系统的后期维护。</a:t>
            </a:r>
          </a:p>
          <a:p>
            <a:endParaRPr lang="zh-CN" altLang="en-US" dirty="0"/>
          </a:p>
        </p:txBody>
      </p:sp>
    </p:spTree>
    <p:extLst>
      <p:ext uri="{BB962C8B-B14F-4D97-AF65-F5344CB8AC3E}">
        <p14:creationId xmlns:p14="http://schemas.microsoft.com/office/powerpoint/2010/main" val="213855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B425E-1846-47A7-8BAD-21A36C18BB09}"/>
              </a:ext>
            </a:extLst>
          </p:cNvPr>
          <p:cNvSpPr>
            <a:spLocks noGrp="1"/>
          </p:cNvSpPr>
          <p:nvPr>
            <p:ph type="title"/>
          </p:nvPr>
        </p:nvSpPr>
        <p:spPr>
          <a:xfrm>
            <a:off x="680321" y="921811"/>
            <a:ext cx="9613861" cy="1080938"/>
          </a:xfrm>
        </p:spPr>
        <p:txBody>
          <a:bodyPr/>
          <a:lstStyle/>
          <a:p>
            <a:r>
              <a:rPr lang="zh-CN" altLang="zh-CN" b="1" dirty="0"/>
              <a:t>需求分析</a:t>
            </a:r>
            <a:br>
              <a:rPr lang="zh-CN" altLang="zh-CN" b="1" dirty="0"/>
            </a:br>
            <a:endParaRPr lang="zh-CN" altLang="en-US" dirty="0"/>
          </a:p>
        </p:txBody>
      </p:sp>
      <p:sp>
        <p:nvSpPr>
          <p:cNvPr id="3" name="内容占位符 2">
            <a:extLst>
              <a:ext uri="{FF2B5EF4-FFF2-40B4-BE49-F238E27FC236}">
                <a16:creationId xmlns:a16="http://schemas.microsoft.com/office/drawing/2014/main" id="{099532F8-052A-4AF5-BC1A-10AB1BCA6C7A}"/>
              </a:ext>
            </a:extLst>
          </p:cNvPr>
          <p:cNvSpPr>
            <a:spLocks noGrp="1"/>
          </p:cNvSpPr>
          <p:nvPr>
            <p:ph idx="1"/>
          </p:nvPr>
        </p:nvSpPr>
        <p:spPr/>
        <p:txBody>
          <a:bodyPr>
            <a:normAutofit lnSpcReduction="10000"/>
          </a:bodyPr>
          <a:lstStyle/>
          <a:p>
            <a:r>
              <a:rPr lang="zh-CN" altLang="zh-CN" dirty="0"/>
              <a:t> 该高校学籍管理系统主要是实现对大学在校生的学籍信息的系统化管理，具体的功能涉及实现对学生的基本信息、班级、专业、院系等的查询、修改和删除等功能，同时也会实现课程、学生成绩信息管理、实现学生的奖惩信息管理。</a:t>
            </a:r>
          </a:p>
          <a:p>
            <a:r>
              <a:rPr lang="zh-CN" altLang="zh-CN" dirty="0"/>
              <a:t>同时该高校学籍管理系统要创建学生信息视图，具体实现如下：</a:t>
            </a:r>
          </a:p>
          <a:p>
            <a:r>
              <a:rPr lang="zh-CN" altLang="zh-CN" dirty="0"/>
              <a:t>一：创建学生基本信息视图，实现查询各个学生的学号、姓名、班级、专业、院系。</a:t>
            </a:r>
          </a:p>
          <a:p>
            <a:r>
              <a:rPr lang="zh-CN" altLang="zh-CN" dirty="0"/>
              <a:t>二：创建学生成绩视图，实现查询各个学生的学号、姓名、课程、成</a:t>
            </a:r>
          </a:p>
          <a:p>
            <a:r>
              <a:rPr lang="zh-CN" altLang="zh-CN" dirty="0"/>
              <a:t>三：创建学生奖惩视图，实现查询各个学生的学号、姓名、班级、专业、院系、奖惩号、奖惩名、奖惩方案。</a:t>
            </a:r>
          </a:p>
          <a:p>
            <a:endParaRPr lang="zh-CN" altLang="en-US" dirty="0"/>
          </a:p>
        </p:txBody>
      </p:sp>
    </p:spTree>
    <p:extLst>
      <p:ext uri="{BB962C8B-B14F-4D97-AF65-F5344CB8AC3E}">
        <p14:creationId xmlns:p14="http://schemas.microsoft.com/office/powerpoint/2010/main" val="104695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C8B22-D723-413F-8574-AD053B74E4F1}"/>
              </a:ext>
            </a:extLst>
          </p:cNvPr>
          <p:cNvSpPr>
            <a:spLocks noGrp="1"/>
          </p:cNvSpPr>
          <p:nvPr>
            <p:ph type="title"/>
          </p:nvPr>
        </p:nvSpPr>
        <p:spPr/>
        <p:txBody>
          <a:bodyPr/>
          <a:lstStyle/>
          <a:p>
            <a:r>
              <a:rPr lang="zh-CN" altLang="zh-CN" b="1" dirty="0"/>
              <a:t>概念结构设计</a:t>
            </a:r>
            <a:r>
              <a:rPr lang="en-US" altLang="zh-CN" b="1" dirty="0"/>
              <a:t>-01</a:t>
            </a:r>
            <a:endParaRPr lang="zh-CN" altLang="en-US" dirty="0"/>
          </a:p>
        </p:txBody>
      </p:sp>
      <p:sp>
        <p:nvSpPr>
          <p:cNvPr id="3" name="内容占位符 2">
            <a:extLst>
              <a:ext uri="{FF2B5EF4-FFF2-40B4-BE49-F238E27FC236}">
                <a16:creationId xmlns:a16="http://schemas.microsoft.com/office/drawing/2014/main" id="{239D75A9-86B5-4D95-9A11-E38A5777E207}"/>
              </a:ext>
            </a:extLst>
          </p:cNvPr>
          <p:cNvSpPr>
            <a:spLocks noGrp="1"/>
          </p:cNvSpPr>
          <p:nvPr>
            <p:ph idx="1"/>
          </p:nvPr>
        </p:nvSpPr>
        <p:spPr/>
        <p:txBody>
          <a:bodyPr>
            <a:normAutofit fontScale="92500" lnSpcReduction="10000"/>
          </a:bodyPr>
          <a:lstStyle/>
          <a:p>
            <a:pPr marL="0" indent="0">
              <a:buNone/>
            </a:pPr>
            <a:r>
              <a:rPr lang="zh-CN" altLang="zh-CN" dirty="0"/>
              <a:t>抽象出系统的实体</a:t>
            </a:r>
          </a:p>
          <a:p>
            <a:pPr marL="0" indent="0">
              <a:buNone/>
            </a:pPr>
            <a:r>
              <a:rPr lang="en-US" altLang="zh-CN" dirty="0"/>
              <a:t>     </a:t>
            </a:r>
            <a:r>
              <a:rPr lang="zh-CN" altLang="zh-CN" dirty="0"/>
              <a:t>根据设计学生管理系统的需要，可以抽象出以下实体：</a:t>
            </a:r>
          </a:p>
          <a:p>
            <a:pPr lvl="0"/>
            <a:r>
              <a:rPr lang="zh-CN" altLang="zh-CN" dirty="0"/>
              <a:t>学生信息</a:t>
            </a:r>
          </a:p>
          <a:p>
            <a:pPr lvl="0"/>
            <a:r>
              <a:rPr lang="zh-CN" altLang="zh-CN" dirty="0"/>
              <a:t>班级信息</a:t>
            </a:r>
          </a:p>
          <a:p>
            <a:pPr lvl="0"/>
            <a:r>
              <a:rPr lang="zh-CN" altLang="zh-CN" dirty="0"/>
              <a:t>专业信息</a:t>
            </a:r>
          </a:p>
          <a:p>
            <a:pPr lvl="0"/>
            <a:r>
              <a:rPr lang="zh-CN" altLang="zh-CN" dirty="0"/>
              <a:t>院系信息</a:t>
            </a:r>
          </a:p>
          <a:p>
            <a:pPr lvl="0"/>
            <a:r>
              <a:rPr lang="zh-CN" altLang="zh-CN" dirty="0"/>
              <a:t>课程信息</a:t>
            </a:r>
          </a:p>
          <a:p>
            <a:pPr lvl="0"/>
            <a:r>
              <a:rPr lang="zh-CN" altLang="zh-CN" dirty="0"/>
              <a:t>课程成绩信息</a:t>
            </a:r>
          </a:p>
          <a:p>
            <a:pPr lvl="0"/>
            <a:r>
              <a:rPr lang="zh-CN" altLang="zh-CN" dirty="0"/>
              <a:t>奖惩信息</a:t>
            </a:r>
          </a:p>
          <a:p>
            <a:endParaRPr lang="zh-CN" altLang="en-US" dirty="0"/>
          </a:p>
        </p:txBody>
      </p:sp>
    </p:spTree>
    <p:extLst>
      <p:ext uri="{BB962C8B-B14F-4D97-AF65-F5344CB8AC3E}">
        <p14:creationId xmlns:p14="http://schemas.microsoft.com/office/powerpoint/2010/main" val="425512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4C8DC-B4C5-4524-A948-D0B4651C278B}"/>
              </a:ext>
            </a:extLst>
          </p:cNvPr>
          <p:cNvSpPr>
            <a:spLocks noGrp="1"/>
          </p:cNvSpPr>
          <p:nvPr>
            <p:ph type="title"/>
          </p:nvPr>
        </p:nvSpPr>
        <p:spPr/>
        <p:txBody>
          <a:bodyPr/>
          <a:lstStyle/>
          <a:p>
            <a:r>
              <a:rPr lang="en-US" altLang="zh-CN" dirty="0"/>
              <a:t>(1).</a:t>
            </a:r>
            <a:r>
              <a:rPr lang="zh-CN" altLang="zh-CN" dirty="0"/>
              <a:t>学生实体属性图</a:t>
            </a:r>
            <a:endParaRPr lang="en-US" altLang="zh-CN" dirty="0"/>
          </a:p>
        </p:txBody>
      </p:sp>
      <p:sp>
        <p:nvSpPr>
          <p:cNvPr id="3" name="内容占位符 2">
            <a:extLst>
              <a:ext uri="{FF2B5EF4-FFF2-40B4-BE49-F238E27FC236}">
                <a16:creationId xmlns:a16="http://schemas.microsoft.com/office/drawing/2014/main" id="{68161999-E5B9-4E6F-815B-42F3E93587B8}"/>
              </a:ext>
            </a:extLst>
          </p:cNvPr>
          <p:cNvSpPr>
            <a:spLocks noGrp="1"/>
          </p:cNvSpPr>
          <p:nvPr>
            <p:ph idx="1"/>
          </p:nvPr>
        </p:nvSpPr>
        <p:spPr/>
        <p:txBody>
          <a:bodyPr/>
          <a:lstStyle/>
          <a:p>
            <a:pPr marL="0" indent="0">
              <a:buNone/>
            </a:pPr>
            <a:r>
              <a:rPr lang="en-US" altLang="zh-CN" dirty="0"/>
              <a:t> </a:t>
            </a:r>
            <a:endParaRPr lang="zh-CN" altLang="zh-CN" dirty="0"/>
          </a:p>
        </p:txBody>
      </p:sp>
      <p:pic>
        <p:nvPicPr>
          <p:cNvPr id="4" name="图片 3">
            <a:extLst>
              <a:ext uri="{FF2B5EF4-FFF2-40B4-BE49-F238E27FC236}">
                <a16:creationId xmlns:a16="http://schemas.microsoft.com/office/drawing/2014/main" id="{1DA37D81-ADB8-46AF-9162-E741B7D5A100}"/>
              </a:ext>
            </a:extLst>
          </p:cNvPr>
          <p:cNvPicPr/>
          <p:nvPr/>
        </p:nvPicPr>
        <p:blipFill>
          <a:blip r:embed="rId2"/>
          <a:srcRect r="704" b="11038"/>
          <a:stretch>
            <a:fillRect/>
          </a:stretch>
        </p:blipFill>
        <p:spPr>
          <a:xfrm>
            <a:off x="2192301" y="2028780"/>
            <a:ext cx="6589899" cy="4550695"/>
          </a:xfrm>
          <a:prstGeom prst="rect">
            <a:avLst/>
          </a:prstGeom>
          <a:noFill/>
          <a:ln>
            <a:noFill/>
          </a:ln>
        </p:spPr>
      </p:pic>
    </p:spTree>
    <p:extLst>
      <p:ext uri="{BB962C8B-B14F-4D97-AF65-F5344CB8AC3E}">
        <p14:creationId xmlns:p14="http://schemas.microsoft.com/office/powerpoint/2010/main" val="27799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F776B-5E82-4A1F-9105-B527BEA50BFF}"/>
              </a:ext>
            </a:extLst>
          </p:cNvPr>
          <p:cNvSpPr>
            <a:spLocks noGrp="1"/>
          </p:cNvSpPr>
          <p:nvPr>
            <p:ph type="title"/>
          </p:nvPr>
        </p:nvSpPr>
        <p:spPr>
          <a:xfrm>
            <a:off x="407053" y="1026497"/>
            <a:ext cx="9613861" cy="1080938"/>
          </a:xfrm>
        </p:spPr>
        <p:txBody>
          <a:bodyPr/>
          <a:lstStyle/>
          <a:p>
            <a:r>
              <a:rPr lang="zh-CN" altLang="en-US" dirty="0"/>
              <a:t>（</a:t>
            </a:r>
            <a:r>
              <a:rPr lang="en-US" altLang="zh-CN" dirty="0"/>
              <a:t>2</a:t>
            </a:r>
            <a:r>
              <a:rPr lang="zh-CN" altLang="en-US" dirty="0"/>
              <a:t>）</a:t>
            </a:r>
            <a:r>
              <a:rPr lang="en-US" altLang="zh-CN" dirty="0"/>
              <a:t>.</a:t>
            </a:r>
            <a:r>
              <a:rPr lang="zh-CN" altLang="zh-CN" dirty="0"/>
              <a:t>班级实体属性图</a:t>
            </a:r>
            <a:br>
              <a:rPr lang="zh-CN" altLang="zh-CN" dirty="0"/>
            </a:br>
            <a:endParaRPr lang="zh-CN" altLang="en-US" dirty="0"/>
          </a:p>
        </p:txBody>
      </p:sp>
      <p:pic>
        <p:nvPicPr>
          <p:cNvPr id="4" name="内容占位符 3">
            <a:extLst>
              <a:ext uri="{FF2B5EF4-FFF2-40B4-BE49-F238E27FC236}">
                <a16:creationId xmlns:a16="http://schemas.microsoft.com/office/drawing/2014/main" id="{CA9B0318-373E-4DFE-8940-DA083D2E7BD1}"/>
              </a:ext>
            </a:extLst>
          </p:cNvPr>
          <p:cNvPicPr>
            <a:picLocks noGrp="1"/>
          </p:cNvPicPr>
          <p:nvPr>
            <p:ph idx="1"/>
          </p:nvPr>
        </p:nvPicPr>
        <p:blipFill>
          <a:blip r:embed="rId2"/>
          <a:srcRect l="2795" r="-814" b="11892"/>
          <a:stretch>
            <a:fillRect/>
          </a:stretch>
        </p:blipFill>
        <p:spPr>
          <a:xfrm>
            <a:off x="2171086" y="2197903"/>
            <a:ext cx="6529222" cy="3856056"/>
          </a:xfrm>
          <a:prstGeom prst="rect">
            <a:avLst/>
          </a:prstGeom>
          <a:noFill/>
          <a:ln>
            <a:noFill/>
          </a:ln>
        </p:spPr>
      </p:pic>
    </p:spTree>
    <p:extLst>
      <p:ext uri="{BB962C8B-B14F-4D97-AF65-F5344CB8AC3E}">
        <p14:creationId xmlns:p14="http://schemas.microsoft.com/office/powerpoint/2010/main" val="2831407740"/>
      </p:ext>
    </p:extLst>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26</TotalTime>
  <Words>1443</Words>
  <Application>Microsoft Office PowerPoint</Application>
  <PresentationFormat>宽屏</PresentationFormat>
  <Paragraphs>233</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宋体</vt:lpstr>
      <vt:lpstr>Arial</vt:lpstr>
      <vt:lpstr>Calibri</vt:lpstr>
      <vt:lpstr>Times New Roman</vt:lpstr>
      <vt:lpstr>Trebuchet MS</vt:lpstr>
      <vt:lpstr>柏林</vt:lpstr>
      <vt:lpstr>《高校学籍管理系统》</vt:lpstr>
      <vt:lpstr>高校学籍管理系统 摘要： </vt:lpstr>
      <vt:lpstr>课程设计选题背景</vt:lpstr>
      <vt:lpstr>功能要求</vt:lpstr>
      <vt:lpstr>系统功能解决的问题</vt:lpstr>
      <vt:lpstr>需求分析 </vt:lpstr>
      <vt:lpstr>概念结构设计-01</vt:lpstr>
      <vt:lpstr>(1).学生实体属性图</vt:lpstr>
      <vt:lpstr>（2）.班级实体属性图 </vt:lpstr>
      <vt:lpstr>（3）.专业实体属性图 </vt:lpstr>
      <vt:lpstr>（4）.院系实体属性图 </vt:lpstr>
      <vt:lpstr>（5）.课程实体属性图 </vt:lpstr>
      <vt:lpstr>（6）.课程成绩实体属性图 </vt:lpstr>
      <vt:lpstr>(7).奖惩实体属性图 </vt:lpstr>
      <vt:lpstr>全局E-R图</vt:lpstr>
      <vt:lpstr>逻辑结构设计</vt:lpstr>
      <vt:lpstr>数据库物理设计与实施</vt:lpstr>
      <vt:lpstr>这7张表的数据库关系图如下： </vt:lpstr>
      <vt:lpstr>表的创建 1.Department表 </vt:lpstr>
      <vt:lpstr>2.Major表 </vt:lpstr>
      <vt:lpstr>3.Class表 </vt:lpstr>
      <vt:lpstr>4.Student表 </vt:lpstr>
      <vt:lpstr>5.Course表 </vt:lpstr>
      <vt:lpstr>6.Grade表 </vt:lpstr>
      <vt:lpstr>7.Award_punish（奖惩表） </vt:lpstr>
      <vt:lpstr>数据操作要求及实现</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《高校学籍管理系统》</dc:title>
  <dc:creator>孙 久猛</dc:creator>
  <cp:lastModifiedBy>孙 久猛</cp:lastModifiedBy>
  <cp:revision>5</cp:revision>
  <dcterms:created xsi:type="dcterms:W3CDTF">2022-12-22T13:13:17Z</dcterms:created>
  <dcterms:modified xsi:type="dcterms:W3CDTF">2022-12-22T13:41:28Z</dcterms:modified>
</cp:coreProperties>
</file>