
<file path=[Content_Types].xml><?xml version="1.0" encoding="utf-8"?>
<Types xmlns="http://schemas.openxmlformats.org/package/2006/content-types">
  <Default Extension="wav" ContentType="audio/x-wav"/>
  <Default Extension="jpeg" ContentType="image/jpeg"/>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3"/>
  </p:notesMasterIdLst>
  <p:sldIdLst>
    <p:sldId id="256" r:id="rId4"/>
    <p:sldId id="441" r:id="rId5"/>
    <p:sldId id="447" r:id="rId6"/>
    <p:sldId id="345" r:id="rId7"/>
    <p:sldId id="346" r:id="rId8"/>
    <p:sldId id="347" r:id="rId9"/>
    <p:sldId id="348" r:id="rId10"/>
    <p:sldId id="377" r:id="rId11"/>
    <p:sldId id="378" r:id="rId12"/>
    <p:sldId id="496" r:id="rId14"/>
    <p:sldId id="261" r:id="rId15"/>
    <p:sldId id="336" r:id="rId16"/>
    <p:sldId id="339" r:id="rId17"/>
    <p:sldId id="341" r:id="rId18"/>
    <p:sldId id="340" r:id="rId19"/>
    <p:sldId id="497" r:id="rId20"/>
    <p:sldId id="342" r:id="rId21"/>
    <p:sldId id="343" r:id="rId22"/>
    <p:sldId id="344"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0" r:id="rId36"/>
    <p:sldId id="461" r:id="rId37"/>
    <p:sldId id="462" r:id="rId38"/>
    <p:sldId id="463" r:id="rId39"/>
    <p:sldId id="464" r:id="rId40"/>
    <p:sldId id="465" r:id="rId41"/>
    <p:sldId id="467" r:id="rId42"/>
    <p:sldId id="468" r:id="rId43"/>
    <p:sldId id="469" r:id="rId44"/>
    <p:sldId id="471" r:id="rId45"/>
    <p:sldId id="482" r:id="rId46"/>
    <p:sldId id="483" r:id="rId47"/>
    <p:sldId id="484" r:id="rId48"/>
    <p:sldId id="485" r:id="rId49"/>
    <p:sldId id="486" r:id="rId50"/>
    <p:sldId id="487" r:id="rId51"/>
    <p:sldId id="488" r:id="rId52"/>
    <p:sldId id="489" r:id="rId53"/>
    <p:sldId id="490" r:id="rId54"/>
    <p:sldId id="491" r:id="rId55"/>
    <p:sldId id="492" r:id="rId56"/>
    <p:sldId id="493" r:id="rId57"/>
    <p:sldId id="494" r:id="rId58"/>
    <p:sldId id="479" r:id="rId59"/>
    <p:sldId id="436" r:id="rId60"/>
    <p:sldId id="445" r:id="rId61"/>
    <p:sldId id="495" r:id="rId62"/>
    <p:sldId id="444" r:id="rId63"/>
    <p:sldId id="278" r:id="rId64"/>
  </p:sldIdLst>
  <p:sldSz cx="9144000" cy="6858000" type="screen4x3"/>
  <p:notesSz cx="6858000" cy="9144000"/>
  <p:defaultTextStyle>
    <a:defPPr>
      <a:defRPr lang="en-US"/>
    </a:defPPr>
    <a:lvl1pPr algn="dist" rtl="0" fontAlgn="base">
      <a:spcBef>
        <a:spcPct val="20000"/>
      </a:spcBef>
      <a:spcAft>
        <a:spcPct val="0"/>
      </a:spcAft>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cs typeface="+mn-cs"/>
      </a:defRPr>
    </a:lvl1pPr>
    <a:lvl2pPr marL="457200" algn="dist" rtl="0" fontAlgn="base">
      <a:spcBef>
        <a:spcPct val="20000"/>
      </a:spcBef>
      <a:spcAft>
        <a:spcPct val="0"/>
      </a:spcAft>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cs typeface="+mn-cs"/>
      </a:defRPr>
    </a:lvl2pPr>
    <a:lvl3pPr marL="914400" algn="dist" rtl="0" fontAlgn="base">
      <a:spcBef>
        <a:spcPct val="20000"/>
      </a:spcBef>
      <a:spcAft>
        <a:spcPct val="0"/>
      </a:spcAft>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cs typeface="+mn-cs"/>
      </a:defRPr>
    </a:lvl3pPr>
    <a:lvl4pPr marL="1371600" algn="dist" rtl="0" fontAlgn="base">
      <a:spcBef>
        <a:spcPct val="20000"/>
      </a:spcBef>
      <a:spcAft>
        <a:spcPct val="0"/>
      </a:spcAft>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cs typeface="+mn-cs"/>
      </a:defRPr>
    </a:lvl4pPr>
    <a:lvl5pPr marL="1828800" algn="dist" rtl="0" fontAlgn="base">
      <a:spcBef>
        <a:spcPct val="20000"/>
      </a:spcBef>
      <a:spcAft>
        <a:spcPct val="0"/>
      </a:spcAft>
      <a:buFont typeface="Wingdings" panose="05000000000000000000" pitchFamily="2" charset="2"/>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990000"/>
    <a:srgbClr val="0033CC"/>
    <a:srgbClr val="CC0000"/>
    <a:srgbClr val="FF0066"/>
    <a:srgbClr val="FF0000"/>
    <a:srgbClr val="008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20" autoAdjust="0"/>
  </p:normalViewPr>
  <p:slideViewPr>
    <p:cSldViewPr snapToObjects="1">
      <p:cViewPr varScale="1">
        <p:scale>
          <a:sx n="108" d="100"/>
          <a:sy n="108" d="100"/>
        </p:scale>
        <p:origin x="-1692" y="-84"/>
      </p:cViewPr>
      <p:guideLst>
        <p:guide orient="horz" pos="2184"/>
        <p:guide pos="289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lgn="l">
              <a:defRPr sz="1200"/>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a:defRPr sz="1200"/>
            </a:lvl1pPr>
          </a:lstStyle>
          <a:p>
            <a:pPr>
              <a:defRPr/>
            </a:pPr>
            <a:fld id="{55DDAF38-997F-4159-8F29-D9F45B30FE1E}" type="datetimeFigureOut">
              <a:rPr lang="zh-CN" altLang="en-US"/>
            </a:fld>
            <a:endParaRPr lang="zh-CN" altLang="en-US"/>
          </a:p>
        </p:txBody>
      </p:sp>
      <p:sp>
        <p:nvSpPr>
          <p:cNvPr id="6554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lgn="l">
              <a:defRPr sz="1200"/>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lvl1pPr algn="r">
              <a:defRPr sz="1200"/>
            </a:lvl1pPr>
          </a:lstStyle>
          <a:p>
            <a:pPr>
              <a:defRPr/>
            </a:pPr>
            <a:fld id="{1DB7CFDA-3B22-45A0-91A4-34A8B0EFD73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DB7CFDA-3B22-45A0-91A4-34A8B0EFD7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6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20000"/>
              </a:spcBef>
            </a:pPr>
            <a:fld id="{7FAB0BCF-3B9B-4D36-B372-B04D275F3AF5}"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DB7CFDA-3B22-45A0-91A4-34A8B0EFD73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7CA1B382-45A7-4269-81DF-90A8FD47F6B0}" type="slidenum">
              <a:rPr lang="zh-CN" altLang="en-US"/>
            </a:fld>
            <a:endParaRPr 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C49D00EF-E499-47F9-B0DA-2518972D0FD6}" type="slidenum">
              <a:rPr lang="zh-CN" altLang="en-US"/>
            </a:fld>
            <a:endParaRPr 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3F9BCB5E-9390-4447-B4CC-52BA1F6D4A5F}" type="slidenum">
              <a:rPr lang="zh-CN" altLang="en-US"/>
            </a:fld>
            <a:endParaRPr 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D14011A8-5522-41A1-9384-28E6CE79CE5E}" type="slidenum">
              <a:rPr lang="zh-CN" altLang="en-US"/>
            </a:fld>
            <a:endParaRPr lang="en-US" dirty="0"/>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sldNum" sz="quarter" idx="10"/>
          </p:nvPr>
        </p:nvSpPr>
        <p:spPr/>
        <p:txBody>
          <a:bodyPr/>
          <a:lstStyle>
            <a:lvl1pPr>
              <a:defRPr/>
            </a:lvl1pPr>
          </a:lstStyle>
          <a:p>
            <a:pPr>
              <a:defRPr/>
            </a:pPr>
            <a:fld id="{CF5141DD-6026-4DF2-B1DB-BD444A74B320}" type="slidenum">
              <a:rPr lang="zh-CN" altLang="en-US"/>
            </a:fld>
            <a:endParaRPr 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A2186818-1F34-40FA-AE28-362DE769A5FE}" type="slidenum">
              <a:rPr lang="zh-CN" altLang="en-US"/>
            </a:fld>
            <a:endParaRPr 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55D1337C-DEC4-427F-BB4D-A882BDBF4A07}" type="slidenum">
              <a:rPr lang="zh-CN" altLang="en-US"/>
            </a:fld>
            <a:endParaRPr 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fld id="{4903B0B8-D927-4420-BBCF-F916458FA35B}" type="slidenum">
              <a:rPr lang="zh-CN" altLang="en-US"/>
            </a:fld>
            <a:endParaRPr 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1F7682C4-58F6-4BFC-9352-EDC10E5C2876}" type="slidenum">
              <a:rPr lang="zh-CN" altLang="en-US"/>
            </a:fld>
            <a:endParaRPr 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pPr>
              <a:defRPr/>
            </a:pPr>
            <a:fld id="{8AFC9169-FDF6-4235-BF71-D39F1DEFD0C4}" type="slidenum">
              <a:rPr lang="zh-CN" altLang="en-US"/>
            </a:fld>
            <a:endParaRPr 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sldNum" sz="quarter" idx="10"/>
          </p:nvPr>
        </p:nvSpPr>
        <p:spPr/>
        <p:txBody>
          <a:bodyPr/>
          <a:lstStyle>
            <a:lvl1pPr>
              <a:defRPr/>
            </a:lvl1pPr>
          </a:lstStyle>
          <a:p>
            <a:pPr>
              <a:defRPr/>
            </a:pPr>
            <a:fld id="{94EA5603-3EA0-428F-A4B8-384375FC3301}" type="slidenum">
              <a:rPr lang="zh-CN" altLang="en-US"/>
            </a:fld>
            <a:endParaRPr 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3" descr="e_11p"/>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57200" y="12954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p:txBody>
      </p:sp>
      <p:sp>
        <p:nvSpPr>
          <p:cNvPr id="1028" name="Rectangle 6"/>
          <p:cNvSpPr>
            <a:spLocks noGrp="1" noChangeArrowheads="1"/>
          </p:cNvSpPr>
          <p:nvPr>
            <p:ph type="sldNum" sz="quarter" idx="4"/>
          </p:nvPr>
        </p:nvSpPr>
        <p:spPr bwMode="auto">
          <a:xfrm>
            <a:off x="3276600" y="6480175"/>
            <a:ext cx="2133600" cy="292100"/>
          </a:xfrm>
          <a:prstGeom prst="rect">
            <a:avLst/>
          </a:prstGeom>
          <a:noFill/>
          <a:ln>
            <a:noFill/>
          </a:ln>
        </p:spPr>
        <p:txBody>
          <a:bodyPr vert="horz" wrap="square" lIns="91440" tIns="45720" rIns="91440" bIns="45720" numCol="1" anchor="t" anchorCtr="0" compatLnSpc="1"/>
          <a:lstStyle>
            <a:lvl1pPr algn="ctr">
              <a:spcBef>
                <a:spcPct val="0"/>
              </a:spcBef>
              <a:defRPr sz="1400" b="1">
                <a:latin typeface="+mj-lt"/>
              </a:defRPr>
            </a:lvl1pPr>
          </a:lstStyle>
          <a:p>
            <a:pPr>
              <a:defRPr/>
            </a:pPr>
            <a:fld id="{B45416ED-6D8D-4C51-B5B7-CC597612DDBC}" type="slidenum">
              <a:rPr lang="zh-CN" altLang="en-US"/>
            </a:fld>
            <a:endParaRPr lang="en-US" dirty="0"/>
          </a:p>
        </p:txBody>
      </p:sp>
      <p:sp>
        <p:nvSpPr>
          <p:cNvPr id="1029" name="Rectangle 2"/>
          <p:cNvSpPr>
            <a:spLocks noGrp="1" noChangeArrowheads="1"/>
          </p:cNvSpPr>
          <p:nvPr>
            <p:ph type="title"/>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1030" name="Text Box 46"/>
          <p:cNvSpPr txBox="1">
            <a:spLocks noChangeArrowheads="1"/>
          </p:cNvSpPr>
          <p:nvPr userDrawn="1"/>
        </p:nvSpPr>
        <p:spPr bwMode="auto">
          <a:xfrm>
            <a:off x="0" y="819150"/>
            <a:ext cx="9144000" cy="244475"/>
          </a:xfrm>
          <a:prstGeom prst="rect">
            <a:avLst/>
          </a:prstGeom>
          <a:gradFill rotWithShape="1">
            <a:gsLst>
              <a:gs pos="0">
                <a:srgbClr val="2F4700"/>
              </a:gs>
              <a:gs pos="50000">
                <a:schemeClr val="hlink"/>
              </a:gs>
              <a:gs pos="100000">
                <a:srgbClr val="2F4700"/>
              </a:gs>
            </a:gsLst>
            <a:lin ang="5400000" scaled="1"/>
          </a:gra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spcBef>
                <a:spcPct val="0"/>
              </a:spcBef>
              <a:defRPr/>
            </a:pPr>
            <a:endParaRPr lang="en-US" sz="1000" b="1" dirty="0" smtClean="0">
              <a:solidFill>
                <a:schemeClr val="bg1"/>
              </a:solidFill>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eaLnBrk="0" fontAlgn="base" hangingPunct="0">
        <a:spcBef>
          <a:spcPct val="0"/>
        </a:spcBef>
        <a:spcAft>
          <a:spcPct val="0"/>
        </a:spcAft>
        <a:defRPr sz="3200" b="1">
          <a:solidFill>
            <a:schemeClr val="bg1"/>
          </a:solidFill>
          <a:latin typeface="Verdana" panose="020B0604030504040204" pitchFamily="34" charset="0"/>
        </a:defRPr>
      </a:lvl6pPr>
      <a:lvl7pPr marL="914400" algn="ctr" rtl="0" eaLnBrk="0" fontAlgn="base" hangingPunct="0">
        <a:spcBef>
          <a:spcPct val="0"/>
        </a:spcBef>
        <a:spcAft>
          <a:spcPct val="0"/>
        </a:spcAft>
        <a:defRPr sz="3200" b="1">
          <a:solidFill>
            <a:schemeClr val="bg1"/>
          </a:solidFill>
          <a:latin typeface="Verdana" panose="020B0604030504040204" pitchFamily="34" charset="0"/>
        </a:defRPr>
      </a:lvl7pPr>
      <a:lvl8pPr marL="1371600" algn="ctr" rtl="0" eaLnBrk="0" fontAlgn="base" hangingPunct="0">
        <a:spcBef>
          <a:spcPct val="0"/>
        </a:spcBef>
        <a:spcAft>
          <a:spcPct val="0"/>
        </a:spcAft>
        <a:defRPr sz="3200" b="1">
          <a:solidFill>
            <a:schemeClr val="bg1"/>
          </a:solidFill>
          <a:latin typeface="Verdana" panose="020B0604030504040204" pitchFamily="34" charset="0"/>
        </a:defRPr>
      </a:lvl8pPr>
      <a:lvl9pPr marL="1828800" algn="ctr"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lnSpc>
          <a:spcPct val="110000"/>
        </a:lnSpc>
        <a:spcBef>
          <a:spcPct val="30000"/>
        </a:spcBef>
        <a:spcAft>
          <a:spcPct val="0"/>
        </a:spcAft>
        <a:buClr>
          <a:schemeClr val="hlink"/>
        </a:buClr>
        <a:buFont typeface="Wingdings" panose="05000000000000000000" pitchFamily="2" charset="2"/>
        <a:buChar char="n"/>
        <a:defRPr sz="2200" b="1">
          <a:solidFill>
            <a:schemeClr val="tx2"/>
          </a:solidFill>
          <a:latin typeface="+mn-lt"/>
          <a:ea typeface="+mn-ea"/>
          <a:cs typeface="+mn-cs"/>
        </a:defRPr>
      </a:lvl1pPr>
      <a:lvl2pPr marL="742950" indent="-285750" algn="l" rtl="0" eaLnBrk="0" fontAlgn="base" hangingPunct="0">
        <a:lnSpc>
          <a:spcPct val="110000"/>
        </a:lnSpc>
        <a:spcBef>
          <a:spcPct val="30000"/>
        </a:spcBef>
        <a:spcAft>
          <a:spcPct val="0"/>
        </a:spcAft>
        <a:buClr>
          <a:schemeClr val="accent1"/>
        </a:buClr>
        <a:buFont typeface="Wingdings" panose="05000000000000000000" pitchFamily="2" charset="2"/>
        <a:buChar char="n"/>
        <a:defRPr sz="2200">
          <a:solidFill>
            <a:schemeClr val="tx2"/>
          </a:solidFill>
          <a:latin typeface="+mn-lt"/>
          <a:ea typeface="+mn-ea"/>
        </a:defRPr>
      </a:lvl2pPr>
      <a:lvl3pPr marL="1143000" indent="-228600" algn="l" rtl="0" eaLnBrk="0" fontAlgn="base" hangingPunct="0">
        <a:lnSpc>
          <a:spcPct val="110000"/>
        </a:lnSpc>
        <a:spcBef>
          <a:spcPct val="30000"/>
        </a:spcBef>
        <a:spcAft>
          <a:spcPct val="0"/>
        </a:spcAft>
        <a:buClr>
          <a:schemeClr val="tx1"/>
        </a:buClr>
        <a:buFont typeface="Wingdings" panose="05000000000000000000"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44" descr="e_12"/>
          <p:cNvPicPr>
            <a:picLocks noChangeAspect="1" noChangeArrowheads="1"/>
          </p:cNvPicPr>
          <p:nvPr userDrawn="1"/>
        </p:nvPicPr>
        <p:blipFill>
          <a:blip r:embed="rId12">
            <a:extLst>
              <a:ext uri="{28A0092B-C50C-407E-A947-70E740481C1C}">
                <a14:useLocalDpi xmlns:a14="http://schemas.microsoft.com/office/drawing/2010/main" val="0"/>
              </a:ext>
            </a:extLst>
          </a:blip>
          <a:srcRect r="14461"/>
          <a:stretch>
            <a:fillRect/>
          </a:stretch>
        </p:blipFill>
        <p:spPr bwMode="auto">
          <a:xfrm>
            <a:off x="0" y="0"/>
            <a:ext cx="9144000"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5"/>
          <p:cNvSpPr>
            <a:spLocks noChangeArrowheads="1"/>
          </p:cNvSpPr>
          <p:nvPr userDrawn="1"/>
        </p:nvSpPr>
        <p:spPr bwMode="auto">
          <a:xfrm>
            <a:off x="0" y="6611938"/>
            <a:ext cx="9144000" cy="260350"/>
          </a:xfrm>
          <a:prstGeom prst="rect">
            <a:avLst/>
          </a:prstGeom>
          <a:gradFill rotWithShape="1">
            <a:gsLst>
              <a:gs pos="0">
                <a:srgbClr val="2F4700"/>
              </a:gs>
              <a:gs pos="50000">
                <a:schemeClr val="hlink"/>
              </a:gs>
              <a:gs pos="100000">
                <a:srgbClr val="2F4700"/>
              </a:gs>
            </a:gsLst>
            <a:lin ang="5400000" scaled="1"/>
          </a:gradFill>
          <a:ln>
            <a:noFill/>
          </a:ln>
        </p:spPr>
        <p:txBody>
          <a:bodyPr wrap="none" anchor="ctr"/>
          <a:lstStyle/>
          <a:p>
            <a:pPr>
              <a:defRPr/>
            </a:pPr>
            <a:endParaRPr lang="zh-CN" altLang="en-US"/>
          </a:p>
        </p:txBody>
      </p:sp>
      <p:sp>
        <p:nvSpPr>
          <p:cNvPr id="2052" name="Rectangle 3"/>
          <p:cNvSpPr>
            <a:spLocks noGrp="1" noChangeArrowheads="1"/>
          </p:cNvSpPr>
          <p:nvPr>
            <p:ph type="body" idx="1"/>
          </p:nvPr>
        </p:nvSpPr>
        <p:spPr bwMode="auto">
          <a:xfrm>
            <a:off x="457200" y="12954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p:txBody>
      </p:sp>
      <p:sp>
        <p:nvSpPr>
          <p:cNvPr id="2053" name="Rectangle 2"/>
          <p:cNvSpPr>
            <a:spLocks noGrp="1" noChangeArrowheads="1"/>
          </p:cNvSpPr>
          <p:nvPr>
            <p:ph type="title"/>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eaLnBrk="0" fontAlgn="base" hangingPunct="0">
        <a:spcBef>
          <a:spcPct val="0"/>
        </a:spcBef>
        <a:spcAft>
          <a:spcPct val="0"/>
        </a:spcAft>
        <a:defRPr sz="3200" b="1">
          <a:solidFill>
            <a:schemeClr val="bg1"/>
          </a:solidFill>
          <a:latin typeface="Verdana" panose="020B0604030504040204" pitchFamily="34" charset="0"/>
        </a:defRPr>
      </a:lvl6pPr>
      <a:lvl7pPr marL="914400" algn="ctr" rtl="0" eaLnBrk="0" fontAlgn="base" hangingPunct="0">
        <a:spcBef>
          <a:spcPct val="0"/>
        </a:spcBef>
        <a:spcAft>
          <a:spcPct val="0"/>
        </a:spcAft>
        <a:defRPr sz="3200" b="1">
          <a:solidFill>
            <a:schemeClr val="bg1"/>
          </a:solidFill>
          <a:latin typeface="Verdana" panose="020B0604030504040204" pitchFamily="34" charset="0"/>
        </a:defRPr>
      </a:lvl7pPr>
      <a:lvl8pPr marL="1371600" algn="ctr" rtl="0" eaLnBrk="0" fontAlgn="base" hangingPunct="0">
        <a:spcBef>
          <a:spcPct val="0"/>
        </a:spcBef>
        <a:spcAft>
          <a:spcPct val="0"/>
        </a:spcAft>
        <a:defRPr sz="3200" b="1">
          <a:solidFill>
            <a:schemeClr val="bg1"/>
          </a:solidFill>
          <a:latin typeface="Verdana" panose="020B0604030504040204" pitchFamily="34" charset="0"/>
        </a:defRPr>
      </a:lvl8pPr>
      <a:lvl9pPr marL="1828800" algn="ctr"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lnSpc>
          <a:spcPct val="110000"/>
        </a:lnSpc>
        <a:spcBef>
          <a:spcPct val="30000"/>
        </a:spcBef>
        <a:spcAft>
          <a:spcPct val="0"/>
        </a:spcAft>
        <a:buClr>
          <a:schemeClr val="hlink"/>
        </a:buClr>
        <a:buFont typeface="Wingdings" panose="05000000000000000000" pitchFamily="2" charset="2"/>
        <a:buChar char="n"/>
        <a:defRPr sz="2200" b="1">
          <a:solidFill>
            <a:schemeClr val="tx2"/>
          </a:solidFill>
          <a:latin typeface="+mn-lt"/>
          <a:ea typeface="+mn-ea"/>
          <a:cs typeface="+mn-cs"/>
        </a:defRPr>
      </a:lvl1pPr>
      <a:lvl2pPr marL="742950" indent="-285750" algn="l" rtl="0" eaLnBrk="0" fontAlgn="base" hangingPunct="0">
        <a:lnSpc>
          <a:spcPct val="110000"/>
        </a:lnSpc>
        <a:spcBef>
          <a:spcPct val="30000"/>
        </a:spcBef>
        <a:spcAft>
          <a:spcPct val="0"/>
        </a:spcAft>
        <a:buClr>
          <a:schemeClr val="accent1"/>
        </a:buClr>
        <a:buFont typeface="Wingdings" panose="05000000000000000000" pitchFamily="2" charset="2"/>
        <a:buChar char="n"/>
        <a:defRPr sz="2200">
          <a:solidFill>
            <a:schemeClr val="tx2"/>
          </a:solidFill>
          <a:latin typeface="+mn-lt"/>
          <a:ea typeface="+mn-ea"/>
        </a:defRPr>
      </a:lvl2pPr>
      <a:lvl3pPr marL="1143000" indent="-228600" algn="l" rtl="0" eaLnBrk="0" fontAlgn="base" hangingPunct="0">
        <a:lnSpc>
          <a:spcPct val="110000"/>
        </a:lnSpc>
        <a:spcBef>
          <a:spcPct val="30000"/>
        </a:spcBef>
        <a:spcAft>
          <a:spcPct val="0"/>
        </a:spcAft>
        <a:buClr>
          <a:schemeClr val="tx1"/>
        </a:buClr>
        <a:buFont typeface="Wingdings" panose="05000000000000000000"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www.jiatj.sdju.edu.cn/" TargetMode="External"/><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hyperlink" Target="http://jiatj.sdju.edu.cn/Show.aspx?info_lb=458&amp;info_id=1349&amp;flag=375"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image" Target="../media/image2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jpeg"/><Relationship Id="rId1" Type="http://schemas.openxmlformats.org/officeDocument/2006/relationships/image" Target="../media/image26.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jpeg"/><Relationship Id="rId3" Type="http://schemas.openxmlformats.org/officeDocument/2006/relationships/slide" Target="slide31.xml"/><Relationship Id="rId2" Type="http://schemas.openxmlformats.org/officeDocument/2006/relationships/audio" Target="../media/audio1.wav"/><Relationship Id="rId1" Type="http://schemas.openxmlformats.org/officeDocument/2006/relationships/slide" Target="slide2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slide" Target="slide39.xml"/><Relationship Id="rId1" Type="http://schemas.openxmlformats.org/officeDocument/2006/relationships/image" Target="../media/image34.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5.wmf"/></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w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GI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1333500" y="5410200"/>
            <a:ext cx="6629400" cy="762000"/>
          </a:xfrm>
          <a:effectLst>
            <a:outerShdw dist="53882" dir="2700000" algn="ctr" rotWithShape="0">
              <a:schemeClr val="tx2">
                <a:alpha val="50000"/>
              </a:schemeClr>
            </a:outerShdw>
          </a:effectLst>
        </p:spPr>
        <p:txBody>
          <a:bodyPr/>
          <a:lstStyle/>
          <a:p>
            <a:pPr eaLnBrk="1" hangingPunct="1">
              <a:defRPr/>
            </a:pPr>
            <a:r>
              <a:rPr lang="zh-CN" altLang="en-US" sz="4000" dirty="0" smtClean="0">
                <a:solidFill>
                  <a:srgbClr val="FF0000"/>
                </a:solidFill>
                <a:effectLst>
                  <a:outerShdw blurRad="38100" dist="38100" dir="2700000" algn="tl">
                    <a:srgbClr val="C0C0C0"/>
                  </a:outerShdw>
                </a:effectLst>
                <a:latin typeface="华文琥珀" pitchFamily="2" charset="-122"/>
                <a:ea typeface="华文琥珀" pitchFamily="2" charset="-122"/>
              </a:rPr>
              <a:t>第</a:t>
            </a:r>
            <a:r>
              <a:rPr lang="en-US" altLang="zh-CN" sz="4000" dirty="0" smtClean="0">
                <a:solidFill>
                  <a:srgbClr val="FF0000"/>
                </a:solidFill>
                <a:effectLst>
                  <a:outerShdw blurRad="38100" dist="38100" dir="2700000" algn="tl">
                    <a:srgbClr val="C0C0C0"/>
                  </a:outerShdw>
                </a:effectLst>
                <a:latin typeface="华文琥珀" pitchFamily="2" charset="-122"/>
                <a:ea typeface="华文琥珀" pitchFamily="2" charset="-122"/>
              </a:rPr>
              <a:t>8</a:t>
            </a:r>
            <a:r>
              <a:rPr lang="zh-CN" altLang="en-US" sz="4000" dirty="0" smtClean="0">
                <a:solidFill>
                  <a:srgbClr val="FF0000"/>
                </a:solidFill>
                <a:effectLst>
                  <a:outerShdw blurRad="38100" dist="38100" dir="2700000" algn="tl">
                    <a:srgbClr val="C0C0C0"/>
                  </a:outerShdw>
                </a:effectLst>
                <a:latin typeface="华文琥珀" pitchFamily="2" charset="-122"/>
                <a:ea typeface="华文琥珀" pitchFamily="2" charset="-122"/>
              </a:rPr>
              <a:t>章 数据库基础</a:t>
            </a:r>
            <a:endParaRPr lang="zh-CN" altLang="en-US" sz="2800" dirty="0" smtClean="0">
              <a:effectLst>
                <a:outerShdw blurRad="38100" dist="38100" dir="2700000" algn="tl">
                  <a:srgbClr val="C0C0C0"/>
                </a:outerShdw>
              </a:effectLst>
              <a:ea typeface="宋体" panose="02010600030101010101" pitchFamily="2" charset="-122"/>
            </a:endParaRPr>
          </a:p>
        </p:txBody>
      </p:sp>
      <p:sp>
        <p:nvSpPr>
          <p:cNvPr id="4100" name="AutoShape 6"/>
          <p:cNvSpPr>
            <a:spLocks noChangeArrowheads="1"/>
          </p:cNvSpPr>
          <p:nvPr/>
        </p:nvSpPr>
        <p:spPr bwMode="auto">
          <a:xfrm>
            <a:off x="684213" y="423863"/>
            <a:ext cx="3963987" cy="1023937"/>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defRPr/>
            </a:pPr>
            <a:r>
              <a:rPr lang="zh-CN" altLang="en-US" sz="2000" b="1">
                <a:solidFill>
                  <a:srgbClr val="FFFF00"/>
                </a:solidFill>
                <a:effectLst>
                  <a:outerShdw blurRad="38100" dist="38100" dir="2700000" algn="tl">
                    <a:srgbClr val="000000"/>
                  </a:outerShdw>
                </a:effectLst>
                <a:ea typeface="黑体" panose="02010609060101010101" pitchFamily="49" charset="-122"/>
              </a:rPr>
              <a:t>国家</a:t>
            </a:r>
            <a:r>
              <a:rPr lang="zh-CN" altLang="en-US" sz="1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000" b="1">
                <a:solidFill>
                  <a:srgbClr val="FFFF00"/>
                </a:solidFill>
                <a:effectLst>
                  <a:outerShdw blurRad="38100" dist="38100" dir="2700000" algn="tl">
                    <a:srgbClr val="000000"/>
                  </a:outerShdw>
                </a:effectLst>
                <a:ea typeface="黑体" panose="02010609060101010101" pitchFamily="49" charset="-122"/>
              </a:rPr>
              <a:t>十三五</a:t>
            </a:r>
            <a:r>
              <a:rPr lang="zh-CN" altLang="en-US" sz="1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000" b="1">
                <a:solidFill>
                  <a:srgbClr val="FFFF00"/>
                </a:solidFill>
                <a:effectLst>
                  <a:outerShdw blurRad="38100" dist="38100" dir="2700000" algn="tl">
                    <a:srgbClr val="000000"/>
                  </a:outerShdw>
                </a:effectLst>
                <a:ea typeface="黑体" panose="02010609060101010101" pitchFamily="49" charset="-122"/>
              </a:rPr>
              <a:t>重点出版规划项目</a:t>
            </a:r>
            <a:endParaRPr lang="zh-CN" altLang="en-US" sz="2000" b="1">
              <a:solidFill>
                <a:srgbClr val="FFFF00"/>
              </a:solidFill>
              <a:effectLst>
                <a:outerShdw blurRad="38100" dist="38100" dir="2700000" algn="tl">
                  <a:srgbClr val="000000"/>
                </a:outerShdw>
              </a:effectLst>
              <a:ea typeface="黑体" panose="02010609060101010101" pitchFamily="49" charset="-122"/>
            </a:endParaRPr>
          </a:p>
          <a:p>
            <a:pPr algn="ctr">
              <a:defRPr/>
            </a:pPr>
            <a:r>
              <a:rPr lang="zh-CN" altLang="en-US" sz="2000" b="1">
                <a:solidFill>
                  <a:srgbClr val="FFFF00"/>
                </a:solidFill>
                <a:effectLst>
                  <a:outerShdw blurRad="38100" dist="38100" dir="2700000" algn="tl">
                    <a:srgbClr val="000000"/>
                  </a:outerShdw>
                </a:effectLst>
                <a:ea typeface="黑体" panose="02010609060101010101" pitchFamily="49" charset="-122"/>
              </a:rPr>
              <a:t>上海高校优秀教材奖获得者主编</a:t>
            </a:r>
            <a:endParaRPr lang="zh-CN" altLang="en-US" sz="2000" b="1">
              <a:solidFill>
                <a:srgbClr val="FFFF00"/>
              </a:solidFill>
              <a:effectLst>
                <a:outerShdw blurRad="38100" dist="38100" dir="2700000" algn="tl">
                  <a:srgbClr val="000000"/>
                </a:outerShdw>
              </a:effectLst>
              <a:ea typeface="黑体" panose="02010609060101010101" pitchFamily="49" charset="-122"/>
            </a:endParaRPr>
          </a:p>
        </p:txBody>
      </p:sp>
      <p:sp>
        <p:nvSpPr>
          <p:cNvPr id="4101" name="Rectangle 13"/>
          <p:cNvSpPr>
            <a:spLocks noChangeArrowheads="1"/>
          </p:cNvSpPr>
          <p:nvPr/>
        </p:nvSpPr>
        <p:spPr bwMode="auto">
          <a:xfrm>
            <a:off x="3729038" y="3249613"/>
            <a:ext cx="5033962" cy="1339850"/>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defRPr/>
            </a:pPr>
            <a:r>
              <a:rPr lang="zh-CN" altLang="en-US" sz="2800" b="1" dirty="0" smtClean="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300" b="1" dirty="0" smtClean="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rPr>
              <a:t>主编 贾铁军  徐方勤 </a:t>
            </a:r>
            <a:endParaRPr lang="zh-CN" altLang="en-US" sz="2300" b="1" dirty="0" smtClean="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defRPr/>
            </a:pPr>
            <a:r>
              <a:rPr lang="zh-CN" altLang="en-US" sz="2300" b="1" dirty="0" smtClean="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rPr>
              <a:t>副主编 邓红霞 戴春妮 王佃来 曹锐 </a:t>
            </a:r>
            <a:endParaRPr lang="zh-CN" altLang="en-US" sz="2300" b="1" dirty="0" smtClean="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defRPr/>
            </a:pPr>
            <a:r>
              <a:rPr lang="zh-CN" altLang="en-US" sz="2300" b="1" dirty="0" smtClean="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rPr>
              <a:t>     参编  陶维天  张 野  降</a:t>
            </a:r>
            <a:r>
              <a:rPr lang="zh-CN" altLang="en-US" sz="2300" b="1" dirty="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rPr>
              <a:t>爱莲</a:t>
            </a:r>
            <a:endParaRPr lang="zh-CN" altLang="en-US" sz="2300" b="1" dirty="0" smtClean="0">
              <a:solidFill>
                <a:srgbClr val="FFFF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077" name="WordArt 15"/>
          <p:cNvSpPr>
            <a:spLocks noChangeArrowheads="1" noChangeShapeType="1" noTextEdit="1"/>
          </p:cNvSpPr>
          <p:nvPr/>
        </p:nvSpPr>
        <p:spPr bwMode="auto">
          <a:xfrm>
            <a:off x="3708400" y="1752600"/>
            <a:ext cx="5054600" cy="920750"/>
          </a:xfrm>
          <a:prstGeom prst="rect">
            <a:avLst/>
          </a:prstGeom>
        </p:spPr>
        <p:txBody>
          <a:bodyPr wrap="none" fromWordArt="1">
            <a:prstTxWarp prst="textPlain">
              <a:avLst>
                <a:gd name="adj" fmla="val 50000"/>
              </a:avLst>
            </a:prstTxWarp>
          </a:bodyPr>
          <a:lstStyle/>
          <a:p>
            <a:pPr algn="ctr"/>
            <a:r>
              <a:rPr lang="zh-CN" altLang="en-US" sz="3600" b="1" kern="10">
                <a:ln w="19050">
                  <a:solidFill>
                    <a:srgbClr val="00FFFF"/>
                  </a:solidFill>
                  <a:round/>
                </a:ln>
                <a:solidFill>
                  <a:srgbClr val="00FFFF"/>
                </a:solidFill>
                <a:effectLst>
                  <a:outerShdw dist="107763" dir="2700000" algn="ctr" rotWithShape="0">
                    <a:srgbClr val="990000">
                      <a:alpha val="50000"/>
                    </a:srgbClr>
                  </a:outerShdw>
                </a:effectLst>
                <a:latin typeface="微软雅黑" panose="020B0503020204020204" charset="-122"/>
                <a:ea typeface="微软雅黑" panose="020B0503020204020204" charset="-122"/>
              </a:rPr>
              <a:t>数据库原理及应用</a:t>
            </a:r>
            <a:endParaRPr lang="zh-CN" altLang="en-US" sz="3600" b="1" kern="10">
              <a:ln w="19050">
                <a:solidFill>
                  <a:srgbClr val="00FFFF"/>
                </a:solidFill>
                <a:round/>
              </a:ln>
              <a:solidFill>
                <a:srgbClr val="00FFFF"/>
              </a:solidFill>
              <a:effectLst>
                <a:outerShdw dist="107763" dir="2700000" algn="ctr" rotWithShape="0">
                  <a:srgbClr val="990000">
                    <a:alpha val="50000"/>
                  </a:srgbClr>
                </a:outerShdw>
              </a:effectLst>
              <a:latin typeface="微软雅黑" panose="020B0503020204020204" charset="-122"/>
              <a:ea typeface="微软雅黑" panose="020B0503020204020204" charset="-122"/>
            </a:endParaRPr>
          </a:p>
        </p:txBody>
      </p:sp>
      <p:sp>
        <p:nvSpPr>
          <p:cNvPr id="4105" name="AutoShape 6"/>
          <p:cNvSpPr>
            <a:spLocks noChangeArrowheads="1"/>
          </p:cNvSpPr>
          <p:nvPr/>
        </p:nvSpPr>
        <p:spPr bwMode="auto">
          <a:xfrm>
            <a:off x="5562600" y="533400"/>
            <a:ext cx="2971800" cy="914400"/>
          </a:xfrm>
          <a:prstGeom prst="flowChartAlternateProcess">
            <a:avLst/>
          </a:prstGeom>
          <a:solidFill>
            <a:srgbClr val="FFFF00"/>
          </a:solidFill>
          <a:ln>
            <a:noFill/>
          </a:ln>
        </p:spPr>
        <p:txBody>
          <a:bodyPr wrap="none" anchor="ctr"/>
          <a:lstStyle/>
          <a:p>
            <a:pPr algn="ctr">
              <a:lnSpc>
                <a:spcPct val="95000"/>
              </a:lnSpc>
              <a:spcBef>
                <a:spcPct val="15000"/>
              </a:spcBef>
              <a:defRPr/>
            </a:pPr>
            <a:r>
              <a:rPr lang="zh-CN" altLang="en-US" sz="2200" b="1">
                <a:solidFill>
                  <a:srgbClr val="FF0000"/>
                </a:solidFill>
                <a:effectLst>
                  <a:outerShdw blurRad="38100" dist="38100" dir="2700000" algn="tl">
                    <a:srgbClr val="000000"/>
                  </a:outerShdw>
                </a:effectLst>
                <a:ea typeface="黑体" panose="02010609060101010101" pitchFamily="49" charset="-122"/>
              </a:rPr>
              <a:t>上海市高校精品课程</a:t>
            </a:r>
            <a:endParaRPr lang="zh-CN" altLang="en-US" sz="2200" b="1">
              <a:solidFill>
                <a:srgbClr val="FF0000"/>
              </a:solidFill>
              <a:effectLst>
                <a:outerShdw blurRad="38100" dist="38100" dir="2700000" algn="tl">
                  <a:srgbClr val="000000"/>
                </a:outerShdw>
              </a:effectLst>
              <a:ea typeface="黑体" panose="02010609060101010101" pitchFamily="49" charset="-122"/>
            </a:endParaRPr>
          </a:p>
          <a:p>
            <a:pPr algn="ctr">
              <a:lnSpc>
                <a:spcPct val="95000"/>
              </a:lnSpc>
              <a:spcBef>
                <a:spcPct val="15000"/>
              </a:spcBef>
              <a:defRPr/>
            </a:pPr>
            <a:r>
              <a:rPr lang="zh-CN" altLang="en-US" sz="2100" b="1">
                <a:solidFill>
                  <a:srgbClr val="0066FF"/>
                </a:solidFill>
                <a:effectLst>
                  <a:outerShdw blurRad="38100" dist="38100" dir="2700000" algn="tl">
                    <a:srgbClr val="000000"/>
                  </a:outerShdw>
                </a:effectLst>
                <a:latin typeface="Arial Black" panose="020B0A04020102020204" pitchFamily="34" charset="0"/>
                <a:ea typeface="黑体" panose="02010609060101010101" pitchFamily="49" charset="-122"/>
              </a:rPr>
              <a:t>特色教材</a:t>
            </a:r>
            <a:endParaRPr lang="zh-CN" altLang="en-US" sz="2100" b="1">
              <a:solidFill>
                <a:srgbClr val="0066FF"/>
              </a:solidFill>
              <a:effectLst>
                <a:outerShdw blurRad="38100" dist="38100" dir="2700000" algn="tl">
                  <a:srgbClr val="000000"/>
                </a:outerShdw>
              </a:effectLst>
              <a:latin typeface="Arial Black" panose="020B0A04020102020204" pitchFamily="34" charset="0"/>
              <a:ea typeface="黑体" panose="02010609060101010101" pitchFamily="49" charset="-122"/>
            </a:endParaRPr>
          </a:p>
        </p:txBody>
      </p:sp>
      <p:sp>
        <p:nvSpPr>
          <p:cNvPr id="3086" name="WordArt 14"/>
          <p:cNvSpPr>
            <a:spLocks noChangeArrowheads="1" noChangeShapeType="1" noTextEdit="1"/>
          </p:cNvSpPr>
          <p:nvPr/>
        </p:nvSpPr>
        <p:spPr bwMode="auto">
          <a:xfrm>
            <a:off x="3479800" y="2792413"/>
            <a:ext cx="5143500" cy="457200"/>
          </a:xfrm>
          <a:prstGeom prst="rect">
            <a:avLst/>
          </a:prstGeom>
        </p:spPr>
        <p:txBody>
          <a:bodyPr wrap="none" fromWordArt="1">
            <a:prstTxWarp prst="textPlain">
              <a:avLst>
                <a:gd name="adj" fmla="val 50000"/>
              </a:avLst>
            </a:prstTxWarp>
          </a:bodyPr>
          <a:lstStyle/>
          <a:p>
            <a:pPr algn="ctr">
              <a:defRPr/>
            </a:pPr>
            <a:r>
              <a:rPr lang="en-US" altLang="zh-CN" sz="3600" b="1" kern="10" dirty="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rPr>
              <a:t>——</a:t>
            </a:r>
            <a:r>
              <a:rPr lang="zh-CN" altLang="en-US" sz="3600" b="1" kern="1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rPr>
              <a:t>基于</a:t>
            </a:r>
            <a:r>
              <a:rPr lang="en-US" altLang="zh-CN" sz="3600" b="1" kern="10" dirty="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rPr>
              <a:t>SQL Server2016</a:t>
            </a:r>
            <a:endParaRPr lang="zh-CN" altLang="en-US" sz="3600" b="1" kern="1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endParaRPr>
          </a:p>
        </p:txBody>
      </p:sp>
      <p:pic>
        <p:nvPicPr>
          <p:cNvPr id="3080"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76713" y="4589463"/>
            <a:ext cx="33480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338" y="5265738"/>
            <a:ext cx="101123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4294967295"/>
          </p:nvPr>
        </p:nvSpPr>
        <p:spPr>
          <a:xfrm>
            <a:off x="696912" y="1520825"/>
            <a:ext cx="7978775" cy="4572000"/>
          </a:xfrm>
        </p:spPr>
        <p:txBody>
          <a:bodyPr/>
          <a:lstStyle/>
          <a:p>
            <a:pPr marL="0" indent="0">
              <a:buNone/>
            </a:pPr>
            <a:r>
              <a:rPr lang="en-US" altLang="zh-CN" sz="2800" dirty="0" smtClean="0">
                <a:solidFill>
                  <a:srgbClr val="CC0000"/>
                </a:solidFill>
              </a:rPr>
              <a:t>8.2.1 </a:t>
            </a:r>
            <a:r>
              <a:rPr lang="zh-CN" altLang="en-US" sz="2800" dirty="0" smtClean="0">
                <a:solidFill>
                  <a:srgbClr val="CC0000"/>
                </a:solidFill>
              </a:rPr>
              <a:t>数据库安全关键技术</a:t>
            </a:r>
            <a:endParaRPr lang="en-US" altLang="zh-CN" sz="2800" dirty="0" smtClean="0">
              <a:solidFill>
                <a:srgbClr val="CC0000"/>
              </a:solidFill>
            </a:endParaRPr>
          </a:p>
          <a:p>
            <a:pPr marL="0" indent="0">
              <a:buNone/>
            </a:pPr>
            <a:r>
              <a:rPr lang="zh-CN" altLang="en-US" sz="2400" dirty="0" smtClean="0"/>
              <a:t>常用的数据库安全关键技术包括三大类：</a:t>
            </a:r>
            <a:endParaRPr lang="zh-CN" altLang="en-US" sz="2400" dirty="0" smtClean="0"/>
          </a:p>
          <a:p>
            <a:pPr marL="0" indent="0">
              <a:buNone/>
            </a:pPr>
            <a:r>
              <a:rPr lang="zh-CN" altLang="en-US" sz="2400" dirty="0" smtClean="0"/>
              <a:t>（</a:t>
            </a:r>
            <a:r>
              <a:rPr lang="en-US" altLang="zh-CN" sz="2400" dirty="0" smtClean="0"/>
              <a:t>1</a:t>
            </a:r>
            <a:r>
              <a:rPr lang="zh-CN" altLang="en-US" sz="2400" dirty="0" smtClean="0"/>
              <a:t>）</a:t>
            </a:r>
            <a:r>
              <a:rPr lang="zh-CN" altLang="en-US" sz="2400" dirty="0" smtClean="0">
                <a:solidFill>
                  <a:srgbClr val="FF0000"/>
                </a:solidFill>
              </a:rPr>
              <a:t>预防保护类</a:t>
            </a:r>
            <a:r>
              <a:rPr lang="zh-CN" altLang="en-US" sz="2400" dirty="0" smtClean="0"/>
              <a:t>。主要包括身份认证、访问管理、加密、防恶意代码、防御和加固。</a:t>
            </a:r>
            <a:endParaRPr lang="zh-CN" altLang="en-US" sz="2400" dirty="0" smtClean="0"/>
          </a:p>
          <a:p>
            <a:pPr marL="0" indent="0">
              <a:buNone/>
            </a:pPr>
            <a:r>
              <a:rPr lang="zh-CN" altLang="en-US" sz="2400" dirty="0" smtClean="0"/>
              <a:t>（</a:t>
            </a:r>
            <a:r>
              <a:rPr lang="en-US" altLang="zh-CN" sz="2400" dirty="0" smtClean="0"/>
              <a:t>2</a:t>
            </a:r>
            <a:r>
              <a:rPr lang="zh-CN" altLang="en-US" sz="2400" dirty="0" smtClean="0"/>
              <a:t>）</a:t>
            </a:r>
            <a:r>
              <a:rPr lang="zh-CN" altLang="en-US" sz="2400" dirty="0" smtClean="0">
                <a:solidFill>
                  <a:srgbClr val="FF0000"/>
                </a:solidFill>
              </a:rPr>
              <a:t>检测跟踪类</a:t>
            </a:r>
            <a:r>
              <a:rPr lang="zh-CN" altLang="en-US" sz="2400" dirty="0" smtClean="0"/>
              <a:t>。主体对客体的访问行为需要进行监控和事件审计，防止在访问过程中可能产生的安全事故的各种举措，包括监控和审核跟踪。</a:t>
            </a:r>
            <a:endParaRPr lang="zh-CN" altLang="en-US" sz="2400" dirty="0" smtClean="0"/>
          </a:p>
          <a:p>
            <a:pPr marL="0" indent="0">
              <a:buNone/>
            </a:pPr>
            <a:r>
              <a:rPr lang="zh-CN" altLang="en-US" sz="2400" dirty="0" smtClean="0"/>
              <a:t>（</a:t>
            </a:r>
            <a:r>
              <a:rPr lang="en-US" altLang="zh-CN" sz="2400" dirty="0" smtClean="0"/>
              <a:t>3</a:t>
            </a:r>
            <a:r>
              <a:rPr lang="zh-CN" altLang="en-US" sz="2400" dirty="0" smtClean="0"/>
              <a:t>）</a:t>
            </a:r>
            <a:r>
              <a:rPr lang="zh-CN" altLang="en-US" sz="2400" dirty="0" smtClean="0">
                <a:solidFill>
                  <a:srgbClr val="FF0000"/>
                </a:solidFill>
              </a:rPr>
              <a:t>响应恢复类</a:t>
            </a:r>
            <a:r>
              <a:rPr lang="zh-CN" altLang="en-US" sz="2400" dirty="0" smtClean="0"/>
              <a:t>。网络或数据一旦发生安全事件，应确保在最短的时间内对其事件进行应急响应和备份恢复，尽快将其影响降至最低。</a:t>
            </a:r>
            <a:endParaRPr lang="zh-CN" altLang="en-US" sz="2400" dirty="0" smtClean="0"/>
          </a:p>
          <a:p>
            <a:endParaRPr lang="zh-CN" altLang="en-US" sz="2400" dirty="0" smtClean="0">
              <a:solidFill>
                <a:srgbClr val="CC0000"/>
              </a:solidFill>
            </a:endParaRPr>
          </a:p>
        </p:txBody>
      </p:sp>
      <p:sp>
        <p:nvSpPr>
          <p:cNvPr id="14339" name="AutoShape 53"/>
          <p:cNvSpPr>
            <a:spLocks noChangeArrowheads="1"/>
          </p:cNvSpPr>
          <p:nvPr/>
        </p:nvSpPr>
        <p:spPr bwMode="auto">
          <a:xfrm>
            <a:off x="457200" y="1952625"/>
            <a:ext cx="8218488" cy="4140200"/>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4341"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8.2</a:t>
            </a:r>
            <a:r>
              <a:rPr lang="zh-CN" altLang="en-US" sz="3000">
                <a:solidFill>
                  <a:schemeClr val="bg1"/>
                </a:solidFill>
                <a:latin typeface="Arial" panose="020B0604020202020204" pitchFamily="34" charset="0"/>
              </a:rPr>
              <a:t>数据库安全技术和机制</a:t>
            </a:r>
            <a:endParaRPr lang="zh-CN" altLang="en-US" sz="3000">
              <a:solidFill>
                <a:schemeClr val="bg1"/>
              </a:solidFill>
              <a:latin typeface="Arial" panose="020B0604020202020204" pitchFamily="34" charset="0"/>
            </a:endParaRPr>
          </a:p>
        </p:txBody>
      </p:sp>
      <p:sp>
        <p:nvSpPr>
          <p:cNvPr id="9" name="Rectangle 7"/>
          <p:cNvSpPr>
            <a:spLocks noChangeArrowheads="1"/>
          </p:cNvSpPr>
          <p:nvPr/>
        </p:nvSpPr>
        <p:spPr bwMode="auto">
          <a:xfrm>
            <a:off x="6815138" y="2060575"/>
            <a:ext cx="931862" cy="406400"/>
          </a:xfrm>
          <a:prstGeom prst="rect">
            <a:avLst/>
          </a:prstGeom>
          <a:solidFill>
            <a:srgbClr val="FFFF00"/>
          </a:solidFill>
          <a:ln w="9525" cmpd="sng">
            <a:solidFill>
              <a:srgbClr val="0000FF"/>
            </a:solidFill>
            <a:miter lim="800000"/>
          </a:ln>
          <a:effectLst/>
        </p:spPr>
        <p:txBody>
          <a:bodyPr>
            <a:spAutoFit/>
          </a:bodyPr>
          <a:lstStyle/>
          <a:p>
            <a:pPr>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a:solidFill>
                  <a:srgbClr val="FF0000"/>
                </a:solidFill>
                <a:effectLst>
                  <a:outerShdw blurRad="38100" dist="38100" dir="2700000" algn="tl">
                    <a:srgbClr val="000000"/>
                  </a:outerShdw>
                </a:effectLst>
              </a:rPr>
              <a:t>注意</a:t>
            </a:r>
            <a:endParaRPr lang="zh-CN" altLang="en-US" sz="2000" b="1">
              <a:solidFill>
                <a:srgbClr val="FF0000"/>
              </a:solidFill>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683568" y="1233488"/>
            <a:ext cx="8144520" cy="4859337"/>
          </a:xfrm>
        </p:spPr>
        <p:txBody>
          <a:bodyPr/>
          <a:lstStyle/>
          <a:p>
            <a:pPr marL="0" indent="0">
              <a:buNone/>
            </a:pPr>
            <a:r>
              <a:rPr lang="en-US" altLang="zh-CN" sz="2800" dirty="0" smtClean="0">
                <a:solidFill>
                  <a:srgbClr val="CC0000"/>
                </a:solidFill>
              </a:rPr>
              <a:t>8.2.1 </a:t>
            </a:r>
            <a:r>
              <a:rPr lang="zh-CN" altLang="en-US" sz="2800" dirty="0" smtClean="0">
                <a:solidFill>
                  <a:srgbClr val="CC0000"/>
                </a:solidFill>
              </a:rPr>
              <a:t>数据库安全关键技术</a:t>
            </a:r>
            <a:endParaRPr lang="en-US" altLang="zh-CN" sz="2800" dirty="0" smtClean="0">
              <a:solidFill>
                <a:srgbClr val="CC0000"/>
              </a:solidFill>
            </a:endParaRPr>
          </a:p>
          <a:p>
            <a:pPr marL="0" indent="0">
              <a:lnSpc>
                <a:spcPct val="105000"/>
              </a:lnSpc>
              <a:spcBef>
                <a:spcPct val="20000"/>
              </a:spcBef>
              <a:spcAft>
                <a:spcPct val="20000"/>
              </a:spcAft>
              <a:buNone/>
            </a:pPr>
            <a:r>
              <a:rPr lang="zh-CN" altLang="en-US" sz="2400" dirty="0" smtClean="0">
                <a:latin typeface="+mn-ea"/>
              </a:rPr>
              <a:t>常用</a:t>
            </a:r>
            <a:r>
              <a:rPr lang="en-US" altLang="zh-CN" sz="2400" dirty="0" smtClean="0">
                <a:latin typeface="+mn-ea"/>
              </a:rPr>
              <a:t>8</a:t>
            </a:r>
            <a:r>
              <a:rPr lang="zh-CN" altLang="en-US" sz="2400" dirty="0" smtClean="0">
                <a:latin typeface="+mn-ea"/>
              </a:rPr>
              <a:t>种数据库安全关键技术：</a:t>
            </a:r>
            <a:endParaRPr lang="en-US" altLang="zh-CN" sz="2400" dirty="0" smtClean="0">
              <a:latin typeface="+mn-ea"/>
            </a:endParaRPr>
          </a:p>
          <a:p>
            <a:pPr marL="0" indent="0">
              <a:lnSpc>
                <a:spcPct val="105000"/>
              </a:lnSpc>
              <a:spcBef>
                <a:spcPct val="20000"/>
              </a:spcBef>
              <a:spcAft>
                <a:spcPct val="20000"/>
              </a:spcAft>
              <a:buNone/>
            </a:pPr>
            <a:r>
              <a:rPr lang="zh-CN" altLang="en-US" sz="2400" dirty="0" smtClean="0">
                <a:solidFill>
                  <a:srgbClr val="FF0000"/>
                </a:solidFill>
                <a:latin typeface="+mn-ea"/>
              </a:rPr>
              <a:t> </a:t>
            </a:r>
            <a:r>
              <a:rPr lang="en-US" altLang="zh-CN" sz="2400" dirty="0" smtClean="0">
                <a:solidFill>
                  <a:schemeClr val="tx1"/>
                </a:solidFill>
                <a:latin typeface="+mn-ea"/>
              </a:rPr>
              <a:t>1</a:t>
            </a:r>
            <a:r>
              <a:rPr lang="zh-CN" altLang="en-US" sz="2400" dirty="0" smtClean="0">
                <a:solidFill>
                  <a:schemeClr val="tx1"/>
                </a:solidFill>
                <a:latin typeface="+mn-ea"/>
              </a:rPr>
              <a:t>）身份认证（</a:t>
            </a:r>
            <a:r>
              <a:rPr lang="en-US" altLang="zh-CN" sz="2400" dirty="0" smtClean="0">
                <a:solidFill>
                  <a:schemeClr val="tx1"/>
                </a:solidFill>
                <a:latin typeface="+mn-ea"/>
              </a:rPr>
              <a:t>Identity and Authentication</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05000"/>
              </a:lnSpc>
              <a:spcBef>
                <a:spcPct val="20000"/>
              </a:spcBef>
              <a:spcAft>
                <a:spcPct val="20000"/>
              </a:spcAft>
              <a:buNone/>
            </a:pPr>
            <a:r>
              <a:rPr lang="en-US" altLang="zh-CN" sz="2400" dirty="0" smtClean="0">
                <a:solidFill>
                  <a:schemeClr val="tx1"/>
                </a:solidFill>
                <a:latin typeface="+mn-ea"/>
              </a:rPr>
              <a:t> 2</a:t>
            </a:r>
            <a:r>
              <a:rPr lang="zh-CN" altLang="en-US" sz="2400" dirty="0" smtClean="0">
                <a:solidFill>
                  <a:schemeClr val="tx1"/>
                </a:solidFill>
                <a:latin typeface="+mn-ea"/>
              </a:rPr>
              <a:t>）访问管理（</a:t>
            </a:r>
            <a:r>
              <a:rPr lang="en-US" altLang="zh-CN" sz="2400" dirty="0" smtClean="0">
                <a:solidFill>
                  <a:schemeClr val="tx1"/>
                </a:solidFill>
                <a:latin typeface="+mn-ea"/>
              </a:rPr>
              <a:t>Access Management</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05000"/>
              </a:lnSpc>
              <a:spcBef>
                <a:spcPct val="20000"/>
              </a:spcBef>
              <a:spcAft>
                <a:spcPct val="20000"/>
              </a:spcAft>
              <a:buNone/>
            </a:pPr>
            <a:r>
              <a:rPr lang="en-US" altLang="zh-CN" sz="2400" dirty="0" smtClean="0">
                <a:solidFill>
                  <a:schemeClr val="tx1"/>
                </a:solidFill>
                <a:latin typeface="+mn-ea"/>
              </a:rPr>
              <a:t> 3</a:t>
            </a:r>
            <a:r>
              <a:rPr lang="zh-CN" altLang="en-US" sz="2400" dirty="0" smtClean="0">
                <a:solidFill>
                  <a:schemeClr val="tx1"/>
                </a:solidFill>
                <a:latin typeface="+mn-ea"/>
              </a:rPr>
              <a:t>）加密（</a:t>
            </a:r>
            <a:r>
              <a:rPr lang="en-US" altLang="zh-CN" sz="2400" dirty="0" smtClean="0">
                <a:solidFill>
                  <a:schemeClr val="tx1"/>
                </a:solidFill>
                <a:latin typeface="+mn-ea"/>
              </a:rPr>
              <a:t>Cryptography</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05000"/>
              </a:lnSpc>
              <a:spcBef>
                <a:spcPct val="20000"/>
              </a:spcBef>
              <a:spcAft>
                <a:spcPct val="20000"/>
              </a:spcAft>
              <a:buNone/>
            </a:pPr>
            <a:r>
              <a:rPr lang="en-US" altLang="zh-CN" sz="2400" dirty="0" smtClean="0">
                <a:solidFill>
                  <a:schemeClr val="tx1"/>
                </a:solidFill>
                <a:latin typeface="+mn-ea"/>
              </a:rPr>
              <a:t> 4</a:t>
            </a:r>
            <a:r>
              <a:rPr lang="zh-CN" altLang="en-US" sz="2400" dirty="0" smtClean="0">
                <a:solidFill>
                  <a:schemeClr val="tx1"/>
                </a:solidFill>
                <a:latin typeface="+mn-ea"/>
              </a:rPr>
              <a:t>）防恶意代码（</a:t>
            </a:r>
            <a:r>
              <a:rPr lang="en-US" altLang="zh-CN" sz="2400" dirty="0" smtClean="0">
                <a:solidFill>
                  <a:schemeClr val="tx1"/>
                </a:solidFill>
                <a:latin typeface="+mn-ea"/>
              </a:rPr>
              <a:t>Anti-Mali code</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05000"/>
              </a:lnSpc>
              <a:spcBef>
                <a:spcPct val="20000"/>
              </a:spcBef>
              <a:spcAft>
                <a:spcPct val="20000"/>
              </a:spcAft>
              <a:buNone/>
            </a:pPr>
            <a:r>
              <a:rPr lang="en-US" altLang="zh-CN" sz="2400" dirty="0" smtClean="0">
                <a:solidFill>
                  <a:schemeClr val="tx1"/>
                </a:solidFill>
                <a:latin typeface="+mn-ea"/>
              </a:rPr>
              <a:t> 5</a:t>
            </a:r>
            <a:r>
              <a:rPr lang="zh-CN" altLang="en-US" sz="2400" dirty="0" smtClean="0">
                <a:solidFill>
                  <a:schemeClr val="tx1"/>
                </a:solidFill>
                <a:latin typeface="+mn-ea"/>
              </a:rPr>
              <a:t>）加固（</a:t>
            </a:r>
            <a:r>
              <a:rPr lang="en-US" altLang="zh-CN" sz="2400" dirty="0" smtClean="0">
                <a:solidFill>
                  <a:schemeClr val="tx1"/>
                </a:solidFill>
                <a:latin typeface="+mn-ea"/>
              </a:rPr>
              <a:t>Hardening</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05000"/>
              </a:lnSpc>
              <a:spcBef>
                <a:spcPct val="20000"/>
              </a:spcBef>
              <a:spcAft>
                <a:spcPct val="20000"/>
              </a:spcAft>
              <a:buNone/>
            </a:pPr>
            <a:r>
              <a:rPr lang="en-US" altLang="zh-CN" sz="2400" dirty="0" smtClean="0">
                <a:solidFill>
                  <a:schemeClr val="tx1"/>
                </a:solidFill>
                <a:latin typeface="+mn-ea"/>
              </a:rPr>
              <a:t> 6</a:t>
            </a:r>
            <a:r>
              <a:rPr lang="zh-CN" altLang="en-US" sz="2400" dirty="0" smtClean="0">
                <a:solidFill>
                  <a:schemeClr val="tx1"/>
                </a:solidFill>
                <a:latin typeface="+mn-ea"/>
              </a:rPr>
              <a:t>）监控（</a:t>
            </a:r>
            <a:r>
              <a:rPr lang="en-US" altLang="zh-CN" sz="2400" dirty="0" smtClean="0">
                <a:solidFill>
                  <a:schemeClr val="tx1"/>
                </a:solidFill>
                <a:latin typeface="+mn-ea"/>
              </a:rPr>
              <a:t>Monitoring</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05000"/>
              </a:lnSpc>
              <a:spcBef>
                <a:spcPct val="20000"/>
              </a:spcBef>
              <a:spcAft>
                <a:spcPct val="20000"/>
              </a:spcAft>
              <a:buNone/>
            </a:pPr>
            <a:r>
              <a:rPr lang="en-US" altLang="zh-CN" sz="2400" dirty="0" smtClean="0">
                <a:solidFill>
                  <a:schemeClr val="tx1"/>
                </a:solidFill>
                <a:latin typeface="+mn-ea"/>
              </a:rPr>
              <a:t> 7</a:t>
            </a:r>
            <a:r>
              <a:rPr lang="zh-CN" altLang="en-US" sz="2400" dirty="0" smtClean="0">
                <a:solidFill>
                  <a:schemeClr val="tx1"/>
                </a:solidFill>
                <a:latin typeface="+mn-ea"/>
              </a:rPr>
              <a:t>）审核跟踪（</a:t>
            </a:r>
            <a:r>
              <a:rPr lang="en-US" altLang="zh-CN" sz="2400" dirty="0" smtClean="0">
                <a:solidFill>
                  <a:schemeClr val="tx1"/>
                </a:solidFill>
                <a:latin typeface="+mn-ea"/>
              </a:rPr>
              <a:t>Audit Trail</a:t>
            </a:r>
            <a:r>
              <a:rPr lang="zh-CN" altLang="en-US" sz="2400" dirty="0" smtClean="0">
                <a:solidFill>
                  <a:schemeClr val="tx1"/>
                </a:solidFill>
                <a:latin typeface="+mn-ea"/>
              </a:rPr>
              <a:t>）</a:t>
            </a:r>
            <a:endParaRPr lang="en-US" altLang="zh-CN" sz="2400" dirty="0" smtClean="0">
              <a:solidFill>
                <a:schemeClr val="tx1"/>
              </a:solidFill>
              <a:latin typeface="+mn-ea"/>
            </a:endParaRPr>
          </a:p>
          <a:p>
            <a:pPr marL="0" indent="0">
              <a:lnSpc>
                <a:spcPct val="105000"/>
              </a:lnSpc>
              <a:spcBef>
                <a:spcPct val="20000"/>
              </a:spcBef>
              <a:spcAft>
                <a:spcPct val="20000"/>
              </a:spcAft>
              <a:buNone/>
            </a:pPr>
            <a:r>
              <a:rPr lang="en-US" altLang="zh-CN" sz="2400" dirty="0" smtClean="0">
                <a:solidFill>
                  <a:schemeClr val="tx1"/>
                </a:solidFill>
                <a:latin typeface="+mn-ea"/>
              </a:rPr>
              <a:t> 8</a:t>
            </a:r>
            <a:r>
              <a:rPr lang="zh-CN" altLang="en-US" sz="2400" dirty="0" smtClean="0">
                <a:solidFill>
                  <a:schemeClr val="tx1"/>
                </a:solidFill>
                <a:latin typeface="+mn-ea"/>
              </a:rPr>
              <a:t>）备份恢复（</a:t>
            </a:r>
            <a:r>
              <a:rPr lang="en-US" altLang="zh-CN" sz="2400" dirty="0" smtClean="0">
                <a:solidFill>
                  <a:schemeClr val="tx1"/>
                </a:solidFill>
                <a:latin typeface="+mn-ea"/>
              </a:rPr>
              <a:t>Backup and Recovery</a:t>
            </a:r>
            <a:r>
              <a:rPr lang="zh-CN" altLang="en-US" sz="2400" dirty="0" smtClean="0">
                <a:solidFill>
                  <a:schemeClr val="tx1"/>
                </a:solidFill>
                <a:latin typeface="+mn-ea"/>
              </a:rPr>
              <a:t>）</a:t>
            </a:r>
            <a:endParaRPr lang="zh-CN" altLang="en-US" sz="2400" dirty="0" smtClean="0">
              <a:solidFill>
                <a:schemeClr val="tx1"/>
              </a:solidFill>
              <a:latin typeface="+mn-ea"/>
            </a:endParaRPr>
          </a:p>
        </p:txBody>
      </p:sp>
      <p:sp>
        <p:nvSpPr>
          <p:cNvPr id="15363" name="AutoShape 53"/>
          <p:cNvSpPr>
            <a:spLocks noChangeArrowheads="1"/>
          </p:cNvSpPr>
          <p:nvPr/>
        </p:nvSpPr>
        <p:spPr bwMode="auto">
          <a:xfrm>
            <a:off x="446088" y="1731963"/>
            <a:ext cx="8464550" cy="48291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5365"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8.2</a:t>
            </a:r>
            <a:r>
              <a:rPr lang="zh-CN" altLang="en-US" sz="3000">
                <a:solidFill>
                  <a:schemeClr val="bg1"/>
                </a:solidFill>
                <a:latin typeface="Arial" panose="020B0604020202020204" pitchFamily="34" charset="0"/>
              </a:rPr>
              <a:t>数据库安全技术和机制</a:t>
            </a:r>
            <a:endParaRPr lang="zh-CN" altLang="en-US" sz="3000">
              <a:solidFill>
                <a:schemeClr val="bg1"/>
              </a:solidFill>
              <a:latin typeface="Arial" panose="020B0604020202020204" pitchFamily="34" charset="0"/>
            </a:endParaRPr>
          </a:p>
        </p:txBody>
      </p:sp>
      <p:sp>
        <p:nvSpPr>
          <p:cNvPr id="10" name="Rectangle 7"/>
          <p:cNvSpPr>
            <a:spLocks noChangeArrowheads="1"/>
          </p:cNvSpPr>
          <p:nvPr/>
        </p:nvSpPr>
        <p:spPr bwMode="auto">
          <a:xfrm>
            <a:off x="5184775" y="1844675"/>
            <a:ext cx="931863" cy="406400"/>
          </a:xfrm>
          <a:prstGeom prst="rect">
            <a:avLst/>
          </a:prstGeom>
          <a:solidFill>
            <a:srgbClr val="FFFF00"/>
          </a:solidFill>
          <a:ln w="9525" cmpd="sng">
            <a:solidFill>
              <a:srgbClr val="0000FF"/>
            </a:solidFill>
            <a:miter lim="800000"/>
          </a:ln>
          <a:effectLst/>
        </p:spPr>
        <p:txBody>
          <a:bodyPr>
            <a:spAutoFit/>
          </a:bodyPr>
          <a:lstStyle/>
          <a:p>
            <a:pPr>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a:solidFill>
                  <a:srgbClr val="FF0000"/>
                </a:solidFill>
                <a:effectLst>
                  <a:outerShdw blurRad="38100" dist="38100" dir="2700000" algn="tl">
                    <a:srgbClr val="000000"/>
                  </a:outerShdw>
                </a:effectLst>
              </a:rPr>
              <a:t>注意</a:t>
            </a:r>
            <a:endParaRPr lang="zh-CN" altLang="en-US" sz="2000" b="1">
              <a:solidFill>
                <a:srgbClr val="FF0000"/>
              </a:solidFill>
              <a:effectLst>
                <a:outerShdw blurRad="38100" dist="38100" dir="2700000" algn="tl">
                  <a:srgbClr val="000000"/>
                </a:outerShdw>
              </a:effectLst>
            </a:endParaRPr>
          </a:p>
        </p:txBody>
      </p:sp>
      <p:pic>
        <p:nvPicPr>
          <p:cNvPr id="15367"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116638" y="3098800"/>
            <a:ext cx="21717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53"/>
          <p:cNvSpPr>
            <a:spLocks noChangeArrowheads="1"/>
          </p:cNvSpPr>
          <p:nvPr/>
        </p:nvSpPr>
        <p:spPr bwMode="auto">
          <a:xfrm>
            <a:off x="539750" y="1989138"/>
            <a:ext cx="8353425" cy="4487862"/>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6387" name="Rectangle 3"/>
          <p:cNvSpPr>
            <a:spLocks noGrp="1" noChangeArrowheads="1"/>
          </p:cNvSpPr>
          <p:nvPr>
            <p:ph type="body" idx="4294967295"/>
          </p:nvPr>
        </p:nvSpPr>
        <p:spPr>
          <a:xfrm>
            <a:off x="611560" y="1498600"/>
            <a:ext cx="8359775" cy="4356100"/>
          </a:xfrm>
        </p:spPr>
        <p:txBody>
          <a:bodyPr/>
          <a:lstStyle/>
          <a:p>
            <a:pPr marL="0" indent="0">
              <a:buNone/>
              <a:defRPr/>
            </a:pPr>
            <a:r>
              <a:rPr lang="en-US" altLang="zh-CN" sz="2800" dirty="0">
                <a:solidFill>
                  <a:srgbClr val="CC0000"/>
                </a:solidFill>
              </a:rPr>
              <a:t>8.2.2 </a:t>
            </a:r>
            <a:r>
              <a:rPr lang="zh-CN" altLang="en-US" sz="2800" dirty="0">
                <a:solidFill>
                  <a:srgbClr val="CC0000"/>
                </a:solidFill>
              </a:rPr>
              <a:t>数据库的安全策略和机制</a:t>
            </a:r>
            <a:endParaRPr lang="zh-CN" altLang="en-US" sz="2800" dirty="0">
              <a:solidFill>
                <a:srgbClr val="CC0000"/>
              </a:solidFill>
            </a:endParaRPr>
          </a:p>
          <a:p>
            <a:pPr marL="0" indent="0">
              <a:lnSpc>
                <a:spcPct val="100000"/>
              </a:lnSpc>
              <a:buNone/>
              <a:defRPr/>
            </a:pPr>
            <a:r>
              <a:rPr lang="en-US" altLang="zh-CN" sz="2400" dirty="0" smtClean="0"/>
              <a:t>1.SQL </a:t>
            </a:r>
            <a:r>
              <a:rPr lang="en-US" altLang="zh-CN" sz="2400" dirty="0"/>
              <a:t>Server</a:t>
            </a:r>
            <a:r>
              <a:rPr lang="zh-CN" altLang="en-US" sz="2400" dirty="0"/>
              <a:t>的</a:t>
            </a:r>
            <a:r>
              <a:rPr lang="zh-CN" altLang="en-US" sz="2400" dirty="0" smtClean="0"/>
              <a:t>安全策略</a:t>
            </a:r>
            <a:endParaRPr lang="en-US" altLang="zh-CN" sz="2400" dirty="0" smtClean="0"/>
          </a:p>
          <a:p>
            <a:pPr marL="457200" lvl="1" indent="0">
              <a:lnSpc>
                <a:spcPct val="100000"/>
              </a:lnSpc>
              <a:buNone/>
              <a:defRPr/>
            </a:pPr>
            <a:r>
              <a:rPr lang="zh-CN" altLang="en-US" sz="2400" dirty="0" smtClean="0"/>
              <a:t>（</a:t>
            </a:r>
            <a:r>
              <a:rPr lang="en-US" altLang="zh-CN" sz="2400" dirty="0" smtClean="0"/>
              <a:t>1</a:t>
            </a:r>
            <a:r>
              <a:rPr lang="zh-CN" altLang="en-US" sz="2400" dirty="0" smtClean="0"/>
              <a:t>）管理规章制度方面的安全性</a:t>
            </a:r>
            <a:endParaRPr lang="en-US" altLang="zh-CN" sz="2400" dirty="0" smtClean="0"/>
          </a:p>
          <a:p>
            <a:pPr marL="457200" lvl="1" indent="0">
              <a:lnSpc>
                <a:spcPct val="100000"/>
              </a:lnSpc>
              <a:buNone/>
              <a:defRPr/>
            </a:pPr>
            <a:r>
              <a:rPr lang="zh-CN" altLang="en-US" sz="2400" dirty="0" smtClean="0"/>
              <a:t>（</a:t>
            </a:r>
            <a:r>
              <a:rPr lang="en-US" altLang="zh-CN" sz="2400" dirty="0" smtClean="0"/>
              <a:t>2</a:t>
            </a:r>
            <a:r>
              <a:rPr lang="zh-CN" altLang="en-US" sz="2400" dirty="0" smtClean="0"/>
              <a:t>）数据库服务器物理方面的安全性</a:t>
            </a:r>
            <a:endParaRPr lang="en-US" altLang="zh-CN" sz="2400" dirty="0" smtClean="0"/>
          </a:p>
          <a:p>
            <a:pPr marL="457200" lvl="1" indent="0">
              <a:lnSpc>
                <a:spcPct val="100000"/>
              </a:lnSpc>
              <a:buNone/>
              <a:defRPr/>
            </a:pPr>
            <a:r>
              <a:rPr lang="zh-CN" altLang="zh-CN" sz="2400" dirty="0"/>
              <a:t>（</a:t>
            </a:r>
            <a:r>
              <a:rPr lang="en-US" altLang="zh-CN" sz="2400" dirty="0"/>
              <a:t>3</a:t>
            </a:r>
            <a:r>
              <a:rPr lang="zh-CN" altLang="zh-CN" sz="2400" dirty="0"/>
              <a:t>）数据库服务器逻辑方面的</a:t>
            </a:r>
            <a:r>
              <a:rPr lang="zh-CN" altLang="zh-CN" sz="2400" dirty="0" smtClean="0"/>
              <a:t>安全性</a:t>
            </a:r>
            <a:endParaRPr lang="en-US" altLang="zh-CN" sz="2400" dirty="0" smtClean="0"/>
          </a:p>
          <a:p>
            <a:pPr marL="0" indent="0">
              <a:lnSpc>
                <a:spcPct val="100000"/>
              </a:lnSpc>
              <a:buNone/>
              <a:defRPr/>
            </a:pPr>
            <a:r>
              <a:rPr lang="en-US" altLang="zh-CN" sz="2400" dirty="0" smtClean="0"/>
              <a:t>2.SQL Server</a:t>
            </a:r>
            <a:r>
              <a:rPr lang="zh-CN" altLang="en-US" sz="2400" dirty="0" smtClean="0"/>
              <a:t>的安全管理机制</a:t>
            </a:r>
            <a:endParaRPr lang="en-US" altLang="zh-CN" sz="2400" dirty="0" smtClean="0"/>
          </a:p>
          <a:p>
            <a:pPr marL="457200" lvl="1" indent="0">
              <a:lnSpc>
                <a:spcPct val="100000"/>
              </a:lnSpc>
              <a:buNone/>
              <a:defRPr/>
            </a:pPr>
            <a:r>
              <a:rPr lang="en-US" altLang="zh-CN" sz="2400" dirty="0" smtClean="0"/>
              <a:t>	SQL Server</a:t>
            </a:r>
            <a:r>
              <a:rPr lang="zh-CN" altLang="en-US" sz="2400" dirty="0" smtClean="0"/>
              <a:t>的安全机制对数据库系统的安全极为重要，包括：访问控制与身份认证、存取控制、审计、数据加密、视图机制、特殊数据库的安全规则等。</a:t>
            </a:r>
            <a:endParaRPr lang="zh-CN" altLang="en-US" sz="2400" dirty="0">
              <a:solidFill>
                <a:srgbClr val="CC0000"/>
              </a:solidFill>
            </a:endParaRPr>
          </a:p>
          <a:p>
            <a:pPr>
              <a:lnSpc>
                <a:spcPct val="100000"/>
              </a:lnSpc>
              <a:buFont typeface="Wingdings" panose="05000000000000000000" pitchFamily="2" charset="2"/>
              <a:buNone/>
              <a:defRPr/>
            </a:pPr>
            <a:endParaRPr lang="zh-CN" altLang="en-US" sz="2000" dirty="0" smtClean="0"/>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6389"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8.2</a:t>
            </a:r>
            <a:r>
              <a:rPr lang="zh-CN" altLang="en-US" sz="3000">
                <a:solidFill>
                  <a:schemeClr val="bg1"/>
                </a:solidFill>
                <a:latin typeface="Arial" panose="020B0604020202020204" pitchFamily="34" charset="0"/>
              </a:rPr>
              <a:t>数据库安全技术和机制</a:t>
            </a:r>
            <a:endParaRPr lang="zh-CN" altLang="en-US" sz="3000">
              <a:solidFill>
                <a:schemeClr val="bg1"/>
              </a:solidFill>
              <a:latin typeface="Arial" panose="020B0604020202020204" pitchFamily="34" charset="0"/>
            </a:endParaRPr>
          </a:p>
        </p:txBody>
      </p:sp>
      <p:pic>
        <p:nvPicPr>
          <p:cNvPr id="1639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04248" y="2457450"/>
            <a:ext cx="1553940" cy="155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2"/>
          <p:cNvSpPr>
            <a:spLocks noGrp="1"/>
          </p:cNvSpPr>
          <p:nvPr>
            <p:ph type="body" sz="half" idx="4294967295"/>
          </p:nvPr>
        </p:nvSpPr>
        <p:spPr>
          <a:xfrm>
            <a:off x="369888" y="3197225"/>
            <a:ext cx="8126412" cy="2182813"/>
          </a:xfrm>
        </p:spPr>
        <p:txBody>
          <a:bodyPr/>
          <a:lstStyle/>
          <a:p>
            <a:pPr marL="0" indent="0">
              <a:lnSpc>
                <a:spcPct val="100000"/>
              </a:lnSpc>
              <a:buFont typeface="Wingdings" panose="05000000000000000000" pitchFamily="2" charset="2"/>
              <a:buNone/>
              <a:defRPr/>
            </a:pPr>
            <a:r>
              <a:rPr lang="zh-CN" altLang="en-US" sz="2600" i="1" dirty="0" smtClean="0">
                <a:solidFill>
                  <a:srgbClr val="FF0000"/>
                </a:solidFill>
                <a:effectLst>
                  <a:outerShdw blurRad="38100" dist="38100" dir="2700000" algn="tl">
                    <a:srgbClr val="C0C0C0"/>
                  </a:outerShdw>
                </a:effectLst>
                <a:sym typeface="Wingdings" panose="05000000000000000000" pitchFamily="2" charset="2"/>
              </a:rPr>
              <a:t> </a:t>
            </a:r>
            <a:r>
              <a:rPr lang="zh-CN" altLang="en-US" sz="2600" i="1" dirty="0" smtClean="0">
                <a:solidFill>
                  <a:srgbClr val="FF0000"/>
                </a:solidFill>
                <a:effectLst>
                  <a:outerShdw blurRad="38100" dist="38100" dir="2700000" algn="tl">
                    <a:srgbClr val="C0C0C0"/>
                  </a:outerShdw>
                </a:effectLst>
              </a:rPr>
              <a:t>注意：</a:t>
            </a:r>
            <a:endParaRPr lang="en-US" altLang="zh-CN" sz="2600" i="1" dirty="0" smtClean="0">
              <a:solidFill>
                <a:srgbClr val="FF0000"/>
              </a:solidFill>
              <a:effectLst>
                <a:outerShdw blurRad="38100" dist="38100" dir="2700000" algn="tl">
                  <a:srgbClr val="C0C0C0"/>
                </a:outerShdw>
              </a:effectLst>
            </a:endParaRPr>
          </a:p>
          <a:p>
            <a:pPr marL="0" indent="0">
              <a:lnSpc>
                <a:spcPct val="100000"/>
              </a:lnSpc>
              <a:buFont typeface="Wingdings" panose="05000000000000000000" pitchFamily="2" charset="2"/>
              <a:buNone/>
              <a:defRPr/>
            </a:pPr>
            <a:r>
              <a:rPr lang="zh-CN" altLang="en-US" sz="2000" i="1" dirty="0" smtClean="0">
                <a:latin typeface="楷体_GB2312" charset="-122"/>
                <a:ea typeface="楷体_GB2312" charset="-122"/>
              </a:rPr>
              <a:t> </a:t>
            </a:r>
            <a:r>
              <a:rPr lang="zh-CN" altLang="en-US" sz="2000" dirty="0" smtClean="0">
                <a:latin typeface="楷体_GB2312" charset="-122"/>
                <a:ea typeface="楷体_GB2312" charset="-122"/>
              </a:rPr>
              <a:t>一</a:t>
            </a:r>
            <a:r>
              <a:rPr lang="zh-CN" altLang="en-US" sz="2000" dirty="0">
                <a:latin typeface="楷体_GB2312" charset="-122"/>
                <a:ea typeface="楷体_GB2312" charset="-122"/>
              </a:rPr>
              <a:t>个用户如果要对某一数据库进行操作，必须满足以下</a:t>
            </a:r>
            <a:r>
              <a:rPr lang="en-US" altLang="zh-CN" sz="2000" dirty="0">
                <a:latin typeface="楷体_GB2312" charset="-122"/>
                <a:ea typeface="楷体_GB2312" charset="-122"/>
              </a:rPr>
              <a:t>3</a:t>
            </a:r>
            <a:r>
              <a:rPr lang="zh-CN" altLang="en-US" sz="2000" dirty="0">
                <a:latin typeface="楷体_GB2312" charset="-122"/>
                <a:ea typeface="楷体_GB2312" charset="-122"/>
              </a:rPr>
              <a:t>个条件：</a:t>
            </a:r>
            <a:endParaRPr lang="zh-CN" altLang="en-US" sz="2000" dirty="0">
              <a:latin typeface="楷体_GB2312" charset="-122"/>
              <a:ea typeface="楷体_GB2312" charset="-122"/>
            </a:endParaRPr>
          </a:p>
          <a:p>
            <a:pPr marL="0" indent="0">
              <a:lnSpc>
                <a:spcPct val="100000"/>
              </a:lnSpc>
              <a:buFont typeface="Wingdings" panose="05000000000000000000" pitchFamily="2" charset="2"/>
              <a:buNone/>
              <a:defRPr/>
            </a:pPr>
            <a:r>
              <a:rPr lang="zh-CN" altLang="en-US" sz="2000" dirty="0">
                <a:latin typeface="楷体_GB2312" charset="-122"/>
                <a:ea typeface="楷体_GB2312" charset="-122"/>
              </a:rPr>
              <a:t>（</a:t>
            </a:r>
            <a:r>
              <a:rPr lang="en-US" altLang="zh-CN" sz="2000" dirty="0">
                <a:latin typeface="楷体_GB2312" charset="-122"/>
                <a:ea typeface="楷体_GB2312" charset="-122"/>
              </a:rPr>
              <a:t>1</a:t>
            </a:r>
            <a:r>
              <a:rPr lang="zh-CN" altLang="en-US" sz="2000" dirty="0">
                <a:latin typeface="楷体_GB2312" charset="-122"/>
                <a:ea typeface="楷体_GB2312" charset="-122"/>
              </a:rPr>
              <a:t>）登录</a:t>
            </a:r>
            <a:r>
              <a:rPr lang="en-US" altLang="zh-CN" sz="2000" dirty="0">
                <a:latin typeface="楷体_GB2312" charset="-122"/>
                <a:ea typeface="楷体_GB2312" charset="-122"/>
              </a:rPr>
              <a:t>SQL Server</a:t>
            </a:r>
            <a:r>
              <a:rPr lang="zh-CN" altLang="en-US" sz="2000" dirty="0">
                <a:latin typeface="楷体_GB2312" charset="-122"/>
                <a:ea typeface="楷体_GB2312" charset="-122"/>
              </a:rPr>
              <a:t>服务器时必须通过操作系统级身份验证；</a:t>
            </a:r>
            <a:endParaRPr lang="zh-CN" altLang="en-US" sz="2000" dirty="0">
              <a:latin typeface="楷体_GB2312" charset="-122"/>
              <a:ea typeface="楷体_GB2312" charset="-122"/>
            </a:endParaRPr>
          </a:p>
          <a:p>
            <a:pPr marL="0" indent="0">
              <a:lnSpc>
                <a:spcPct val="100000"/>
              </a:lnSpc>
              <a:buFont typeface="Wingdings" panose="05000000000000000000" pitchFamily="2" charset="2"/>
              <a:buNone/>
              <a:defRPr/>
            </a:pPr>
            <a:r>
              <a:rPr lang="zh-CN" altLang="en-US" sz="2000" dirty="0">
                <a:latin typeface="楷体_GB2312" charset="-122"/>
                <a:ea typeface="楷体_GB2312" charset="-122"/>
              </a:rPr>
              <a:t>（</a:t>
            </a:r>
            <a:r>
              <a:rPr lang="en-US" altLang="zh-CN" sz="2000" dirty="0">
                <a:latin typeface="楷体_GB2312" charset="-122"/>
                <a:ea typeface="楷体_GB2312" charset="-122"/>
              </a:rPr>
              <a:t>2</a:t>
            </a:r>
            <a:r>
              <a:rPr lang="zh-CN" altLang="en-US" sz="2000" dirty="0">
                <a:latin typeface="楷体_GB2312" charset="-122"/>
                <a:ea typeface="楷体_GB2312" charset="-122"/>
              </a:rPr>
              <a:t>）必须是该数据库的用户，或者是某一数据库角色的成员；</a:t>
            </a:r>
            <a:endParaRPr lang="zh-CN" altLang="en-US" sz="2000" dirty="0">
              <a:latin typeface="楷体_GB2312" charset="-122"/>
              <a:ea typeface="楷体_GB2312" charset="-122"/>
            </a:endParaRPr>
          </a:p>
          <a:p>
            <a:pPr marL="0" indent="0">
              <a:lnSpc>
                <a:spcPct val="100000"/>
              </a:lnSpc>
              <a:buFont typeface="Wingdings" panose="05000000000000000000" pitchFamily="2" charset="2"/>
              <a:buNone/>
              <a:defRPr/>
            </a:pPr>
            <a:r>
              <a:rPr lang="zh-CN" altLang="en-US" sz="2000" dirty="0">
                <a:latin typeface="楷体_GB2312" charset="-122"/>
                <a:ea typeface="楷体_GB2312" charset="-122"/>
              </a:rPr>
              <a:t>（</a:t>
            </a:r>
            <a:r>
              <a:rPr lang="en-US" altLang="zh-CN" sz="2000" dirty="0">
                <a:latin typeface="楷体_GB2312" charset="-122"/>
                <a:ea typeface="楷体_GB2312" charset="-122"/>
              </a:rPr>
              <a:t>3</a:t>
            </a:r>
            <a:r>
              <a:rPr lang="zh-CN" altLang="en-US" sz="2000" dirty="0">
                <a:latin typeface="楷体_GB2312" charset="-122"/>
                <a:ea typeface="楷体_GB2312" charset="-122"/>
              </a:rPr>
              <a:t>）必须有对数据库对象执行该操作的权限。</a:t>
            </a:r>
            <a:endParaRPr lang="zh-CN" altLang="en-US" sz="2000" dirty="0">
              <a:latin typeface="楷体_GB2312" charset="-122"/>
              <a:ea typeface="楷体_GB2312" charset="-122"/>
            </a:endParaRPr>
          </a:p>
          <a:p>
            <a:pPr marL="0" indent="0">
              <a:lnSpc>
                <a:spcPct val="100000"/>
              </a:lnSpc>
              <a:buFont typeface="Wingdings" panose="05000000000000000000" pitchFamily="2" charset="2"/>
              <a:buNone/>
              <a:defRPr/>
            </a:pPr>
            <a:r>
              <a:rPr lang="zh-CN" altLang="en-US" sz="2000" i="1" dirty="0" smtClean="0">
                <a:latin typeface="楷体_GB2312" charset="-122"/>
                <a:ea typeface="楷体_GB2312" charset="-122"/>
              </a:rPr>
              <a:t> </a:t>
            </a:r>
            <a:endParaRPr lang="zh-CN" altLang="en-US" sz="1400" dirty="0" smtClean="0">
              <a:latin typeface="楷体_GB2312" charset="-122"/>
              <a:ea typeface="楷体_GB2312" charset="-122"/>
            </a:endParaRPr>
          </a:p>
        </p:txBody>
      </p:sp>
      <p:sp>
        <p:nvSpPr>
          <p:cNvPr id="17411" name="矩形 4"/>
          <p:cNvSpPr>
            <a:spLocks noChangeArrowheads="1"/>
          </p:cNvSpPr>
          <p:nvPr/>
        </p:nvSpPr>
        <p:spPr bwMode="auto">
          <a:xfrm>
            <a:off x="609600" y="2209800"/>
            <a:ext cx="739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7412" name="Rectangle 13"/>
          <p:cNvSpPr>
            <a:spLocks noChangeArrowheads="1"/>
          </p:cNvSpPr>
          <p:nvPr/>
        </p:nvSpPr>
        <p:spPr bwMode="auto">
          <a:xfrm>
            <a:off x="265113" y="1125538"/>
            <a:ext cx="81534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2400" dirty="0">
                <a:solidFill>
                  <a:srgbClr val="CC0000"/>
                </a:solidFill>
                <a:latin typeface="Times New Roman" panose="02020603050405020304" pitchFamily="18" charset="0"/>
                <a:cs typeface="Times New Roman" panose="02020603050405020304" pitchFamily="18" charset="0"/>
              </a:rPr>
              <a:t>  SQL Server 2016</a:t>
            </a:r>
            <a:r>
              <a:rPr lang="zh-CN" altLang="en-US" sz="2400" dirty="0">
                <a:solidFill>
                  <a:srgbClr val="CC0000"/>
                </a:solidFill>
                <a:latin typeface="Times New Roman" panose="02020603050405020304" pitchFamily="18" charset="0"/>
                <a:cs typeface="Times New Roman" panose="02020603050405020304" pitchFamily="18" charset="0"/>
              </a:rPr>
              <a:t>的安全性管理可分为</a:t>
            </a:r>
            <a:r>
              <a:rPr lang="en-US" altLang="zh-CN" sz="2400" dirty="0">
                <a:solidFill>
                  <a:srgbClr val="CC0000"/>
                </a:solidFill>
                <a:latin typeface="Times New Roman" panose="02020603050405020304" pitchFamily="18" charset="0"/>
                <a:cs typeface="Times New Roman" panose="02020603050405020304" pitchFamily="18" charset="0"/>
              </a:rPr>
              <a:t>3</a:t>
            </a:r>
            <a:r>
              <a:rPr lang="zh-CN" altLang="en-US" sz="2400" dirty="0">
                <a:solidFill>
                  <a:srgbClr val="CC0000"/>
                </a:solidFill>
                <a:latin typeface="Times New Roman" panose="02020603050405020304" pitchFamily="18" charset="0"/>
                <a:cs typeface="Times New Roman" panose="02020603050405020304" pitchFamily="18" charset="0"/>
              </a:rPr>
              <a:t>个等级：</a:t>
            </a:r>
            <a:endParaRPr lang="en-US" altLang="zh-CN" sz="2400" dirty="0">
              <a:solidFill>
                <a:srgbClr val="CC0000"/>
              </a:solidFill>
              <a:latin typeface="Times New Roman" panose="02020603050405020304" pitchFamily="18" charset="0"/>
              <a:cs typeface="Times New Roman" panose="02020603050405020304" pitchFamily="18" charset="0"/>
            </a:endParaRPr>
          </a:p>
          <a:p>
            <a:pPr>
              <a:lnSpc>
                <a:spcPct val="100000"/>
              </a:lnSpc>
              <a:spcBef>
                <a:spcPct val="20000"/>
              </a:spcBef>
              <a:buClrTx/>
              <a:buFont typeface="Wingdings" panose="05000000000000000000" pitchFamily="2" charset="2"/>
              <a:buNone/>
            </a:pPr>
            <a:r>
              <a:rPr lang="zh-CN" altLang="en-US" dirty="0">
                <a:latin typeface="Verdana" panose="020B0604030504040204" pitchFamily="34" charset="0"/>
              </a:rPr>
              <a:t>（</a:t>
            </a:r>
            <a:r>
              <a:rPr lang="en-US" altLang="zh-CN" dirty="0">
                <a:latin typeface="Verdana" panose="020B0604030504040204" pitchFamily="34" charset="0"/>
              </a:rPr>
              <a:t>1</a:t>
            </a:r>
            <a:r>
              <a:rPr lang="zh-CN" altLang="en-US" dirty="0">
                <a:latin typeface="Verdana" panose="020B0604030504040204" pitchFamily="34" charset="0"/>
              </a:rPr>
              <a:t>）操作系统级的安全性</a:t>
            </a:r>
            <a:endParaRPr lang="en-US" altLang="zh-CN" dirty="0">
              <a:latin typeface="Verdana" panose="020B0604030504040204" pitchFamily="34" charset="0"/>
            </a:endParaRPr>
          </a:p>
          <a:p>
            <a:pPr>
              <a:lnSpc>
                <a:spcPct val="100000"/>
              </a:lnSpc>
              <a:spcBef>
                <a:spcPct val="20000"/>
              </a:spcBef>
              <a:buClrTx/>
              <a:buFont typeface="Wingdings" panose="05000000000000000000" pitchFamily="2" charset="2"/>
              <a:buNone/>
            </a:pPr>
            <a:r>
              <a:rPr lang="zh-CN" altLang="en-US" dirty="0">
                <a:latin typeface="Verdana" panose="020B0604030504040204" pitchFamily="34" charset="0"/>
              </a:rPr>
              <a:t>（</a:t>
            </a:r>
            <a:r>
              <a:rPr lang="en-US" altLang="zh-CN" dirty="0">
                <a:latin typeface="Verdana" panose="020B0604030504040204" pitchFamily="34" charset="0"/>
              </a:rPr>
              <a:t>2</a:t>
            </a:r>
            <a:r>
              <a:rPr lang="zh-CN" altLang="en-US" dirty="0">
                <a:latin typeface="Verdana" panose="020B0604030504040204" pitchFamily="34" charset="0"/>
              </a:rPr>
              <a:t>）</a:t>
            </a:r>
            <a:r>
              <a:rPr lang="en-US" altLang="zh-CN" dirty="0">
                <a:latin typeface="Verdana" panose="020B0604030504040204" pitchFamily="34" charset="0"/>
              </a:rPr>
              <a:t>SQL Server</a:t>
            </a:r>
            <a:r>
              <a:rPr lang="zh-CN" altLang="en-US" dirty="0">
                <a:latin typeface="Verdana" panose="020B0604030504040204" pitchFamily="34" charset="0"/>
              </a:rPr>
              <a:t>级的安全性</a:t>
            </a:r>
            <a:endParaRPr lang="en-US" altLang="zh-CN" dirty="0">
              <a:latin typeface="Verdana" panose="020B0604030504040204" pitchFamily="34" charset="0"/>
            </a:endParaRPr>
          </a:p>
          <a:p>
            <a:pPr>
              <a:lnSpc>
                <a:spcPct val="100000"/>
              </a:lnSpc>
              <a:spcBef>
                <a:spcPct val="20000"/>
              </a:spcBef>
              <a:buClrTx/>
              <a:buFont typeface="Wingdings" panose="05000000000000000000" pitchFamily="2" charset="2"/>
              <a:buNone/>
            </a:pPr>
            <a:r>
              <a:rPr lang="zh-CN" altLang="en-US" dirty="0">
                <a:latin typeface="Verdana" panose="020B0604030504040204" pitchFamily="34" charset="0"/>
              </a:rPr>
              <a:t>（</a:t>
            </a:r>
            <a:r>
              <a:rPr lang="en-US" altLang="zh-CN" dirty="0">
                <a:latin typeface="Verdana" panose="020B0604030504040204" pitchFamily="34" charset="0"/>
              </a:rPr>
              <a:t>3</a:t>
            </a:r>
            <a:r>
              <a:rPr lang="zh-CN" altLang="en-US" dirty="0">
                <a:latin typeface="Verdana" panose="020B0604030504040204" pitchFamily="34" charset="0"/>
              </a:rPr>
              <a:t>）数据库级的安全性</a:t>
            </a:r>
            <a:endParaRPr lang="zh-CN" altLang="en-US" dirty="0">
              <a:latin typeface="Verdana" panose="020B0604030504040204" pitchFamily="34" charset="0"/>
            </a:endParaRPr>
          </a:p>
        </p:txBody>
      </p:sp>
      <p:sp>
        <p:nvSpPr>
          <p:cNvPr id="17413" name="AutoShape 8"/>
          <p:cNvSpPr>
            <a:spLocks noChangeArrowheads="1"/>
          </p:cNvSpPr>
          <p:nvPr/>
        </p:nvSpPr>
        <p:spPr bwMode="auto">
          <a:xfrm>
            <a:off x="265113" y="3713163"/>
            <a:ext cx="8339137" cy="2932112"/>
          </a:xfrm>
          <a:prstGeom prst="flowChartAlternateProcess">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pic>
        <p:nvPicPr>
          <p:cNvPr id="17414" name="Picture 13" descr="MC90021738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45350" y="5262563"/>
            <a:ext cx="118745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AutoShape 53"/>
          <p:cNvSpPr>
            <a:spLocks noChangeArrowheads="1"/>
          </p:cNvSpPr>
          <p:nvPr/>
        </p:nvSpPr>
        <p:spPr bwMode="auto">
          <a:xfrm>
            <a:off x="250825" y="1628775"/>
            <a:ext cx="8353425" cy="154781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7417"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8.2</a:t>
            </a:r>
            <a:r>
              <a:rPr lang="zh-CN" altLang="en-US" sz="3000">
                <a:solidFill>
                  <a:schemeClr val="bg1"/>
                </a:solidFill>
                <a:latin typeface="Arial" panose="020B0604020202020204" pitchFamily="34" charset="0"/>
              </a:rPr>
              <a:t>数据库安全技术和机制</a:t>
            </a:r>
            <a:endParaRPr lang="zh-CN" altLang="en-US" sz="3000">
              <a:solidFill>
                <a:schemeClr val="bg1"/>
              </a:solidFill>
              <a:latin typeface="Arial" panose="020B0604020202020204" pitchFamily="34" charset="0"/>
            </a:endParaRPr>
          </a:p>
        </p:txBody>
      </p:sp>
      <p:sp>
        <p:nvSpPr>
          <p:cNvPr id="17418" name="AutoShape 7"/>
          <p:cNvSpPr>
            <a:spLocks noChangeArrowheads="1"/>
          </p:cNvSpPr>
          <p:nvPr/>
        </p:nvSpPr>
        <p:spPr bwMode="auto">
          <a:xfrm>
            <a:off x="636588" y="5454650"/>
            <a:ext cx="5321300" cy="1060450"/>
          </a:xfrm>
          <a:prstGeom prst="flowChartAlternateProcess">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1" name="AutoShape 8"/>
          <p:cNvSpPr>
            <a:spLocks noChangeArrowheads="1"/>
          </p:cNvSpPr>
          <p:nvPr/>
        </p:nvSpPr>
        <p:spPr bwMode="auto">
          <a:xfrm>
            <a:off x="755650" y="5257800"/>
            <a:ext cx="1828800" cy="425450"/>
          </a:xfrm>
          <a:prstGeom prst="flowChartAlternateProcess">
            <a:avLst/>
          </a:prstGeom>
          <a:solidFill>
            <a:srgbClr val="FFFF00"/>
          </a:solidFill>
          <a:ln w="9525" cmpd="sng">
            <a:solidFill>
              <a:schemeClr val="tx2"/>
            </a:solidFill>
            <a:miter lim="800000"/>
          </a:ln>
          <a:effectLst/>
        </p:spPr>
        <p:txBody>
          <a:bodyPr wrap="none" anchor="ctr"/>
          <a:lstStyle/>
          <a:p>
            <a:pPr algn="ctr">
              <a:defRPr/>
            </a:pPr>
            <a:r>
              <a:rPr lang="en-US" altLang="zh-CN" sz="2000" b="1" dirty="0">
                <a:solidFill>
                  <a:srgbClr val="FF0000"/>
                </a:solidFill>
                <a:sym typeface="Wingdings" panose="05000000000000000000" pitchFamily="2" charset="2"/>
              </a:rPr>
              <a:t></a:t>
            </a:r>
            <a:r>
              <a:rPr lang="zh-CN" altLang="en-US" sz="2000" b="1" dirty="0">
                <a:solidFill>
                  <a:srgbClr val="FF0000"/>
                </a:solidFill>
                <a:effectLst>
                  <a:outerShdw blurRad="38100" dist="38100" dir="2700000" algn="tl">
                    <a:srgbClr val="000000"/>
                  </a:outerShdw>
                </a:effectLst>
              </a:rPr>
              <a:t>讨论思考</a:t>
            </a:r>
            <a:endParaRPr lang="zh-CN" altLang="en-US" sz="2000" b="1" dirty="0">
              <a:solidFill>
                <a:srgbClr val="FF0000"/>
              </a:solidFill>
              <a:effectLst>
                <a:outerShdw blurRad="38100" dist="38100" dir="2700000" algn="tl">
                  <a:srgbClr val="000000"/>
                </a:outerShdw>
              </a:effectLst>
            </a:endParaRPr>
          </a:p>
        </p:txBody>
      </p:sp>
      <p:sp>
        <p:nvSpPr>
          <p:cNvPr id="17420" name="TextBox 2"/>
          <p:cNvSpPr txBox="1">
            <a:spLocks noChangeArrowheads="1"/>
          </p:cNvSpPr>
          <p:nvPr/>
        </p:nvSpPr>
        <p:spPr bwMode="auto">
          <a:xfrm>
            <a:off x="765175" y="5834063"/>
            <a:ext cx="5062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zh-CN" altLang="en-US" sz="2000" b="0">
                <a:solidFill>
                  <a:schemeClr val="tx1"/>
                </a:solidFill>
                <a:latin typeface="Arial" panose="020B0604020202020204" pitchFamily="34" charset="0"/>
              </a:rPr>
              <a:t>常用的数据库安全关键技术包括哪些？</a:t>
            </a:r>
            <a:endParaRPr lang="zh-CN" altLang="en-US" sz="2000" b="0">
              <a:solidFill>
                <a:schemeClr val="tx1"/>
              </a:solidFill>
              <a:latin typeface="Arial" panose="020B0604020202020204" pitchFamily="34" charset="0"/>
            </a:endParaRPr>
          </a:p>
        </p:txBody>
      </p:sp>
      <p:pic>
        <p:nvPicPr>
          <p:cNvPr id="1742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1830388"/>
            <a:ext cx="152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9461"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8.3</a:t>
            </a:r>
            <a:r>
              <a:rPr lang="zh-CN" altLang="en-US" sz="3000">
                <a:solidFill>
                  <a:schemeClr val="bg1"/>
                </a:solidFill>
                <a:latin typeface="Arial" panose="020B0604020202020204" pitchFamily="34" charset="0"/>
              </a:rPr>
              <a:t>身份验证和访问控制</a:t>
            </a:r>
            <a:endParaRPr lang="zh-CN" altLang="en-US" sz="3000">
              <a:solidFill>
                <a:schemeClr val="bg1"/>
              </a:solidFill>
              <a:latin typeface="Arial" panose="020B0604020202020204" pitchFamily="34" charset="0"/>
            </a:endParaRPr>
          </a:p>
        </p:txBody>
      </p:sp>
      <p:sp>
        <p:nvSpPr>
          <p:cNvPr id="6" name="流程图: 可选过程 21"/>
          <p:cNvSpPr/>
          <p:nvPr/>
        </p:nvSpPr>
        <p:spPr bwMode="auto">
          <a:xfrm>
            <a:off x="251520" y="1304924"/>
            <a:ext cx="8606730" cy="3960280"/>
          </a:xfrm>
          <a:prstGeom prst="flowChartAlternateProcess">
            <a:avLst/>
          </a:prstGeom>
          <a:solidFill>
            <a:srgbClr val="EAEAEA"/>
          </a:solidFill>
          <a:ln w="3175">
            <a:solidFill>
              <a:srgbClr val="000000"/>
            </a:solidFill>
            <a:prstDash val="lgDashDot"/>
            <a:miter lim="800000"/>
          </a:ln>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just" eaLnBrk="1" hangingPunct="1">
              <a:lnSpc>
                <a:spcPct val="90000"/>
              </a:lnSpc>
              <a:spcBef>
                <a:spcPct val="5000"/>
              </a:spcBef>
              <a:buClrTx/>
              <a:buNone/>
            </a:pPr>
            <a:r>
              <a:rPr lang="zh-CN" altLang="en-US" dirty="0" smtClean="0">
                <a:solidFill>
                  <a:srgbClr val="FF0000"/>
                </a:solidFill>
                <a:latin typeface="Times New Roman" panose="02020603050405020304" pitchFamily="18" charset="0"/>
              </a:rPr>
              <a:t>       </a:t>
            </a:r>
            <a:r>
              <a:rPr lang="zh-CN" altLang="en-US" sz="2400" dirty="0" smtClean="0">
                <a:latin typeface="+mn-ea"/>
                <a:ea typeface="+mn-ea"/>
              </a:rPr>
              <a:t>数据</a:t>
            </a:r>
            <a:r>
              <a:rPr lang="zh-CN" altLang="en-US" sz="2400" dirty="0">
                <a:latin typeface="+mn-ea"/>
                <a:ea typeface="+mn-ea"/>
              </a:rPr>
              <a:t>的安全性管理是数据库服务器应实现的重要功能之一。</a:t>
            </a:r>
            <a:r>
              <a:rPr lang="en-US" altLang="zh-CN" sz="2400" dirty="0">
                <a:latin typeface="+mn-ea"/>
                <a:ea typeface="+mn-ea"/>
              </a:rPr>
              <a:t>SQL Server 2016</a:t>
            </a:r>
            <a:r>
              <a:rPr lang="zh-CN" altLang="en-US" sz="2400" dirty="0">
                <a:latin typeface="+mn-ea"/>
                <a:ea typeface="+mn-ea"/>
              </a:rPr>
              <a:t>数据库采用了非常复杂的安全访问控制措施，其安全管理体现在如下几个方面：</a:t>
            </a:r>
            <a:endParaRPr lang="zh-CN" altLang="en-US" sz="2400" dirty="0">
              <a:latin typeface="+mn-ea"/>
              <a:ea typeface="+mn-ea"/>
            </a:endParaRPr>
          </a:p>
          <a:p>
            <a:pPr algn="just" eaLnBrk="1" hangingPunct="1">
              <a:lnSpc>
                <a:spcPct val="150000"/>
              </a:lnSpc>
              <a:spcBef>
                <a:spcPct val="5000"/>
              </a:spcBef>
              <a:buClrTx/>
              <a:buNone/>
            </a:pPr>
            <a:r>
              <a:rPr lang="en-US" altLang="zh-CN" sz="2400" dirty="0">
                <a:solidFill>
                  <a:schemeClr val="tx1"/>
                </a:solidFill>
                <a:latin typeface="+mn-ea"/>
                <a:ea typeface="+mn-ea"/>
              </a:rPr>
              <a:t>1</a:t>
            </a:r>
            <a:r>
              <a:rPr lang="zh-CN" altLang="en-US" sz="2400" dirty="0">
                <a:solidFill>
                  <a:schemeClr val="tx1"/>
                </a:solidFill>
                <a:latin typeface="+mn-ea"/>
                <a:ea typeface="+mn-ea"/>
              </a:rPr>
              <a:t>）</a:t>
            </a:r>
            <a:r>
              <a:rPr lang="zh-CN" altLang="en-US" sz="2400" dirty="0">
                <a:solidFill>
                  <a:srgbClr val="FF0000"/>
                </a:solidFill>
                <a:latin typeface="+mn-ea"/>
                <a:ea typeface="+mn-ea"/>
              </a:rPr>
              <a:t>对用户登录进行身份验证</a:t>
            </a:r>
            <a:r>
              <a:rPr lang="zh-CN" altLang="en-US" sz="2400" dirty="0">
                <a:solidFill>
                  <a:schemeClr val="tx1"/>
                </a:solidFill>
                <a:latin typeface="+mn-ea"/>
                <a:ea typeface="+mn-ea"/>
              </a:rPr>
              <a:t>。当用户登录到数据库系统时，系统验证该用户账户和口令，包括确认用户账户是否有效以及能否访问数据库系统。</a:t>
            </a:r>
            <a:endParaRPr lang="zh-CN" altLang="en-US" sz="2400" dirty="0">
              <a:solidFill>
                <a:schemeClr val="tx1"/>
              </a:solidFill>
              <a:latin typeface="+mn-ea"/>
              <a:ea typeface="+mn-ea"/>
            </a:endParaRPr>
          </a:p>
          <a:p>
            <a:pPr algn="just" eaLnBrk="1" hangingPunct="1">
              <a:lnSpc>
                <a:spcPct val="150000"/>
              </a:lnSpc>
              <a:spcBef>
                <a:spcPct val="5000"/>
              </a:spcBef>
              <a:buClrTx/>
              <a:buNone/>
            </a:pPr>
            <a:r>
              <a:rPr lang="en-US" altLang="zh-CN" sz="2400" dirty="0">
                <a:solidFill>
                  <a:schemeClr val="tx1"/>
                </a:solidFill>
                <a:latin typeface="+mn-ea"/>
                <a:ea typeface="+mn-ea"/>
              </a:rPr>
              <a:t>2</a:t>
            </a:r>
            <a:r>
              <a:rPr lang="zh-CN" altLang="en-US" sz="2400" dirty="0">
                <a:solidFill>
                  <a:schemeClr val="tx1"/>
                </a:solidFill>
                <a:latin typeface="+mn-ea"/>
                <a:ea typeface="+mn-ea"/>
              </a:rPr>
              <a:t>）</a:t>
            </a:r>
            <a:r>
              <a:rPr lang="zh-CN" altLang="en-US" sz="2400" dirty="0">
                <a:solidFill>
                  <a:srgbClr val="FF0000"/>
                </a:solidFill>
                <a:latin typeface="+mn-ea"/>
                <a:ea typeface="+mn-ea"/>
              </a:rPr>
              <a:t>对用户进行的操作进行权限控制</a:t>
            </a:r>
            <a:r>
              <a:rPr lang="zh-CN" altLang="en-US" sz="2400" dirty="0">
                <a:solidFill>
                  <a:schemeClr val="tx1"/>
                </a:solidFill>
                <a:latin typeface="+mn-ea"/>
                <a:ea typeface="+mn-ea"/>
              </a:rPr>
              <a:t>。当用户登录到数据库后，只能对数据库中的数据在允许的权限内进行操作。</a:t>
            </a:r>
            <a:endParaRPr lang="zh-CN" altLang="en-US" sz="2400" dirty="0">
              <a:solidFill>
                <a:schemeClr val="tx1"/>
              </a:solidFill>
              <a:latin typeface="+mn-ea"/>
              <a:ea typeface="+mn-ea"/>
            </a:endParaRPr>
          </a:p>
        </p:txBody>
      </p:sp>
      <p:grpSp>
        <p:nvGrpSpPr>
          <p:cNvPr id="7" name="圆角矩形 12"/>
          <p:cNvGrpSpPr/>
          <p:nvPr/>
        </p:nvGrpSpPr>
        <p:grpSpPr bwMode="auto">
          <a:xfrm>
            <a:off x="457200" y="817563"/>
            <a:ext cx="1550988" cy="752475"/>
            <a:chOff x="0" y="0"/>
            <a:chExt cx="837" cy="345"/>
          </a:xfrm>
        </p:grpSpPr>
        <p:pic>
          <p:nvPicPr>
            <p:cNvPr id="8" name="圆角矩形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3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1"/>
            <p:cNvSpPr txBox="1">
              <a:spLocks noChangeArrowheads="1"/>
            </p:cNvSpPr>
            <p:nvPr/>
          </p:nvSpPr>
          <p:spPr bwMode="auto">
            <a:xfrm>
              <a:off x="73" y="43"/>
              <a:ext cx="69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20000"/>
                </a:spcBef>
                <a:buClrTx/>
                <a:buFont typeface="Wingdings" panose="05000000000000000000" pitchFamily="2" charset="2"/>
                <a:buNone/>
              </a:pPr>
              <a:r>
                <a:rPr lang="zh-CN" altLang="en-US" sz="1600" dirty="0">
                  <a:solidFill>
                    <a:srgbClr val="002060"/>
                  </a:solidFill>
                  <a:latin typeface="微软雅黑" panose="020B0503020204020204" charset="-122"/>
                  <a:ea typeface="微软雅黑" panose="020B0503020204020204" charset="-122"/>
                </a:rPr>
                <a:t>案例</a:t>
              </a:r>
              <a:r>
                <a:rPr lang="en-US" altLang="zh-CN" sz="1600" dirty="0" smtClean="0">
                  <a:solidFill>
                    <a:srgbClr val="002060"/>
                  </a:solidFill>
                  <a:latin typeface="微软雅黑" panose="020B0503020204020204" charset="-122"/>
                  <a:ea typeface="微软雅黑" panose="020B0503020204020204" charset="-122"/>
                </a:rPr>
                <a:t>8-3</a:t>
              </a:r>
              <a:endParaRPr lang="zh-CN" altLang="en-US" sz="1600" dirty="0">
                <a:solidFill>
                  <a:srgbClr val="002060"/>
                </a:solidFill>
                <a:latin typeface="微软雅黑" panose="020B0503020204020204" charset="-122"/>
                <a:ea typeface="微软雅黑" panose="020B050302020402020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80" y="4949795"/>
            <a:ext cx="1927295" cy="192729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AutoShape 5"/>
          <p:cNvCxnSpPr>
            <a:cxnSpLocks noChangeShapeType="1"/>
          </p:cNvCxnSpPr>
          <p:nvPr/>
        </p:nvCxnSpPr>
        <p:spPr bwMode="auto">
          <a:xfrm>
            <a:off x="4457700" y="3276600"/>
            <a:ext cx="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cxnSp>
      <p:cxnSp>
        <p:nvCxnSpPr>
          <p:cNvPr id="18435" name="AutoShape 6"/>
          <p:cNvCxnSpPr>
            <a:cxnSpLocks noChangeShapeType="1"/>
          </p:cNvCxnSpPr>
          <p:nvPr/>
        </p:nvCxnSpPr>
        <p:spPr bwMode="auto">
          <a:xfrm>
            <a:off x="4457700" y="3276600"/>
            <a:ext cx="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cxnSp>
      <p:cxnSp>
        <p:nvCxnSpPr>
          <p:cNvPr id="18436" name="AutoShape 7"/>
          <p:cNvCxnSpPr>
            <a:cxnSpLocks noChangeShapeType="1"/>
          </p:cNvCxnSpPr>
          <p:nvPr/>
        </p:nvCxnSpPr>
        <p:spPr bwMode="auto">
          <a:xfrm>
            <a:off x="4457700" y="3276600"/>
            <a:ext cx="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cxnSp>
      <p:sp>
        <p:nvSpPr>
          <p:cNvPr id="18437" name="AutoShape 11"/>
          <p:cNvSpPr>
            <a:spLocks noChangeArrowheads="1"/>
          </p:cNvSpPr>
          <p:nvPr/>
        </p:nvSpPr>
        <p:spPr bwMode="auto">
          <a:xfrm>
            <a:off x="250825" y="1700213"/>
            <a:ext cx="8705850" cy="2268537"/>
          </a:xfrm>
          <a:prstGeom prst="flowChartAlternateProcess">
            <a:avLst/>
          </a:prstGeom>
          <a:solidFill>
            <a:schemeClr val="bg1"/>
          </a:solidFill>
          <a:ln w="19050">
            <a:solidFill>
              <a:srgbClr val="0000FF"/>
            </a:solidFill>
            <a:miter lim="800000"/>
          </a:ln>
        </p:spPr>
        <p:txBody>
          <a:bodyPr anchor="ctr"/>
          <a:lstStyle>
            <a:lvl1pPr marL="419100" indent="-419100"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zh-CN" altLang="en-US" sz="2100">
                <a:solidFill>
                  <a:srgbClr val="FF4343"/>
                </a:solidFill>
                <a:latin typeface="Arial" panose="020B0604020202020204" pitchFamily="34" charset="0"/>
              </a:rPr>
              <a:t>      </a:t>
            </a:r>
            <a:endParaRPr lang="zh-CN" altLang="en-US" sz="2100">
              <a:solidFill>
                <a:srgbClr val="FF4343"/>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endParaRPr lang="zh-CN" altLang="en-US" sz="2100">
              <a:solidFill>
                <a:srgbClr val="FF4343"/>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endParaRPr lang="zh-CN" altLang="en-US" sz="2100">
              <a:latin typeface="Arial" panose="020B0604020202020204" pitchFamily="34" charset="0"/>
            </a:endParaRPr>
          </a:p>
        </p:txBody>
      </p:sp>
      <p:sp>
        <p:nvSpPr>
          <p:cNvPr id="18438" name="Rectangle 404"/>
          <p:cNvSpPr>
            <a:spLocks noChangeArrowheads="1"/>
          </p:cNvSpPr>
          <p:nvPr/>
        </p:nvSpPr>
        <p:spPr bwMode="auto">
          <a:xfrm>
            <a:off x="3962400" y="3352800"/>
            <a:ext cx="4572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8440"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8.3</a:t>
            </a:r>
            <a:r>
              <a:rPr lang="zh-CN" altLang="en-US" sz="3000">
                <a:solidFill>
                  <a:schemeClr val="bg1"/>
                </a:solidFill>
                <a:latin typeface="Arial" panose="020B0604020202020204" pitchFamily="34" charset="0"/>
              </a:rPr>
              <a:t>身份验证和访问控制</a:t>
            </a:r>
            <a:endParaRPr lang="zh-CN" altLang="en-US" sz="3000">
              <a:solidFill>
                <a:schemeClr val="bg1"/>
              </a:solidFill>
              <a:latin typeface="Arial" panose="020B0604020202020204" pitchFamily="34" charset="0"/>
            </a:endParaRPr>
          </a:p>
        </p:txBody>
      </p:sp>
      <p:sp>
        <p:nvSpPr>
          <p:cNvPr id="18441" name="TextBox 1"/>
          <p:cNvSpPr txBox="1">
            <a:spLocks noChangeArrowheads="1"/>
          </p:cNvSpPr>
          <p:nvPr/>
        </p:nvSpPr>
        <p:spPr bwMode="auto">
          <a:xfrm>
            <a:off x="257175" y="1196975"/>
            <a:ext cx="870585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
                <a:srgbClr val="008000"/>
              </a:buClr>
              <a:buNone/>
              <a:defRPr/>
            </a:pPr>
            <a:r>
              <a:rPr lang="en-US" altLang="zh-CN" sz="2400" dirty="0" smtClean="0">
                <a:solidFill>
                  <a:srgbClr val="C00000"/>
                </a:solidFill>
                <a:latin typeface="Arial" panose="020B0604020202020204" pitchFamily="34" charset="0"/>
              </a:rPr>
              <a:t>8.3.1 </a:t>
            </a:r>
            <a:r>
              <a:rPr lang="zh-CN" altLang="en-US" sz="2400" dirty="0" smtClean="0">
                <a:solidFill>
                  <a:srgbClr val="C00000"/>
                </a:solidFill>
                <a:latin typeface="Arial" panose="020B0604020202020204" pitchFamily="34" charset="0"/>
              </a:rPr>
              <a:t>身份验证及权限管理      </a:t>
            </a:r>
            <a:endParaRPr lang="zh-CN" altLang="en-US" sz="2400" dirty="0" smtClean="0">
              <a:solidFill>
                <a:srgbClr val="C00000"/>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defRPr/>
            </a:pPr>
            <a:r>
              <a:rPr lang="en-US" altLang="zh-CN" sz="2400" b="0" dirty="0" smtClean="0">
                <a:solidFill>
                  <a:schemeClr val="tx1"/>
                </a:solidFill>
                <a:latin typeface="Arial" panose="020B0604020202020204" pitchFamily="34" charset="0"/>
              </a:rPr>
              <a:t> </a:t>
            </a:r>
            <a:r>
              <a:rPr lang="en-US" altLang="zh-CN" sz="2400" dirty="0" smtClean="0">
                <a:solidFill>
                  <a:schemeClr val="tx1"/>
                </a:solidFill>
                <a:latin typeface="Arial" panose="020B0604020202020204" pitchFamily="34" charset="0"/>
              </a:rPr>
              <a:t>1.</a:t>
            </a:r>
            <a:r>
              <a:rPr lang="zh-CN" altLang="en-US" sz="2400" dirty="0" smtClean="0">
                <a:solidFill>
                  <a:schemeClr val="tx1"/>
                </a:solidFill>
                <a:latin typeface="Arial" panose="020B0604020202020204" pitchFamily="34" charset="0"/>
              </a:rPr>
              <a:t>身份验证</a:t>
            </a:r>
            <a:endParaRPr lang="en-US" altLang="zh-CN" sz="2400" dirty="0" smtClean="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defRPr/>
            </a:pPr>
            <a:r>
              <a:rPr lang="zh-CN" altLang="en-US" sz="2400" dirty="0" smtClean="0">
                <a:solidFill>
                  <a:schemeClr val="tx1"/>
                </a:solidFill>
                <a:latin typeface="Arial" panose="020B0604020202020204" pitchFamily="34" charset="0"/>
              </a:rPr>
              <a:t>    </a:t>
            </a:r>
            <a:r>
              <a:rPr lang="zh-CN" altLang="en-US" sz="2400" dirty="0" smtClean="0">
                <a:solidFill>
                  <a:srgbClr val="C00000"/>
                </a:solidFill>
                <a:latin typeface="Arial" panose="020B0604020202020204" pitchFamily="34" charset="0"/>
              </a:rPr>
              <a:t>身份验证模式</a:t>
            </a:r>
            <a:r>
              <a:rPr lang="zh-CN" altLang="en-US" sz="2400" dirty="0" smtClean="0">
                <a:solidFill>
                  <a:schemeClr val="tx1"/>
                </a:solidFill>
                <a:latin typeface="Arial" panose="020B0604020202020204" pitchFamily="34" charset="0"/>
              </a:rPr>
              <a:t>是指系统确认用户的方式，身份验证使用登录账号，并只验证该用户连接</a:t>
            </a:r>
            <a:r>
              <a:rPr lang="en-US" altLang="zh-CN" sz="2400" dirty="0" smtClean="0">
                <a:solidFill>
                  <a:schemeClr val="tx1"/>
                </a:solidFill>
                <a:latin typeface="Arial" panose="020B0604020202020204" pitchFamily="34" charset="0"/>
              </a:rPr>
              <a:t>SQL Server</a:t>
            </a:r>
            <a:r>
              <a:rPr lang="zh-CN" altLang="en-US" sz="2400" dirty="0" smtClean="0">
                <a:solidFill>
                  <a:schemeClr val="tx1"/>
                </a:solidFill>
                <a:latin typeface="Arial" panose="020B0604020202020204" pitchFamily="34" charset="0"/>
              </a:rPr>
              <a:t>实例的能力。</a:t>
            </a:r>
            <a:endParaRPr lang="en-US" altLang="zh-CN" sz="2400" dirty="0" smtClean="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defRPr/>
            </a:pPr>
            <a:r>
              <a:rPr lang="en-US" altLang="zh-CN" sz="2400" dirty="0" smtClean="0">
                <a:solidFill>
                  <a:schemeClr val="tx1"/>
                </a:solidFill>
                <a:latin typeface="Arial" panose="020B0604020202020204" pitchFamily="34" charset="0"/>
              </a:rPr>
              <a:t>    SQL Server 2016</a:t>
            </a:r>
            <a:r>
              <a:rPr lang="zh-CN" altLang="en-US" sz="2400" dirty="0" smtClean="0">
                <a:solidFill>
                  <a:schemeClr val="tx1"/>
                </a:solidFill>
                <a:latin typeface="Arial" panose="020B0604020202020204" pitchFamily="34" charset="0"/>
              </a:rPr>
              <a:t>中支持两种身份验证模式：</a:t>
            </a:r>
            <a:endParaRPr lang="zh-CN" altLang="en-US" sz="2400" dirty="0" smtClean="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defRPr/>
            </a:pPr>
            <a:r>
              <a:rPr lang="en-US" altLang="zh-CN" sz="2400" dirty="0" smtClean="0">
                <a:solidFill>
                  <a:schemeClr val="tx1"/>
                </a:solidFill>
                <a:latin typeface="Arial" panose="020B0604020202020204" pitchFamily="34" charset="0"/>
              </a:rPr>
              <a:t>    Windows</a:t>
            </a:r>
            <a:r>
              <a:rPr lang="zh-CN" altLang="en-US" sz="2400" dirty="0" smtClean="0">
                <a:solidFill>
                  <a:schemeClr val="tx1"/>
                </a:solidFill>
                <a:latin typeface="Arial" panose="020B0604020202020204" pitchFamily="34" charset="0"/>
              </a:rPr>
              <a:t>身份验证模式、</a:t>
            </a:r>
            <a:r>
              <a:rPr lang="en-US" altLang="zh-CN" sz="2400" dirty="0" smtClean="0">
                <a:solidFill>
                  <a:schemeClr val="tx1"/>
                </a:solidFill>
                <a:latin typeface="Arial" panose="020B0604020202020204" pitchFamily="34" charset="0"/>
              </a:rPr>
              <a:t>SQL Server</a:t>
            </a:r>
            <a:r>
              <a:rPr lang="zh-CN" altLang="en-US" sz="2400" dirty="0" smtClean="0">
                <a:solidFill>
                  <a:schemeClr val="tx1"/>
                </a:solidFill>
                <a:latin typeface="Arial" panose="020B0604020202020204" pitchFamily="34" charset="0"/>
              </a:rPr>
              <a:t>身份验证模式。</a:t>
            </a:r>
            <a:endParaRPr lang="en-US" altLang="zh-CN" sz="2400" dirty="0" smtClean="0">
              <a:solidFill>
                <a:schemeClr val="tx1"/>
              </a:solidFill>
              <a:latin typeface="Arial" panose="020B0604020202020204" pitchFamily="34" charset="0"/>
            </a:endParaRPr>
          </a:p>
        </p:txBody>
      </p:sp>
      <p:sp>
        <p:nvSpPr>
          <p:cNvPr id="18442" name="AutoShape 8"/>
          <p:cNvSpPr>
            <a:spLocks noChangeArrowheads="1"/>
          </p:cNvSpPr>
          <p:nvPr/>
        </p:nvSpPr>
        <p:spPr bwMode="auto">
          <a:xfrm>
            <a:off x="295275" y="4508500"/>
            <a:ext cx="8628063" cy="2233613"/>
          </a:xfrm>
          <a:prstGeom prst="flowChartAlternateProcess">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8443" name="TextBox 2"/>
          <p:cNvSpPr txBox="1">
            <a:spLocks noChangeArrowheads="1"/>
          </p:cNvSpPr>
          <p:nvPr/>
        </p:nvSpPr>
        <p:spPr bwMode="auto">
          <a:xfrm>
            <a:off x="263525" y="4527550"/>
            <a:ext cx="8705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Windows</a:t>
            </a:r>
            <a:r>
              <a:rPr lang="zh-CN" altLang="en-US" sz="2000" dirty="0">
                <a:solidFill>
                  <a:schemeClr val="tx1"/>
                </a:solidFill>
                <a:latin typeface="Arial" panose="020B0604020202020204" pitchFamily="34" charset="0"/>
              </a:rPr>
              <a:t>验证模式</a:t>
            </a:r>
            <a:endParaRPr lang="zh-CN" altLang="en-US"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    用户登录</a:t>
            </a:r>
            <a:r>
              <a:rPr lang="en-US" altLang="zh-CN" sz="2000" dirty="0">
                <a:solidFill>
                  <a:schemeClr val="tx1"/>
                </a:solidFill>
                <a:latin typeface="Arial" panose="020B0604020202020204" pitchFamily="34" charset="0"/>
              </a:rPr>
              <a:t>Windows</a:t>
            </a:r>
            <a:r>
              <a:rPr lang="zh-CN" altLang="en-US" sz="2000" dirty="0">
                <a:solidFill>
                  <a:schemeClr val="tx1"/>
                </a:solidFill>
                <a:latin typeface="Arial" panose="020B0604020202020204" pitchFamily="34" charset="0"/>
              </a:rPr>
              <a:t>时进行身份验证，登录</a:t>
            </a:r>
            <a:r>
              <a:rPr lang="en-US" altLang="zh-CN" sz="2000" dirty="0">
                <a:solidFill>
                  <a:schemeClr val="tx1"/>
                </a:solidFill>
                <a:latin typeface="Arial" panose="020B0604020202020204" pitchFamily="34" charset="0"/>
              </a:rPr>
              <a:t>SQL Server</a:t>
            </a:r>
            <a:r>
              <a:rPr lang="zh-CN" altLang="en-US" sz="2000" dirty="0">
                <a:solidFill>
                  <a:schemeClr val="tx1"/>
                </a:solidFill>
                <a:latin typeface="Arial" panose="020B0604020202020204" pitchFamily="34" charset="0"/>
              </a:rPr>
              <a:t>时就不再进行身份验证了。</a:t>
            </a:r>
            <a:endParaRPr lang="en-US" altLang="zh-CN"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SQL Server</a:t>
            </a:r>
            <a:r>
              <a:rPr lang="zh-CN" altLang="en-US" sz="2000" dirty="0">
                <a:solidFill>
                  <a:schemeClr val="tx1"/>
                </a:solidFill>
                <a:latin typeface="Arial" panose="020B0604020202020204" pitchFamily="34" charset="0"/>
              </a:rPr>
              <a:t>验证模式</a:t>
            </a:r>
            <a:endParaRPr lang="zh-CN" altLang="en-US"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    在</a:t>
            </a:r>
            <a:r>
              <a:rPr lang="en-US" altLang="zh-CN" sz="2000" dirty="0">
                <a:solidFill>
                  <a:schemeClr val="tx1"/>
                </a:solidFill>
                <a:latin typeface="Arial" panose="020B0604020202020204" pitchFamily="34" charset="0"/>
              </a:rPr>
              <a:t>SQL Server</a:t>
            </a:r>
            <a:r>
              <a:rPr lang="zh-CN" altLang="en-US" sz="2000" dirty="0">
                <a:solidFill>
                  <a:schemeClr val="tx1"/>
                </a:solidFill>
                <a:latin typeface="Arial" panose="020B0604020202020204" pitchFamily="34" charset="0"/>
              </a:rPr>
              <a:t>验证模式下，</a:t>
            </a:r>
            <a:r>
              <a:rPr lang="en-US" altLang="zh-CN" sz="2000" dirty="0">
                <a:solidFill>
                  <a:schemeClr val="tx1"/>
                </a:solidFill>
                <a:latin typeface="Arial" panose="020B0604020202020204" pitchFamily="34" charset="0"/>
              </a:rPr>
              <a:t>SQL Server</a:t>
            </a:r>
            <a:r>
              <a:rPr lang="zh-CN" altLang="en-US" sz="2000" dirty="0">
                <a:solidFill>
                  <a:schemeClr val="tx1"/>
                </a:solidFill>
                <a:latin typeface="Arial" panose="020B0604020202020204" pitchFamily="34" charset="0"/>
              </a:rPr>
              <a:t>服务器对要登录的用户进行身份验证。系统管理员必须设定登录验证模式的类型为混合验证模式。</a:t>
            </a:r>
            <a:endParaRPr lang="zh-CN" altLang="en-US" sz="2000" dirty="0">
              <a:solidFill>
                <a:schemeClr val="tx1"/>
              </a:solidFill>
              <a:latin typeface="Arial" panose="020B0604020202020204" pitchFamily="34" charset="0"/>
            </a:endParaRPr>
          </a:p>
        </p:txBody>
      </p:sp>
      <p:sp>
        <p:nvSpPr>
          <p:cNvPr id="26" name="Rectangle 7"/>
          <p:cNvSpPr>
            <a:spLocks noChangeArrowheads="1"/>
          </p:cNvSpPr>
          <p:nvPr/>
        </p:nvSpPr>
        <p:spPr bwMode="auto">
          <a:xfrm>
            <a:off x="263525" y="3984625"/>
            <a:ext cx="931863" cy="406400"/>
          </a:xfrm>
          <a:prstGeom prst="rect">
            <a:avLst/>
          </a:prstGeom>
          <a:solidFill>
            <a:srgbClr val="FFFF00"/>
          </a:solidFill>
          <a:ln w="9525" cmpd="sng">
            <a:solidFill>
              <a:srgbClr val="0000FF"/>
            </a:solidFill>
            <a:miter lim="800000"/>
          </a:ln>
          <a:effectLst/>
        </p:spPr>
        <p:txBody>
          <a:bodyPr>
            <a:spAutoFit/>
          </a:bodyPr>
          <a:lstStyle/>
          <a:p>
            <a:pPr>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a:solidFill>
                  <a:srgbClr val="FF0000"/>
                </a:solidFill>
                <a:effectLst>
                  <a:outerShdw blurRad="38100" dist="38100" dir="2700000" algn="tl">
                    <a:srgbClr val="000000"/>
                  </a:outerShdw>
                </a:effectLst>
              </a:rPr>
              <a:t>注意</a:t>
            </a:r>
            <a:endParaRPr lang="zh-CN" altLang="en-US" sz="2000" b="1">
              <a:solidFill>
                <a:srgbClr val="FF0000"/>
              </a:solidFill>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53"/>
          <p:cNvSpPr>
            <a:spLocks noChangeArrowheads="1"/>
          </p:cNvSpPr>
          <p:nvPr/>
        </p:nvSpPr>
        <p:spPr bwMode="auto">
          <a:xfrm>
            <a:off x="287338" y="1700213"/>
            <a:ext cx="8640762" cy="4538662"/>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4339" name="Rectangle 3"/>
          <p:cNvSpPr>
            <a:spLocks noGrp="1" noChangeArrowheads="1"/>
          </p:cNvSpPr>
          <p:nvPr>
            <p:ph type="body" sz="half" idx="4294967295"/>
          </p:nvPr>
        </p:nvSpPr>
        <p:spPr>
          <a:xfrm>
            <a:off x="287338" y="1196975"/>
            <a:ext cx="8461375" cy="4824413"/>
          </a:xfrm>
        </p:spPr>
        <p:txBody>
          <a:bodyPr/>
          <a:lstStyle/>
          <a:p>
            <a:pPr marL="0" indent="0">
              <a:lnSpc>
                <a:spcPct val="90000"/>
              </a:lnSpc>
              <a:buNone/>
              <a:defRPr/>
            </a:pPr>
            <a:r>
              <a:rPr lang="en-US" altLang="zh-CN" sz="2400" dirty="0" smtClean="0">
                <a:solidFill>
                  <a:srgbClr val="C00000"/>
                </a:solidFill>
              </a:rPr>
              <a:t>  8.3.1 </a:t>
            </a:r>
            <a:r>
              <a:rPr lang="zh-CN" altLang="en-US" sz="2400" dirty="0">
                <a:solidFill>
                  <a:srgbClr val="C00000"/>
                </a:solidFill>
              </a:rPr>
              <a:t>身份验证及权限管理      </a:t>
            </a:r>
            <a:endParaRPr lang="zh-CN" altLang="en-US" sz="2400" dirty="0">
              <a:solidFill>
                <a:srgbClr val="C00000"/>
              </a:solidFill>
            </a:endParaRPr>
          </a:p>
          <a:p>
            <a:pPr lvl="1" eaLnBrk="1" hangingPunct="1">
              <a:lnSpc>
                <a:spcPct val="90000"/>
              </a:lnSpc>
              <a:spcBef>
                <a:spcPct val="20000"/>
              </a:spcBef>
              <a:defRPr/>
            </a:pPr>
            <a:endParaRPr lang="en-US" altLang="zh-CN" sz="2400" dirty="0" smtClean="0">
              <a:solidFill>
                <a:srgbClr val="CC0000"/>
              </a:solidFill>
            </a:endParaRPr>
          </a:p>
          <a:p>
            <a:pPr marL="457200" lvl="1" indent="0" eaLnBrk="1" hangingPunct="1">
              <a:lnSpc>
                <a:spcPct val="90000"/>
              </a:lnSpc>
              <a:spcBef>
                <a:spcPct val="20000"/>
              </a:spcBef>
              <a:buNone/>
              <a:defRPr/>
            </a:pPr>
            <a:r>
              <a:rPr lang="en-US" altLang="zh-CN" sz="2400" dirty="0" smtClean="0">
                <a:solidFill>
                  <a:srgbClr val="CC0000"/>
                </a:solidFill>
              </a:rPr>
              <a:t> </a:t>
            </a:r>
            <a:r>
              <a:rPr lang="en-US" altLang="zh-CN" sz="2400" b="1" kern="1200" dirty="0">
                <a:solidFill>
                  <a:schemeClr val="tx1"/>
                </a:solidFill>
                <a:latin typeface="Arial" panose="020B0604020202020204" pitchFamily="34" charset="0"/>
                <a:cs typeface="+mn-cs"/>
              </a:rPr>
              <a:t>2.</a:t>
            </a:r>
            <a:r>
              <a:rPr lang="zh-CN" altLang="en-US" sz="2400" b="1" kern="1200" dirty="0">
                <a:solidFill>
                  <a:schemeClr val="tx1"/>
                </a:solidFill>
                <a:latin typeface="Arial" panose="020B0604020202020204" pitchFamily="34" charset="0"/>
                <a:cs typeface="+mn-cs"/>
              </a:rPr>
              <a:t>权限管理概念</a:t>
            </a:r>
            <a:endParaRPr lang="en-US" altLang="zh-CN" sz="2400" b="1" kern="1200" dirty="0">
              <a:solidFill>
                <a:schemeClr val="tx1"/>
              </a:solidFill>
              <a:latin typeface="Arial" panose="020B0604020202020204" pitchFamily="34" charset="0"/>
              <a:cs typeface="+mn-cs"/>
            </a:endParaRPr>
          </a:p>
          <a:p>
            <a:pPr marL="457200" lvl="1" indent="0" eaLnBrk="1" hangingPunct="1">
              <a:lnSpc>
                <a:spcPct val="90000"/>
              </a:lnSpc>
              <a:spcBef>
                <a:spcPct val="20000"/>
              </a:spcBef>
              <a:buFont typeface="Wingdings" panose="05000000000000000000" pitchFamily="2" charset="2"/>
              <a:buNone/>
              <a:defRPr/>
            </a:pPr>
            <a:r>
              <a:rPr lang="zh-CN" altLang="en-US" sz="2400" b="1" kern="1200" dirty="0">
                <a:solidFill>
                  <a:schemeClr val="tx1"/>
                </a:solidFill>
                <a:latin typeface="Arial" panose="020B0604020202020204" pitchFamily="34" charset="0"/>
                <a:cs typeface="+mn-cs"/>
              </a:rPr>
              <a:t>    </a:t>
            </a:r>
            <a:r>
              <a:rPr lang="zh-CN" altLang="en-US" sz="2400" b="1" kern="1200" dirty="0" smtClean="0">
                <a:solidFill>
                  <a:schemeClr val="tx1"/>
                </a:solidFill>
                <a:latin typeface="Arial" panose="020B0604020202020204" pitchFamily="34" charset="0"/>
                <a:cs typeface="+mn-cs"/>
              </a:rPr>
              <a:t>   </a:t>
            </a:r>
            <a:r>
              <a:rPr lang="zh-CN" altLang="en-US" sz="2400" b="1" kern="1200" dirty="0" smtClean="0">
                <a:solidFill>
                  <a:srgbClr val="C00000"/>
                </a:solidFill>
                <a:latin typeface="Arial" panose="020B0604020202020204" pitchFamily="34" charset="0"/>
                <a:cs typeface="+mn-cs"/>
              </a:rPr>
              <a:t>权限</a:t>
            </a:r>
            <a:r>
              <a:rPr lang="zh-CN" altLang="en-US" sz="2400" b="1" kern="1200" dirty="0">
                <a:solidFill>
                  <a:schemeClr val="tx1"/>
                </a:solidFill>
                <a:latin typeface="Arial" panose="020B0604020202020204" pitchFamily="34" charset="0"/>
                <a:cs typeface="+mn-cs"/>
              </a:rPr>
              <a:t>是进行操作和访问数据的通行证。</a:t>
            </a:r>
            <a:r>
              <a:rPr lang="en-US" altLang="zh-CN" sz="2400" b="1" kern="1200" dirty="0">
                <a:solidFill>
                  <a:schemeClr val="tx1"/>
                </a:solidFill>
                <a:latin typeface="Arial" panose="020B0604020202020204" pitchFamily="34" charset="0"/>
                <a:cs typeface="+mn-cs"/>
              </a:rPr>
              <a:t>SQL</a:t>
            </a:r>
            <a:r>
              <a:rPr lang="zh-CN" altLang="en-US" sz="2400" b="1" kern="1200" dirty="0">
                <a:solidFill>
                  <a:schemeClr val="tx1"/>
                </a:solidFill>
                <a:latin typeface="Arial" panose="020B0604020202020204" pitchFamily="34" charset="0"/>
                <a:cs typeface="+mn-cs"/>
              </a:rPr>
              <a:t>管理者可通过权限保护分层实体集。其实体被称为安全对象，是</a:t>
            </a:r>
            <a:r>
              <a:rPr lang="en-US" altLang="zh-CN" sz="2400" b="1" kern="1200" dirty="0">
                <a:solidFill>
                  <a:schemeClr val="tx1"/>
                </a:solidFill>
                <a:latin typeface="Arial" panose="020B0604020202020204" pitchFamily="34" charset="0"/>
                <a:cs typeface="+mn-cs"/>
              </a:rPr>
              <a:t>SQL</a:t>
            </a:r>
            <a:r>
              <a:rPr lang="zh-CN" altLang="en-US" sz="2400" b="1" kern="1200" dirty="0">
                <a:solidFill>
                  <a:schemeClr val="tx1"/>
                </a:solidFill>
                <a:latin typeface="Arial" panose="020B0604020202020204" pitchFamily="34" charset="0"/>
                <a:cs typeface="+mn-cs"/>
              </a:rPr>
              <a:t>的各种受安全保护控制资源。主体（</a:t>
            </a:r>
            <a:r>
              <a:rPr lang="en-US" altLang="zh-CN" sz="2400" b="1" kern="1200" dirty="0">
                <a:solidFill>
                  <a:schemeClr val="tx1"/>
                </a:solidFill>
                <a:latin typeface="Arial" panose="020B0604020202020204" pitchFamily="34" charset="0"/>
                <a:cs typeface="+mn-cs"/>
              </a:rPr>
              <a:t>Principal</a:t>
            </a:r>
            <a:r>
              <a:rPr lang="zh-CN" altLang="en-US" sz="2400" b="1" kern="1200" dirty="0">
                <a:solidFill>
                  <a:schemeClr val="tx1"/>
                </a:solidFill>
                <a:latin typeface="Arial" panose="020B0604020202020204" pitchFamily="34" charset="0"/>
                <a:cs typeface="+mn-cs"/>
              </a:rPr>
              <a:t>）和安全对象之间是通过权限相关联的，在</a:t>
            </a:r>
            <a:r>
              <a:rPr lang="en-US" altLang="zh-CN" sz="2400" b="1" kern="1200" dirty="0">
                <a:solidFill>
                  <a:schemeClr val="tx1"/>
                </a:solidFill>
                <a:latin typeface="Arial" panose="020B0604020202020204" pitchFamily="34" charset="0"/>
                <a:cs typeface="+mn-cs"/>
              </a:rPr>
              <a:t>SQL</a:t>
            </a:r>
            <a:r>
              <a:rPr lang="zh-CN" altLang="en-US" sz="2400" b="1" kern="1200" dirty="0">
                <a:solidFill>
                  <a:schemeClr val="tx1"/>
                </a:solidFill>
                <a:latin typeface="Arial" panose="020B0604020202020204" pitchFamily="34" charset="0"/>
                <a:cs typeface="+mn-cs"/>
              </a:rPr>
              <a:t>中，主体可以请求系统资源的个体和组合过程。</a:t>
            </a:r>
            <a:endParaRPr lang="zh-CN" altLang="en-US" sz="2400" b="1" kern="1200" dirty="0">
              <a:solidFill>
                <a:schemeClr val="tx1"/>
              </a:solidFill>
              <a:latin typeface="Arial" panose="020B0604020202020204" pitchFamily="34" charset="0"/>
              <a:cs typeface="+mn-cs"/>
            </a:endParaRPr>
          </a:p>
          <a:p>
            <a:pPr marL="457200" lvl="1" indent="0" eaLnBrk="1" hangingPunct="1">
              <a:lnSpc>
                <a:spcPct val="90000"/>
              </a:lnSpc>
              <a:spcBef>
                <a:spcPct val="20000"/>
              </a:spcBef>
              <a:buFont typeface="Wingdings" panose="05000000000000000000" pitchFamily="2" charset="2"/>
              <a:buNone/>
              <a:defRPr/>
            </a:pPr>
            <a:r>
              <a:rPr lang="zh-CN" altLang="en-US" sz="2400" b="1" kern="1200" dirty="0">
                <a:solidFill>
                  <a:schemeClr val="tx1"/>
                </a:solidFill>
                <a:latin typeface="Arial" panose="020B0604020202020204" pitchFamily="34" charset="0"/>
                <a:cs typeface="+mn-cs"/>
              </a:rPr>
              <a:t>    </a:t>
            </a:r>
            <a:r>
              <a:rPr lang="zh-CN" altLang="en-US" sz="2400" b="1" kern="1200" dirty="0" smtClean="0">
                <a:solidFill>
                  <a:schemeClr val="tx1"/>
                </a:solidFill>
                <a:latin typeface="Arial" panose="020B0604020202020204" pitchFamily="34" charset="0"/>
                <a:cs typeface="+mn-cs"/>
              </a:rPr>
              <a:t>   权限</a:t>
            </a:r>
            <a:r>
              <a:rPr lang="zh-CN" altLang="en-US" sz="2400" b="1" kern="1200" dirty="0">
                <a:solidFill>
                  <a:schemeClr val="tx1"/>
                </a:solidFill>
                <a:latin typeface="Arial" panose="020B0604020202020204" pitchFamily="34" charset="0"/>
                <a:cs typeface="+mn-cs"/>
              </a:rPr>
              <a:t>用于管理控制用户对数据库对象的访问，以及指定用户对数据库可执行的操作，用户可以设置服务器和数据库的权限</a:t>
            </a:r>
            <a:r>
              <a:rPr lang="zh-CN" altLang="en-US" sz="2400" b="1" kern="1200" dirty="0" smtClean="0">
                <a:solidFill>
                  <a:schemeClr val="tx1"/>
                </a:solidFill>
                <a:latin typeface="Arial" panose="020B0604020202020204" pitchFamily="34" charset="0"/>
                <a:cs typeface="+mn-cs"/>
              </a:rPr>
              <a:t>。</a:t>
            </a:r>
            <a:endParaRPr lang="en-US" altLang="zh-CN" sz="2400" b="1" kern="1200" dirty="0" smtClean="0">
              <a:solidFill>
                <a:schemeClr val="tx1"/>
              </a:solidFill>
              <a:latin typeface="Arial" panose="020B0604020202020204" pitchFamily="34" charset="0"/>
              <a:cs typeface="+mn-cs"/>
            </a:endParaRPr>
          </a:p>
          <a:p>
            <a:pPr marL="457200" lvl="1" indent="0" eaLnBrk="1" hangingPunct="1">
              <a:lnSpc>
                <a:spcPct val="90000"/>
              </a:lnSpc>
              <a:spcBef>
                <a:spcPct val="20000"/>
              </a:spcBef>
              <a:buFont typeface="Wingdings" panose="05000000000000000000" pitchFamily="2" charset="2"/>
              <a:buNone/>
              <a:defRPr/>
            </a:pPr>
            <a:r>
              <a:rPr lang="en-US" altLang="zh-CN" sz="2400" kern="1200" dirty="0">
                <a:solidFill>
                  <a:schemeClr val="tx1"/>
                </a:solidFill>
                <a:latin typeface="Arial" panose="020B0604020202020204" pitchFamily="34" charset="0"/>
                <a:cs typeface="+mn-cs"/>
              </a:rPr>
              <a:t> </a:t>
            </a:r>
            <a:r>
              <a:rPr lang="en-US" altLang="zh-CN" sz="2400" kern="1200" dirty="0" smtClean="0">
                <a:solidFill>
                  <a:schemeClr val="tx1"/>
                </a:solidFill>
                <a:latin typeface="Arial" panose="020B0604020202020204" pitchFamily="34" charset="0"/>
                <a:cs typeface="+mn-cs"/>
              </a:rPr>
              <a:t>      </a:t>
            </a:r>
            <a:r>
              <a:rPr lang="zh-CN" altLang="en-US" sz="2400" kern="1200" dirty="0" smtClean="0">
                <a:solidFill>
                  <a:srgbClr val="C00000"/>
                </a:solidFill>
                <a:latin typeface="Arial" panose="020B0604020202020204" pitchFamily="34" charset="0"/>
                <a:cs typeface="+mn-cs"/>
              </a:rPr>
              <a:t>主要</a:t>
            </a:r>
            <a:r>
              <a:rPr lang="zh-CN" altLang="en-US" sz="2400" kern="1200" dirty="0">
                <a:solidFill>
                  <a:srgbClr val="C00000"/>
                </a:solidFill>
                <a:latin typeface="Arial" panose="020B0604020202020204" pitchFamily="34" charset="0"/>
                <a:cs typeface="+mn-cs"/>
              </a:rPr>
              <a:t>涉及</a:t>
            </a:r>
            <a:r>
              <a:rPr lang="en-US" altLang="zh-CN" sz="2400" kern="1200" dirty="0">
                <a:solidFill>
                  <a:srgbClr val="C00000"/>
                </a:solidFill>
                <a:latin typeface="Arial" panose="020B0604020202020204" pitchFamily="34" charset="0"/>
                <a:cs typeface="+mn-cs"/>
              </a:rPr>
              <a:t>3</a:t>
            </a:r>
            <a:r>
              <a:rPr lang="zh-CN" altLang="en-US" sz="2400" kern="1200" dirty="0">
                <a:solidFill>
                  <a:srgbClr val="C00000"/>
                </a:solidFill>
                <a:latin typeface="Arial" panose="020B0604020202020204" pitchFamily="34" charset="0"/>
                <a:cs typeface="+mn-cs"/>
              </a:rPr>
              <a:t>种权限：服务器权限、数据库对象权限和数据库权限</a:t>
            </a:r>
            <a:r>
              <a:rPr lang="zh-CN" altLang="en-US" sz="2400" kern="1200" dirty="0" smtClean="0">
                <a:solidFill>
                  <a:srgbClr val="C00000"/>
                </a:solidFill>
                <a:latin typeface="Arial" panose="020B0604020202020204" pitchFamily="34" charset="0"/>
                <a:cs typeface="+mn-cs"/>
              </a:rPr>
              <a:t>。</a:t>
            </a:r>
            <a:r>
              <a:rPr lang="zh-CN" altLang="en-US" sz="2000" dirty="0" smtClean="0"/>
              <a:t>    </a:t>
            </a:r>
            <a:endParaRPr lang="zh-CN" altLang="en-US" sz="2000" dirty="0" smtClean="0"/>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9461"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8.3</a:t>
            </a:r>
            <a:r>
              <a:rPr lang="zh-CN" altLang="en-US" sz="3000">
                <a:solidFill>
                  <a:schemeClr val="bg1"/>
                </a:solidFill>
                <a:latin typeface="Arial" panose="020B0604020202020204" pitchFamily="34" charset="0"/>
              </a:rPr>
              <a:t>身份验证和访问控制</a:t>
            </a:r>
            <a:endParaRPr lang="zh-CN" altLang="en-US" sz="3000">
              <a:solidFill>
                <a:schemeClr val="bg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53"/>
          <p:cNvSpPr>
            <a:spLocks noChangeArrowheads="1"/>
          </p:cNvSpPr>
          <p:nvPr/>
        </p:nvSpPr>
        <p:spPr bwMode="auto">
          <a:xfrm>
            <a:off x="358775" y="1143000"/>
            <a:ext cx="8389689" cy="5202238"/>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0483" name="内容占位符 15"/>
          <p:cNvSpPr>
            <a:spLocks noGrp="1"/>
          </p:cNvSpPr>
          <p:nvPr>
            <p:ph idx="4294967295"/>
          </p:nvPr>
        </p:nvSpPr>
        <p:spPr>
          <a:xfrm>
            <a:off x="611188" y="1520825"/>
            <a:ext cx="8137276" cy="4824413"/>
          </a:xfrm>
        </p:spPr>
        <p:txBody>
          <a:bodyPr/>
          <a:lstStyle/>
          <a:p>
            <a:pPr marL="0" indent="0" eaLnBrk="1" hangingPunct="1">
              <a:spcBef>
                <a:spcPct val="20000"/>
              </a:spcBef>
              <a:buNone/>
              <a:defRPr/>
            </a:pPr>
            <a:r>
              <a:rPr lang="zh-CN" altLang="en-US" sz="2400" kern="1200" dirty="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1</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服务器权限</a:t>
            </a:r>
            <a:r>
              <a:rPr lang="zh-CN" altLang="en-US" sz="2400" kern="1200" dirty="0" smtClean="0">
                <a:solidFill>
                  <a:schemeClr val="tx1"/>
                </a:solidFill>
                <a:latin typeface="Arial" panose="020B0604020202020204" pitchFamily="34" charset="0"/>
              </a:rPr>
              <a:t>。允许</a:t>
            </a:r>
            <a:r>
              <a:rPr lang="en-US" altLang="zh-CN" sz="2400" kern="1200" dirty="0" smtClean="0">
                <a:solidFill>
                  <a:schemeClr val="tx1"/>
                </a:solidFill>
                <a:latin typeface="Arial" panose="020B0604020202020204" pitchFamily="34" charset="0"/>
              </a:rPr>
              <a:t>DBA</a:t>
            </a:r>
            <a:r>
              <a:rPr lang="zh-CN" altLang="en-US" sz="2400" kern="1200" dirty="0" smtClean="0">
                <a:solidFill>
                  <a:schemeClr val="tx1"/>
                </a:solidFill>
                <a:latin typeface="Arial" panose="020B0604020202020204" pitchFamily="34" charset="0"/>
              </a:rPr>
              <a:t>执行管理任务。这些权限定义在固定服务器角色（</a:t>
            </a:r>
            <a:r>
              <a:rPr lang="en-US" altLang="zh-CN" sz="2400" kern="1200" dirty="0" smtClean="0">
                <a:solidFill>
                  <a:schemeClr val="tx1"/>
                </a:solidFill>
                <a:latin typeface="Arial" panose="020B0604020202020204" pitchFamily="34" charset="0"/>
              </a:rPr>
              <a:t>Fixed Server Roles</a:t>
            </a:r>
            <a:r>
              <a:rPr lang="zh-CN" altLang="en-US" sz="2400" kern="1200" dirty="0" smtClean="0">
                <a:solidFill>
                  <a:schemeClr val="tx1"/>
                </a:solidFill>
                <a:latin typeface="Arial" panose="020B0604020202020204" pitchFamily="34" charset="0"/>
              </a:rPr>
              <a:t>）中。这些角色可以分配给登录用户，但不能修改。一般只将服务器权限授给</a:t>
            </a:r>
            <a:r>
              <a:rPr lang="en-US" altLang="zh-CN" sz="2400" kern="1200" dirty="0" smtClean="0">
                <a:solidFill>
                  <a:schemeClr val="tx1"/>
                </a:solidFill>
                <a:latin typeface="Arial" panose="020B0604020202020204" pitchFamily="34" charset="0"/>
              </a:rPr>
              <a:t>DBA</a:t>
            </a:r>
            <a:r>
              <a:rPr lang="zh-CN" altLang="en-US" sz="2400" kern="1200" dirty="0" smtClean="0">
                <a:solidFill>
                  <a:schemeClr val="tx1"/>
                </a:solidFill>
                <a:latin typeface="Arial" panose="020B0604020202020204" pitchFamily="34" charset="0"/>
              </a:rPr>
              <a:t>，而不需要修改或授权给别的用户登录。服务器的相关权限和配置将在后面介绍。</a:t>
            </a:r>
            <a:endParaRPr lang="zh-CN" altLang="en-US" sz="2400" kern="1200" dirty="0" smtClean="0">
              <a:solidFill>
                <a:schemeClr val="tx1"/>
              </a:solidFill>
              <a:latin typeface="Arial" panose="020B0604020202020204" pitchFamily="34" charset="0"/>
            </a:endParaRPr>
          </a:p>
          <a:p>
            <a:pPr marL="0" indent="0" eaLnBrk="1" hangingPunct="1">
              <a:spcBef>
                <a:spcPct val="20000"/>
              </a:spcBef>
              <a:buNone/>
              <a:defRPr/>
            </a:pP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2</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数据库对象权限</a:t>
            </a:r>
            <a:r>
              <a:rPr lang="zh-CN" altLang="en-US" sz="2400" kern="1200" dirty="0" smtClean="0">
                <a:solidFill>
                  <a:schemeClr val="tx1"/>
                </a:solidFill>
                <a:latin typeface="Arial" panose="020B0604020202020204" pitchFamily="34" charset="0"/>
              </a:rPr>
              <a:t>。数据库对象是授予用户以允许其访问数据库中对象的一类权限，对象权限对于使用</a:t>
            </a:r>
            <a:r>
              <a:rPr lang="en-US" altLang="zh-CN" sz="2400" kern="1200" dirty="0" smtClean="0">
                <a:solidFill>
                  <a:schemeClr val="tx1"/>
                </a:solidFill>
                <a:latin typeface="Arial" panose="020B0604020202020204" pitchFamily="34" charset="0"/>
              </a:rPr>
              <a:t>SQL</a:t>
            </a:r>
            <a:r>
              <a:rPr lang="zh-CN" altLang="en-US" sz="2400" kern="1200" dirty="0" smtClean="0">
                <a:solidFill>
                  <a:schemeClr val="tx1"/>
                </a:solidFill>
                <a:latin typeface="Arial" panose="020B0604020202020204" pitchFamily="34" charset="0"/>
              </a:rPr>
              <a:t>语句访问表或视图是必须的。</a:t>
            </a:r>
            <a:endParaRPr lang="zh-CN" altLang="en-US" sz="2400" kern="1200" dirty="0" smtClean="0">
              <a:solidFill>
                <a:schemeClr val="tx1"/>
              </a:solidFill>
              <a:latin typeface="Arial" panose="020B0604020202020204" pitchFamily="34" charset="0"/>
            </a:endParaRPr>
          </a:p>
          <a:p>
            <a:pPr marL="0" indent="0" eaLnBrk="1" hangingPunct="1">
              <a:spcBef>
                <a:spcPct val="20000"/>
              </a:spcBef>
              <a:buNone/>
              <a:defRPr/>
            </a:pP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3</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数据库权限</a:t>
            </a:r>
            <a:r>
              <a:rPr lang="zh-CN" altLang="en-US" sz="2400" kern="1200" dirty="0" smtClean="0">
                <a:solidFill>
                  <a:schemeClr val="tx1"/>
                </a:solidFill>
                <a:latin typeface="Arial" panose="020B0604020202020204" pitchFamily="34" charset="0"/>
              </a:rPr>
              <a:t>。用于控制对象访问和语句执行。对象权限使用户可访问存在于数据库中的对象，除此权限外，还可给用户分配数据库权限。</a:t>
            </a:r>
            <a:endParaRPr lang="zh-CN" altLang="en-US" sz="2400" kern="1200" dirty="0">
              <a:solidFill>
                <a:schemeClr val="tx1"/>
              </a:solidFill>
              <a:latin typeface="Arial" panose="020B0604020202020204" pitchFamily="34" charset="0"/>
            </a:endParaRPr>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0485"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8.3</a:t>
            </a:r>
            <a:r>
              <a:rPr lang="zh-CN" altLang="en-US" sz="3000">
                <a:solidFill>
                  <a:schemeClr val="bg1"/>
                </a:solidFill>
                <a:latin typeface="Arial" panose="020B0604020202020204" pitchFamily="34" charset="0"/>
              </a:rPr>
              <a:t>身份验证和访问控制</a:t>
            </a:r>
            <a:endParaRPr lang="zh-CN" altLang="en-US" sz="3000">
              <a:solidFill>
                <a:schemeClr val="bg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body" idx="4294967295"/>
          </p:nvPr>
        </p:nvSpPr>
        <p:spPr>
          <a:xfrm>
            <a:off x="223838" y="1006475"/>
            <a:ext cx="8632825" cy="1933575"/>
          </a:xfrm>
        </p:spPr>
        <p:txBody>
          <a:bodyPr anchor="ctr">
            <a:spAutoFit/>
          </a:bodyPr>
          <a:lstStyle/>
          <a:p>
            <a:pPr marL="0" indent="0">
              <a:lnSpc>
                <a:spcPct val="90000"/>
              </a:lnSpc>
              <a:buNone/>
              <a:defRPr/>
            </a:pPr>
            <a:r>
              <a:rPr lang="zh-CN" altLang="en-US" sz="2600" dirty="0" smtClean="0">
                <a:solidFill>
                  <a:srgbClr val="FF0000"/>
                </a:solidFill>
                <a:effectLst>
                  <a:outerShdw blurRad="38100" dist="38100" dir="2700000" algn="tl">
                    <a:srgbClr val="C0C0C0"/>
                  </a:outerShdw>
                </a:effectLst>
              </a:rPr>
              <a:t> </a:t>
            </a:r>
            <a:r>
              <a:rPr lang="en-US" altLang="zh-CN" sz="2500" dirty="0">
                <a:solidFill>
                  <a:srgbClr val="FF0000"/>
                </a:solidFill>
                <a:effectLst>
                  <a:outerShdw blurRad="38100" dist="38100" dir="2700000" algn="tl">
                    <a:srgbClr val="C0C0C0"/>
                  </a:outerShdw>
                </a:effectLst>
              </a:rPr>
              <a:t>8.3.2</a:t>
            </a:r>
            <a:r>
              <a:rPr lang="zh-CN" altLang="en-US" sz="2500" dirty="0">
                <a:solidFill>
                  <a:srgbClr val="FF0000"/>
                </a:solidFill>
                <a:effectLst>
                  <a:outerShdw blurRad="38100" dist="38100" dir="2700000" algn="tl">
                    <a:srgbClr val="C0C0C0"/>
                  </a:outerShdw>
                </a:effectLst>
              </a:rPr>
              <a:t>数据库安全访问控制</a:t>
            </a:r>
            <a:endParaRPr lang="zh-CN" altLang="en-US" sz="2500" dirty="0" smtClean="0">
              <a:solidFill>
                <a:srgbClr val="FF0000"/>
              </a:solidFill>
              <a:effectLst>
                <a:outerShdw blurRad="38100" dist="38100" dir="2700000" algn="tl">
                  <a:srgbClr val="C0C0C0"/>
                </a:outerShdw>
              </a:effectLst>
            </a:endParaRPr>
          </a:p>
          <a:p>
            <a:pPr marL="0" indent="0">
              <a:lnSpc>
                <a:spcPct val="100000"/>
              </a:lnSpc>
              <a:spcBef>
                <a:spcPct val="5000"/>
              </a:spcBef>
              <a:buFont typeface="Wingdings" panose="05000000000000000000" pitchFamily="2" charset="2"/>
              <a:buNone/>
              <a:defRPr/>
            </a:pPr>
            <a:r>
              <a:rPr lang="zh-CN" altLang="en-US" dirty="0" smtClean="0">
                <a:solidFill>
                  <a:srgbClr val="990000"/>
                </a:solidFill>
              </a:rPr>
              <a:t>  </a:t>
            </a:r>
            <a:endParaRPr lang="en-US" altLang="zh-CN" dirty="0" smtClean="0">
              <a:solidFill>
                <a:srgbClr val="990000"/>
              </a:solidFill>
            </a:endParaRPr>
          </a:p>
          <a:p>
            <a:pPr marL="0" indent="0">
              <a:lnSpc>
                <a:spcPct val="100000"/>
              </a:lnSpc>
              <a:spcBef>
                <a:spcPct val="5000"/>
              </a:spcBef>
              <a:buNone/>
              <a:defRPr/>
            </a:pPr>
            <a:r>
              <a:rPr lang="en-US" altLang="zh-CN" sz="2400" kern="1200" dirty="0" smtClean="0">
                <a:solidFill>
                  <a:schemeClr val="tx1"/>
                </a:solidFill>
                <a:latin typeface="Arial" panose="020B0604020202020204" pitchFamily="34" charset="0"/>
              </a:rPr>
              <a:t>       SQL </a:t>
            </a:r>
            <a:r>
              <a:rPr lang="en-US" altLang="zh-CN" sz="2400" kern="1200" dirty="0">
                <a:solidFill>
                  <a:schemeClr val="tx1"/>
                </a:solidFill>
                <a:latin typeface="Arial" panose="020B0604020202020204" pitchFamily="34" charset="0"/>
              </a:rPr>
              <a:t>Server2016</a:t>
            </a:r>
            <a:r>
              <a:rPr lang="zh-CN" altLang="en-US" sz="2400" kern="1200" dirty="0">
                <a:solidFill>
                  <a:schemeClr val="tx1"/>
                </a:solidFill>
                <a:latin typeface="Arial" panose="020B0604020202020204" pitchFamily="34" charset="0"/>
              </a:rPr>
              <a:t>的安全访问控制包含通过</a:t>
            </a:r>
            <a:r>
              <a:rPr lang="en-US" altLang="zh-CN" sz="2400" kern="1200" dirty="0">
                <a:solidFill>
                  <a:schemeClr val="tx1"/>
                </a:solidFill>
                <a:latin typeface="Arial" panose="020B0604020202020204" pitchFamily="34" charset="0"/>
              </a:rPr>
              <a:t>SQL Server</a:t>
            </a:r>
            <a:r>
              <a:rPr lang="zh-CN" altLang="en-US" sz="2400" kern="1200" dirty="0">
                <a:solidFill>
                  <a:schemeClr val="tx1"/>
                </a:solidFill>
                <a:latin typeface="Arial" panose="020B0604020202020204" pitchFamily="34" charset="0"/>
              </a:rPr>
              <a:t>身份验证模式进入</a:t>
            </a:r>
            <a:r>
              <a:rPr lang="en-US" altLang="zh-CN" sz="2400" kern="1200" dirty="0">
                <a:solidFill>
                  <a:schemeClr val="tx1"/>
                </a:solidFill>
                <a:latin typeface="Arial" panose="020B0604020202020204" pitchFamily="34" charset="0"/>
              </a:rPr>
              <a:t>SQL Server</a:t>
            </a:r>
            <a:r>
              <a:rPr lang="zh-CN" altLang="en-US" sz="2400" kern="1200" dirty="0">
                <a:solidFill>
                  <a:schemeClr val="tx1"/>
                </a:solidFill>
                <a:latin typeface="Arial" panose="020B0604020202020204" pitchFamily="34" charset="0"/>
              </a:rPr>
              <a:t>实例，通过</a:t>
            </a:r>
            <a:r>
              <a:rPr lang="en-US" altLang="zh-CN" sz="2400" kern="1200" dirty="0">
                <a:solidFill>
                  <a:schemeClr val="tx1"/>
                </a:solidFill>
                <a:latin typeface="Arial" panose="020B0604020202020204" pitchFamily="34" charset="0"/>
              </a:rPr>
              <a:t>SQL Server</a:t>
            </a:r>
            <a:r>
              <a:rPr lang="zh-CN" altLang="en-US" sz="2400" kern="1200" dirty="0">
                <a:solidFill>
                  <a:schemeClr val="tx1"/>
                </a:solidFill>
                <a:latin typeface="Arial" panose="020B0604020202020204" pitchFamily="34" charset="0"/>
              </a:rPr>
              <a:t>安全性机制控制对</a:t>
            </a:r>
            <a:r>
              <a:rPr lang="en-US" altLang="zh-CN" sz="2400" kern="1200" dirty="0">
                <a:solidFill>
                  <a:schemeClr val="tx1"/>
                </a:solidFill>
                <a:latin typeface="Arial" panose="020B0604020202020204" pitchFamily="34" charset="0"/>
              </a:rPr>
              <a:t>SQL Server2016</a:t>
            </a:r>
            <a:r>
              <a:rPr lang="zh-CN" altLang="en-US" sz="2400" kern="1200" dirty="0">
                <a:solidFill>
                  <a:schemeClr val="tx1"/>
                </a:solidFill>
                <a:latin typeface="Arial" panose="020B0604020202020204" pitchFamily="34" charset="0"/>
              </a:rPr>
              <a:t>数据库及其对象的操作。 </a:t>
            </a:r>
            <a:endParaRPr lang="zh-CN" altLang="en-US" sz="2400" kern="1200" dirty="0">
              <a:solidFill>
                <a:schemeClr val="tx1"/>
              </a:solidFill>
              <a:latin typeface="Arial" panose="020B0604020202020204" pitchFamily="34" charset="0"/>
            </a:endParaRPr>
          </a:p>
        </p:txBody>
      </p:sp>
      <p:sp>
        <p:nvSpPr>
          <p:cNvPr id="21507" name="AutoShape 53"/>
          <p:cNvSpPr>
            <a:spLocks noChangeArrowheads="1"/>
          </p:cNvSpPr>
          <p:nvPr/>
        </p:nvSpPr>
        <p:spPr bwMode="auto">
          <a:xfrm>
            <a:off x="287338" y="1628775"/>
            <a:ext cx="8674100" cy="154781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1509"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8.3</a:t>
            </a:r>
            <a:r>
              <a:rPr lang="zh-CN" altLang="en-US" sz="3000">
                <a:solidFill>
                  <a:schemeClr val="bg1"/>
                </a:solidFill>
                <a:latin typeface="Arial" panose="020B0604020202020204" pitchFamily="34" charset="0"/>
              </a:rPr>
              <a:t>身份验证和访问控制</a:t>
            </a:r>
            <a:endParaRPr lang="zh-CN" altLang="en-US" sz="3000">
              <a:solidFill>
                <a:schemeClr val="bg1"/>
              </a:solidFill>
              <a:latin typeface="Arial" panose="020B0604020202020204" pitchFamily="34" charset="0"/>
            </a:endParaRPr>
          </a:p>
        </p:txBody>
      </p:sp>
      <p:sp>
        <p:nvSpPr>
          <p:cNvPr id="21510" name="AutoShape 53"/>
          <p:cNvSpPr>
            <a:spLocks noChangeArrowheads="1"/>
          </p:cNvSpPr>
          <p:nvPr/>
        </p:nvSpPr>
        <p:spPr bwMode="auto">
          <a:xfrm>
            <a:off x="287338" y="3392488"/>
            <a:ext cx="8674100" cy="334962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1511" name="TextBox 1"/>
          <p:cNvSpPr txBox="1">
            <a:spLocks noChangeArrowheads="1"/>
          </p:cNvSpPr>
          <p:nvPr/>
        </p:nvSpPr>
        <p:spPr bwMode="auto">
          <a:xfrm>
            <a:off x="442913" y="3392488"/>
            <a:ext cx="8629587"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en-US" altLang="zh-CN" sz="2000" dirty="0">
                <a:solidFill>
                  <a:srgbClr val="FF0000"/>
                </a:solidFill>
                <a:latin typeface="Arial" panose="020B0604020202020204" pitchFamily="34" charset="0"/>
              </a:rPr>
              <a:t>1.</a:t>
            </a:r>
            <a:r>
              <a:rPr lang="zh-CN" altLang="en-US" sz="2000" dirty="0">
                <a:solidFill>
                  <a:srgbClr val="FF0000"/>
                </a:solidFill>
                <a:latin typeface="Arial" panose="020B0604020202020204" pitchFamily="34" charset="0"/>
              </a:rPr>
              <a:t>登录名</a:t>
            </a:r>
            <a:r>
              <a:rPr lang="zh-CN" altLang="en-US" sz="2000" dirty="0" smtClean="0">
                <a:solidFill>
                  <a:srgbClr val="FF0000"/>
                </a:solidFill>
                <a:latin typeface="Arial" panose="020B0604020202020204" pitchFamily="34" charset="0"/>
              </a:rPr>
              <a:t>管理</a:t>
            </a:r>
            <a:endParaRPr lang="en-US" altLang="zh-CN" sz="2000" dirty="0">
              <a:solidFill>
                <a:srgbClr val="FF0000"/>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      登录名管理包括创建登录名、设置密码策略、查看登录名信息、修改和删除登录名。</a:t>
            </a:r>
            <a:endParaRPr lang="en-US" altLang="zh-CN"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      登录名管理的方法，主要有两种：</a:t>
            </a:r>
            <a:endParaRPr lang="zh-CN" altLang="en-US"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1</a:t>
            </a:r>
            <a:r>
              <a:rPr lang="zh-CN" altLang="en-US" sz="2000" dirty="0">
                <a:solidFill>
                  <a:schemeClr val="tx1"/>
                </a:solidFill>
                <a:latin typeface="Arial" panose="020B0604020202020204" pitchFamily="34" charset="0"/>
              </a:rPr>
              <a:t>）创建登录名</a:t>
            </a:r>
            <a:endParaRPr lang="zh-CN" altLang="en-US"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       创建登录名操作主要包括：创建基于</a:t>
            </a:r>
            <a:r>
              <a:rPr lang="en-US" altLang="zh-CN" sz="2000" dirty="0">
                <a:solidFill>
                  <a:schemeClr val="tx1"/>
                </a:solidFill>
                <a:latin typeface="Arial" panose="020B0604020202020204" pitchFamily="34" charset="0"/>
              </a:rPr>
              <a:t>Windows </a:t>
            </a:r>
            <a:r>
              <a:rPr lang="zh-CN" altLang="en-US" sz="2000" dirty="0">
                <a:solidFill>
                  <a:schemeClr val="tx1"/>
                </a:solidFill>
                <a:latin typeface="Arial" panose="020B0604020202020204" pitchFamily="34" charset="0"/>
              </a:rPr>
              <a:t>登录名、创建</a:t>
            </a:r>
            <a:r>
              <a:rPr lang="en-US" altLang="zh-CN" sz="2000" dirty="0">
                <a:solidFill>
                  <a:schemeClr val="tx1"/>
                </a:solidFill>
                <a:latin typeface="Arial" panose="020B0604020202020204" pitchFamily="34" charset="0"/>
              </a:rPr>
              <a:t>SQL Server</a:t>
            </a:r>
            <a:r>
              <a:rPr lang="zh-CN" altLang="en-US" sz="2000" dirty="0">
                <a:solidFill>
                  <a:schemeClr val="tx1"/>
                </a:solidFill>
                <a:latin typeface="Arial" panose="020B0604020202020204" pitchFamily="34" charset="0"/>
              </a:rPr>
              <a:t>登录名、查看登录名信息。</a:t>
            </a:r>
            <a:endParaRPr lang="en-US" altLang="zh-CN"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a:t>
            </a:r>
            <a:r>
              <a:rPr lang="en-US" altLang="zh-CN" sz="2000" dirty="0">
                <a:solidFill>
                  <a:schemeClr val="tx1"/>
                </a:solidFill>
                <a:latin typeface="Arial" panose="020B0604020202020204" pitchFamily="34" charset="0"/>
              </a:rPr>
              <a:t>2</a:t>
            </a:r>
            <a:r>
              <a:rPr lang="zh-CN" altLang="en-US" sz="2000" dirty="0">
                <a:solidFill>
                  <a:schemeClr val="tx1"/>
                </a:solidFill>
                <a:latin typeface="Arial" panose="020B0604020202020204" pitchFamily="34" charset="0"/>
              </a:rPr>
              <a:t>）修改和删除登录名</a:t>
            </a:r>
            <a:endParaRPr lang="zh-CN" altLang="en-US" sz="20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000" dirty="0">
                <a:solidFill>
                  <a:schemeClr val="tx1"/>
                </a:solidFill>
                <a:latin typeface="Arial" panose="020B0604020202020204" pitchFamily="34" charset="0"/>
              </a:rPr>
              <a:t>        数据库管理员</a:t>
            </a:r>
            <a:r>
              <a:rPr lang="en-US" altLang="zh-CN" sz="2000" dirty="0">
                <a:solidFill>
                  <a:schemeClr val="tx1"/>
                </a:solidFill>
                <a:latin typeface="Arial" panose="020B0604020202020204" pitchFamily="34" charset="0"/>
              </a:rPr>
              <a:t>DBA</a:t>
            </a:r>
            <a:r>
              <a:rPr lang="zh-CN" altLang="en-US" sz="2000" dirty="0">
                <a:solidFill>
                  <a:schemeClr val="tx1"/>
                </a:solidFill>
                <a:latin typeface="Arial" panose="020B0604020202020204" pitchFamily="34" charset="0"/>
              </a:rPr>
              <a:t>定期检查</a:t>
            </a:r>
            <a:r>
              <a:rPr lang="en-US" altLang="zh-CN" sz="2000" dirty="0">
                <a:solidFill>
                  <a:schemeClr val="tx1"/>
                </a:solidFill>
                <a:latin typeface="Arial" panose="020B0604020202020204" pitchFamily="34" charset="0"/>
              </a:rPr>
              <a:t>SQL Server</a:t>
            </a:r>
            <a:r>
              <a:rPr lang="zh-CN" altLang="en-US" sz="2000" dirty="0">
                <a:solidFill>
                  <a:schemeClr val="tx1"/>
                </a:solidFill>
                <a:latin typeface="Arial" panose="020B0604020202020204" pitchFamily="34" charset="0"/>
              </a:rPr>
              <a:t>用户，执行修改或删除登录名。</a:t>
            </a:r>
            <a:endParaRPr lang="zh-CN" altLang="en-US" sz="2000" dirty="0">
              <a:solidFill>
                <a:schemeClr val="tx1"/>
              </a:solidFill>
              <a:latin typeface="Arial" panose="020B0604020202020204" pitchFamily="34" charset="0"/>
            </a:endParaRPr>
          </a:p>
        </p:txBody>
      </p:sp>
      <p:sp>
        <p:nvSpPr>
          <p:cNvPr id="14" name="Rectangle 7"/>
          <p:cNvSpPr>
            <a:spLocks noChangeArrowheads="1"/>
          </p:cNvSpPr>
          <p:nvPr/>
        </p:nvSpPr>
        <p:spPr bwMode="auto">
          <a:xfrm>
            <a:off x="5004048" y="5661025"/>
            <a:ext cx="3852615" cy="400110"/>
          </a:xfrm>
          <a:prstGeom prst="rect">
            <a:avLst/>
          </a:prstGeom>
          <a:solidFill>
            <a:srgbClr val="FFFF00"/>
          </a:solidFill>
          <a:ln w="9525" cmpd="sng">
            <a:solidFill>
              <a:srgbClr val="0000FF"/>
            </a:solidFill>
            <a:miter lim="800000"/>
          </a:ln>
          <a:effectLst/>
        </p:spPr>
        <p:txBody>
          <a:bodyPr wrap="square">
            <a:spAutoFit/>
          </a:bodyPr>
          <a:lstStyle/>
          <a:p>
            <a:pPr algn="l">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dirty="0">
                <a:solidFill>
                  <a:srgbClr val="FF0000"/>
                </a:solidFill>
                <a:effectLst>
                  <a:outerShdw blurRad="38100" dist="38100" dir="2700000" algn="tl">
                    <a:srgbClr val="000000"/>
                  </a:outerShdw>
                </a:effectLst>
                <a:sym typeface="Wingdings" panose="05000000000000000000" pitchFamily="2" charset="2"/>
              </a:rPr>
              <a:t>参看案例</a:t>
            </a:r>
            <a:r>
              <a:rPr lang="en-US" altLang="zh-CN" sz="2000" b="1" dirty="0" smtClean="0">
                <a:solidFill>
                  <a:srgbClr val="FF0000"/>
                </a:solidFill>
                <a:effectLst>
                  <a:outerShdw blurRad="38100" dist="38100" dir="2700000" algn="tl">
                    <a:srgbClr val="000000"/>
                  </a:outerShdw>
                </a:effectLst>
                <a:sym typeface="Wingdings" panose="05000000000000000000" pitchFamily="2" charset="2"/>
              </a:rPr>
              <a:t>8-4  </a:t>
            </a:r>
            <a:r>
              <a:rPr lang="zh-CN" altLang="en-US" sz="2000" b="1" dirty="0" smtClean="0">
                <a:solidFill>
                  <a:srgbClr val="FF0000"/>
                </a:solidFill>
                <a:effectLst>
                  <a:outerShdw blurRad="38100" dist="38100" dir="2700000" algn="tl">
                    <a:srgbClr val="000000"/>
                  </a:outerShdw>
                </a:effectLst>
                <a:sym typeface="Wingdings" panose="05000000000000000000" pitchFamily="2" charset="2"/>
              </a:rPr>
              <a:t>创建</a:t>
            </a:r>
            <a:r>
              <a:rPr lang="zh-CN" altLang="en-US" sz="2000" b="1" dirty="0">
                <a:solidFill>
                  <a:srgbClr val="FF0000"/>
                </a:solidFill>
                <a:effectLst>
                  <a:outerShdw blurRad="38100" dist="38100" dir="2700000" algn="tl">
                    <a:srgbClr val="000000"/>
                  </a:outerShdw>
                </a:effectLst>
                <a:sym typeface="Wingdings" panose="05000000000000000000" pitchFamily="2" charset="2"/>
              </a:rPr>
              <a:t>登录名操作</a:t>
            </a:r>
            <a:endParaRPr lang="zh-CN" altLang="en-US" sz="2000" b="1" dirty="0">
              <a:solidFill>
                <a:srgbClr val="FF0000"/>
              </a:solidFill>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2531"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8.3</a:t>
            </a:r>
            <a:r>
              <a:rPr lang="zh-CN" altLang="en-US" sz="3000">
                <a:solidFill>
                  <a:schemeClr val="bg1"/>
                </a:solidFill>
                <a:latin typeface="Arial" panose="020B0604020202020204" pitchFamily="34" charset="0"/>
              </a:rPr>
              <a:t>身份验证和访问控制</a:t>
            </a:r>
            <a:endParaRPr lang="zh-CN" altLang="en-US" sz="3000">
              <a:solidFill>
                <a:schemeClr val="bg1"/>
              </a:solidFill>
              <a:latin typeface="Arial" panose="020B0604020202020204" pitchFamily="34" charset="0"/>
            </a:endParaRPr>
          </a:p>
        </p:txBody>
      </p:sp>
      <p:sp>
        <p:nvSpPr>
          <p:cNvPr id="22532" name="AutoShape 53"/>
          <p:cNvSpPr>
            <a:spLocks noChangeArrowheads="1"/>
          </p:cNvSpPr>
          <p:nvPr/>
        </p:nvSpPr>
        <p:spPr bwMode="auto">
          <a:xfrm>
            <a:off x="304800" y="1665288"/>
            <a:ext cx="8675688" cy="4932362"/>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9" name="Rectangle 6"/>
          <p:cNvSpPr txBox="1">
            <a:spLocks noChangeArrowheads="1"/>
          </p:cNvSpPr>
          <p:nvPr/>
        </p:nvSpPr>
        <p:spPr bwMode="auto">
          <a:xfrm>
            <a:off x="576263" y="1016000"/>
            <a:ext cx="836295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lgn="l" rtl="0" eaLnBrk="0" fontAlgn="base" hangingPunct="0">
              <a:lnSpc>
                <a:spcPct val="110000"/>
              </a:lnSpc>
              <a:spcBef>
                <a:spcPct val="30000"/>
              </a:spcBef>
              <a:spcAft>
                <a:spcPct val="0"/>
              </a:spcAft>
              <a:buClr>
                <a:schemeClr val="hlink"/>
              </a:buClr>
              <a:buFont typeface="Wingdings" panose="05000000000000000000" pitchFamily="2" charset="2"/>
              <a:buChar char="n"/>
              <a:defRPr sz="2200" b="1">
                <a:solidFill>
                  <a:schemeClr val="tx2"/>
                </a:solidFill>
                <a:latin typeface="+mn-lt"/>
                <a:ea typeface="+mn-ea"/>
                <a:cs typeface="+mn-cs"/>
              </a:defRPr>
            </a:lvl1pPr>
            <a:lvl2pPr marL="742950" indent="-285750" algn="l" rtl="0" eaLnBrk="0" fontAlgn="base" hangingPunct="0">
              <a:lnSpc>
                <a:spcPct val="110000"/>
              </a:lnSpc>
              <a:spcBef>
                <a:spcPct val="30000"/>
              </a:spcBef>
              <a:spcAft>
                <a:spcPct val="0"/>
              </a:spcAft>
              <a:buClr>
                <a:schemeClr val="accent1"/>
              </a:buClr>
              <a:buFont typeface="Wingdings" panose="05000000000000000000" pitchFamily="2" charset="2"/>
              <a:buChar char="n"/>
              <a:defRPr sz="2200">
                <a:solidFill>
                  <a:schemeClr val="tx2"/>
                </a:solidFill>
                <a:latin typeface="+mn-lt"/>
                <a:ea typeface="+mn-ea"/>
              </a:defRPr>
            </a:lvl2pPr>
            <a:lvl3pPr marL="1143000" indent="-228600" algn="l" rtl="0" eaLnBrk="0" fontAlgn="base" hangingPunct="0">
              <a:lnSpc>
                <a:spcPct val="110000"/>
              </a:lnSpc>
              <a:spcBef>
                <a:spcPct val="30000"/>
              </a:spcBef>
              <a:spcAft>
                <a:spcPct val="0"/>
              </a:spcAft>
              <a:buClr>
                <a:schemeClr val="tx1"/>
              </a:buClr>
              <a:buFont typeface="Wingdings" panose="05000000000000000000"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9pPr>
          </a:lstStyle>
          <a:p>
            <a:pPr marL="0" indent="0">
              <a:lnSpc>
                <a:spcPct val="90000"/>
              </a:lnSpc>
              <a:buNone/>
              <a:defRPr/>
            </a:pPr>
            <a:r>
              <a:rPr lang="zh-CN" altLang="en-US" sz="2600" kern="0" dirty="0" smtClean="0">
                <a:solidFill>
                  <a:srgbClr val="FF0000"/>
                </a:solidFill>
                <a:effectLst>
                  <a:outerShdw blurRad="38100" dist="38100" dir="2700000" algn="tl">
                    <a:srgbClr val="C0C0C0"/>
                  </a:outerShdw>
                </a:effectLst>
              </a:rPr>
              <a:t> </a:t>
            </a:r>
            <a:r>
              <a:rPr lang="en-US" altLang="zh-CN" sz="2500" kern="0" dirty="0" smtClean="0">
                <a:solidFill>
                  <a:srgbClr val="FF0000"/>
                </a:solidFill>
                <a:effectLst>
                  <a:outerShdw blurRad="38100" dist="38100" dir="2700000" algn="tl">
                    <a:srgbClr val="C0C0C0"/>
                  </a:outerShdw>
                </a:effectLst>
              </a:rPr>
              <a:t>8.3.2</a:t>
            </a:r>
            <a:r>
              <a:rPr lang="zh-CN" altLang="en-US" sz="2500" kern="0" dirty="0" smtClean="0">
                <a:solidFill>
                  <a:srgbClr val="FF0000"/>
                </a:solidFill>
                <a:effectLst>
                  <a:outerShdw blurRad="38100" dist="38100" dir="2700000" algn="tl">
                    <a:srgbClr val="C0C0C0"/>
                  </a:outerShdw>
                </a:effectLst>
              </a:rPr>
              <a:t>数据库安全访问控制</a:t>
            </a:r>
            <a:endParaRPr lang="en-US" altLang="zh-CN" sz="2500" kern="0" dirty="0" smtClean="0">
              <a:solidFill>
                <a:srgbClr val="FF0000"/>
              </a:solidFill>
              <a:effectLst>
                <a:outerShdw blurRad="38100" dist="38100" dir="2700000" algn="tl">
                  <a:srgbClr val="C0C0C0"/>
                </a:outerShdw>
              </a:effectLst>
            </a:endParaRPr>
          </a:p>
          <a:p>
            <a:pPr marL="0" indent="0">
              <a:lnSpc>
                <a:spcPct val="100000"/>
              </a:lnSpc>
              <a:spcBef>
                <a:spcPct val="5000"/>
              </a:spcBef>
              <a:buFont typeface="Wingdings" panose="05000000000000000000" pitchFamily="2" charset="2"/>
              <a:buNone/>
              <a:defRPr/>
            </a:pPr>
            <a:r>
              <a:rPr lang="en-US" altLang="zh-CN" sz="2400" dirty="0" smtClean="0">
                <a:solidFill>
                  <a:schemeClr val="tx1"/>
                </a:solidFill>
                <a:latin typeface="Arial" panose="020B0604020202020204" pitchFamily="34" charset="0"/>
              </a:rPr>
              <a:t>    </a:t>
            </a:r>
            <a:endParaRPr lang="en-US" altLang="zh-CN" sz="2400" dirty="0" smtClean="0">
              <a:solidFill>
                <a:schemeClr val="tx1"/>
              </a:solidFill>
              <a:latin typeface="Arial" panose="020B0604020202020204" pitchFamily="34" charset="0"/>
            </a:endParaRPr>
          </a:p>
          <a:p>
            <a:pPr marL="0" indent="0">
              <a:lnSpc>
                <a:spcPct val="100000"/>
              </a:lnSpc>
              <a:spcBef>
                <a:spcPct val="5000"/>
              </a:spcBef>
              <a:buFont typeface="Wingdings" panose="05000000000000000000" pitchFamily="2" charset="2"/>
              <a:buNone/>
              <a:defRPr/>
            </a:pPr>
            <a:r>
              <a:rPr lang="en-US" altLang="zh-CN" sz="2400" dirty="0" smtClean="0">
                <a:solidFill>
                  <a:schemeClr val="tx1"/>
                </a:solidFill>
                <a:latin typeface="Arial" panose="020B0604020202020204" pitchFamily="34" charset="0"/>
              </a:rPr>
              <a:t> </a:t>
            </a:r>
            <a:r>
              <a:rPr lang="en-US" altLang="zh-CN" sz="2400" dirty="0" smtClean="0">
                <a:solidFill>
                  <a:srgbClr val="FF0000"/>
                </a:solidFill>
                <a:latin typeface="Arial" panose="020B0604020202020204" pitchFamily="34" charset="0"/>
              </a:rPr>
              <a:t>2</a:t>
            </a:r>
            <a:r>
              <a:rPr lang="en-US" altLang="zh-CN" sz="2400" dirty="0">
                <a:solidFill>
                  <a:srgbClr val="FF0000"/>
                </a:solidFill>
                <a:latin typeface="Arial" panose="020B0604020202020204" pitchFamily="34" charset="0"/>
              </a:rPr>
              <a:t>.</a:t>
            </a:r>
            <a:r>
              <a:rPr lang="zh-CN" altLang="en-US" sz="2400" dirty="0">
                <a:solidFill>
                  <a:srgbClr val="FF0000"/>
                </a:solidFill>
                <a:latin typeface="Arial" panose="020B0604020202020204" pitchFamily="34" charset="0"/>
              </a:rPr>
              <a:t>监控错误日志</a:t>
            </a:r>
            <a:endParaRPr lang="zh-CN" altLang="en-US" sz="2400" dirty="0">
              <a:solidFill>
                <a:srgbClr val="FF0000"/>
              </a:solidFill>
              <a:latin typeface="Arial" panose="020B0604020202020204" pitchFamily="34" charset="0"/>
            </a:endParaRPr>
          </a:p>
          <a:p>
            <a:pPr>
              <a:lnSpc>
                <a:spcPct val="100000"/>
              </a:lnSpc>
              <a:spcBef>
                <a:spcPct val="5000"/>
              </a:spcBef>
              <a:defRPr/>
            </a:pPr>
            <a:r>
              <a:rPr lang="zh-CN" altLang="en-US" sz="2400" dirty="0">
                <a:solidFill>
                  <a:schemeClr val="tx1"/>
                </a:solidFill>
                <a:latin typeface="Arial" panose="020B0604020202020204" pitchFamily="34" charset="0"/>
              </a:rPr>
              <a:t>用户应时常查看</a:t>
            </a:r>
            <a:r>
              <a:rPr lang="en-US" altLang="zh-CN" sz="2400" dirty="0">
                <a:solidFill>
                  <a:schemeClr val="tx1"/>
                </a:solidFill>
                <a:latin typeface="Arial" panose="020B0604020202020204" pitchFamily="34" charset="0"/>
              </a:rPr>
              <a:t>SQL Server</a:t>
            </a:r>
            <a:r>
              <a:rPr lang="zh-CN" altLang="en-US" sz="2400" dirty="0">
                <a:solidFill>
                  <a:schemeClr val="tx1"/>
                </a:solidFill>
                <a:latin typeface="Arial" panose="020B0604020202020204" pitchFamily="34" charset="0"/>
              </a:rPr>
              <a:t>错误日志。在查看错误日志的内容时，主要应注意在正常情况下不应出现的错误消息</a:t>
            </a:r>
            <a:r>
              <a:rPr lang="zh-CN" altLang="en-US" sz="2400" dirty="0" smtClean="0">
                <a:solidFill>
                  <a:schemeClr val="tx1"/>
                </a:solidFill>
                <a:latin typeface="Arial" panose="020B0604020202020204" pitchFamily="34" charset="0"/>
              </a:rPr>
              <a:t>。</a:t>
            </a:r>
            <a:endParaRPr lang="en-US" altLang="zh-CN" sz="2400" dirty="0" smtClean="0">
              <a:solidFill>
                <a:schemeClr val="tx1"/>
              </a:solidFill>
              <a:latin typeface="Arial" panose="020B0604020202020204" pitchFamily="34" charset="0"/>
            </a:endParaRPr>
          </a:p>
          <a:p>
            <a:pPr>
              <a:lnSpc>
                <a:spcPct val="100000"/>
              </a:lnSpc>
              <a:spcBef>
                <a:spcPct val="5000"/>
              </a:spcBef>
              <a:defRPr/>
            </a:pPr>
            <a:r>
              <a:rPr lang="zh-CN" altLang="en-US" sz="2400" dirty="0">
                <a:solidFill>
                  <a:schemeClr val="tx1"/>
                </a:solidFill>
                <a:latin typeface="Arial" panose="020B0604020202020204" pitchFamily="34" charset="0"/>
              </a:rPr>
              <a:t>当浏览错误日志时，要特别注意以下的关键字：错误、故障、表崩溃、</a:t>
            </a:r>
            <a:r>
              <a:rPr lang="en-US" altLang="zh-CN" sz="2400" dirty="0">
                <a:solidFill>
                  <a:schemeClr val="tx1"/>
                </a:solidFill>
                <a:latin typeface="Arial" panose="020B0604020202020204" pitchFamily="34" charset="0"/>
              </a:rPr>
              <a:t>16</a:t>
            </a:r>
            <a:r>
              <a:rPr lang="zh-CN" altLang="en-US" sz="2400" dirty="0">
                <a:solidFill>
                  <a:schemeClr val="tx1"/>
                </a:solidFill>
                <a:latin typeface="Arial" panose="020B0604020202020204" pitchFamily="34" charset="0"/>
              </a:rPr>
              <a:t>级错误和严重错误等</a:t>
            </a:r>
            <a:r>
              <a:rPr lang="zh-CN" altLang="en-US" sz="2400" dirty="0" smtClean="0">
                <a:solidFill>
                  <a:schemeClr val="tx1"/>
                </a:solidFill>
                <a:latin typeface="Arial" panose="020B0604020202020204" pitchFamily="34" charset="0"/>
              </a:rPr>
              <a:t>。</a:t>
            </a:r>
            <a:endParaRPr lang="en-US" altLang="zh-CN" sz="2400" dirty="0" smtClean="0">
              <a:solidFill>
                <a:schemeClr val="tx1"/>
              </a:solidFill>
              <a:latin typeface="Arial" panose="020B0604020202020204" pitchFamily="34" charset="0"/>
            </a:endParaRPr>
          </a:p>
          <a:p>
            <a:pPr>
              <a:lnSpc>
                <a:spcPct val="100000"/>
              </a:lnSpc>
              <a:spcBef>
                <a:spcPct val="5000"/>
              </a:spcBef>
              <a:defRPr/>
            </a:pPr>
            <a:r>
              <a:rPr lang="zh-CN" altLang="en-US" sz="2400" dirty="0">
                <a:solidFill>
                  <a:schemeClr val="tx1"/>
                </a:solidFill>
                <a:latin typeface="Arial" panose="020B0604020202020204" pitchFamily="34" charset="0"/>
              </a:rPr>
              <a:t>查看日志方法有</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种：利用</a:t>
            </a:r>
            <a:r>
              <a:rPr lang="en-US" altLang="zh-CN" sz="2400" dirty="0">
                <a:solidFill>
                  <a:schemeClr val="tx1"/>
                </a:solidFill>
                <a:latin typeface="Arial" panose="020B0604020202020204" pitchFamily="34" charset="0"/>
              </a:rPr>
              <a:t>SSMS</a:t>
            </a:r>
            <a:r>
              <a:rPr lang="zh-CN" altLang="en-US" sz="2400" dirty="0">
                <a:solidFill>
                  <a:schemeClr val="tx1"/>
                </a:solidFill>
                <a:latin typeface="Arial" panose="020B0604020202020204" pitchFamily="34" charset="0"/>
              </a:rPr>
              <a:t>查看日志，利用文本编辑器查看日志</a:t>
            </a:r>
            <a:r>
              <a:rPr lang="zh-CN" altLang="en-US" sz="2400" dirty="0" smtClean="0">
                <a:solidFill>
                  <a:schemeClr val="tx1"/>
                </a:solidFill>
                <a:latin typeface="Arial" panose="020B0604020202020204" pitchFamily="34" charset="0"/>
              </a:rPr>
              <a:t>。</a:t>
            </a:r>
            <a:endParaRPr lang="en-US" altLang="zh-CN" sz="2400" dirty="0" smtClean="0">
              <a:solidFill>
                <a:schemeClr val="tx1"/>
              </a:solidFill>
              <a:latin typeface="Arial" panose="020B0604020202020204" pitchFamily="34" charset="0"/>
            </a:endParaRPr>
          </a:p>
          <a:p>
            <a:pPr marL="0" indent="0">
              <a:lnSpc>
                <a:spcPct val="100000"/>
              </a:lnSpc>
              <a:spcBef>
                <a:spcPct val="5000"/>
              </a:spcBef>
              <a:buFont typeface="Wingdings" panose="05000000000000000000" pitchFamily="2" charset="2"/>
              <a:buNone/>
              <a:defRPr/>
            </a:pPr>
            <a:r>
              <a:rPr lang="en-US" altLang="zh-CN" sz="2400" dirty="0">
                <a:solidFill>
                  <a:srgbClr val="FF0000"/>
                </a:solidFill>
                <a:latin typeface="Arial" panose="020B0604020202020204" pitchFamily="34" charset="0"/>
              </a:rPr>
              <a:t>3.</a:t>
            </a:r>
            <a:r>
              <a:rPr lang="zh-CN" altLang="en-US" sz="2400" dirty="0">
                <a:solidFill>
                  <a:srgbClr val="FF0000"/>
                </a:solidFill>
                <a:latin typeface="Arial" panose="020B0604020202020204" pitchFamily="34" charset="0"/>
              </a:rPr>
              <a:t>记录配置信息</a:t>
            </a:r>
            <a:endParaRPr lang="zh-CN" altLang="en-US" sz="2400" dirty="0">
              <a:solidFill>
                <a:srgbClr val="FF0000"/>
              </a:solidFill>
              <a:latin typeface="Arial" panose="020B0604020202020204" pitchFamily="34" charset="0"/>
            </a:endParaRPr>
          </a:p>
          <a:p>
            <a:pPr marL="0" indent="0">
              <a:lnSpc>
                <a:spcPct val="100000"/>
              </a:lnSpc>
              <a:spcBef>
                <a:spcPct val="5000"/>
              </a:spcBef>
              <a:buFont typeface="Wingdings" panose="05000000000000000000" pitchFamily="2" charset="2"/>
              <a:buNone/>
              <a:defRPr/>
            </a:pPr>
            <a:r>
              <a:rPr lang="zh-CN" altLang="en-US" sz="2400" dirty="0" smtClean="0">
                <a:solidFill>
                  <a:schemeClr val="tx1"/>
                </a:solidFill>
                <a:latin typeface="Arial" panose="020B0604020202020204" pitchFamily="34" charset="0"/>
              </a:rPr>
              <a:t>      在</a:t>
            </a:r>
            <a:r>
              <a:rPr lang="zh-CN" altLang="en-US" sz="2400" dirty="0">
                <a:solidFill>
                  <a:schemeClr val="tx1"/>
                </a:solidFill>
                <a:latin typeface="Arial" panose="020B0604020202020204" pitchFamily="34" charset="0"/>
              </a:rPr>
              <a:t>日常的维护计划中应该安排对配置信息的维护，特别是当配置信息修改时。使用系统过程</a:t>
            </a:r>
            <a:r>
              <a:rPr lang="en-US" altLang="zh-CN" sz="2400" dirty="0">
                <a:solidFill>
                  <a:schemeClr val="tx1"/>
                </a:solidFill>
                <a:latin typeface="Arial" panose="020B0604020202020204" pitchFamily="34" charset="0"/>
              </a:rPr>
              <a:t>Sp_configure</a:t>
            </a:r>
            <a:r>
              <a:rPr lang="zh-CN" altLang="en-US" sz="2400" dirty="0">
                <a:solidFill>
                  <a:schemeClr val="tx1"/>
                </a:solidFill>
                <a:latin typeface="Arial" panose="020B0604020202020204" pitchFamily="34" charset="0"/>
              </a:rPr>
              <a:t>可以生成服务器的配置信息列表。当无法启动</a:t>
            </a:r>
            <a:r>
              <a:rPr lang="en-US" altLang="zh-CN" sz="2400" dirty="0">
                <a:solidFill>
                  <a:schemeClr val="tx1"/>
                </a:solidFill>
                <a:latin typeface="Arial" panose="020B0604020202020204" pitchFamily="34" charset="0"/>
              </a:rPr>
              <a:t>SQL Server</a:t>
            </a:r>
            <a:r>
              <a:rPr lang="zh-CN" altLang="en-US" sz="2400" dirty="0">
                <a:solidFill>
                  <a:schemeClr val="tx1"/>
                </a:solidFill>
                <a:latin typeface="Arial" panose="020B0604020202020204" pitchFamily="34" charset="0"/>
              </a:rPr>
              <a:t>时可借助服务器的配置信息，并恢复服务器的运行。</a:t>
            </a:r>
            <a:endParaRPr lang="zh-CN" altLang="en-US" sz="2400" dirty="0">
              <a:solidFill>
                <a:schemeClr val="tx1"/>
              </a:solidFill>
              <a:latin typeface="Arial" panose="020B0604020202020204" pitchFamily="34" charset="0"/>
            </a:endParaRPr>
          </a:p>
          <a:p>
            <a:pPr marL="0" indent="0">
              <a:lnSpc>
                <a:spcPct val="100000"/>
              </a:lnSpc>
              <a:spcBef>
                <a:spcPct val="5000"/>
              </a:spcBef>
              <a:buFont typeface="Wingdings" panose="05000000000000000000" pitchFamily="2" charset="2"/>
              <a:buNone/>
              <a:defRPr/>
            </a:pPr>
            <a:r>
              <a:rPr lang="zh-CN" altLang="en-US" kern="0" dirty="0" smtClean="0">
                <a:solidFill>
                  <a:srgbClr val="990000"/>
                </a:solidFill>
              </a:rPr>
              <a:t>  </a:t>
            </a:r>
            <a:endParaRPr lang="en-US" altLang="zh-CN" kern="0" dirty="0" smtClean="0">
              <a:solidFill>
                <a:srgbClr val="990000"/>
              </a:solidFill>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84200" y="161925"/>
            <a:ext cx="5586413" cy="533400"/>
          </a:xfrm>
        </p:spPr>
        <p:txBody>
          <a:bodyPr/>
          <a:lstStyle/>
          <a:p>
            <a:pPr eaLnBrk="1" hangingPunct="1">
              <a:defRPr/>
            </a:pPr>
            <a:r>
              <a:rPr lang="zh-CN" altLang="en-US" sz="3800" dirty="0" smtClean="0">
                <a:effectLst>
                  <a:outerShdw blurRad="38100" dist="38100" dir="2700000" algn="tl">
                    <a:srgbClr val="C0C0C0"/>
                  </a:outerShdw>
                </a:effectLst>
                <a:ea typeface="宋体" panose="02010600030101010101" pitchFamily="2" charset="-122"/>
              </a:rPr>
              <a:t>第</a:t>
            </a:r>
            <a:r>
              <a:rPr lang="en-US" altLang="zh-CN" sz="3800" dirty="0" smtClean="0">
                <a:effectLst>
                  <a:outerShdw blurRad="38100" dist="38100" dir="2700000" algn="tl">
                    <a:srgbClr val="C0C0C0"/>
                  </a:outerShdw>
                </a:effectLst>
                <a:ea typeface="宋体" panose="02010600030101010101" pitchFamily="2" charset="-122"/>
              </a:rPr>
              <a:t>8</a:t>
            </a:r>
            <a:r>
              <a:rPr lang="zh-CN" altLang="en-US" sz="3800" dirty="0" smtClean="0">
                <a:effectLst>
                  <a:outerShdw blurRad="38100" dist="38100" dir="2700000" algn="tl">
                    <a:srgbClr val="C0C0C0"/>
                  </a:outerShdw>
                </a:effectLst>
                <a:ea typeface="宋体" panose="02010600030101010101" pitchFamily="2" charset="-122"/>
              </a:rPr>
              <a:t>章 目 录</a:t>
            </a:r>
            <a:endParaRPr lang="zh-CN" altLang="en-US" sz="3800" dirty="0" smtClean="0">
              <a:solidFill>
                <a:schemeClr val="accent1"/>
              </a:solidFill>
              <a:effectLst>
                <a:outerShdw blurRad="38100" dist="38100" dir="2700000" algn="tl">
                  <a:srgbClr val="C0C0C0"/>
                </a:outerShdw>
              </a:effectLst>
              <a:ea typeface="宋体" panose="02010600030101010101" pitchFamily="2" charset="-122"/>
            </a:endParaRPr>
          </a:p>
        </p:txBody>
      </p:sp>
      <p:sp>
        <p:nvSpPr>
          <p:cNvPr id="7171"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Font typeface="Wingdings" panose="05000000000000000000" pitchFamily="2" charset="2"/>
              <a:buNone/>
            </a:pPr>
            <a:endParaRPr lang="zh-CN" altLang="en-US" sz="1800" b="0">
              <a:solidFill>
                <a:schemeClr val="tx1"/>
              </a:solidFill>
              <a:latin typeface="Arial" panose="020B0604020202020204" pitchFamily="34" charset="0"/>
            </a:endParaRPr>
          </a:p>
        </p:txBody>
      </p:sp>
      <p:sp>
        <p:nvSpPr>
          <p:cNvPr id="7172" name="AutoShape 53"/>
          <p:cNvSpPr>
            <a:spLocks noChangeArrowheads="1"/>
          </p:cNvSpPr>
          <p:nvPr/>
        </p:nvSpPr>
        <p:spPr bwMode="auto">
          <a:xfrm>
            <a:off x="1062038" y="1881188"/>
            <a:ext cx="6894512" cy="431958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7174" name="Rectangle 51"/>
          <p:cNvSpPr>
            <a:spLocks noChangeArrowheads="1"/>
          </p:cNvSpPr>
          <p:nvPr/>
        </p:nvSpPr>
        <p:spPr bwMode="auto">
          <a:xfrm>
            <a:off x="561975" y="969963"/>
            <a:ext cx="7227888" cy="5568950"/>
          </a:xfrm>
          <a:prstGeom prst="rect">
            <a:avLst/>
          </a:prstGeom>
          <a:noFill/>
          <a:ln>
            <a:noFill/>
          </a:ln>
        </p:spPr>
        <p:txBody>
          <a:bodyPr anchor="ctr">
            <a:spAutoFit/>
          </a:bodyPr>
          <a:lstStyle/>
          <a:p>
            <a:pPr indent="333375" algn="l">
              <a:defRPr/>
            </a:pPr>
            <a:r>
              <a:rPr lang="zh-CN" altLang="en-US" sz="3800" b="1" dirty="0">
                <a:solidFill>
                  <a:srgbClr val="FF0000"/>
                </a:solidFill>
                <a:effectLst>
                  <a:outerShdw blurRad="38100" dist="38100" dir="2700000" algn="tl">
                    <a:srgbClr val="C0C0C0"/>
                  </a:outerShdw>
                </a:effectLst>
                <a:ea typeface="黑体" panose="02010609060101010101" pitchFamily="49" charset="-122"/>
              </a:rPr>
              <a:t>              第</a:t>
            </a:r>
            <a:r>
              <a:rPr lang="en-US" altLang="zh-CN" sz="3800" b="1" dirty="0">
                <a:solidFill>
                  <a:srgbClr val="FF0000"/>
                </a:solidFill>
                <a:effectLst>
                  <a:outerShdw blurRad="38100" dist="38100" dir="2700000" algn="tl">
                    <a:srgbClr val="C0C0C0"/>
                  </a:outerShdw>
                </a:effectLst>
                <a:ea typeface="黑体" panose="02010609060101010101" pitchFamily="49" charset="-122"/>
              </a:rPr>
              <a:t>8</a:t>
            </a:r>
            <a:r>
              <a:rPr lang="zh-CN" altLang="en-US" sz="3800" b="1" dirty="0">
                <a:solidFill>
                  <a:srgbClr val="FF0000"/>
                </a:solidFill>
                <a:effectLst>
                  <a:outerShdw blurRad="38100" dist="38100" dir="2700000" algn="tl">
                    <a:srgbClr val="C0C0C0"/>
                  </a:outerShdw>
                </a:effectLst>
                <a:ea typeface="黑体" panose="02010609060101010101" pitchFamily="49" charset="-122"/>
              </a:rPr>
              <a:t>章 目 录</a:t>
            </a:r>
            <a:endParaRPr lang="zh-CN" altLang="en-US" sz="3800" b="1" dirty="0">
              <a:solidFill>
                <a:srgbClr val="FF0000"/>
              </a:solidFill>
              <a:effectLst>
                <a:outerShdw blurRad="38100" dist="38100" dir="2700000" algn="tl">
                  <a:srgbClr val="C0C0C0"/>
                </a:outerShdw>
              </a:effectLst>
              <a:ea typeface="黑体" panose="02010609060101010101" pitchFamily="49" charset="-122"/>
            </a:endParaRPr>
          </a:p>
          <a:p>
            <a:pPr indent="333375" algn="l">
              <a:defRPr/>
            </a:pPr>
            <a:endParaRPr lang="zh-CN" altLang="en-US" sz="1600" dirty="0"/>
          </a:p>
          <a:p>
            <a:pPr marL="1143000" lvl="2" indent="-228600" algn="l">
              <a:defRPr/>
            </a:pPr>
            <a:r>
              <a:rPr lang="en-US" altLang="zh-CN" sz="2800" b="1" dirty="0">
                <a:solidFill>
                  <a:srgbClr val="006600"/>
                </a:solidFill>
              </a:rPr>
              <a:t>8.1 </a:t>
            </a:r>
            <a:r>
              <a:rPr lang="zh-CN" altLang="en-US" sz="2800" b="1" dirty="0">
                <a:solidFill>
                  <a:srgbClr val="006600"/>
                </a:solidFill>
              </a:rPr>
              <a:t>数据库安全概念及特点</a:t>
            </a:r>
            <a:endParaRPr lang="zh-CN" altLang="en-US" sz="2800" b="1" dirty="0">
              <a:solidFill>
                <a:srgbClr val="006600"/>
              </a:solidFill>
            </a:endParaRPr>
          </a:p>
          <a:p>
            <a:pPr marL="1143000" lvl="2" indent="-228600" algn="l">
              <a:defRPr/>
            </a:pPr>
            <a:r>
              <a:rPr lang="en-US" altLang="zh-CN" sz="2800" b="1" dirty="0">
                <a:solidFill>
                  <a:srgbClr val="006600"/>
                </a:solidFill>
              </a:rPr>
              <a:t>8.2 </a:t>
            </a:r>
            <a:r>
              <a:rPr lang="zh-CN" altLang="en-US" sz="2800" b="1" dirty="0">
                <a:solidFill>
                  <a:srgbClr val="006600"/>
                </a:solidFill>
              </a:rPr>
              <a:t>数据库安全技术和机制	</a:t>
            </a:r>
            <a:endParaRPr lang="zh-CN" altLang="en-US" sz="2800" b="1" dirty="0">
              <a:solidFill>
                <a:srgbClr val="006600"/>
              </a:solidFill>
            </a:endParaRPr>
          </a:p>
          <a:p>
            <a:pPr marL="1143000" lvl="2" indent="-228600" algn="l">
              <a:defRPr/>
            </a:pPr>
            <a:r>
              <a:rPr lang="en-US" altLang="zh-CN" sz="2800" b="1" dirty="0">
                <a:solidFill>
                  <a:srgbClr val="006600"/>
                </a:solidFill>
              </a:rPr>
              <a:t>8.3 </a:t>
            </a:r>
            <a:r>
              <a:rPr lang="zh-CN" altLang="en-US" sz="2800" b="1" dirty="0">
                <a:solidFill>
                  <a:srgbClr val="006600"/>
                </a:solidFill>
              </a:rPr>
              <a:t>身份验证和访问控制</a:t>
            </a:r>
            <a:endParaRPr lang="zh-CN" altLang="en-US" sz="2800" b="1" dirty="0">
              <a:solidFill>
                <a:srgbClr val="006600"/>
              </a:solidFill>
            </a:endParaRPr>
          </a:p>
          <a:p>
            <a:pPr marL="1143000" lvl="2" indent="-228600" algn="l">
              <a:defRPr/>
            </a:pPr>
            <a:r>
              <a:rPr lang="en-US" altLang="zh-CN" sz="2800" b="1" dirty="0">
                <a:solidFill>
                  <a:srgbClr val="006600"/>
                </a:solidFill>
              </a:rPr>
              <a:t>8.4 </a:t>
            </a:r>
            <a:r>
              <a:rPr lang="zh-CN" altLang="en-US" sz="2800" b="1" dirty="0">
                <a:solidFill>
                  <a:srgbClr val="006600"/>
                </a:solidFill>
              </a:rPr>
              <a:t>数据备份及恢复</a:t>
            </a:r>
            <a:endParaRPr lang="zh-CN" altLang="en-US" sz="2800" b="1" dirty="0">
              <a:solidFill>
                <a:srgbClr val="006600"/>
              </a:solidFill>
            </a:endParaRPr>
          </a:p>
          <a:p>
            <a:pPr marL="1143000" lvl="2" indent="-228600" algn="l">
              <a:defRPr/>
            </a:pPr>
            <a:r>
              <a:rPr lang="en-US" altLang="zh-CN" sz="2800" b="1" dirty="0">
                <a:solidFill>
                  <a:srgbClr val="006600"/>
                </a:solidFill>
              </a:rPr>
              <a:t>8.5 </a:t>
            </a:r>
            <a:r>
              <a:rPr lang="zh-CN" altLang="en-US" sz="2800" b="1" dirty="0">
                <a:solidFill>
                  <a:srgbClr val="006600"/>
                </a:solidFill>
              </a:rPr>
              <a:t>并发控制和封锁技术</a:t>
            </a:r>
            <a:endParaRPr lang="zh-CN" altLang="en-US" sz="2800" b="1" dirty="0">
              <a:solidFill>
                <a:srgbClr val="006600"/>
              </a:solidFill>
            </a:endParaRPr>
          </a:p>
          <a:p>
            <a:pPr marL="1143000" lvl="2" indent="-228600" algn="l">
              <a:defRPr/>
            </a:pPr>
            <a:r>
              <a:rPr lang="en-US" altLang="zh-CN" sz="2800" b="1" dirty="0">
                <a:solidFill>
                  <a:srgbClr val="006600"/>
                </a:solidFill>
              </a:rPr>
              <a:t>8.6 </a:t>
            </a:r>
            <a:r>
              <a:rPr lang="zh-CN" altLang="en-US" sz="2800" b="1" dirty="0">
                <a:solidFill>
                  <a:srgbClr val="006600"/>
                </a:solidFill>
              </a:rPr>
              <a:t>实验八 数据备份及恢复操作	</a:t>
            </a:r>
            <a:endParaRPr lang="zh-CN" altLang="en-US" sz="2800" b="1" dirty="0">
              <a:solidFill>
                <a:srgbClr val="006600"/>
              </a:solidFill>
            </a:endParaRPr>
          </a:p>
          <a:p>
            <a:pPr marL="1143000" lvl="2" indent="-228600" algn="l">
              <a:defRPr/>
            </a:pPr>
            <a:r>
              <a:rPr lang="en-US" altLang="zh-CN" sz="2800" b="1" dirty="0">
                <a:solidFill>
                  <a:srgbClr val="006600"/>
                </a:solidFill>
              </a:rPr>
              <a:t>8.7 </a:t>
            </a:r>
            <a:r>
              <a:rPr lang="zh-CN" altLang="en-US" sz="2800" b="1" dirty="0">
                <a:solidFill>
                  <a:srgbClr val="006600"/>
                </a:solidFill>
              </a:rPr>
              <a:t>本章小结</a:t>
            </a:r>
            <a:endParaRPr lang="en-US" altLang="zh-CN" sz="2800" b="1" dirty="0">
              <a:solidFill>
                <a:srgbClr val="006600"/>
              </a:solidFill>
            </a:endParaRPr>
          </a:p>
          <a:p>
            <a:pPr marL="1143000" lvl="2" indent="-228600" algn="l">
              <a:defRPr/>
            </a:pPr>
            <a:r>
              <a:rPr lang="en-US" altLang="zh-CN" sz="2800" b="1" dirty="0">
                <a:solidFill>
                  <a:srgbClr val="006600"/>
                </a:solidFill>
              </a:rPr>
              <a:t>8.8 </a:t>
            </a:r>
            <a:r>
              <a:rPr lang="zh-CN" altLang="en-US" sz="2800" b="1" dirty="0">
                <a:solidFill>
                  <a:srgbClr val="006600"/>
                </a:solidFill>
              </a:rPr>
              <a:t>练习与实践八</a:t>
            </a:r>
            <a:r>
              <a:rPr lang="en-US" altLang="zh-CN" sz="2800" b="1" dirty="0">
                <a:solidFill>
                  <a:srgbClr val="990000"/>
                </a:solidFill>
              </a:rPr>
              <a:t>(</a:t>
            </a:r>
            <a:r>
              <a:rPr lang="zh-CN" altLang="en-US" sz="2800" b="1" dirty="0">
                <a:solidFill>
                  <a:srgbClr val="FF0000"/>
                </a:solidFill>
                <a:effectLst>
                  <a:outerShdw blurRad="38100" dist="38100" dir="2700000" algn="tl">
                    <a:srgbClr val="C0C0C0"/>
                  </a:outerShdw>
                </a:effectLst>
              </a:rPr>
              <a:t>注</a:t>
            </a:r>
            <a:r>
              <a:rPr lang="en-US" altLang="zh-CN" sz="2800" b="1" dirty="0">
                <a:solidFill>
                  <a:srgbClr val="990000"/>
                </a:solidFill>
              </a:rPr>
              <a:t>:</a:t>
            </a:r>
            <a:r>
              <a:rPr lang="zh-CN" altLang="en-US" sz="2800" b="1" dirty="0">
                <a:solidFill>
                  <a:srgbClr val="C00000"/>
                </a:solidFill>
                <a:hlinkClick r:id="rId1"/>
              </a:rPr>
              <a:t>网上作业</a:t>
            </a:r>
            <a:r>
              <a:rPr lang="en-US" altLang="zh-CN" sz="2800" b="1" dirty="0">
                <a:solidFill>
                  <a:srgbClr val="990000"/>
                </a:solidFill>
              </a:rPr>
              <a:t>)</a:t>
            </a:r>
            <a:endParaRPr lang="en-US" altLang="zh-CN" sz="2800" b="1" dirty="0">
              <a:solidFill>
                <a:srgbClr val="990000"/>
              </a:solidFill>
            </a:endParaRPr>
          </a:p>
          <a:p>
            <a:pPr marL="1143000" lvl="2" indent="-228600" algn="l">
              <a:defRPr/>
            </a:pPr>
            <a:endParaRPr lang="zh-CN" altLang="en-US" sz="2800" b="1" dirty="0">
              <a:solidFill>
                <a:srgbClr val="006600"/>
              </a:solidFill>
            </a:endParaRPr>
          </a:p>
        </p:txBody>
      </p:sp>
      <p:sp>
        <p:nvSpPr>
          <p:cNvPr id="7173" name="AutoShape 6"/>
          <p:cNvSpPr>
            <a:spLocks noChangeArrowheads="1"/>
          </p:cNvSpPr>
          <p:nvPr/>
        </p:nvSpPr>
        <p:spPr bwMode="auto">
          <a:xfrm>
            <a:off x="5834063" y="101600"/>
            <a:ext cx="3181350" cy="855663"/>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国家十三五重点规划项目</a:t>
            </a:r>
            <a:endParaRPr lang="zh-CN" altLang="en-US" sz="18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p>
            <a:pPr algn="ctr">
              <a:lnSpc>
                <a:spcPct val="95000"/>
              </a:lnSpc>
              <a:spcBef>
                <a:spcPct val="15000"/>
              </a:spcBef>
              <a:defRPr/>
            </a:pPr>
            <a:r>
              <a:rPr lang="zh-CN" altLang="en-US" sz="20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上海市高校精品课程</a:t>
            </a:r>
            <a:endParaRPr lang="zh-CN" altLang="en-US" sz="20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pic>
        <p:nvPicPr>
          <p:cNvPr id="7175" name="Picture 8" descr="C:\Users\jtj\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265738"/>
            <a:ext cx="400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4" descr="j03005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293" y="3212465"/>
            <a:ext cx="1260475"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87158" y="6200775"/>
            <a:ext cx="6054090" cy="457200"/>
          </a:xfrm>
          <a:prstGeom prst="rect">
            <a:avLst/>
          </a:prstGeom>
          <a:noFill/>
        </p:spPr>
        <p:txBody>
          <a:bodyPr wrap="none" rtlCol="0" anchor="t">
            <a:spAutoFit/>
          </a:bodyPr>
          <a:p>
            <a:r>
              <a:rPr lang="zh-CN" altLang="en-US" b="1" dirty="0" smtClean="0">
                <a:solidFill>
                  <a:srgbClr val="FF0000"/>
                </a:solidFill>
                <a:effectLst>
                  <a:outerShdw blurRad="38100" dist="38100" dir="2700000" algn="tl">
                    <a:srgbClr val="C0C0C0"/>
                  </a:outerShdw>
                </a:effectLst>
                <a:ea typeface="楷体_GB2312" charset="-122"/>
                <a:sym typeface="+mn-ea"/>
              </a:rPr>
              <a:t>  </a:t>
            </a:r>
            <a:r>
              <a:rPr lang="zh-CN" altLang="en-US" b="1" dirty="0" smtClean="0">
                <a:solidFill>
                  <a:srgbClr val="FF0000"/>
                </a:solidFill>
                <a:effectLst>
                  <a:outerShdw blurRad="38100" dist="38100" dir="2700000" algn="tl">
                    <a:srgbClr val="C0C0C0"/>
                  </a:outerShdw>
                </a:effectLst>
                <a:ea typeface="黑体" panose="02010609060101010101" pitchFamily="49" charset="-122"/>
                <a:sym typeface="+mn-ea"/>
              </a:rPr>
              <a:t>上海高校精品课程</a:t>
            </a:r>
            <a:r>
              <a:rPr lang="zh-CN" altLang="en-US" b="1" dirty="0" smtClean="0">
                <a:solidFill>
                  <a:srgbClr val="993300"/>
                </a:solidFill>
                <a:effectLst>
                  <a:outerShdw blurRad="38100" dist="38100" dir="2700000" algn="tl">
                    <a:srgbClr val="C0C0C0"/>
                  </a:outerShdw>
                </a:effectLst>
                <a:ea typeface="楷体_GB2312" charset="-122"/>
                <a:sym typeface="+mn-ea"/>
              </a:rPr>
              <a:t> </a:t>
            </a:r>
            <a:r>
              <a:rPr lang="en-US" altLang="zh-CN" b="1" dirty="0" smtClean="0">
                <a:solidFill>
                  <a:srgbClr val="CC0066"/>
                </a:solidFill>
                <a:effectLst>
                  <a:outerShdw blurRad="38100" dist="38100" dir="2700000" algn="tl">
                    <a:srgbClr val="C0C0C0"/>
                  </a:outerShdw>
                </a:effectLst>
                <a:ea typeface="楷体_GB2312" charset="-122"/>
                <a:sym typeface="+mn-ea"/>
                <a:hlinkClick r:id="rId4"/>
              </a:rPr>
              <a:t>www.jiatj.sdju.edu.cn</a:t>
            </a:r>
            <a:r>
              <a:rPr lang="en-US" altLang="zh-CN" b="1" dirty="0" smtClean="0">
                <a:solidFill>
                  <a:srgbClr val="0000FF"/>
                </a:solidFill>
                <a:effectLst>
                  <a:outerShdw blurRad="38100" dist="38100" dir="2700000" algn="tl">
                    <a:srgbClr val="C0C0C0"/>
                  </a:outerShdw>
                </a:effectLst>
                <a:ea typeface="楷体_GB2312" charset="-122"/>
                <a:sym typeface="+mn-ea"/>
                <a:hlinkClick r:id="rId4"/>
              </a:rPr>
              <a:t>/</a:t>
            </a:r>
            <a:endParaRPr lang="zh-CN" altLang="en-US"/>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5"/>
          <p:cNvSpPr>
            <a:spLocks noChangeArrowheads="1"/>
          </p:cNvSpPr>
          <p:nvPr/>
        </p:nvSpPr>
        <p:spPr bwMode="auto">
          <a:xfrm>
            <a:off x="0" y="2120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3555" name="Rectangle 3"/>
          <p:cNvSpPr>
            <a:spLocks noChangeArrowheads="1"/>
          </p:cNvSpPr>
          <p:nvPr/>
        </p:nvSpPr>
        <p:spPr bwMode="auto">
          <a:xfrm>
            <a:off x="960438" y="5686425"/>
            <a:ext cx="5399087"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80000"/>
              </a:lnSpc>
              <a:spcBef>
                <a:spcPct val="0"/>
              </a:spcBef>
              <a:buFont typeface="Wingdings" panose="05000000000000000000" pitchFamily="2" charset="2"/>
              <a:buNone/>
            </a:pPr>
            <a:endParaRPr lang="zh-CN" altLang="en-US" sz="1500"/>
          </a:p>
        </p:txBody>
      </p:sp>
      <p:sp>
        <p:nvSpPr>
          <p:cNvPr id="23556" name="AutoShape 7"/>
          <p:cNvSpPr>
            <a:spLocks noChangeArrowheads="1"/>
          </p:cNvSpPr>
          <p:nvPr/>
        </p:nvSpPr>
        <p:spPr bwMode="auto">
          <a:xfrm>
            <a:off x="350838" y="1481138"/>
            <a:ext cx="8534400" cy="409575"/>
          </a:xfrm>
          <a:prstGeom prst="flowChartAlternateProcess">
            <a:avLst/>
          </a:prstGeom>
          <a:noFill/>
          <a:ln w="25400">
            <a:solidFill>
              <a:schemeClr val="tx2"/>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3558"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8.3</a:t>
            </a:r>
            <a:r>
              <a:rPr lang="zh-CN" altLang="en-US" sz="3000">
                <a:solidFill>
                  <a:schemeClr val="bg1"/>
                </a:solidFill>
                <a:latin typeface="Arial" panose="020B0604020202020204" pitchFamily="34" charset="0"/>
              </a:rPr>
              <a:t>身份验证和访问控制</a:t>
            </a:r>
            <a:endParaRPr lang="zh-CN" altLang="en-US" sz="3000">
              <a:solidFill>
                <a:schemeClr val="bg1"/>
              </a:solidFill>
              <a:latin typeface="Arial" panose="020B0604020202020204" pitchFamily="34" charset="0"/>
            </a:endParaRPr>
          </a:p>
        </p:txBody>
      </p:sp>
      <p:sp>
        <p:nvSpPr>
          <p:cNvPr id="2" name="TextBox 1"/>
          <p:cNvSpPr txBox="1"/>
          <p:nvPr/>
        </p:nvSpPr>
        <p:spPr>
          <a:xfrm>
            <a:off x="457200" y="1063625"/>
            <a:ext cx="8218488" cy="827088"/>
          </a:xfrm>
          <a:prstGeom prst="rect">
            <a:avLst/>
          </a:prstGeom>
          <a:noFill/>
        </p:spPr>
        <p:txBody>
          <a:bodyPr>
            <a:spAutoFit/>
          </a:bodyPr>
          <a:lstStyle/>
          <a:p>
            <a:pPr algn="l" eaLnBrk="0" hangingPunct="0">
              <a:lnSpc>
                <a:spcPct val="90000"/>
              </a:lnSpc>
              <a:spcBef>
                <a:spcPct val="30000"/>
              </a:spcBef>
              <a:buClr>
                <a:schemeClr val="hlink"/>
              </a:buClr>
              <a:defRPr/>
            </a:pPr>
            <a:r>
              <a:rPr lang="en-US" altLang="zh-CN" sz="2500" b="1" kern="0" dirty="0">
                <a:solidFill>
                  <a:srgbClr val="FF0000"/>
                </a:solidFill>
                <a:latin typeface="+mn-lt"/>
                <a:ea typeface="+mn-ea"/>
              </a:rPr>
              <a:t>8.3.3 </a:t>
            </a:r>
            <a:r>
              <a:rPr lang="zh-CN" altLang="en-US" sz="2500" b="1" kern="0" dirty="0">
                <a:solidFill>
                  <a:srgbClr val="FF0000"/>
                </a:solidFill>
                <a:latin typeface="+mn-lt"/>
                <a:ea typeface="+mn-ea"/>
              </a:rPr>
              <a:t>用户与角色管理</a:t>
            </a:r>
            <a:endParaRPr lang="en-US" altLang="zh-CN" sz="2500" b="1" kern="0" dirty="0">
              <a:solidFill>
                <a:srgbClr val="FF0000"/>
              </a:solidFill>
              <a:latin typeface="+mn-lt"/>
              <a:ea typeface="+mn-ea"/>
            </a:endParaRPr>
          </a:p>
          <a:p>
            <a:pPr algn="l" eaLnBrk="0" hangingPunct="0">
              <a:spcBef>
                <a:spcPct val="5000"/>
              </a:spcBef>
              <a:buClr>
                <a:schemeClr val="hlink"/>
              </a:buClr>
              <a:defRPr/>
            </a:pPr>
            <a:r>
              <a:rPr lang="en-US" altLang="zh-CN" b="1" dirty="0"/>
              <a:t>1.【</a:t>
            </a:r>
            <a:r>
              <a:rPr lang="zh-CN" altLang="en-US" b="1" dirty="0"/>
              <a:t>案例</a:t>
            </a:r>
            <a:r>
              <a:rPr lang="en-US" altLang="zh-CN" b="1" dirty="0" smtClean="0"/>
              <a:t>8-5】</a:t>
            </a:r>
            <a:r>
              <a:rPr lang="zh-CN" altLang="en-US" b="1" dirty="0"/>
              <a:t>使用</a:t>
            </a:r>
            <a:r>
              <a:rPr lang="en-US" altLang="zh-CN" b="1" dirty="0"/>
              <a:t>SSMS</a:t>
            </a:r>
            <a:r>
              <a:rPr lang="zh-CN" altLang="en-US" b="1" dirty="0"/>
              <a:t>创建用户</a:t>
            </a:r>
            <a:endParaRPr lang="zh-CN" altLang="en-US" b="1" dirty="0"/>
          </a:p>
        </p:txBody>
      </p:sp>
      <p:pic>
        <p:nvPicPr>
          <p:cNvPr id="23560"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600" y="1933575"/>
            <a:ext cx="1963738" cy="474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61" name="Picture 14" descr="C:\Users\ADMINI~1\AppData\Local\Temp\SNAGHTML1d20e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313" y="1933575"/>
            <a:ext cx="5478462"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2"/>
          <p:cNvSpPr>
            <a:spLocks noGrp="1"/>
          </p:cNvSpPr>
          <p:nvPr>
            <p:ph idx="4294967295"/>
          </p:nvPr>
        </p:nvSpPr>
        <p:spPr>
          <a:xfrm>
            <a:off x="290513" y="1089024"/>
            <a:ext cx="8507412" cy="5436319"/>
          </a:xfrm>
        </p:spPr>
        <p:txBody>
          <a:bodyPr/>
          <a:lstStyle/>
          <a:p>
            <a:pPr marL="0" indent="0">
              <a:buNone/>
              <a:defRPr/>
            </a:pPr>
            <a:r>
              <a:rPr lang="en-US" altLang="zh-CN" sz="2400" dirty="0" smtClean="0">
                <a:solidFill>
                  <a:srgbClr val="FF0000"/>
                </a:solidFill>
              </a:rPr>
              <a:t>  8.3.3 </a:t>
            </a:r>
            <a:r>
              <a:rPr lang="zh-CN" altLang="en-US" sz="2400" dirty="0">
                <a:solidFill>
                  <a:srgbClr val="FF0000"/>
                </a:solidFill>
              </a:rPr>
              <a:t>用户与角色管理</a:t>
            </a:r>
            <a:endParaRPr lang="zh-CN" altLang="en-US" sz="2400" dirty="0">
              <a:solidFill>
                <a:srgbClr val="FF0000"/>
              </a:solidFill>
            </a:endParaRPr>
          </a:p>
          <a:p>
            <a:pPr marL="0" indent="0">
              <a:lnSpc>
                <a:spcPct val="100000"/>
              </a:lnSpc>
              <a:spcBef>
                <a:spcPts val="0"/>
              </a:spcBef>
              <a:spcAft>
                <a:spcPts val="0"/>
              </a:spcAft>
              <a:buNone/>
              <a:defRPr/>
            </a:pPr>
            <a:r>
              <a:rPr lang="en-US" altLang="zh-CN" sz="2400" kern="1200" dirty="0" smtClean="0">
                <a:solidFill>
                  <a:schemeClr val="tx1"/>
                </a:solidFill>
                <a:latin typeface="Arial" panose="020B0604020202020204" pitchFamily="34" charset="0"/>
              </a:rPr>
              <a:t>   2</a:t>
            </a:r>
            <a:r>
              <a:rPr lang="zh-CN" altLang="en-US" sz="2400" kern="1200" dirty="0">
                <a:solidFill>
                  <a:schemeClr val="tx1"/>
                </a:solidFill>
                <a:latin typeface="Arial" panose="020B0604020202020204" pitchFamily="34" charset="0"/>
              </a:rPr>
              <a:t>．角色管理</a:t>
            </a:r>
            <a:endParaRPr lang="zh-CN" altLang="en-US" sz="2400" kern="1200" dirty="0">
              <a:solidFill>
                <a:schemeClr val="tx1"/>
              </a:solidFill>
              <a:latin typeface="Arial" panose="020B0604020202020204" pitchFamily="34" charset="0"/>
            </a:endParaRPr>
          </a:p>
          <a:p>
            <a:pPr marL="0" indent="0">
              <a:lnSpc>
                <a:spcPct val="100000"/>
              </a:lnSpc>
              <a:spcBef>
                <a:spcPts val="0"/>
              </a:spcBef>
              <a:spcAft>
                <a:spcPts val="0"/>
              </a:spcAft>
              <a:buNone/>
              <a:defRPr/>
            </a:pPr>
            <a:r>
              <a:rPr lang="zh-CN" altLang="en-US" sz="2400" kern="1200" dirty="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1</a:t>
            </a:r>
            <a:r>
              <a:rPr lang="zh-CN" altLang="en-US" sz="2400" kern="1200" dirty="0">
                <a:solidFill>
                  <a:schemeClr val="tx1"/>
                </a:solidFill>
                <a:latin typeface="Arial" panose="020B0604020202020204" pitchFamily="34" charset="0"/>
              </a:rPr>
              <a:t>）角色的概念</a:t>
            </a:r>
            <a:endParaRPr lang="zh-CN" altLang="en-US" sz="2400" kern="1200" dirty="0">
              <a:solidFill>
                <a:schemeClr val="tx1"/>
              </a:solidFill>
              <a:latin typeface="Arial" panose="020B0604020202020204" pitchFamily="34" charset="0"/>
            </a:endParaRPr>
          </a:p>
          <a:p>
            <a:pPr>
              <a:lnSpc>
                <a:spcPct val="100000"/>
              </a:lnSpc>
              <a:spcBef>
                <a:spcPts val="0"/>
              </a:spcBef>
              <a:spcAft>
                <a:spcPts val="0"/>
              </a:spcAft>
              <a:defRPr/>
            </a:pPr>
            <a:r>
              <a:rPr lang="zh-CN" altLang="en-US" sz="2400" kern="1200" dirty="0">
                <a:solidFill>
                  <a:srgbClr val="C00000"/>
                </a:solidFill>
                <a:latin typeface="Arial" panose="020B0604020202020204" pitchFamily="34" charset="0"/>
              </a:rPr>
              <a:t>角色（</a:t>
            </a:r>
            <a:r>
              <a:rPr lang="en-US" altLang="zh-CN" sz="2400" kern="1200" dirty="0">
                <a:solidFill>
                  <a:srgbClr val="C00000"/>
                </a:solidFill>
                <a:latin typeface="Arial" panose="020B0604020202020204" pitchFamily="34" charset="0"/>
              </a:rPr>
              <a:t>Role</a:t>
            </a:r>
            <a:r>
              <a:rPr lang="zh-CN" altLang="en-US" sz="2400" kern="1200" dirty="0">
                <a:solidFill>
                  <a:srgbClr val="C00000"/>
                </a:solidFill>
                <a:latin typeface="Arial" panose="020B0604020202020204" pitchFamily="34" charset="0"/>
              </a:rPr>
              <a:t>）</a:t>
            </a:r>
            <a:r>
              <a:rPr lang="zh-CN" altLang="en-US" sz="2400" kern="1200" dirty="0">
                <a:solidFill>
                  <a:schemeClr val="tx1"/>
                </a:solidFill>
                <a:latin typeface="Arial" panose="020B0604020202020204" pitchFamily="34" charset="0"/>
              </a:rPr>
              <a:t>是具有指定权限的用户（组），用于管理数据库访问权限。根据角色自身的设置不同，一个角色可以看作是一个数据库用户或一组用户。角色可以拥有数据库对象（如表）并可将这些对象上的权限赋予其它角色，以控制所拥有的具体访问对象的权限</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a:lnSpc>
                <a:spcPct val="100000"/>
              </a:lnSpc>
              <a:spcBef>
                <a:spcPct val="40000"/>
              </a:spcBef>
              <a:spcAft>
                <a:spcPct val="45000"/>
              </a:spcAft>
              <a:defRPr/>
            </a:pPr>
            <a:r>
              <a:rPr lang="zh-CN" altLang="en-US" sz="2400" kern="1200" dirty="0">
                <a:solidFill>
                  <a:srgbClr val="C00000"/>
                </a:solidFill>
                <a:latin typeface="Arial" panose="020B0604020202020204" pitchFamily="34" charset="0"/>
              </a:rPr>
              <a:t>角色分为两类：服务器角色和数据库角色</a:t>
            </a:r>
            <a:r>
              <a:rPr lang="zh-CN" altLang="en-US" sz="2400" kern="1200" dirty="0">
                <a:solidFill>
                  <a:schemeClr val="tx1"/>
                </a:solidFill>
                <a:latin typeface="Arial" panose="020B0604020202020204" pitchFamily="34" charset="0"/>
              </a:rPr>
              <a:t>。此外，</a:t>
            </a:r>
            <a:r>
              <a:rPr lang="en-US" altLang="zh-CN" sz="2400" kern="1200" dirty="0">
                <a:solidFill>
                  <a:schemeClr val="tx1"/>
                </a:solidFill>
                <a:latin typeface="Arial" panose="020B0604020202020204" pitchFamily="34" charset="0"/>
              </a:rPr>
              <a:t>SQL Server2016</a:t>
            </a:r>
            <a:r>
              <a:rPr lang="zh-CN" altLang="en-US" sz="2400" kern="1200" dirty="0">
                <a:solidFill>
                  <a:schemeClr val="tx1"/>
                </a:solidFill>
                <a:latin typeface="Arial" panose="020B0604020202020204" pitchFamily="34" charset="0"/>
              </a:rPr>
              <a:t>中还有一种角色被称为</a:t>
            </a:r>
            <a:r>
              <a:rPr lang="zh-CN" altLang="en-US" sz="2400" kern="1200" dirty="0">
                <a:solidFill>
                  <a:srgbClr val="C00000"/>
                </a:solidFill>
                <a:latin typeface="Arial" panose="020B0604020202020204" pitchFamily="34" charset="0"/>
              </a:rPr>
              <a:t>应用程序角色</a:t>
            </a:r>
            <a:r>
              <a:rPr lang="zh-CN" altLang="en-US" sz="2400" kern="1200" dirty="0">
                <a:solidFill>
                  <a:schemeClr val="tx1"/>
                </a:solidFill>
                <a:latin typeface="Arial" panose="020B0604020202020204" pitchFamily="34" charset="0"/>
              </a:rPr>
              <a:t>。</a:t>
            </a:r>
            <a:endParaRPr lang="zh-CN" altLang="en-US" sz="2400" kern="1200" dirty="0">
              <a:solidFill>
                <a:schemeClr val="tx1"/>
              </a:solidFill>
              <a:latin typeface="Arial" panose="020B0604020202020204" pitchFamily="34" charset="0"/>
            </a:endParaRPr>
          </a:p>
        </p:txBody>
      </p:sp>
      <p:sp>
        <p:nvSpPr>
          <p:cNvPr id="4403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4580" name="AutoShape 53"/>
          <p:cNvSpPr>
            <a:spLocks noChangeArrowheads="1"/>
          </p:cNvSpPr>
          <p:nvPr/>
        </p:nvSpPr>
        <p:spPr bwMode="auto">
          <a:xfrm>
            <a:off x="265113" y="1484313"/>
            <a:ext cx="8540750" cy="5110162"/>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4581"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8.3</a:t>
            </a:r>
            <a:r>
              <a:rPr lang="zh-CN" altLang="en-US" sz="3200">
                <a:solidFill>
                  <a:schemeClr val="bg1"/>
                </a:solidFill>
                <a:latin typeface="Verdana" panose="020B0604030504040204" pitchFamily="34" charset="0"/>
              </a:rPr>
              <a:t>身份验证和访问控制</a:t>
            </a:r>
            <a:endParaRPr lang="zh-CN" altLang="en-US" sz="3200">
              <a:solidFill>
                <a:schemeClr val="bg1"/>
              </a:solidFill>
              <a:latin typeface="Verdana" panose="020B0604030504040204" pitchFamily="34" charset="0"/>
            </a:endParaRPr>
          </a:p>
        </p:txBody>
      </p:sp>
      <p:pic>
        <p:nvPicPr>
          <p:cNvPr id="24582" name="Picture 15" descr="C:\Program Files\Microsoft Office\MEDIA\CAGCAT10\j0292020.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4997450"/>
            <a:ext cx="1471612"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9" descr="MC90042929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5625" y="4984750"/>
            <a:ext cx="1489075"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4294967295"/>
          </p:nvPr>
        </p:nvSpPr>
        <p:spPr>
          <a:xfrm>
            <a:off x="590550" y="1016732"/>
            <a:ext cx="8373938" cy="5504718"/>
          </a:xfrm>
        </p:spPr>
        <p:txBody>
          <a:bodyPr/>
          <a:lstStyle/>
          <a:p>
            <a:pPr marL="0" indent="0">
              <a:buNone/>
              <a:defRPr/>
            </a:pPr>
            <a:r>
              <a:rPr lang="en-US" altLang="zh-CN" sz="2500" dirty="0" smtClean="0">
                <a:solidFill>
                  <a:srgbClr val="FF0000"/>
                </a:solidFill>
                <a:effectLst>
                  <a:outerShdw blurRad="38100" dist="38100" dir="2700000" algn="tl">
                    <a:srgbClr val="C0C0C0"/>
                  </a:outerShdw>
                </a:effectLst>
              </a:rPr>
              <a:t>  8.3.3 </a:t>
            </a:r>
            <a:r>
              <a:rPr lang="zh-CN" altLang="en-US" sz="2500" dirty="0">
                <a:solidFill>
                  <a:srgbClr val="FF0000"/>
                </a:solidFill>
                <a:effectLst>
                  <a:outerShdw blurRad="38100" dist="38100" dir="2700000" algn="tl">
                    <a:srgbClr val="C0C0C0"/>
                  </a:outerShdw>
                </a:effectLst>
              </a:rPr>
              <a:t>用户与角色管理</a:t>
            </a:r>
            <a:endParaRPr lang="zh-CN" altLang="en-US" sz="2500" dirty="0">
              <a:solidFill>
                <a:srgbClr val="FF0000"/>
              </a:solidFill>
              <a:effectLst>
                <a:outerShdw blurRad="38100" dist="38100" dir="2700000" algn="tl">
                  <a:srgbClr val="C0C0C0"/>
                </a:outerShdw>
              </a:effectLst>
            </a:endParaRPr>
          </a:p>
          <a:p>
            <a:pPr marL="0" indent="0">
              <a:lnSpc>
                <a:spcPct val="100000"/>
              </a:lnSpc>
              <a:spcBef>
                <a:spcPts val="0"/>
              </a:spcBef>
              <a:spcAft>
                <a:spcPts val="0"/>
              </a:spcAft>
              <a:buNone/>
              <a:defRPr/>
            </a:pPr>
            <a:r>
              <a:rPr lang="en-US" altLang="zh-CN" sz="2000" kern="1200" dirty="0" smtClean="0">
                <a:solidFill>
                  <a:schemeClr val="tx1"/>
                </a:solidFill>
                <a:latin typeface="Arial" panose="020B0604020202020204" pitchFamily="34" charset="0"/>
              </a:rPr>
              <a:t>    2</a:t>
            </a:r>
            <a:r>
              <a:rPr lang="zh-CN" altLang="en-US" sz="2000" kern="1200" dirty="0">
                <a:solidFill>
                  <a:schemeClr val="tx1"/>
                </a:solidFill>
                <a:latin typeface="Arial" panose="020B0604020202020204" pitchFamily="34" charset="0"/>
              </a:rPr>
              <a:t>．角色管理</a:t>
            </a:r>
            <a:endParaRPr lang="zh-CN" altLang="en-US" sz="2000" kern="1200" dirty="0">
              <a:solidFill>
                <a:schemeClr val="tx1"/>
              </a:solidFill>
              <a:latin typeface="Arial" panose="020B0604020202020204" pitchFamily="34" charset="0"/>
            </a:endParaRPr>
          </a:p>
          <a:p>
            <a:pPr marL="0" indent="0">
              <a:lnSpc>
                <a:spcPct val="100000"/>
              </a:lnSpc>
              <a:spcBef>
                <a:spcPts val="0"/>
              </a:spcBef>
              <a:spcAft>
                <a:spcPts val="0"/>
              </a:spcAft>
              <a:buNone/>
              <a:defRPr/>
            </a:pPr>
            <a:r>
              <a:rPr lang="en-US" altLang="zh-CN" sz="2000" kern="1200" dirty="0" smtClean="0">
                <a:solidFill>
                  <a:schemeClr val="tx1"/>
                </a:solidFill>
                <a:latin typeface="Arial" panose="020B0604020202020204" pitchFamily="34" charset="0"/>
              </a:rPr>
              <a:t> </a:t>
            </a:r>
            <a:r>
              <a:rPr lang="zh-CN" altLang="zh-CN" sz="2000" kern="1200" dirty="0" smtClean="0">
                <a:solidFill>
                  <a:schemeClr val="tx1"/>
                </a:solidFill>
                <a:latin typeface="Arial" panose="020B0604020202020204" pitchFamily="34" charset="0"/>
              </a:rPr>
              <a:t>（</a:t>
            </a:r>
            <a:r>
              <a:rPr lang="en-US" altLang="zh-CN" sz="2000" kern="1200" dirty="0" smtClean="0">
                <a:solidFill>
                  <a:schemeClr val="tx1"/>
                </a:solidFill>
                <a:latin typeface="Arial" panose="020B0604020202020204" pitchFamily="34" charset="0"/>
              </a:rPr>
              <a:t>2</a:t>
            </a:r>
            <a:r>
              <a:rPr lang="zh-CN" altLang="zh-CN" sz="2000" kern="1200" dirty="0">
                <a:solidFill>
                  <a:schemeClr val="tx1"/>
                </a:solidFill>
                <a:latin typeface="Arial" panose="020B0604020202020204" pitchFamily="34" charset="0"/>
              </a:rPr>
              <a:t>）服务器</a:t>
            </a:r>
            <a:r>
              <a:rPr lang="zh-CN" altLang="zh-CN" sz="2000" kern="1200" dirty="0" smtClean="0">
                <a:solidFill>
                  <a:schemeClr val="tx1"/>
                </a:solidFill>
                <a:latin typeface="Arial" panose="020B0604020202020204" pitchFamily="34" charset="0"/>
              </a:rPr>
              <a:t>角色</a:t>
            </a:r>
            <a:endParaRPr lang="en-US" altLang="zh-CN" sz="2000" kern="1200" dirty="0" smtClean="0">
              <a:solidFill>
                <a:schemeClr val="tx1"/>
              </a:solidFill>
              <a:latin typeface="Arial" panose="020B0604020202020204" pitchFamily="34" charset="0"/>
            </a:endParaRPr>
          </a:p>
          <a:p>
            <a:pPr>
              <a:lnSpc>
                <a:spcPct val="100000"/>
              </a:lnSpc>
              <a:spcBef>
                <a:spcPts val="0"/>
              </a:spcBef>
              <a:spcAft>
                <a:spcPts val="0"/>
              </a:spcAft>
              <a:defRPr/>
            </a:pPr>
            <a:r>
              <a:rPr lang="zh-CN" altLang="en-US" sz="2000" kern="1200" dirty="0">
                <a:solidFill>
                  <a:schemeClr val="tx1"/>
                </a:solidFill>
                <a:latin typeface="Arial" panose="020B0604020202020204" pitchFamily="34" charset="0"/>
              </a:rPr>
              <a:t>服务器角色也称为“固定服务器角色”，是系统内置的，因为用户不能创建新的服务器级角色。服务器级角色的权限作用域为服务器范围</a:t>
            </a:r>
            <a:r>
              <a:rPr lang="zh-CN" altLang="en-US" sz="2000" kern="1200" dirty="0" smtClean="0">
                <a:solidFill>
                  <a:schemeClr val="tx1"/>
                </a:solidFill>
                <a:latin typeface="Arial" panose="020B0604020202020204" pitchFamily="34" charset="0"/>
              </a:rPr>
              <a:t>。</a:t>
            </a:r>
            <a:endParaRPr lang="en-US" altLang="zh-CN" sz="2000" kern="1200" dirty="0" smtClean="0">
              <a:solidFill>
                <a:schemeClr val="tx1"/>
              </a:solidFill>
              <a:latin typeface="Arial" panose="020B0604020202020204" pitchFamily="34" charset="0"/>
            </a:endParaRPr>
          </a:p>
          <a:p>
            <a:pPr>
              <a:lnSpc>
                <a:spcPct val="100000"/>
              </a:lnSpc>
              <a:spcBef>
                <a:spcPts val="600"/>
              </a:spcBef>
              <a:spcAft>
                <a:spcPts val="0"/>
              </a:spcAft>
              <a:defRPr/>
            </a:pPr>
            <a:r>
              <a:rPr lang="zh-CN" altLang="en-US" sz="2000" kern="1200" dirty="0">
                <a:solidFill>
                  <a:schemeClr val="tx1"/>
                </a:solidFill>
                <a:latin typeface="Arial" panose="020B0604020202020204" pitchFamily="34" charset="0"/>
              </a:rPr>
              <a:t>用户可以向服务器角色中添加</a:t>
            </a:r>
            <a:r>
              <a:rPr lang="en-US" altLang="zh-CN" sz="2000" kern="1200" dirty="0">
                <a:solidFill>
                  <a:schemeClr val="tx1"/>
                </a:solidFill>
                <a:latin typeface="Arial" panose="020B0604020202020204" pitchFamily="34" charset="0"/>
              </a:rPr>
              <a:t>SQL Server</a:t>
            </a:r>
            <a:r>
              <a:rPr lang="zh-CN" altLang="en-US" sz="2000" kern="1200" dirty="0">
                <a:solidFill>
                  <a:schemeClr val="tx1"/>
                </a:solidFill>
                <a:latin typeface="Arial" panose="020B0604020202020204" pitchFamily="34" charset="0"/>
              </a:rPr>
              <a:t>登录名、</a:t>
            </a:r>
            <a:r>
              <a:rPr lang="en-US" altLang="zh-CN" sz="2000" kern="1200" dirty="0">
                <a:solidFill>
                  <a:schemeClr val="tx1"/>
                </a:solidFill>
                <a:latin typeface="Arial" panose="020B0604020202020204" pitchFamily="34" charset="0"/>
              </a:rPr>
              <a:t>Windows</a:t>
            </a:r>
            <a:r>
              <a:rPr lang="zh-CN" altLang="en-US" sz="2000" kern="1200" dirty="0">
                <a:solidFill>
                  <a:schemeClr val="tx1"/>
                </a:solidFill>
                <a:latin typeface="Arial" panose="020B0604020202020204" pitchFamily="34" charset="0"/>
              </a:rPr>
              <a:t>账户和</a:t>
            </a:r>
            <a:r>
              <a:rPr lang="en-US" altLang="zh-CN" sz="2000" kern="1200" dirty="0">
                <a:solidFill>
                  <a:schemeClr val="tx1"/>
                </a:solidFill>
                <a:latin typeface="Arial" panose="020B0604020202020204" pitchFamily="34" charset="0"/>
              </a:rPr>
              <a:t>Windows</a:t>
            </a:r>
            <a:r>
              <a:rPr lang="zh-CN" altLang="en-US" sz="2000" kern="1200" dirty="0">
                <a:solidFill>
                  <a:schemeClr val="tx1"/>
                </a:solidFill>
                <a:latin typeface="Arial" panose="020B0604020202020204" pitchFamily="34" charset="0"/>
              </a:rPr>
              <a:t>组。固定服务器角色的每个成员都可以向其所属角色添加其它登录名。通过给用户分配固定服务器角色，可使用户具有执行管理任务的角色权限</a:t>
            </a:r>
            <a:r>
              <a:rPr lang="zh-CN" altLang="en-US" sz="2000" kern="1200" dirty="0" smtClean="0">
                <a:solidFill>
                  <a:schemeClr val="tx1"/>
                </a:solidFill>
                <a:latin typeface="Arial" panose="020B0604020202020204" pitchFamily="34" charset="0"/>
              </a:rPr>
              <a:t>。</a:t>
            </a:r>
            <a:endParaRPr lang="en-US" altLang="zh-CN" sz="2000" kern="1200" dirty="0" smtClean="0">
              <a:solidFill>
                <a:schemeClr val="tx1"/>
              </a:solidFill>
              <a:latin typeface="Arial" panose="020B0604020202020204" pitchFamily="34" charset="0"/>
            </a:endParaRPr>
          </a:p>
          <a:p>
            <a:pPr>
              <a:lnSpc>
                <a:spcPct val="100000"/>
              </a:lnSpc>
              <a:spcBef>
                <a:spcPts val="0"/>
              </a:spcBef>
              <a:spcAft>
                <a:spcPts val="0"/>
              </a:spcAft>
              <a:defRPr/>
            </a:pPr>
            <a:endParaRPr lang="en-US" altLang="zh-CN" sz="2000" kern="1200" dirty="0">
              <a:solidFill>
                <a:schemeClr val="tx1"/>
              </a:solidFill>
              <a:latin typeface="Arial" panose="020B0604020202020204" pitchFamily="34" charset="0"/>
            </a:endParaRPr>
          </a:p>
          <a:p>
            <a:pPr>
              <a:lnSpc>
                <a:spcPct val="100000"/>
              </a:lnSpc>
              <a:spcBef>
                <a:spcPts val="0"/>
              </a:spcBef>
              <a:spcAft>
                <a:spcPts val="0"/>
              </a:spcAft>
              <a:defRPr/>
            </a:pPr>
            <a:endParaRPr lang="en-US" altLang="zh-CN" sz="2000" kern="1200" dirty="0" smtClean="0">
              <a:solidFill>
                <a:schemeClr val="tx1"/>
              </a:solidFill>
              <a:latin typeface="Arial" panose="020B0604020202020204" pitchFamily="34" charset="0"/>
            </a:endParaRPr>
          </a:p>
          <a:p>
            <a:pPr marL="0" indent="0">
              <a:lnSpc>
                <a:spcPct val="100000"/>
              </a:lnSpc>
              <a:spcBef>
                <a:spcPts val="0"/>
              </a:spcBef>
              <a:spcAft>
                <a:spcPts val="0"/>
              </a:spcAft>
              <a:buNone/>
              <a:defRPr/>
            </a:pPr>
            <a:r>
              <a:rPr lang="zh-CN" altLang="en-US" sz="2000" kern="1200" dirty="0">
                <a:solidFill>
                  <a:schemeClr val="tx1"/>
                </a:solidFill>
                <a:latin typeface="Arial" panose="020B0604020202020204" pitchFamily="34" charset="0"/>
              </a:rPr>
              <a:t>（</a:t>
            </a:r>
            <a:r>
              <a:rPr lang="en-US" altLang="zh-CN" sz="2000" kern="1200" dirty="0">
                <a:solidFill>
                  <a:schemeClr val="tx1"/>
                </a:solidFill>
                <a:latin typeface="Arial" panose="020B0604020202020204" pitchFamily="34" charset="0"/>
              </a:rPr>
              <a:t>3</a:t>
            </a:r>
            <a:r>
              <a:rPr lang="zh-CN" altLang="en-US" sz="2000" kern="1200" dirty="0">
                <a:solidFill>
                  <a:schemeClr val="tx1"/>
                </a:solidFill>
                <a:latin typeface="Arial" panose="020B0604020202020204" pitchFamily="34" charset="0"/>
              </a:rPr>
              <a:t>）数据库</a:t>
            </a:r>
            <a:r>
              <a:rPr lang="zh-CN" altLang="en-US" sz="2000" kern="1200" dirty="0" smtClean="0">
                <a:solidFill>
                  <a:schemeClr val="tx1"/>
                </a:solidFill>
                <a:latin typeface="Arial" panose="020B0604020202020204" pitchFamily="34" charset="0"/>
              </a:rPr>
              <a:t>角色</a:t>
            </a:r>
            <a:endParaRPr lang="en-US" altLang="zh-CN" sz="2000" kern="1200" dirty="0" smtClean="0">
              <a:solidFill>
                <a:schemeClr val="tx1"/>
              </a:solidFill>
              <a:latin typeface="Arial" panose="020B0604020202020204" pitchFamily="34" charset="0"/>
            </a:endParaRPr>
          </a:p>
          <a:p>
            <a:pPr>
              <a:lnSpc>
                <a:spcPct val="100000"/>
              </a:lnSpc>
              <a:spcBef>
                <a:spcPts val="0"/>
              </a:spcBef>
              <a:spcAft>
                <a:spcPts val="0"/>
              </a:spcAft>
              <a:defRPr/>
            </a:pPr>
            <a:r>
              <a:rPr lang="en-US" altLang="zh-CN" sz="2000" kern="1200" dirty="0">
                <a:solidFill>
                  <a:schemeClr val="tx1"/>
                </a:solidFill>
                <a:latin typeface="Arial" panose="020B0604020202020204" pitchFamily="34" charset="0"/>
              </a:rPr>
              <a:t>SQL Server2016</a:t>
            </a:r>
            <a:r>
              <a:rPr lang="zh-CN" altLang="en-US" sz="2000" kern="1200" dirty="0">
                <a:solidFill>
                  <a:schemeClr val="tx1"/>
                </a:solidFill>
                <a:latin typeface="Arial" panose="020B0604020202020204" pitchFamily="34" charset="0"/>
              </a:rPr>
              <a:t>中有两种类型的数据库级角色：数据库中预定义的“固定数据库角色”和可以创建的“用户定义数据库角色”</a:t>
            </a:r>
            <a:r>
              <a:rPr lang="zh-CN" altLang="en-US" sz="2000" kern="1200" dirty="0" smtClean="0">
                <a:solidFill>
                  <a:schemeClr val="tx1"/>
                </a:solidFill>
                <a:latin typeface="Arial" panose="020B0604020202020204" pitchFamily="34" charset="0"/>
              </a:rPr>
              <a:t>。</a:t>
            </a:r>
            <a:endParaRPr lang="en-US" altLang="zh-CN" sz="2000" kern="1200" dirty="0" smtClean="0">
              <a:solidFill>
                <a:schemeClr val="tx1"/>
              </a:solidFill>
              <a:latin typeface="Arial" panose="020B0604020202020204" pitchFamily="34" charset="0"/>
            </a:endParaRPr>
          </a:p>
          <a:p>
            <a:pPr marL="0" indent="0">
              <a:lnSpc>
                <a:spcPct val="100000"/>
              </a:lnSpc>
              <a:spcBef>
                <a:spcPts val="0"/>
              </a:spcBef>
              <a:spcAft>
                <a:spcPts val="0"/>
              </a:spcAft>
              <a:buFont typeface="Wingdings" panose="05000000000000000000" pitchFamily="2" charset="2"/>
              <a:buNone/>
              <a:defRPr/>
            </a:pPr>
            <a:endParaRPr lang="en-US" altLang="zh-CN" sz="2000" kern="1200" dirty="0" smtClean="0">
              <a:solidFill>
                <a:schemeClr val="tx1"/>
              </a:solidFill>
              <a:latin typeface="Arial" panose="020B0604020202020204" pitchFamily="34" charset="0"/>
            </a:endParaRPr>
          </a:p>
          <a:p>
            <a:pPr>
              <a:lnSpc>
                <a:spcPct val="100000"/>
              </a:lnSpc>
              <a:spcBef>
                <a:spcPts val="0"/>
              </a:spcBef>
              <a:spcAft>
                <a:spcPts val="0"/>
              </a:spcAft>
              <a:defRPr/>
            </a:pPr>
            <a:endParaRPr lang="zh-CN" altLang="en-US" sz="2000" kern="1200" dirty="0">
              <a:solidFill>
                <a:schemeClr val="tx1"/>
              </a:solidFill>
              <a:latin typeface="Arial" panose="020B0604020202020204" pitchFamily="34" charset="0"/>
            </a:endParaRPr>
          </a:p>
        </p:txBody>
      </p:sp>
      <p:sp>
        <p:nvSpPr>
          <p:cNvPr id="45061"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5604" name="AutoShape 53"/>
          <p:cNvSpPr>
            <a:spLocks noChangeArrowheads="1"/>
          </p:cNvSpPr>
          <p:nvPr/>
        </p:nvSpPr>
        <p:spPr bwMode="auto">
          <a:xfrm>
            <a:off x="423863" y="1520825"/>
            <a:ext cx="8353425" cy="514826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5605"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8.3</a:t>
            </a:r>
            <a:r>
              <a:rPr lang="zh-CN" altLang="en-US" sz="3200">
                <a:solidFill>
                  <a:schemeClr val="bg1"/>
                </a:solidFill>
                <a:latin typeface="Verdana" panose="020B0604030504040204" pitchFamily="34" charset="0"/>
              </a:rPr>
              <a:t>身份验证和访问控制</a:t>
            </a:r>
            <a:endParaRPr lang="zh-CN" altLang="en-US" sz="3200">
              <a:solidFill>
                <a:schemeClr val="bg1"/>
              </a:solidFill>
              <a:latin typeface="Verdana" panose="020B0604030504040204" pitchFamily="34" charset="0"/>
            </a:endParaRPr>
          </a:p>
        </p:txBody>
      </p:sp>
      <p:sp>
        <p:nvSpPr>
          <p:cNvPr id="22" name="Rectangle 7"/>
          <p:cNvSpPr>
            <a:spLocks noChangeArrowheads="1"/>
          </p:cNvSpPr>
          <p:nvPr/>
        </p:nvSpPr>
        <p:spPr bwMode="auto">
          <a:xfrm>
            <a:off x="2053506" y="4293096"/>
            <a:ext cx="6690444" cy="400050"/>
          </a:xfrm>
          <a:prstGeom prst="rect">
            <a:avLst/>
          </a:prstGeom>
          <a:solidFill>
            <a:srgbClr val="FFFF00"/>
          </a:solidFill>
          <a:ln w="9525" cmpd="sng">
            <a:solidFill>
              <a:srgbClr val="0000FF"/>
            </a:solidFill>
            <a:miter lim="800000"/>
          </a:ln>
          <a:effectLst/>
        </p:spPr>
        <p:txBody>
          <a:bodyPr wrap="square">
            <a:spAutoFit/>
          </a:bodyPr>
          <a:lstStyle/>
          <a:p>
            <a:pPr algn="l">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dirty="0">
                <a:solidFill>
                  <a:srgbClr val="FF0000"/>
                </a:solidFill>
                <a:sym typeface="Wingdings" panose="05000000000000000000" pitchFamily="2" charset="2"/>
              </a:rPr>
              <a:t>参看课本表</a:t>
            </a:r>
            <a:r>
              <a:rPr lang="en-US" altLang="zh-CN" sz="2000" b="1" dirty="0">
                <a:solidFill>
                  <a:srgbClr val="FF0000"/>
                </a:solidFill>
                <a:sym typeface="Wingdings" panose="05000000000000000000" pitchFamily="2" charset="2"/>
              </a:rPr>
              <a:t>8-1 </a:t>
            </a:r>
            <a:r>
              <a:rPr lang="zh-CN" altLang="en-US" sz="2000" b="1" dirty="0">
                <a:solidFill>
                  <a:srgbClr val="FF0000"/>
                </a:solidFill>
                <a:sym typeface="Wingdings" panose="05000000000000000000" pitchFamily="2" charset="2"/>
              </a:rPr>
              <a:t>固定服务器角色及其服务器级权限描述</a:t>
            </a:r>
            <a:endParaRPr lang="zh-CN" altLang="en-US" sz="2000" b="1" dirty="0">
              <a:solidFill>
                <a:srgbClr val="FF0000"/>
              </a:solidFill>
            </a:endParaRPr>
          </a:p>
        </p:txBody>
      </p:sp>
      <p:sp>
        <p:nvSpPr>
          <p:cNvPr id="23" name="Rectangle 7"/>
          <p:cNvSpPr>
            <a:spLocks noChangeArrowheads="1"/>
          </p:cNvSpPr>
          <p:nvPr/>
        </p:nvSpPr>
        <p:spPr bwMode="auto">
          <a:xfrm>
            <a:off x="2735796" y="4833156"/>
            <a:ext cx="4968551" cy="400110"/>
          </a:xfrm>
          <a:prstGeom prst="rect">
            <a:avLst/>
          </a:prstGeom>
          <a:solidFill>
            <a:srgbClr val="FFFF00"/>
          </a:solidFill>
          <a:ln w="9525" cmpd="sng">
            <a:solidFill>
              <a:srgbClr val="0000FF"/>
            </a:solidFill>
            <a:miter lim="800000"/>
          </a:ln>
          <a:effectLst/>
        </p:spPr>
        <p:txBody>
          <a:bodyPr wrap="square">
            <a:spAutoFit/>
          </a:bodyPr>
          <a:lstStyle/>
          <a:p>
            <a:pPr algn="l">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1800" b="1" dirty="0">
                <a:solidFill>
                  <a:srgbClr val="FF0000"/>
                </a:solidFill>
                <a:sym typeface="Wingdings" panose="05000000000000000000" pitchFamily="2" charset="2"/>
              </a:rPr>
              <a:t>参看课本</a:t>
            </a:r>
            <a:r>
              <a:rPr lang="zh-CN" altLang="zh-CN" sz="1800" b="1" dirty="0">
                <a:solidFill>
                  <a:srgbClr val="FF0000"/>
                </a:solidFill>
              </a:rPr>
              <a:t>表</a:t>
            </a:r>
            <a:r>
              <a:rPr lang="en-US" altLang="zh-CN" sz="1800" b="1" dirty="0">
                <a:solidFill>
                  <a:srgbClr val="FF0000"/>
                </a:solidFill>
              </a:rPr>
              <a:t>8-2 </a:t>
            </a:r>
            <a:r>
              <a:rPr lang="zh-CN" altLang="zh-CN" sz="1800" b="1" dirty="0">
                <a:solidFill>
                  <a:srgbClr val="FF0000"/>
                </a:solidFill>
              </a:rPr>
              <a:t>固定数据库</a:t>
            </a:r>
            <a:r>
              <a:rPr lang="zh-CN" altLang="zh-CN" sz="1800" b="1" dirty="0" smtClean="0">
                <a:solidFill>
                  <a:srgbClr val="FF0000"/>
                </a:solidFill>
              </a:rPr>
              <a:t>角色</a:t>
            </a:r>
            <a:r>
              <a:rPr lang="en-US" altLang="zh-CN" sz="1800" b="1" dirty="0">
                <a:solidFill>
                  <a:srgbClr val="FF0000"/>
                </a:solidFill>
              </a:rPr>
              <a:t>  </a:t>
            </a:r>
            <a:endParaRPr lang="en-US" altLang="zh-CN" sz="1800" b="1" dirty="0" smtClean="0">
              <a:solidFill>
                <a:srgbClr val="FF0000"/>
              </a:solidFill>
            </a:endParaRPr>
          </a:p>
        </p:txBody>
      </p:sp>
      <p:sp>
        <p:nvSpPr>
          <p:cNvPr id="8" name="Rectangle 7"/>
          <p:cNvSpPr>
            <a:spLocks noChangeArrowheads="1"/>
          </p:cNvSpPr>
          <p:nvPr/>
        </p:nvSpPr>
        <p:spPr bwMode="auto">
          <a:xfrm>
            <a:off x="2053506" y="2780928"/>
            <a:ext cx="6080162" cy="400110"/>
          </a:xfrm>
          <a:prstGeom prst="rect">
            <a:avLst/>
          </a:prstGeom>
          <a:solidFill>
            <a:srgbClr val="FFFF00"/>
          </a:solidFill>
          <a:ln w="9525" cmpd="sng">
            <a:solidFill>
              <a:srgbClr val="0000FF"/>
            </a:solidFill>
            <a:miter lim="800000"/>
          </a:ln>
          <a:effectLst/>
        </p:spPr>
        <p:txBody>
          <a:bodyPr wrap="square">
            <a:spAutoFit/>
          </a:bodyPr>
          <a:lstStyle/>
          <a:p>
            <a:pPr algn="l">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dirty="0">
                <a:solidFill>
                  <a:srgbClr val="FF0000"/>
                </a:solidFill>
                <a:sym typeface="Wingdings" panose="05000000000000000000" pitchFamily="2" charset="2"/>
              </a:rPr>
              <a:t>参看案例</a:t>
            </a:r>
            <a:r>
              <a:rPr lang="en-US" altLang="zh-CN" sz="2000" b="1" dirty="0" smtClean="0">
                <a:solidFill>
                  <a:srgbClr val="FF0000"/>
                </a:solidFill>
                <a:sym typeface="Wingdings" panose="05000000000000000000" pitchFamily="2" charset="2"/>
              </a:rPr>
              <a:t>8-6  </a:t>
            </a:r>
            <a:r>
              <a:rPr lang="zh-CN" altLang="en-US" sz="2000" b="1" dirty="0" smtClean="0">
                <a:solidFill>
                  <a:srgbClr val="FF0000"/>
                </a:solidFill>
                <a:sym typeface="Wingdings" panose="05000000000000000000" pitchFamily="2" charset="2"/>
              </a:rPr>
              <a:t>用</a:t>
            </a:r>
            <a:r>
              <a:rPr lang="en-US" altLang="zh-CN" sz="2000" b="1" dirty="0">
                <a:solidFill>
                  <a:srgbClr val="FF0000"/>
                </a:solidFill>
                <a:sym typeface="Wingdings" panose="05000000000000000000" pitchFamily="2" charset="2"/>
              </a:rPr>
              <a:t>SSMS</a:t>
            </a:r>
            <a:r>
              <a:rPr lang="zh-CN" altLang="en-US" sz="2000" b="1" dirty="0">
                <a:solidFill>
                  <a:srgbClr val="FF0000"/>
                </a:solidFill>
                <a:sym typeface="Wingdings" panose="05000000000000000000" pitchFamily="2" charset="2"/>
              </a:rPr>
              <a:t>为用户分配固定服务器角色</a:t>
            </a:r>
            <a:endParaRPr lang="zh-CN" altLang="en-US" sz="2000" b="1" dirty="0">
              <a:solidFill>
                <a:srgbClr val="FF0000"/>
              </a:solidFill>
            </a:endParaRPr>
          </a:p>
        </p:txBody>
      </p:sp>
      <p:sp>
        <p:nvSpPr>
          <p:cNvPr id="9" name="Rectangle 7"/>
          <p:cNvSpPr>
            <a:spLocks noChangeArrowheads="1"/>
          </p:cNvSpPr>
          <p:nvPr/>
        </p:nvSpPr>
        <p:spPr bwMode="auto">
          <a:xfrm>
            <a:off x="2053506" y="5850005"/>
            <a:ext cx="6080162" cy="769441"/>
          </a:xfrm>
          <a:prstGeom prst="rect">
            <a:avLst/>
          </a:prstGeom>
          <a:solidFill>
            <a:srgbClr val="FFFF00"/>
          </a:solidFill>
          <a:ln w="9525" cmpd="sng">
            <a:solidFill>
              <a:srgbClr val="0000FF"/>
            </a:solidFill>
            <a:miter lim="800000"/>
          </a:ln>
          <a:effectLst/>
        </p:spPr>
        <p:txBody>
          <a:bodyPr wrap="square">
            <a:spAutoFit/>
          </a:bodyPr>
          <a:lstStyle/>
          <a:p>
            <a:pPr algn="l">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dirty="0">
                <a:solidFill>
                  <a:srgbClr val="FF0000"/>
                </a:solidFill>
                <a:sym typeface="Wingdings" panose="05000000000000000000" pitchFamily="2" charset="2"/>
              </a:rPr>
              <a:t>参看案例</a:t>
            </a:r>
            <a:r>
              <a:rPr lang="en-US" altLang="zh-CN" sz="2000" b="1" dirty="0" smtClean="0">
                <a:solidFill>
                  <a:srgbClr val="FF0000"/>
                </a:solidFill>
                <a:sym typeface="Wingdings" panose="05000000000000000000" pitchFamily="2" charset="2"/>
              </a:rPr>
              <a:t>8-7</a:t>
            </a:r>
            <a:r>
              <a:rPr lang="zh-CN" altLang="en-US" sz="2000" b="1" dirty="0">
                <a:solidFill>
                  <a:srgbClr val="FF0000"/>
                </a:solidFill>
                <a:sym typeface="Wingdings" panose="05000000000000000000" pitchFamily="2" charset="2"/>
              </a:rPr>
              <a:t>利用</a:t>
            </a:r>
            <a:r>
              <a:rPr lang="en-US" altLang="zh-CN" sz="2000" b="1" dirty="0">
                <a:solidFill>
                  <a:srgbClr val="FF0000"/>
                </a:solidFill>
                <a:sym typeface="Wingdings" panose="05000000000000000000" pitchFamily="2" charset="2"/>
              </a:rPr>
              <a:t>SSMS</a:t>
            </a:r>
            <a:r>
              <a:rPr lang="zh-CN" altLang="en-US" sz="2000" b="1" dirty="0">
                <a:solidFill>
                  <a:srgbClr val="FF0000"/>
                </a:solidFill>
                <a:sym typeface="Wingdings" panose="05000000000000000000" pitchFamily="2" charset="2"/>
              </a:rPr>
              <a:t>创建新的数据库</a:t>
            </a:r>
            <a:r>
              <a:rPr lang="zh-CN" altLang="en-US" sz="2000" b="1" dirty="0" smtClean="0">
                <a:solidFill>
                  <a:srgbClr val="FF0000"/>
                </a:solidFill>
                <a:sym typeface="Wingdings" panose="05000000000000000000" pitchFamily="2" charset="2"/>
              </a:rPr>
              <a:t>角色</a:t>
            </a:r>
            <a:endParaRPr lang="en-US" altLang="zh-CN" sz="2000" b="1" dirty="0" smtClean="0">
              <a:solidFill>
                <a:srgbClr val="FF0000"/>
              </a:solidFill>
              <a:sym typeface="Wingdings" panose="05000000000000000000" pitchFamily="2" charset="2"/>
            </a:endParaRPr>
          </a:p>
          <a:p>
            <a:pPr algn="l">
              <a:defRPr/>
            </a:pPr>
            <a:r>
              <a:rPr lang="zh-CN" altLang="en-US" sz="2000" b="1" dirty="0" smtClean="0">
                <a:solidFill>
                  <a:srgbClr val="FF0000"/>
                </a:solidFill>
                <a:sym typeface="Wingdings" panose="05000000000000000000" pitchFamily="2" charset="2"/>
              </a:rPr>
              <a:t>           利用</a:t>
            </a:r>
            <a:r>
              <a:rPr lang="en-US" altLang="zh-CN" sz="2000" b="1" dirty="0">
                <a:solidFill>
                  <a:srgbClr val="FF0000"/>
                </a:solidFill>
                <a:sym typeface="Wingdings" panose="05000000000000000000" pitchFamily="2" charset="2"/>
              </a:rPr>
              <a:t>SQL</a:t>
            </a:r>
            <a:r>
              <a:rPr lang="zh-CN" altLang="en-US" sz="2000" b="1" dirty="0">
                <a:solidFill>
                  <a:srgbClr val="FF0000"/>
                </a:solidFill>
                <a:sym typeface="Wingdings" panose="05000000000000000000" pitchFamily="2" charset="2"/>
              </a:rPr>
              <a:t>命令创建新的数据库角色</a:t>
            </a:r>
            <a:endParaRPr lang="zh-CN" altLang="en-US" sz="2000" b="1" dirty="0">
              <a:solidFill>
                <a:srgbClr val="FF0000"/>
              </a:solidFill>
            </a:endParaRP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4294967295"/>
          </p:nvPr>
        </p:nvSpPr>
        <p:spPr>
          <a:xfrm>
            <a:off x="457200" y="1295400"/>
            <a:ext cx="8286750" cy="2889250"/>
          </a:xfrm>
        </p:spPr>
        <p:txBody>
          <a:bodyPr/>
          <a:lstStyle/>
          <a:p>
            <a:pPr marL="0" indent="0">
              <a:buNone/>
              <a:defRPr/>
            </a:pPr>
            <a:r>
              <a:rPr lang="en-US" altLang="zh-CN" sz="2800" dirty="0" smtClean="0">
                <a:solidFill>
                  <a:srgbClr val="FF0000"/>
                </a:solidFill>
              </a:rPr>
              <a:t> 8.3.3 </a:t>
            </a:r>
            <a:r>
              <a:rPr lang="zh-CN" altLang="en-US" sz="2800" dirty="0" smtClean="0">
                <a:solidFill>
                  <a:srgbClr val="FF0000"/>
                </a:solidFill>
              </a:rPr>
              <a:t>用户与角色管理</a:t>
            </a:r>
            <a:endParaRPr lang="zh-CN" altLang="en-US" sz="2800" dirty="0" smtClean="0">
              <a:solidFill>
                <a:srgbClr val="FF0000"/>
              </a:solidFill>
            </a:endParaRPr>
          </a:p>
          <a:p>
            <a:pPr marL="0" indent="0">
              <a:buNone/>
              <a:defRPr/>
            </a:pPr>
            <a:r>
              <a:rPr lang="en-US" altLang="zh-CN" sz="2400" kern="1200" dirty="0" smtClean="0">
                <a:solidFill>
                  <a:schemeClr val="tx1"/>
                </a:solidFill>
                <a:latin typeface="Arial" panose="020B0604020202020204" pitchFamily="34" charset="0"/>
              </a:rPr>
              <a:t>  2</a:t>
            </a:r>
            <a:r>
              <a:rPr lang="zh-CN" altLang="en-US" sz="2400" kern="1200" dirty="0" smtClean="0">
                <a:solidFill>
                  <a:schemeClr val="tx1"/>
                </a:solidFill>
                <a:latin typeface="Arial" panose="020B0604020202020204" pitchFamily="34" charset="0"/>
              </a:rPr>
              <a:t>．角色管理</a:t>
            </a:r>
            <a:endParaRPr lang="zh-CN" altLang="en-US" sz="2400" kern="1200" dirty="0" smtClean="0">
              <a:solidFill>
                <a:schemeClr val="tx1"/>
              </a:solidFill>
              <a:latin typeface="Arial" panose="020B0604020202020204" pitchFamily="34" charset="0"/>
            </a:endParaRPr>
          </a:p>
          <a:p>
            <a:pPr marL="0" indent="0">
              <a:buNone/>
              <a:defRPr/>
            </a:pP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4</a:t>
            </a:r>
            <a:r>
              <a:rPr lang="zh-CN" altLang="en-US" sz="2400" kern="1200" dirty="0">
                <a:solidFill>
                  <a:schemeClr val="tx1"/>
                </a:solidFill>
                <a:latin typeface="Arial" panose="020B0604020202020204" pitchFamily="34" charset="0"/>
              </a:rPr>
              <a:t>）应用程序角色</a:t>
            </a:r>
            <a:endParaRPr lang="zh-CN" altLang="en-US" sz="2400" kern="1200" dirty="0">
              <a:solidFill>
                <a:schemeClr val="tx1"/>
              </a:solidFill>
              <a:latin typeface="Arial" panose="020B0604020202020204" pitchFamily="34" charset="0"/>
            </a:endParaRPr>
          </a:p>
          <a:p>
            <a:pPr>
              <a:defRPr/>
            </a:pPr>
            <a:r>
              <a:rPr lang="zh-CN" altLang="en-US" sz="2400" kern="1200" dirty="0">
                <a:solidFill>
                  <a:schemeClr val="tx1"/>
                </a:solidFill>
                <a:latin typeface="Arial" panose="020B0604020202020204" pitchFamily="34" charset="0"/>
              </a:rPr>
              <a:t>应用程序角色是特殊的数据库角色，用于允许用户通过特定应用程序获取特定数据。应用程序角色不包含任何成员，而且在使用它们之前要在当前连接中将它们激活</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p:txBody>
      </p:sp>
      <p:sp>
        <p:nvSpPr>
          <p:cNvPr id="46085"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pic>
        <p:nvPicPr>
          <p:cNvPr id="26628" name="Picture 8" descr="MC90001342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32625" y="1881188"/>
            <a:ext cx="1182688"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AutoShape 53"/>
          <p:cNvSpPr>
            <a:spLocks noChangeArrowheads="1"/>
          </p:cNvSpPr>
          <p:nvPr/>
        </p:nvSpPr>
        <p:spPr bwMode="auto">
          <a:xfrm>
            <a:off x="423863" y="1773238"/>
            <a:ext cx="8353425" cy="259238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6630"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8.3</a:t>
            </a:r>
            <a:r>
              <a:rPr lang="zh-CN" altLang="en-US" sz="3200">
                <a:solidFill>
                  <a:schemeClr val="bg1"/>
                </a:solidFill>
                <a:latin typeface="Verdana" panose="020B0604030504040204" pitchFamily="34" charset="0"/>
              </a:rPr>
              <a:t>身份验证和访问控制</a:t>
            </a:r>
            <a:endParaRPr lang="zh-CN" altLang="en-US" sz="3200">
              <a:solidFill>
                <a:schemeClr val="bg1"/>
              </a:solidFill>
              <a:latin typeface="Verdana" panose="020B0604030504040204" pitchFamily="34" charset="0"/>
            </a:endParaRPr>
          </a:p>
        </p:txBody>
      </p:sp>
      <p:sp>
        <p:nvSpPr>
          <p:cNvPr id="26631" name="AutoShape 7"/>
          <p:cNvSpPr>
            <a:spLocks noChangeArrowheads="1"/>
          </p:cNvSpPr>
          <p:nvPr/>
        </p:nvSpPr>
        <p:spPr bwMode="auto">
          <a:xfrm>
            <a:off x="457200" y="5553075"/>
            <a:ext cx="8320088" cy="936625"/>
          </a:xfrm>
          <a:prstGeom prst="flowChartAlternateProcess">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0" name="AutoShape 8"/>
          <p:cNvSpPr>
            <a:spLocks noChangeArrowheads="1"/>
          </p:cNvSpPr>
          <p:nvPr/>
        </p:nvSpPr>
        <p:spPr bwMode="auto">
          <a:xfrm>
            <a:off x="538163" y="4689475"/>
            <a:ext cx="1828800" cy="425450"/>
          </a:xfrm>
          <a:prstGeom prst="flowChartAlternateProcess">
            <a:avLst/>
          </a:prstGeom>
          <a:solidFill>
            <a:srgbClr val="FFFF00"/>
          </a:solidFill>
          <a:ln w="9525" cmpd="sng">
            <a:solidFill>
              <a:schemeClr val="tx2"/>
            </a:solidFill>
            <a:miter lim="800000"/>
          </a:ln>
          <a:effectLst/>
        </p:spPr>
        <p:txBody>
          <a:bodyPr wrap="none" anchor="ctr"/>
          <a:lstStyle/>
          <a:p>
            <a:pPr algn="ctr">
              <a:defRPr/>
            </a:pPr>
            <a:r>
              <a:rPr lang="en-US" altLang="zh-CN" sz="2000" b="1" dirty="0">
                <a:solidFill>
                  <a:srgbClr val="FF0000"/>
                </a:solidFill>
                <a:sym typeface="Wingdings" panose="05000000000000000000" pitchFamily="2" charset="2"/>
              </a:rPr>
              <a:t></a:t>
            </a:r>
            <a:r>
              <a:rPr lang="zh-CN" altLang="en-US" sz="2000" b="1" dirty="0">
                <a:solidFill>
                  <a:srgbClr val="FF0000"/>
                </a:solidFill>
                <a:effectLst>
                  <a:outerShdw blurRad="38100" dist="38100" dir="2700000" algn="tl">
                    <a:srgbClr val="000000"/>
                  </a:outerShdw>
                </a:effectLst>
              </a:rPr>
              <a:t>讨论思考</a:t>
            </a:r>
            <a:endParaRPr lang="zh-CN" altLang="en-US" sz="2000" b="1" dirty="0">
              <a:solidFill>
                <a:srgbClr val="FF0000"/>
              </a:solidFill>
              <a:effectLst>
                <a:outerShdw blurRad="38100" dist="38100" dir="2700000" algn="tl">
                  <a:srgbClr val="000000"/>
                </a:outerShdw>
              </a:effectLst>
            </a:endParaRPr>
          </a:p>
        </p:txBody>
      </p:sp>
      <p:sp>
        <p:nvSpPr>
          <p:cNvPr id="26633" name="TextBox 2"/>
          <p:cNvSpPr txBox="1">
            <a:spLocks noChangeArrowheads="1"/>
          </p:cNvSpPr>
          <p:nvPr/>
        </p:nvSpPr>
        <p:spPr bwMode="auto">
          <a:xfrm>
            <a:off x="787400" y="5640388"/>
            <a:ext cx="7496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zh-CN" altLang="en-US" sz="2400" dirty="0">
                <a:solidFill>
                  <a:schemeClr val="tx1"/>
                </a:solidFill>
                <a:latin typeface="Arial" panose="020B0604020202020204" pitchFamily="34" charset="0"/>
              </a:rPr>
              <a:t>用户权限的种类有哪些？各自的作用？</a:t>
            </a:r>
            <a:endParaRPr lang="zh-CN" altLang="en-US" sz="2400" dirty="0">
              <a:solidFill>
                <a:schemeClr val="tx1"/>
              </a:solidFill>
              <a:latin typeface="Arial" panose="020B0604020202020204" pitchFamily="34" charset="0"/>
            </a:endParaRPr>
          </a:p>
        </p:txBody>
      </p:sp>
      <p:pic>
        <p:nvPicPr>
          <p:cNvPr id="26634" name="Picture 8" descr="C:\Users\founder\Pictures\u=3689602939,20643913&amp;fm=15&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5640388"/>
            <a:ext cx="6985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66"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7652"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
        <p:nvSpPr>
          <p:cNvPr id="27653" name="AutoShape 53"/>
          <p:cNvSpPr>
            <a:spLocks noChangeArrowheads="1"/>
          </p:cNvSpPr>
          <p:nvPr/>
        </p:nvSpPr>
        <p:spPr bwMode="auto">
          <a:xfrm>
            <a:off x="265113" y="3789363"/>
            <a:ext cx="8540750" cy="291623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 name="TextBox 1"/>
          <p:cNvSpPr txBox="1"/>
          <p:nvPr/>
        </p:nvSpPr>
        <p:spPr>
          <a:xfrm>
            <a:off x="265113" y="3354388"/>
            <a:ext cx="8531225" cy="3208337"/>
          </a:xfrm>
          <a:prstGeom prst="rect">
            <a:avLst/>
          </a:prstGeom>
          <a:noFill/>
        </p:spPr>
        <p:txBody>
          <a:bodyPr>
            <a:spAutoFit/>
          </a:bodyPr>
          <a:lstStyle/>
          <a:p>
            <a:pPr algn="l" eaLnBrk="0" hangingPunct="0">
              <a:lnSpc>
                <a:spcPct val="90000"/>
              </a:lnSpc>
              <a:spcBef>
                <a:spcPct val="30000"/>
              </a:spcBef>
              <a:buClr>
                <a:schemeClr val="hlink"/>
              </a:buClr>
              <a:defRPr/>
            </a:pPr>
            <a:r>
              <a:rPr lang="en-US" altLang="zh-CN" sz="2500" b="1" kern="0" dirty="0" smtClean="0">
                <a:solidFill>
                  <a:srgbClr val="FF0000"/>
                </a:solidFill>
                <a:effectLst>
                  <a:outerShdw blurRad="38100" dist="38100" dir="2700000" algn="tl">
                    <a:srgbClr val="C0C0C0"/>
                  </a:outerShdw>
                </a:effectLst>
                <a:latin typeface="+mn-lt"/>
                <a:ea typeface="+mn-ea"/>
              </a:rPr>
              <a:t> 8.4.1</a:t>
            </a:r>
            <a:r>
              <a:rPr lang="zh-CN" altLang="en-US" sz="2500" b="1" kern="0" dirty="0">
                <a:solidFill>
                  <a:srgbClr val="FF0000"/>
                </a:solidFill>
                <a:effectLst>
                  <a:outerShdw blurRad="38100" dist="38100" dir="2700000" algn="tl">
                    <a:srgbClr val="C0C0C0"/>
                  </a:outerShdw>
                </a:effectLst>
                <a:latin typeface="+mn-lt"/>
                <a:ea typeface="+mn-ea"/>
              </a:rPr>
              <a:t>数据备份</a:t>
            </a:r>
            <a:endParaRPr lang="en-US" altLang="zh-CN" sz="2500" b="1" kern="0" dirty="0">
              <a:solidFill>
                <a:srgbClr val="FF0000"/>
              </a:solidFill>
              <a:effectLst>
                <a:outerShdw blurRad="38100" dist="38100" dir="2700000" algn="tl">
                  <a:srgbClr val="C0C0C0"/>
                </a:outerShdw>
              </a:effectLst>
              <a:latin typeface="+mn-lt"/>
              <a:ea typeface="+mn-ea"/>
            </a:endParaRPr>
          </a:p>
          <a:p>
            <a:pPr marL="342900" indent="-342900" algn="l" eaLnBrk="0" hangingPunct="0">
              <a:lnSpc>
                <a:spcPct val="90000"/>
              </a:lnSpc>
              <a:spcBef>
                <a:spcPct val="30000"/>
              </a:spcBef>
              <a:buClr>
                <a:schemeClr val="hlink"/>
              </a:buClr>
              <a:buFont typeface="Wingdings" panose="05000000000000000000" pitchFamily="2" charset="2"/>
              <a:buChar char="n"/>
              <a:defRPr/>
            </a:pPr>
            <a:r>
              <a:rPr lang="zh-CN" altLang="en-US" b="1" dirty="0">
                <a:ea typeface="+mn-ea"/>
              </a:rPr>
              <a:t>设计备份策略的指导思想：以最小的代价恢复数据。备份与恢复是相互联系的，备份策略与恢复应结合起来考虑。</a:t>
            </a:r>
            <a:endParaRPr lang="en-US" altLang="zh-CN" b="1" dirty="0">
              <a:ea typeface="+mn-ea"/>
            </a:endParaRPr>
          </a:p>
          <a:p>
            <a:pPr algn="l" eaLnBrk="0" hangingPunct="0">
              <a:lnSpc>
                <a:spcPct val="90000"/>
              </a:lnSpc>
              <a:spcBef>
                <a:spcPct val="30000"/>
              </a:spcBef>
              <a:buClr>
                <a:schemeClr val="hlink"/>
              </a:buClr>
              <a:defRPr/>
            </a:pPr>
            <a:r>
              <a:rPr lang="en-US" altLang="zh-CN" b="1" dirty="0" smtClean="0">
                <a:ea typeface="+mn-ea"/>
              </a:rPr>
              <a:t> 1</a:t>
            </a:r>
            <a:r>
              <a:rPr lang="en-US" altLang="zh-CN" b="1" dirty="0">
                <a:ea typeface="+mn-ea"/>
              </a:rPr>
              <a:t>.</a:t>
            </a:r>
            <a:r>
              <a:rPr lang="zh-CN" altLang="en-US" b="1" dirty="0">
                <a:ea typeface="+mn-ea"/>
              </a:rPr>
              <a:t>备份内容</a:t>
            </a:r>
            <a:endParaRPr lang="en-US" altLang="zh-CN" b="1" dirty="0">
              <a:ea typeface="+mn-ea"/>
            </a:endParaRPr>
          </a:p>
          <a:p>
            <a:pPr marL="800100" lvl="1" indent="-342900" algn="l" eaLnBrk="0" hangingPunct="0">
              <a:lnSpc>
                <a:spcPct val="90000"/>
              </a:lnSpc>
              <a:spcBef>
                <a:spcPct val="30000"/>
              </a:spcBef>
              <a:buClr>
                <a:schemeClr val="hlink"/>
              </a:buClr>
              <a:buFont typeface="Wingdings" panose="05000000000000000000" pitchFamily="2" charset="2"/>
              <a:buChar char="n"/>
              <a:defRPr/>
            </a:pPr>
            <a:r>
              <a:rPr lang="en-US" altLang="zh-CN" b="1" dirty="0">
                <a:ea typeface="+mn-ea"/>
              </a:rPr>
              <a:t>SQL Server</a:t>
            </a:r>
            <a:r>
              <a:rPr lang="zh-CN" altLang="en-US" b="1" dirty="0">
                <a:ea typeface="+mn-ea"/>
              </a:rPr>
              <a:t>数据库</a:t>
            </a:r>
            <a:r>
              <a:rPr lang="zh-CN" altLang="en-US" b="1" dirty="0">
                <a:solidFill>
                  <a:srgbClr val="FF0000"/>
                </a:solidFill>
                <a:ea typeface="+mn-ea"/>
              </a:rPr>
              <a:t>需备份的内容</a:t>
            </a:r>
            <a:r>
              <a:rPr lang="zh-CN" altLang="en-US" b="1" dirty="0">
                <a:ea typeface="+mn-ea"/>
              </a:rPr>
              <a:t>分为</a:t>
            </a:r>
            <a:r>
              <a:rPr lang="zh-CN" altLang="en-US" b="1" dirty="0">
                <a:solidFill>
                  <a:srgbClr val="FF0000"/>
                </a:solidFill>
                <a:ea typeface="+mn-ea"/>
              </a:rPr>
              <a:t>数据文件</a:t>
            </a:r>
            <a:r>
              <a:rPr lang="zh-CN" altLang="en-US" b="1" dirty="0">
                <a:ea typeface="+mn-ea"/>
              </a:rPr>
              <a:t>（包括主要数据文件和次要数据文件）、</a:t>
            </a:r>
            <a:r>
              <a:rPr lang="zh-CN" altLang="en-US" b="1" dirty="0">
                <a:solidFill>
                  <a:srgbClr val="FF0000"/>
                </a:solidFill>
                <a:ea typeface="+mn-ea"/>
              </a:rPr>
              <a:t>日志文件</a:t>
            </a:r>
            <a:r>
              <a:rPr lang="zh-CN" altLang="en-US" b="1" dirty="0">
                <a:ea typeface="+mn-ea"/>
              </a:rPr>
              <a:t>两部分。</a:t>
            </a:r>
            <a:endParaRPr lang="en-US" altLang="zh-CN" b="1" dirty="0">
              <a:ea typeface="+mn-ea"/>
            </a:endParaRPr>
          </a:p>
          <a:p>
            <a:pPr marL="800100" lvl="1" indent="-342900" algn="l" eaLnBrk="0" hangingPunct="0">
              <a:lnSpc>
                <a:spcPct val="90000"/>
              </a:lnSpc>
              <a:spcBef>
                <a:spcPct val="30000"/>
              </a:spcBef>
              <a:buClr>
                <a:schemeClr val="hlink"/>
              </a:buClr>
              <a:buFont typeface="Wingdings" panose="05000000000000000000" pitchFamily="2" charset="2"/>
              <a:buChar char="n"/>
              <a:defRPr/>
            </a:pPr>
            <a:r>
              <a:rPr lang="zh-CN" altLang="en-US" b="1" dirty="0">
                <a:ea typeface="+mn-ea"/>
              </a:rPr>
              <a:t>根据每次备份的目标不同，可以将备份分为</a:t>
            </a:r>
            <a:r>
              <a:rPr lang="zh-CN" altLang="en-US" b="1" dirty="0">
                <a:solidFill>
                  <a:srgbClr val="FF0000"/>
                </a:solidFill>
                <a:ea typeface="+mn-ea"/>
              </a:rPr>
              <a:t>数据备份</a:t>
            </a:r>
            <a:r>
              <a:rPr lang="zh-CN" altLang="en-US" b="1" dirty="0">
                <a:ea typeface="+mn-ea"/>
              </a:rPr>
              <a:t>和</a:t>
            </a:r>
            <a:r>
              <a:rPr lang="zh-CN" altLang="en-US" b="1" dirty="0">
                <a:solidFill>
                  <a:srgbClr val="FF0000"/>
                </a:solidFill>
                <a:ea typeface="+mn-ea"/>
              </a:rPr>
              <a:t>日志备份</a:t>
            </a:r>
            <a:r>
              <a:rPr lang="zh-CN" altLang="en-US" b="1" dirty="0">
                <a:ea typeface="+mn-ea"/>
              </a:rPr>
              <a:t>。</a:t>
            </a:r>
            <a:endParaRPr lang="zh-CN" altLang="en-US" b="1" dirty="0">
              <a:ea typeface="+mn-ea"/>
            </a:endParaRPr>
          </a:p>
        </p:txBody>
      </p:sp>
      <p:sp>
        <p:nvSpPr>
          <p:cNvPr id="11" name="流程图: 可选过程 21"/>
          <p:cNvSpPr/>
          <p:nvPr/>
        </p:nvSpPr>
        <p:spPr bwMode="auto">
          <a:xfrm>
            <a:off x="265114" y="1304844"/>
            <a:ext cx="8627366" cy="2049544"/>
          </a:xfrm>
          <a:prstGeom prst="flowChartAlternateProcess">
            <a:avLst/>
          </a:prstGeom>
          <a:solidFill>
            <a:srgbClr val="EAEAEA"/>
          </a:solidFill>
          <a:ln w="3175">
            <a:solidFill>
              <a:srgbClr val="000000"/>
            </a:solidFill>
            <a:prstDash val="lgDashDot"/>
            <a:miter lim="800000"/>
          </a:ln>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just" eaLnBrk="1" hangingPunct="1">
              <a:lnSpc>
                <a:spcPct val="90000"/>
              </a:lnSpc>
              <a:spcBef>
                <a:spcPct val="5000"/>
              </a:spcBef>
              <a:buClrTx/>
              <a:buNone/>
            </a:pPr>
            <a:r>
              <a:rPr lang="zh-CN" altLang="en-US" dirty="0" smtClean="0">
                <a:solidFill>
                  <a:srgbClr val="FF0000"/>
                </a:solidFill>
                <a:latin typeface="Times New Roman" panose="02020603050405020304" pitchFamily="18" charset="0"/>
              </a:rPr>
              <a:t>        </a:t>
            </a:r>
            <a:r>
              <a:rPr lang="zh-CN" altLang="en-US" dirty="0" smtClean="0">
                <a:latin typeface="Times New Roman" panose="02020603050405020304" pitchFamily="18" charset="0"/>
              </a:rPr>
              <a:t>虽然</a:t>
            </a:r>
            <a:r>
              <a:rPr lang="zh-CN" altLang="en-US" dirty="0">
                <a:latin typeface="Times New Roman" panose="02020603050405020304" pitchFamily="18" charset="0"/>
              </a:rPr>
              <a:t>数据库管理系统采取了各种措施来保证数据库的安全性和完整性，但还是需要防止可能出现的</a:t>
            </a:r>
            <a:r>
              <a:rPr lang="zh-CN" altLang="en-US" dirty="0">
                <a:solidFill>
                  <a:srgbClr val="FF0000"/>
                </a:solidFill>
                <a:latin typeface="Times New Roman" panose="02020603050405020304" pitchFamily="18" charset="0"/>
              </a:rPr>
              <a:t>意外故障</a:t>
            </a:r>
            <a:r>
              <a:rPr lang="zh-CN" altLang="en-US" dirty="0">
                <a:latin typeface="Times New Roman" panose="02020603050405020304" pitchFamily="18" charset="0"/>
              </a:rPr>
              <a:t>如：</a:t>
            </a:r>
            <a:r>
              <a:rPr lang="zh-CN" altLang="en-US" dirty="0">
                <a:solidFill>
                  <a:schemeClr val="tx1"/>
                </a:solidFill>
                <a:latin typeface="楷体" panose="02010609060101010101" pitchFamily="49" charset="-122"/>
                <a:ea typeface="楷体" panose="02010609060101010101" pitchFamily="49" charset="-122"/>
              </a:rPr>
              <a:t>存储媒体损坏、用户操作错误、硬件故障或自然灾难等。这些故障会造成运行事务的异常中断，影响数据的正确性，甚至会破坏数据库，使数据库中的数据破坏或丢失。数据的备份与恢复是数据库文件管理中最常见的操作，是最简单的数据恢复方式。</a:t>
            </a:r>
            <a:endParaRPr lang="zh-CN" altLang="en-US" dirty="0">
              <a:solidFill>
                <a:schemeClr val="tx1"/>
              </a:solidFill>
              <a:latin typeface="楷体" panose="02010609060101010101" pitchFamily="49" charset="-122"/>
              <a:ea typeface="楷体" panose="02010609060101010101" pitchFamily="49" charset="-122"/>
            </a:endParaRPr>
          </a:p>
          <a:p>
            <a:pPr algn="just" eaLnBrk="1" hangingPunct="1">
              <a:lnSpc>
                <a:spcPct val="90000"/>
              </a:lnSpc>
              <a:spcBef>
                <a:spcPct val="5000"/>
              </a:spcBef>
              <a:buClrTx/>
              <a:buNone/>
            </a:pPr>
            <a:r>
              <a:rPr lang="zh-CN" altLang="en-US" dirty="0" smtClean="0">
                <a:solidFill>
                  <a:srgbClr val="FF0000"/>
                </a:solidFill>
                <a:latin typeface="Times New Roman" panose="02020603050405020304" pitchFamily="18" charset="0"/>
              </a:rPr>
              <a:t>    </a:t>
            </a:r>
            <a:endParaRPr lang="zh-CN" altLang="en-US" dirty="0">
              <a:solidFill>
                <a:schemeClr val="tx1"/>
              </a:solidFill>
              <a:latin typeface="楷体" panose="02010609060101010101" pitchFamily="49" charset="-122"/>
              <a:ea typeface="楷体" panose="02010609060101010101" pitchFamily="49" charset="-122"/>
            </a:endParaRPr>
          </a:p>
        </p:txBody>
      </p:sp>
      <p:grpSp>
        <p:nvGrpSpPr>
          <p:cNvPr id="8" name="圆角矩形 12"/>
          <p:cNvGrpSpPr/>
          <p:nvPr/>
        </p:nvGrpSpPr>
        <p:grpSpPr bwMode="auto">
          <a:xfrm>
            <a:off x="457200" y="817563"/>
            <a:ext cx="1550988" cy="752475"/>
            <a:chOff x="0" y="0"/>
            <a:chExt cx="837" cy="345"/>
          </a:xfrm>
        </p:grpSpPr>
        <p:pic>
          <p:nvPicPr>
            <p:cNvPr id="9" name="圆角矩形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3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1"/>
            <p:cNvSpPr txBox="1">
              <a:spLocks noChangeArrowheads="1"/>
            </p:cNvSpPr>
            <p:nvPr/>
          </p:nvSpPr>
          <p:spPr bwMode="auto">
            <a:xfrm>
              <a:off x="73" y="43"/>
              <a:ext cx="69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20000"/>
                </a:spcBef>
                <a:buClrTx/>
                <a:buFont typeface="Wingdings" panose="05000000000000000000" pitchFamily="2" charset="2"/>
                <a:buNone/>
              </a:pPr>
              <a:r>
                <a:rPr lang="zh-CN" altLang="en-US" sz="1600" dirty="0">
                  <a:solidFill>
                    <a:srgbClr val="002060"/>
                  </a:solidFill>
                  <a:latin typeface="微软雅黑" panose="020B0503020204020204" charset="-122"/>
                  <a:ea typeface="微软雅黑" panose="020B0503020204020204" charset="-122"/>
                </a:rPr>
                <a:t>案例</a:t>
              </a:r>
              <a:r>
                <a:rPr lang="en-US" altLang="zh-CN" sz="1600" dirty="0" smtClean="0">
                  <a:solidFill>
                    <a:srgbClr val="002060"/>
                  </a:solidFill>
                  <a:latin typeface="微软雅黑" panose="020B0503020204020204" charset="-122"/>
                  <a:ea typeface="微软雅黑" panose="020B0503020204020204" charset="-122"/>
                </a:rPr>
                <a:t>8-9</a:t>
              </a:r>
              <a:endParaRPr lang="zh-CN" altLang="en-US" sz="1600" dirty="0">
                <a:solidFill>
                  <a:srgbClr val="002060"/>
                </a:solidFill>
                <a:latin typeface="微软雅黑" panose="020B0503020204020204" charset="-122"/>
                <a:ea typeface="微软雅黑" panose="020B0503020204020204" charset="-122"/>
              </a:endParaRPr>
            </a:p>
          </p:txBody>
        </p:sp>
      </p:gr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内容占位符 2"/>
          <p:cNvSpPr>
            <a:spLocks noGrp="1"/>
          </p:cNvSpPr>
          <p:nvPr>
            <p:ph idx="4294967295"/>
          </p:nvPr>
        </p:nvSpPr>
        <p:spPr>
          <a:xfrm>
            <a:off x="143508" y="1066800"/>
            <a:ext cx="8690930" cy="5566556"/>
          </a:xfrm>
        </p:spPr>
        <p:txBody>
          <a:bodyPr/>
          <a:lstStyle/>
          <a:p>
            <a:pPr marL="0" indent="0">
              <a:buNone/>
              <a:defRPr/>
            </a:pPr>
            <a:r>
              <a:rPr lang="en-US" altLang="zh-CN" sz="2400" dirty="0" smtClean="0">
                <a:solidFill>
                  <a:srgbClr val="FF0000"/>
                </a:solidFill>
              </a:rPr>
              <a:t>   8.4.1</a:t>
            </a:r>
            <a:r>
              <a:rPr lang="zh-CN" altLang="en-US" sz="2400" dirty="0">
                <a:solidFill>
                  <a:srgbClr val="FF0000"/>
                </a:solidFill>
              </a:rPr>
              <a:t>数据备份</a:t>
            </a:r>
            <a:endParaRPr lang="en-US" altLang="zh-CN" sz="2400" dirty="0">
              <a:solidFill>
                <a:srgbClr val="FF0000"/>
              </a:solidFill>
            </a:endParaRPr>
          </a:p>
          <a:p>
            <a:pPr marL="457200" lvl="1" indent="0">
              <a:buFont typeface="Wingdings" panose="05000000000000000000" pitchFamily="2" charset="2"/>
              <a:buNone/>
              <a:defRPr/>
            </a:pPr>
            <a:r>
              <a:rPr lang="en-US" altLang="zh-CN" sz="2400" b="1" kern="1200" dirty="0">
                <a:solidFill>
                  <a:schemeClr val="tx1"/>
                </a:solidFill>
                <a:latin typeface="Arial" panose="020B0604020202020204" pitchFamily="34" charset="0"/>
                <a:cs typeface="+mn-cs"/>
              </a:rPr>
              <a:t>2.</a:t>
            </a:r>
            <a:r>
              <a:rPr lang="zh-CN" altLang="en-US" sz="2400" b="1" kern="1200" dirty="0">
                <a:solidFill>
                  <a:schemeClr val="tx1"/>
                </a:solidFill>
                <a:latin typeface="Arial" panose="020B0604020202020204" pitchFamily="34" charset="0"/>
                <a:cs typeface="+mn-cs"/>
              </a:rPr>
              <a:t>备份</a:t>
            </a:r>
            <a:r>
              <a:rPr lang="zh-CN" altLang="en-US" sz="2400" b="1" kern="1200" dirty="0" smtClean="0">
                <a:solidFill>
                  <a:schemeClr val="tx1"/>
                </a:solidFill>
                <a:latin typeface="Arial" panose="020B0604020202020204" pitchFamily="34" charset="0"/>
                <a:cs typeface="+mn-cs"/>
              </a:rPr>
              <a:t>介质</a:t>
            </a:r>
            <a:endParaRPr lang="en-US" altLang="zh-CN" sz="2400" b="1" kern="1200" dirty="0" smtClean="0">
              <a:solidFill>
                <a:schemeClr val="tx1"/>
              </a:solidFill>
              <a:latin typeface="Arial" panose="020B0604020202020204" pitchFamily="34" charset="0"/>
              <a:cs typeface="+mn-cs"/>
            </a:endParaRPr>
          </a:p>
          <a:p>
            <a:pPr lvl="1">
              <a:defRPr/>
            </a:pPr>
            <a:r>
              <a:rPr lang="zh-CN" altLang="en-US" sz="2400" b="1" kern="1200" dirty="0" smtClean="0">
                <a:solidFill>
                  <a:srgbClr val="FF0000"/>
                </a:solidFill>
                <a:latin typeface="Arial" panose="020B0604020202020204" pitchFamily="34" charset="0"/>
              </a:rPr>
              <a:t>备份</a:t>
            </a:r>
            <a:r>
              <a:rPr lang="zh-CN" altLang="en-US" sz="2400" b="1" kern="1200" dirty="0">
                <a:solidFill>
                  <a:srgbClr val="FF0000"/>
                </a:solidFill>
                <a:latin typeface="Arial" panose="020B0604020202020204" pitchFamily="34" charset="0"/>
              </a:rPr>
              <a:t>介质</a:t>
            </a:r>
            <a:r>
              <a:rPr lang="zh-CN" altLang="en-US" sz="2400" b="1" kern="1200" dirty="0">
                <a:solidFill>
                  <a:schemeClr val="tx1"/>
                </a:solidFill>
                <a:latin typeface="Arial" panose="020B0604020202020204" pitchFamily="34" charset="0"/>
              </a:rPr>
              <a:t>是指将数据库备份到目标载体，即备份到何处</a:t>
            </a:r>
            <a:r>
              <a:rPr lang="zh-CN" altLang="en-US" sz="2400" b="1" kern="1200" dirty="0" smtClean="0">
                <a:solidFill>
                  <a:schemeClr val="tx1"/>
                </a:solidFill>
                <a:latin typeface="Arial" panose="020B0604020202020204" pitchFamily="34" charset="0"/>
              </a:rPr>
              <a:t>。 </a:t>
            </a:r>
            <a:endParaRPr lang="en-US" altLang="zh-CN" sz="2400" b="1" kern="1200" dirty="0" smtClean="0">
              <a:solidFill>
                <a:schemeClr val="tx1"/>
              </a:solidFill>
              <a:latin typeface="Arial" panose="020B0604020202020204" pitchFamily="34" charset="0"/>
            </a:endParaRPr>
          </a:p>
          <a:p>
            <a:pPr lvl="1">
              <a:defRPr/>
            </a:pPr>
            <a:r>
              <a:rPr lang="en-US" altLang="zh-CN" sz="2400" b="1" kern="1200" dirty="0" smtClean="0">
                <a:solidFill>
                  <a:schemeClr val="tx1"/>
                </a:solidFill>
                <a:latin typeface="Arial" panose="020B0604020202020204" pitchFamily="34" charset="0"/>
              </a:rPr>
              <a:t>SQL </a:t>
            </a:r>
            <a:r>
              <a:rPr lang="en-US" altLang="zh-CN" sz="2400" b="1" kern="1200" dirty="0">
                <a:solidFill>
                  <a:schemeClr val="tx1"/>
                </a:solidFill>
                <a:latin typeface="Arial" panose="020B0604020202020204" pitchFamily="34" charset="0"/>
              </a:rPr>
              <a:t>Server 2016</a:t>
            </a:r>
            <a:r>
              <a:rPr lang="zh-CN" altLang="en-US" sz="2400" b="1" kern="1200" dirty="0">
                <a:solidFill>
                  <a:schemeClr val="tx1"/>
                </a:solidFill>
                <a:latin typeface="Arial" panose="020B0604020202020204" pitchFamily="34" charset="0"/>
              </a:rPr>
              <a:t>中，允许使用两种类型的备份</a:t>
            </a:r>
            <a:r>
              <a:rPr lang="zh-CN" altLang="en-US" sz="2400" b="1" kern="1200" dirty="0" smtClean="0">
                <a:solidFill>
                  <a:schemeClr val="tx1"/>
                </a:solidFill>
                <a:latin typeface="Arial" panose="020B0604020202020204" pitchFamily="34" charset="0"/>
              </a:rPr>
              <a:t>介质：</a:t>
            </a:r>
            <a:endParaRPr lang="en-US" altLang="zh-CN" sz="2400" b="1" kern="1200" dirty="0" smtClean="0">
              <a:solidFill>
                <a:schemeClr val="tx1"/>
              </a:solidFill>
              <a:latin typeface="Arial" panose="020B0604020202020204" pitchFamily="34" charset="0"/>
            </a:endParaRPr>
          </a:p>
          <a:p>
            <a:pPr marL="457200" lvl="1" indent="0">
              <a:buFont typeface="Wingdings" panose="05000000000000000000" pitchFamily="2" charset="2"/>
              <a:buNone/>
              <a:defRPr/>
            </a:pPr>
            <a:r>
              <a:rPr lang="zh-CN" altLang="en-US" sz="2400" b="1" kern="1200" dirty="0" smtClean="0">
                <a:solidFill>
                  <a:schemeClr val="tx1"/>
                </a:solidFill>
                <a:latin typeface="Arial" panose="020B0604020202020204" pitchFamily="34" charset="0"/>
              </a:rPr>
              <a:t>（</a:t>
            </a:r>
            <a:r>
              <a:rPr lang="en-US" altLang="zh-CN" sz="2400" b="1" kern="1200" dirty="0" smtClean="0">
                <a:solidFill>
                  <a:schemeClr val="tx1"/>
                </a:solidFill>
                <a:latin typeface="Arial" panose="020B0604020202020204" pitchFamily="34" charset="0"/>
              </a:rPr>
              <a:t>1</a:t>
            </a:r>
            <a:r>
              <a:rPr lang="zh-CN" altLang="en-US" sz="2400" b="1" kern="1200" dirty="0">
                <a:solidFill>
                  <a:schemeClr val="tx1"/>
                </a:solidFill>
                <a:latin typeface="Arial" panose="020B0604020202020204" pitchFamily="34" charset="0"/>
              </a:rPr>
              <a:t>）硬盘（备份本地文件、备份网络</a:t>
            </a:r>
            <a:r>
              <a:rPr lang="zh-CN" altLang="en-US" sz="2400" b="1" kern="1200" dirty="0" smtClean="0">
                <a:solidFill>
                  <a:schemeClr val="tx1"/>
                </a:solidFill>
                <a:latin typeface="Arial" panose="020B0604020202020204" pitchFamily="34" charset="0"/>
              </a:rPr>
              <a:t>文件）</a:t>
            </a:r>
            <a:endParaRPr lang="en-US" altLang="zh-CN" sz="2400" b="1" kern="1200" dirty="0" smtClean="0">
              <a:solidFill>
                <a:schemeClr val="tx1"/>
              </a:solidFill>
              <a:latin typeface="Arial" panose="020B0604020202020204" pitchFamily="34" charset="0"/>
            </a:endParaRPr>
          </a:p>
          <a:p>
            <a:pPr marL="457200" lvl="1" indent="0">
              <a:buFont typeface="Wingdings" panose="05000000000000000000" pitchFamily="2" charset="2"/>
              <a:buNone/>
              <a:defRPr/>
            </a:pPr>
            <a:r>
              <a:rPr lang="zh-CN" altLang="en-US" sz="2400" b="1" kern="1200" dirty="0" smtClean="0">
                <a:solidFill>
                  <a:schemeClr val="tx1"/>
                </a:solidFill>
                <a:latin typeface="Arial" panose="020B0604020202020204" pitchFamily="34" charset="0"/>
              </a:rPr>
              <a:t>（</a:t>
            </a:r>
            <a:r>
              <a:rPr lang="en-US" altLang="zh-CN" sz="2400" b="1" kern="1200" dirty="0" smtClean="0">
                <a:solidFill>
                  <a:schemeClr val="tx1"/>
                </a:solidFill>
                <a:latin typeface="Arial" panose="020B0604020202020204" pitchFamily="34" charset="0"/>
              </a:rPr>
              <a:t>2</a:t>
            </a:r>
            <a:r>
              <a:rPr lang="zh-CN" altLang="en-US" sz="2400" b="1" kern="1200" dirty="0">
                <a:solidFill>
                  <a:schemeClr val="tx1"/>
                </a:solidFill>
                <a:latin typeface="Arial" panose="020B0604020202020204" pitchFamily="34" charset="0"/>
              </a:rPr>
              <a:t>）磁带（仅可用于备份本地文件</a:t>
            </a:r>
            <a:r>
              <a:rPr lang="zh-CN" altLang="en-US" sz="2400" b="1" kern="1200" dirty="0" smtClean="0">
                <a:solidFill>
                  <a:schemeClr val="tx1"/>
                </a:solidFill>
                <a:latin typeface="Arial" panose="020B0604020202020204" pitchFamily="34" charset="0"/>
              </a:rPr>
              <a:t>）</a:t>
            </a:r>
            <a:endParaRPr lang="en-US" altLang="zh-CN" sz="2400" b="1" kern="1200" dirty="0" smtClean="0">
              <a:solidFill>
                <a:schemeClr val="tx1"/>
              </a:solidFill>
              <a:latin typeface="Arial" panose="020B0604020202020204" pitchFamily="34" charset="0"/>
            </a:endParaRPr>
          </a:p>
          <a:p>
            <a:pPr marL="457200" lvl="1" indent="0">
              <a:buFont typeface="Wingdings" panose="05000000000000000000" pitchFamily="2" charset="2"/>
              <a:buNone/>
              <a:defRPr/>
            </a:pPr>
            <a:r>
              <a:rPr lang="en-US" altLang="zh-CN" sz="2400" b="1" kern="1200" dirty="0">
                <a:solidFill>
                  <a:schemeClr val="tx1"/>
                </a:solidFill>
                <a:latin typeface="Arial" panose="020B0604020202020204" pitchFamily="34" charset="0"/>
                <a:cs typeface="+mn-cs"/>
              </a:rPr>
              <a:t>3</a:t>
            </a:r>
            <a:r>
              <a:rPr lang="en-US" altLang="zh-CN" sz="2400" b="1" kern="1200" dirty="0" smtClean="0">
                <a:solidFill>
                  <a:schemeClr val="tx1"/>
                </a:solidFill>
                <a:latin typeface="Arial" panose="020B0604020202020204" pitchFamily="34" charset="0"/>
                <a:cs typeface="+mn-cs"/>
              </a:rPr>
              <a:t>.</a:t>
            </a:r>
            <a:r>
              <a:rPr lang="zh-CN" altLang="en-US" sz="2400" b="1" kern="1200" dirty="0" smtClean="0">
                <a:solidFill>
                  <a:schemeClr val="tx1"/>
                </a:solidFill>
                <a:latin typeface="Arial" panose="020B0604020202020204" pitchFamily="34" charset="0"/>
                <a:cs typeface="+mn-cs"/>
              </a:rPr>
              <a:t>备份时机</a:t>
            </a:r>
            <a:endParaRPr lang="en-US" altLang="zh-CN" sz="2400" b="1" kern="1200" dirty="0" smtClean="0">
              <a:solidFill>
                <a:schemeClr val="tx1"/>
              </a:solidFill>
              <a:latin typeface="Arial" panose="020B0604020202020204" pitchFamily="34" charset="0"/>
              <a:cs typeface="+mn-cs"/>
            </a:endParaRPr>
          </a:p>
          <a:p>
            <a:pPr lvl="1">
              <a:defRPr/>
            </a:pPr>
            <a:r>
              <a:rPr lang="zh-CN" altLang="en-US" sz="2400" b="1" kern="1200" dirty="0">
                <a:solidFill>
                  <a:schemeClr val="tx1"/>
                </a:solidFill>
                <a:latin typeface="Arial" panose="020B0604020202020204" pitchFamily="34" charset="0"/>
                <a:cs typeface="+mn-cs"/>
              </a:rPr>
              <a:t>对于</a:t>
            </a:r>
            <a:r>
              <a:rPr lang="zh-CN" altLang="en-US" sz="2400" b="1" kern="1200" dirty="0">
                <a:solidFill>
                  <a:srgbClr val="FF0000"/>
                </a:solidFill>
                <a:latin typeface="Arial" panose="020B0604020202020204" pitchFamily="34" charset="0"/>
                <a:cs typeface="+mn-cs"/>
              </a:rPr>
              <a:t>系统数据库</a:t>
            </a:r>
            <a:r>
              <a:rPr lang="zh-CN" altLang="en-US" sz="2400" b="1" kern="1200" dirty="0">
                <a:solidFill>
                  <a:schemeClr val="tx1"/>
                </a:solidFill>
                <a:latin typeface="Arial" panose="020B0604020202020204" pitchFamily="34" charset="0"/>
                <a:cs typeface="+mn-cs"/>
              </a:rPr>
              <a:t>和</a:t>
            </a:r>
            <a:r>
              <a:rPr lang="zh-CN" altLang="en-US" sz="2400" b="1" kern="1200" dirty="0">
                <a:solidFill>
                  <a:srgbClr val="FF0000"/>
                </a:solidFill>
                <a:latin typeface="Arial" panose="020B0604020202020204" pitchFamily="34" charset="0"/>
                <a:cs typeface="+mn-cs"/>
              </a:rPr>
              <a:t>用户数据库</a:t>
            </a:r>
            <a:r>
              <a:rPr lang="zh-CN" altLang="en-US" sz="2400" b="1" kern="1200" dirty="0">
                <a:solidFill>
                  <a:schemeClr val="tx1"/>
                </a:solidFill>
                <a:latin typeface="Arial" panose="020B0604020202020204" pitchFamily="34" charset="0"/>
                <a:cs typeface="+mn-cs"/>
              </a:rPr>
              <a:t>，</a:t>
            </a:r>
            <a:r>
              <a:rPr lang="zh-CN" altLang="en-US" sz="2400" b="1" kern="1200" dirty="0">
                <a:solidFill>
                  <a:srgbClr val="FF0000"/>
                </a:solidFill>
                <a:latin typeface="Arial" panose="020B0604020202020204" pitchFamily="34" charset="0"/>
                <a:cs typeface="+mn-cs"/>
              </a:rPr>
              <a:t>备份的</a:t>
            </a:r>
            <a:r>
              <a:rPr lang="zh-CN" altLang="en-US" sz="2400" b="1" kern="1200" dirty="0" smtClean="0">
                <a:solidFill>
                  <a:srgbClr val="FF0000"/>
                </a:solidFill>
                <a:latin typeface="Arial" panose="020B0604020202020204" pitchFamily="34" charset="0"/>
                <a:cs typeface="+mn-cs"/>
              </a:rPr>
              <a:t>时机</a:t>
            </a:r>
            <a:r>
              <a:rPr lang="zh-CN" altLang="en-US" sz="2400" b="1" kern="1200" dirty="0">
                <a:solidFill>
                  <a:srgbClr val="FF0000"/>
                </a:solidFill>
                <a:latin typeface="Arial" panose="020B0604020202020204" pitchFamily="34" charset="0"/>
                <a:cs typeface="+mn-cs"/>
              </a:rPr>
              <a:t>是不同的</a:t>
            </a:r>
            <a:r>
              <a:rPr lang="zh-CN" altLang="en-US" sz="2400" b="1" kern="1200" dirty="0" smtClean="0">
                <a:solidFill>
                  <a:schemeClr val="tx1"/>
                </a:solidFill>
                <a:latin typeface="Arial" panose="020B0604020202020204" pitchFamily="34" charset="0"/>
                <a:cs typeface="+mn-cs"/>
              </a:rPr>
              <a:t>。</a:t>
            </a:r>
            <a:endParaRPr lang="en-US" altLang="zh-CN" sz="2400" b="1" kern="1200" dirty="0" smtClean="0">
              <a:solidFill>
                <a:schemeClr val="tx1"/>
              </a:solidFill>
              <a:latin typeface="Arial" panose="020B0604020202020204" pitchFamily="34" charset="0"/>
              <a:cs typeface="+mn-cs"/>
            </a:endParaRPr>
          </a:p>
          <a:p>
            <a:pPr marL="457200" lvl="1" indent="0">
              <a:buFont typeface="Wingdings" panose="05000000000000000000" pitchFamily="2" charset="2"/>
              <a:buNone/>
              <a:defRPr/>
            </a:pPr>
            <a:r>
              <a:rPr lang="zh-CN" altLang="en-US" sz="2000" b="1" kern="1200" dirty="0">
                <a:solidFill>
                  <a:schemeClr val="tx1"/>
                </a:solidFill>
                <a:latin typeface="Arial" panose="020B0604020202020204" pitchFamily="34" charset="0"/>
                <a:cs typeface="+mn-cs"/>
              </a:rPr>
              <a:t>（</a:t>
            </a:r>
            <a:r>
              <a:rPr lang="en-US" altLang="zh-CN" sz="2000" b="1" kern="1200" dirty="0">
                <a:solidFill>
                  <a:schemeClr val="tx1"/>
                </a:solidFill>
                <a:latin typeface="Arial" panose="020B0604020202020204" pitchFamily="34" charset="0"/>
                <a:cs typeface="+mn-cs"/>
              </a:rPr>
              <a:t>1</a:t>
            </a:r>
            <a:r>
              <a:rPr lang="zh-CN" altLang="en-US" sz="2000" b="1" kern="1200" dirty="0">
                <a:solidFill>
                  <a:schemeClr val="tx1"/>
                </a:solidFill>
                <a:latin typeface="Arial" panose="020B0604020202020204" pitchFamily="34" charset="0"/>
                <a:cs typeface="+mn-cs"/>
              </a:rPr>
              <a:t>）系统数据库。当系统数据库</a:t>
            </a:r>
            <a:r>
              <a:rPr lang="en-US" altLang="zh-CN" sz="2000" b="1" kern="1200" dirty="0">
                <a:solidFill>
                  <a:schemeClr val="tx1"/>
                </a:solidFill>
                <a:latin typeface="Arial" panose="020B0604020202020204" pitchFamily="34" charset="0"/>
                <a:cs typeface="+mn-cs"/>
              </a:rPr>
              <a:t>Master</a:t>
            </a:r>
            <a:r>
              <a:rPr lang="zh-CN" altLang="en-US" sz="2000" b="1" kern="1200" dirty="0">
                <a:solidFill>
                  <a:schemeClr val="tx1"/>
                </a:solidFill>
                <a:latin typeface="Arial" panose="020B0604020202020204" pitchFamily="34" charset="0"/>
                <a:cs typeface="+mn-cs"/>
              </a:rPr>
              <a:t>、</a:t>
            </a:r>
            <a:r>
              <a:rPr lang="en-US" altLang="zh-CN" sz="2000" b="1" kern="1200" dirty="0">
                <a:solidFill>
                  <a:schemeClr val="tx1"/>
                </a:solidFill>
                <a:latin typeface="Arial" panose="020B0604020202020204" pitchFamily="34" charset="0"/>
                <a:cs typeface="+mn-cs"/>
              </a:rPr>
              <a:t>Msdb</a:t>
            </a:r>
            <a:r>
              <a:rPr lang="zh-CN" altLang="en-US" sz="2000" b="1" kern="1200" dirty="0">
                <a:solidFill>
                  <a:schemeClr val="tx1"/>
                </a:solidFill>
                <a:latin typeface="Arial" panose="020B0604020202020204" pitchFamily="34" charset="0"/>
                <a:cs typeface="+mn-cs"/>
              </a:rPr>
              <a:t>和</a:t>
            </a:r>
            <a:r>
              <a:rPr lang="en-US" altLang="zh-CN" sz="2000" b="1" kern="1200" dirty="0">
                <a:solidFill>
                  <a:schemeClr val="tx1"/>
                </a:solidFill>
                <a:latin typeface="Arial" panose="020B0604020202020204" pitchFamily="34" charset="0"/>
                <a:cs typeface="+mn-cs"/>
              </a:rPr>
              <a:t>Model</a:t>
            </a:r>
            <a:r>
              <a:rPr lang="zh-CN" altLang="en-US" sz="2000" b="1" kern="1200" dirty="0">
                <a:solidFill>
                  <a:schemeClr val="tx1"/>
                </a:solidFill>
                <a:latin typeface="Arial" panose="020B0604020202020204" pitchFamily="34" charset="0"/>
                <a:cs typeface="+mn-cs"/>
              </a:rPr>
              <a:t>中的任何一个被修改以后，都要将其备份。</a:t>
            </a:r>
            <a:endParaRPr lang="zh-CN" altLang="en-US" sz="2000" b="1" kern="1200" dirty="0">
              <a:solidFill>
                <a:schemeClr val="tx1"/>
              </a:solidFill>
              <a:latin typeface="Arial" panose="020B0604020202020204" pitchFamily="34" charset="0"/>
              <a:cs typeface="+mn-cs"/>
            </a:endParaRPr>
          </a:p>
          <a:p>
            <a:pPr marL="457200" lvl="1" indent="0">
              <a:buFont typeface="Wingdings" panose="05000000000000000000" pitchFamily="2" charset="2"/>
              <a:buNone/>
              <a:defRPr/>
            </a:pPr>
            <a:r>
              <a:rPr lang="zh-CN" altLang="en-US" sz="2000" b="1" kern="1200" dirty="0">
                <a:solidFill>
                  <a:schemeClr val="tx1"/>
                </a:solidFill>
                <a:latin typeface="Arial" panose="020B0604020202020204" pitchFamily="34" charset="0"/>
                <a:cs typeface="+mn-cs"/>
              </a:rPr>
              <a:t>（</a:t>
            </a:r>
            <a:r>
              <a:rPr lang="en-US" altLang="zh-CN" sz="2000" b="1" kern="1200" dirty="0">
                <a:solidFill>
                  <a:schemeClr val="tx1"/>
                </a:solidFill>
                <a:latin typeface="Arial" panose="020B0604020202020204" pitchFamily="34" charset="0"/>
                <a:cs typeface="+mn-cs"/>
              </a:rPr>
              <a:t>2</a:t>
            </a:r>
            <a:r>
              <a:rPr lang="zh-CN" altLang="en-US" sz="2000" b="1" kern="1200" dirty="0">
                <a:solidFill>
                  <a:schemeClr val="tx1"/>
                </a:solidFill>
                <a:latin typeface="Arial" panose="020B0604020202020204" pitchFamily="34" charset="0"/>
                <a:cs typeface="+mn-cs"/>
              </a:rPr>
              <a:t>）用户数据库。当创建数据库或加载数据库时，应备份数据库；当为数据库创建索引时，应备份数据库，以便恢复时能够大大节省时间。</a:t>
            </a:r>
            <a:endParaRPr lang="zh-CN" altLang="en-US" sz="2000" b="1" kern="1200" dirty="0">
              <a:solidFill>
                <a:schemeClr val="tx1"/>
              </a:solidFill>
              <a:latin typeface="Arial" panose="020B0604020202020204" pitchFamily="34" charset="0"/>
              <a:cs typeface="+mn-cs"/>
            </a:endParaRPr>
          </a:p>
          <a:p>
            <a:pPr lvl="2">
              <a:defRPr/>
            </a:pPr>
            <a:endParaRPr lang="zh-CN" altLang="en-US" sz="2000" kern="1200" dirty="0">
              <a:solidFill>
                <a:schemeClr val="tx1"/>
              </a:solidFill>
              <a:latin typeface="Arial" panose="020B0604020202020204" pitchFamily="34" charset="0"/>
              <a:cs typeface="+mn-cs"/>
            </a:endParaRPr>
          </a:p>
        </p:txBody>
      </p:sp>
      <p:sp>
        <p:nvSpPr>
          <p:cNvPr id="48135"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8676" name="AutoShape 53"/>
          <p:cNvSpPr>
            <a:spLocks noChangeArrowheads="1"/>
          </p:cNvSpPr>
          <p:nvPr/>
        </p:nvSpPr>
        <p:spPr bwMode="auto">
          <a:xfrm>
            <a:off x="287338" y="1592263"/>
            <a:ext cx="8749158" cy="511333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8677"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 typeface="Wingdings" panose="05000000000000000000" pitchFamily="2" charset="2"/>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pic>
        <p:nvPicPr>
          <p:cNvPr id="28678" name="图片 1"/>
          <p:cNvPicPr>
            <a:picLocks noChangeAspect="1"/>
          </p:cNvPicPr>
          <p:nvPr/>
        </p:nvPicPr>
        <p:blipFill>
          <a:blip r:embed="rId1">
            <a:extLst>
              <a:ext uri="{28A0092B-C50C-407E-A947-70E740481C1C}">
                <a14:useLocalDpi xmlns:a14="http://schemas.microsoft.com/office/drawing/2010/main" val="0"/>
              </a:ext>
            </a:extLst>
          </a:blip>
          <a:srcRect l="15726" t="16383" r="14421" b="17227"/>
          <a:stretch>
            <a:fillRect/>
          </a:stretch>
        </p:blipFill>
        <p:spPr bwMode="auto">
          <a:xfrm>
            <a:off x="7192963" y="3227388"/>
            <a:ext cx="154940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29699" name="AutoShape 53"/>
          <p:cNvSpPr>
            <a:spLocks noChangeArrowheads="1"/>
          </p:cNvSpPr>
          <p:nvPr/>
        </p:nvSpPr>
        <p:spPr bwMode="auto">
          <a:xfrm>
            <a:off x="576263" y="4076700"/>
            <a:ext cx="8353425" cy="2520950"/>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9700"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
        <p:nvSpPr>
          <p:cNvPr id="2" name="TextBox 1"/>
          <p:cNvSpPr txBox="1"/>
          <p:nvPr/>
        </p:nvSpPr>
        <p:spPr>
          <a:xfrm>
            <a:off x="576263" y="1304925"/>
            <a:ext cx="8239125" cy="2455863"/>
          </a:xfrm>
          <a:prstGeom prst="rect">
            <a:avLst/>
          </a:prstGeom>
          <a:noFill/>
        </p:spPr>
        <p:txBody>
          <a:bodyPr>
            <a:spAutoFit/>
          </a:bodyPr>
          <a:lstStyle/>
          <a:p>
            <a:pPr algn="l">
              <a:buClr>
                <a:srgbClr val="008000"/>
              </a:buClr>
              <a:defRPr/>
            </a:pPr>
            <a:r>
              <a:rPr lang="en-US" altLang="zh-CN" dirty="0" smtClean="0">
                <a:solidFill>
                  <a:srgbClr val="FF0000"/>
                </a:solidFill>
              </a:rPr>
              <a:t>   </a:t>
            </a:r>
            <a:r>
              <a:rPr lang="en-US" altLang="zh-CN" b="1" dirty="0" smtClean="0">
                <a:solidFill>
                  <a:srgbClr val="FF0000"/>
                </a:solidFill>
                <a:latin typeface="+mn-ea"/>
                <a:ea typeface="+mn-ea"/>
              </a:rPr>
              <a:t>8.4.1</a:t>
            </a:r>
            <a:r>
              <a:rPr lang="zh-CN" altLang="en-US" b="1" dirty="0">
                <a:solidFill>
                  <a:srgbClr val="FF0000"/>
                </a:solidFill>
                <a:latin typeface="+mn-ea"/>
                <a:ea typeface="+mn-ea"/>
              </a:rPr>
              <a:t>数据备份</a:t>
            </a:r>
            <a:endParaRPr lang="en-US" altLang="zh-CN" b="1" dirty="0">
              <a:solidFill>
                <a:srgbClr val="FF0000"/>
              </a:solidFill>
              <a:latin typeface="+mn-ea"/>
              <a:ea typeface="+mn-ea"/>
            </a:endParaRPr>
          </a:p>
          <a:p>
            <a:pPr algn="l">
              <a:buClr>
                <a:srgbClr val="008000"/>
              </a:buClr>
              <a:defRPr/>
            </a:pPr>
            <a:r>
              <a:rPr lang="en-US" altLang="zh-CN" b="1" dirty="0">
                <a:solidFill>
                  <a:srgbClr val="FF0000"/>
                </a:solidFill>
                <a:ea typeface="+mn-ea"/>
              </a:rPr>
              <a:t>    </a:t>
            </a:r>
            <a:r>
              <a:rPr lang="en-US" altLang="zh-CN" b="1" dirty="0">
                <a:ea typeface="+mn-ea"/>
              </a:rPr>
              <a:t>4.</a:t>
            </a:r>
            <a:r>
              <a:rPr lang="zh-CN" altLang="en-US" b="1" dirty="0">
                <a:ea typeface="+mn-ea"/>
              </a:rPr>
              <a:t>备份方法</a:t>
            </a:r>
            <a:endParaRPr lang="en-US" altLang="zh-CN" b="1" dirty="0">
              <a:ea typeface="+mn-ea"/>
            </a:endParaRPr>
          </a:p>
          <a:p>
            <a:pPr algn="l">
              <a:buClr>
                <a:srgbClr val="008000"/>
              </a:buClr>
              <a:defRPr/>
            </a:pPr>
            <a:r>
              <a:rPr lang="zh-CN" altLang="en-US" b="1" dirty="0">
                <a:ea typeface="+mn-ea"/>
              </a:rPr>
              <a:t>       数据库备份常用的两类</a:t>
            </a:r>
            <a:r>
              <a:rPr lang="zh-CN" altLang="en-US" b="1" dirty="0" smtClean="0">
                <a:ea typeface="+mn-ea"/>
              </a:rPr>
              <a:t>方法：</a:t>
            </a:r>
            <a:r>
              <a:rPr lang="zh-CN" altLang="en-US" b="1" dirty="0" smtClean="0">
                <a:solidFill>
                  <a:srgbClr val="C00000"/>
                </a:solidFill>
                <a:ea typeface="+mn-ea"/>
              </a:rPr>
              <a:t>完全</a:t>
            </a:r>
            <a:r>
              <a:rPr lang="zh-CN" altLang="en-US" b="1" dirty="0">
                <a:solidFill>
                  <a:srgbClr val="C00000"/>
                </a:solidFill>
                <a:ea typeface="+mn-ea"/>
              </a:rPr>
              <a:t>备份和差异备份</a:t>
            </a:r>
            <a:r>
              <a:rPr lang="zh-CN" altLang="en-US" b="1" dirty="0">
                <a:ea typeface="+mn-ea"/>
              </a:rPr>
              <a:t>。完全备份每次都备份到整个数据库或事务日志，差异备份只备份自上次备份以来发生变化的数据库数据。差异备份也称为增量备份。</a:t>
            </a:r>
            <a:endParaRPr lang="en-US" altLang="zh-CN" b="1" dirty="0">
              <a:ea typeface="+mn-ea"/>
            </a:endParaRPr>
          </a:p>
        </p:txBody>
      </p:sp>
      <p:sp>
        <p:nvSpPr>
          <p:cNvPr id="29702" name="AutoShape 53"/>
          <p:cNvSpPr>
            <a:spLocks noChangeArrowheads="1"/>
          </p:cNvSpPr>
          <p:nvPr/>
        </p:nvSpPr>
        <p:spPr bwMode="auto">
          <a:xfrm>
            <a:off x="576263" y="1781175"/>
            <a:ext cx="8353425" cy="208756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9703" name="TextBox 3"/>
          <p:cNvSpPr txBox="1">
            <a:spLocks noChangeArrowheads="1"/>
          </p:cNvSpPr>
          <p:nvPr/>
        </p:nvSpPr>
        <p:spPr bwMode="auto">
          <a:xfrm>
            <a:off x="576263" y="4076700"/>
            <a:ext cx="835342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en-US" altLang="zh-CN" sz="2400" b="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数据备份的类型</a:t>
            </a:r>
            <a:r>
              <a:rPr lang="zh-CN" altLang="en-US" sz="2400" dirty="0">
                <a:solidFill>
                  <a:schemeClr val="tx1"/>
                </a:solidFill>
                <a:latin typeface="Arial" panose="020B0604020202020204" pitchFamily="34" charset="0"/>
              </a:rPr>
              <a:t>：</a:t>
            </a:r>
            <a:endParaRPr lang="en-US" altLang="zh-CN" sz="24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）完整备份           （</a:t>
            </a: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）完整差异备份    （</a:t>
            </a:r>
            <a:r>
              <a:rPr lang="en-US" altLang="zh-CN" sz="2400" dirty="0">
                <a:solidFill>
                  <a:schemeClr val="tx1"/>
                </a:solidFill>
                <a:latin typeface="Arial" panose="020B0604020202020204" pitchFamily="34" charset="0"/>
              </a:rPr>
              <a:t>3</a:t>
            </a:r>
            <a:r>
              <a:rPr lang="zh-CN" altLang="en-US" sz="2400" dirty="0">
                <a:solidFill>
                  <a:schemeClr val="tx1"/>
                </a:solidFill>
                <a:latin typeface="Arial" panose="020B0604020202020204" pitchFamily="34" charset="0"/>
              </a:rPr>
              <a:t>）部分备份</a:t>
            </a:r>
            <a:endParaRPr lang="en-US" altLang="zh-CN" sz="24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4</a:t>
            </a:r>
            <a:r>
              <a:rPr lang="zh-CN" altLang="en-US" sz="2400" dirty="0">
                <a:solidFill>
                  <a:schemeClr val="tx1"/>
                </a:solidFill>
                <a:latin typeface="Arial" panose="020B0604020202020204" pitchFamily="34" charset="0"/>
              </a:rPr>
              <a:t>）部分差异备份    （</a:t>
            </a:r>
            <a:r>
              <a:rPr lang="en-US" altLang="zh-CN" sz="2400" dirty="0">
                <a:solidFill>
                  <a:schemeClr val="tx1"/>
                </a:solidFill>
                <a:latin typeface="Arial" panose="020B0604020202020204" pitchFamily="34" charset="0"/>
              </a:rPr>
              <a:t>5</a:t>
            </a:r>
            <a:r>
              <a:rPr lang="zh-CN" altLang="en-US" sz="2400" dirty="0">
                <a:solidFill>
                  <a:schemeClr val="tx1"/>
                </a:solidFill>
                <a:latin typeface="Arial" panose="020B0604020202020204" pitchFamily="34" charset="0"/>
              </a:rPr>
              <a:t>）文件和文件组备份</a:t>
            </a:r>
            <a:endParaRPr lang="en-US" altLang="zh-CN" sz="24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zh-CN" altLang="en-US" sz="24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6</a:t>
            </a:r>
            <a:r>
              <a:rPr lang="zh-CN" altLang="en-US" sz="2400" dirty="0">
                <a:solidFill>
                  <a:schemeClr val="tx1"/>
                </a:solidFill>
                <a:latin typeface="Arial" panose="020B0604020202020204" pitchFamily="34" charset="0"/>
              </a:rPr>
              <a:t>）文件差异备份    （</a:t>
            </a:r>
            <a:r>
              <a:rPr lang="en-US" altLang="zh-CN" sz="2400" dirty="0">
                <a:solidFill>
                  <a:schemeClr val="tx1"/>
                </a:solidFill>
                <a:latin typeface="Arial" panose="020B0604020202020204" pitchFamily="34" charset="0"/>
              </a:rPr>
              <a:t>7</a:t>
            </a:r>
            <a:r>
              <a:rPr lang="zh-CN" altLang="en-US" sz="2400" dirty="0">
                <a:solidFill>
                  <a:schemeClr val="tx1"/>
                </a:solidFill>
                <a:latin typeface="Arial" panose="020B0604020202020204" pitchFamily="34" charset="0"/>
              </a:rPr>
              <a:t>）事务日志备份</a:t>
            </a:r>
            <a:endParaRPr lang="zh-CN" altLang="en-US" sz="2400" dirty="0">
              <a:solidFill>
                <a:schemeClr val="tx1"/>
              </a:solidFill>
              <a:latin typeface="Arial" panose="020B0604020202020204" pitchFamily="34" charset="0"/>
            </a:endParaRPr>
          </a:p>
        </p:txBody>
      </p:sp>
      <p:pic>
        <p:nvPicPr>
          <p:cNvPr id="29704"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127875" y="4981575"/>
            <a:ext cx="147955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内容占位符 2"/>
          <p:cNvSpPr>
            <a:spLocks noGrp="1"/>
          </p:cNvSpPr>
          <p:nvPr>
            <p:ph idx="4294967295"/>
          </p:nvPr>
        </p:nvSpPr>
        <p:spPr>
          <a:xfrm>
            <a:off x="457200" y="1295400"/>
            <a:ext cx="8382000" cy="5029200"/>
          </a:xfrm>
        </p:spPr>
        <p:txBody>
          <a:bodyPr/>
          <a:lstStyle/>
          <a:p>
            <a:pPr marL="0" indent="0">
              <a:buNone/>
              <a:defRPr/>
            </a:pPr>
            <a:r>
              <a:rPr lang="en-US" altLang="zh-CN" sz="2400" dirty="0" smtClean="0">
                <a:solidFill>
                  <a:srgbClr val="FF0000"/>
                </a:solidFill>
              </a:rPr>
              <a:t>   8.4.1</a:t>
            </a:r>
            <a:r>
              <a:rPr lang="zh-CN" altLang="en-US" sz="2400" dirty="0">
                <a:solidFill>
                  <a:srgbClr val="FF0000"/>
                </a:solidFill>
              </a:rPr>
              <a:t>数据备份</a:t>
            </a:r>
            <a:endParaRPr lang="en-US" altLang="zh-CN" sz="2400" dirty="0">
              <a:solidFill>
                <a:srgbClr val="FF0000"/>
              </a:solidFill>
            </a:endParaRPr>
          </a:p>
          <a:p>
            <a:pPr>
              <a:spcBef>
                <a:spcPct val="20000"/>
              </a:spcBef>
              <a:buClr>
                <a:srgbClr val="008000"/>
              </a:buClr>
              <a:buFont typeface="Wingdings" panose="05000000000000000000" pitchFamily="2" charset="2"/>
              <a:buNone/>
              <a:defRPr/>
            </a:pPr>
            <a:r>
              <a:rPr lang="zh-CN" altLang="en-US" sz="1800" dirty="0" smtClean="0">
                <a:solidFill>
                  <a:srgbClr val="FF0000"/>
                </a:solidFill>
              </a:rPr>
              <a:t>    </a:t>
            </a:r>
            <a:r>
              <a:rPr lang="en-US" altLang="zh-CN" sz="2400" kern="1200" dirty="0">
                <a:solidFill>
                  <a:schemeClr val="tx1"/>
                </a:solidFill>
                <a:latin typeface="Arial" panose="020B0604020202020204" pitchFamily="34" charset="0"/>
              </a:rPr>
              <a:t>5.</a:t>
            </a:r>
            <a:r>
              <a:rPr lang="zh-CN" altLang="en-US" sz="2400" kern="1200" dirty="0">
                <a:solidFill>
                  <a:schemeClr val="tx1"/>
                </a:solidFill>
                <a:latin typeface="Arial" panose="020B0604020202020204" pitchFamily="34" charset="0"/>
              </a:rPr>
              <a:t>谁做</a:t>
            </a:r>
            <a:r>
              <a:rPr lang="zh-CN" altLang="en-US" sz="2400" kern="1200" dirty="0" smtClean="0">
                <a:solidFill>
                  <a:schemeClr val="tx1"/>
                </a:solidFill>
                <a:latin typeface="Arial" panose="020B0604020202020204" pitchFamily="34" charset="0"/>
              </a:rPr>
              <a:t>备份</a:t>
            </a:r>
            <a:endParaRPr lang="en-US" altLang="zh-CN" sz="2400" kern="1200" dirty="0" smtClean="0">
              <a:solidFill>
                <a:schemeClr val="tx1"/>
              </a:solidFill>
              <a:latin typeface="Arial" panose="020B0604020202020204" pitchFamily="34" charset="0"/>
            </a:endParaRPr>
          </a:p>
          <a:p>
            <a:pPr>
              <a:spcBef>
                <a:spcPct val="20000"/>
              </a:spcBef>
              <a:buClr>
                <a:srgbClr val="008000"/>
              </a:buClr>
              <a:buFont typeface="Wingdings" panose="05000000000000000000" pitchFamily="2" charset="2"/>
              <a:buNone/>
              <a:defRPr/>
            </a:pPr>
            <a:r>
              <a:rPr lang="zh-CN" altLang="en-US" sz="2400" kern="1200" dirty="0" smtClean="0">
                <a:solidFill>
                  <a:schemeClr val="tx1"/>
                </a:solidFill>
                <a:latin typeface="Arial" panose="020B0604020202020204" pitchFamily="34" charset="0"/>
              </a:rPr>
              <a:t>            在</a:t>
            </a:r>
            <a:r>
              <a:rPr lang="en-US" altLang="zh-CN" sz="2400" kern="1200" dirty="0">
                <a:solidFill>
                  <a:schemeClr val="tx1"/>
                </a:solidFill>
                <a:latin typeface="Arial" panose="020B0604020202020204" pitchFamily="34" charset="0"/>
              </a:rPr>
              <a:t>SQL Server 2016</a:t>
            </a:r>
            <a:r>
              <a:rPr lang="zh-CN" altLang="en-US" sz="2400" kern="1200" dirty="0">
                <a:solidFill>
                  <a:schemeClr val="tx1"/>
                </a:solidFill>
                <a:latin typeface="Arial" panose="020B0604020202020204" pitchFamily="34" charset="0"/>
              </a:rPr>
              <a:t>中，具有下列角色的成员可以做备份工作：</a:t>
            </a:r>
            <a:endParaRPr lang="zh-CN" altLang="en-US" sz="2400" kern="1200" dirty="0">
              <a:solidFill>
                <a:schemeClr val="tx1"/>
              </a:solidFill>
              <a:latin typeface="Arial" panose="020B0604020202020204" pitchFamily="34" charset="0"/>
            </a:endParaRPr>
          </a:p>
          <a:p>
            <a:pPr>
              <a:spcBef>
                <a:spcPct val="20000"/>
              </a:spcBef>
              <a:buClr>
                <a:srgbClr val="008000"/>
              </a:buClr>
              <a:buFont typeface="Wingdings" panose="05000000000000000000" pitchFamily="2" charset="2"/>
              <a:buNone/>
              <a:defRPr/>
            </a:pPr>
            <a:r>
              <a:rPr lang="zh-CN" altLang="en-US" sz="2400" kern="1200" dirty="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1</a:t>
            </a:r>
            <a:r>
              <a:rPr lang="zh-CN" altLang="en-US" sz="2400" kern="1200" dirty="0">
                <a:solidFill>
                  <a:schemeClr val="tx1"/>
                </a:solidFill>
                <a:latin typeface="Arial" panose="020B0604020202020204" pitchFamily="34" charset="0"/>
              </a:rPr>
              <a:t>）固定服务器角色</a:t>
            </a:r>
            <a:r>
              <a:rPr lang="en-US" altLang="zh-CN" sz="2400" kern="1200" dirty="0">
                <a:solidFill>
                  <a:schemeClr val="tx1"/>
                </a:solidFill>
                <a:latin typeface="Arial" panose="020B0604020202020204" pitchFamily="34" charset="0"/>
              </a:rPr>
              <a:t>Sysadmin</a:t>
            </a:r>
            <a:r>
              <a:rPr lang="zh-CN" altLang="en-US" sz="2400" kern="1200" dirty="0">
                <a:solidFill>
                  <a:schemeClr val="tx1"/>
                </a:solidFill>
                <a:latin typeface="Arial" panose="020B0604020202020204" pitchFamily="34" charset="0"/>
              </a:rPr>
              <a:t>（系统管理员）</a:t>
            </a:r>
            <a:endParaRPr lang="zh-CN" altLang="en-US" sz="2400" kern="1200" dirty="0">
              <a:solidFill>
                <a:schemeClr val="tx1"/>
              </a:solidFill>
              <a:latin typeface="Arial" panose="020B0604020202020204" pitchFamily="34" charset="0"/>
            </a:endParaRPr>
          </a:p>
          <a:p>
            <a:pPr>
              <a:spcBef>
                <a:spcPct val="20000"/>
              </a:spcBef>
              <a:buClr>
                <a:srgbClr val="008000"/>
              </a:buClr>
              <a:buFont typeface="Wingdings" panose="05000000000000000000" pitchFamily="2" charset="2"/>
              <a:buNone/>
              <a:defRPr/>
            </a:pPr>
            <a:r>
              <a:rPr lang="zh-CN" altLang="en-US" sz="2400" kern="1200" dirty="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2</a:t>
            </a:r>
            <a:r>
              <a:rPr lang="zh-CN" altLang="en-US" sz="2400" kern="1200" dirty="0">
                <a:solidFill>
                  <a:schemeClr val="tx1"/>
                </a:solidFill>
                <a:latin typeface="Arial" panose="020B0604020202020204" pitchFamily="34" charset="0"/>
              </a:rPr>
              <a:t>）固定数据库角色</a:t>
            </a:r>
            <a:r>
              <a:rPr lang="en-US" altLang="zh-CN" sz="2400" kern="1200" dirty="0">
                <a:solidFill>
                  <a:schemeClr val="tx1"/>
                </a:solidFill>
                <a:latin typeface="Arial" panose="020B0604020202020204" pitchFamily="34" charset="0"/>
              </a:rPr>
              <a:t>Db_owner</a:t>
            </a:r>
            <a:r>
              <a:rPr lang="zh-CN" altLang="en-US" sz="2400" kern="1200" dirty="0">
                <a:solidFill>
                  <a:schemeClr val="tx1"/>
                </a:solidFill>
                <a:latin typeface="Arial" panose="020B0604020202020204" pitchFamily="34" charset="0"/>
              </a:rPr>
              <a:t>（数据库所有者）</a:t>
            </a:r>
            <a:endParaRPr lang="zh-CN" altLang="en-US" sz="2400" kern="1200" dirty="0">
              <a:solidFill>
                <a:schemeClr val="tx1"/>
              </a:solidFill>
              <a:latin typeface="Arial" panose="020B0604020202020204" pitchFamily="34" charset="0"/>
            </a:endParaRPr>
          </a:p>
          <a:p>
            <a:pPr>
              <a:spcBef>
                <a:spcPct val="20000"/>
              </a:spcBef>
              <a:buClr>
                <a:srgbClr val="008000"/>
              </a:buClr>
              <a:buFont typeface="Wingdings" panose="05000000000000000000" pitchFamily="2" charset="2"/>
              <a:buNone/>
              <a:defRPr/>
            </a:pPr>
            <a:r>
              <a:rPr lang="zh-CN" altLang="en-US" sz="2400" kern="1200" dirty="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3</a:t>
            </a:r>
            <a:r>
              <a:rPr lang="zh-CN" altLang="en-US" sz="2400" kern="1200" dirty="0">
                <a:solidFill>
                  <a:schemeClr val="tx1"/>
                </a:solidFill>
                <a:latin typeface="Arial" panose="020B0604020202020204" pitchFamily="34" charset="0"/>
              </a:rPr>
              <a:t>）固定数据库角色</a:t>
            </a:r>
            <a:r>
              <a:rPr lang="en-US" altLang="zh-CN" sz="2400" kern="1200" dirty="0">
                <a:solidFill>
                  <a:schemeClr val="tx1"/>
                </a:solidFill>
                <a:latin typeface="Arial" panose="020B0604020202020204" pitchFamily="34" charset="0"/>
              </a:rPr>
              <a:t>Db_backupoperator</a:t>
            </a:r>
            <a:r>
              <a:rPr lang="zh-CN" altLang="en-US" sz="2400" kern="1200" dirty="0">
                <a:solidFill>
                  <a:schemeClr val="tx1"/>
                </a:solidFill>
                <a:latin typeface="Arial" panose="020B0604020202020204" pitchFamily="34" charset="0"/>
              </a:rPr>
              <a:t>（允许进行数据库备份的用户）</a:t>
            </a:r>
            <a:endParaRPr lang="zh-CN" altLang="en-US" sz="2400" kern="1200" dirty="0">
              <a:solidFill>
                <a:schemeClr val="tx1"/>
              </a:solidFill>
              <a:latin typeface="Arial" panose="020B0604020202020204" pitchFamily="34" charset="0"/>
            </a:endParaRPr>
          </a:p>
          <a:p>
            <a:pPr>
              <a:spcBef>
                <a:spcPct val="20000"/>
              </a:spcBef>
              <a:buClr>
                <a:srgbClr val="008000"/>
              </a:buClr>
              <a:buFont typeface="Wingdings" panose="05000000000000000000" pitchFamily="2" charset="2"/>
              <a:buNone/>
              <a:defRPr/>
            </a:pPr>
            <a:r>
              <a:rPr lang="zh-CN" altLang="en-US" sz="2400" kern="1200" dirty="0" smtClean="0">
                <a:solidFill>
                  <a:schemeClr val="tx1"/>
                </a:solidFill>
                <a:latin typeface="Arial" panose="020B0604020202020204" pitchFamily="34" charset="0"/>
              </a:rPr>
              <a:t>           除</a:t>
            </a:r>
            <a:r>
              <a:rPr lang="zh-CN" altLang="en-US" sz="2400" kern="1200" dirty="0">
                <a:solidFill>
                  <a:schemeClr val="tx1"/>
                </a:solidFill>
                <a:latin typeface="Arial" panose="020B0604020202020204" pitchFamily="34" charset="0"/>
              </a:rPr>
              <a:t>上述角色外，还可以通过授权允许其它角色进行数据库备份。</a:t>
            </a:r>
            <a:endParaRPr lang="zh-CN" altLang="en-US" sz="2400" kern="1200" dirty="0">
              <a:solidFill>
                <a:schemeClr val="tx1"/>
              </a:solidFill>
              <a:latin typeface="Arial" panose="020B0604020202020204" pitchFamily="34" charset="0"/>
            </a:endParaRPr>
          </a:p>
          <a:p>
            <a:pPr>
              <a:spcBef>
                <a:spcPct val="20000"/>
              </a:spcBef>
              <a:buClr>
                <a:srgbClr val="008000"/>
              </a:buClr>
              <a:buFont typeface="Wingdings" panose="05000000000000000000" pitchFamily="2" charset="2"/>
              <a:buNone/>
              <a:defRPr/>
            </a:pPr>
            <a:endParaRPr lang="zh-CN" altLang="en-US" sz="2400" kern="1200" dirty="0">
              <a:solidFill>
                <a:schemeClr val="tx1"/>
              </a:solidFill>
              <a:latin typeface="Arial" panose="020B0604020202020204" pitchFamily="34" charset="0"/>
            </a:endParaRPr>
          </a:p>
        </p:txBody>
      </p:sp>
      <p:sp>
        <p:nvSpPr>
          <p:cNvPr id="50180"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0724" name="AutoShape 53"/>
          <p:cNvSpPr>
            <a:spLocks noChangeArrowheads="1"/>
          </p:cNvSpPr>
          <p:nvPr/>
        </p:nvSpPr>
        <p:spPr bwMode="auto">
          <a:xfrm>
            <a:off x="423863" y="1808163"/>
            <a:ext cx="8353425" cy="435768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0725"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pic>
        <p:nvPicPr>
          <p:cNvPr id="30726" name="Picture 10" descr="MC900429293[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94563" y="2816225"/>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4294967295"/>
          </p:nvPr>
        </p:nvSpPr>
        <p:spPr>
          <a:xfrm>
            <a:off x="403225" y="1089025"/>
            <a:ext cx="8397875" cy="3311525"/>
          </a:xfrm>
        </p:spPr>
        <p:txBody>
          <a:bodyPr/>
          <a:lstStyle/>
          <a:p>
            <a:pPr marL="0" indent="0">
              <a:lnSpc>
                <a:spcPct val="100000"/>
              </a:lnSpc>
              <a:buNone/>
              <a:defRPr/>
            </a:pPr>
            <a:r>
              <a:rPr lang="en-US" altLang="zh-CN" sz="2400" dirty="0" smtClean="0">
                <a:solidFill>
                  <a:srgbClr val="FF0000"/>
                </a:solidFill>
              </a:rPr>
              <a:t>  8.4.1</a:t>
            </a:r>
            <a:r>
              <a:rPr lang="zh-CN" altLang="en-US" sz="2400" dirty="0" smtClean="0">
                <a:solidFill>
                  <a:srgbClr val="FF0000"/>
                </a:solidFill>
              </a:rPr>
              <a:t>数据备份</a:t>
            </a:r>
            <a:endParaRPr lang="en-US" altLang="zh-CN" sz="2400" dirty="0">
              <a:solidFill>
                <a:srgbClr val="FF0000"/>
              </a:solidFill>
            </a:endParaRPr>
          </a:p>
          <a:p>
            <a:pPr marL="0" indent="0">
              <a:lnSpc>
                <a:spcPct val="100000"/>
              </a:lnSpc>
              <a:buFont typeface="Wingdings" panose="05000000000000000000" pitchFamily="2" charset="2"/>
              <a:buNone/>
              <a:defRPr/>
            </a:pPr>
            <a:r>
              <a:rPr lang="en-US" altLang="zh-CN" sz="2400" kern="1200" dirty="0" smtClean="0">
                <a:solidFill>
                  <a:srgbClr val="FF0000"/>
                </a:solidFill>
                <a:latin typeface="Arial" panose="020B0604020202020204" pitchFamily="34" charset="0"/>
              </a:rPr>
              <a:t>    </a:t>
            </a:r>
            <a:r>
              <a:rPr lang="en-US" altLang="zh-CN" sz="2400" kern="1200" dirty="0" smtClean="0">
                <a:solidFill>
                  <a:schemeClr val="tx1"/>
                </a:solidFill>
                <a:latin typeface="Arial" panose="020B0604020202020204" pitchFamily="34" charset="0"/>
              </a:rPr>
              <a:t>6</a:t>
            </a:r>
            <a:r>
              <a:rPr lang="en-US" altLang="zh-CN" sz="2400" kern="1200" dirty="0">
                <a:solidFill>
                  <a:schemeClr val="tx1"/>
                </a:solidFill>
                <a:latin typeface="Arial" panose="020B0604020202020204" pitchFamily="34" charset="0"/>
              </a:rPr>
              <a:t>.</a:t>
            </a:r>
            <a:r>
              <a:rPr lang="zh-CN" altLang="en-US" sz="2400" kern="1200" dirty="0">
                <a:solidFill>
                  <a:schemeClr val="tx1"/>
                </a:solidFill>
                <a:latin typeface="Arial" panose="020B0604020202020204" pitchFamily="34" charset="0"/>
              </a:rPr>
              <a:t>限制操作</a:t>
            </a:r>
            <a:endParaRPr lang="zh-CN" altLang="en-US" sz="2400" kern="1200" dirty="0">
              <a:solidFill>
                <a:schemeClr val="tx1"/>
              </a:solidFill>
              <a:latin typeface="Arial" panose="020B0604020202020204" pitchFamily="34" charset="0"/>
            </a:endParaRPr>
          </a:p>
          <a:p>
            <a:pPr>
              <a:lnSpc>
                <a:spcPct val="100000"/>
              </a:lnSpc>
              <a:buFont typeface="Wingdings" panose="05000000000000000000" pitchFamily="2" charset="2"/>
              <a:buNone/>
              <a:defRPr/>
            </a:pPr>
            <a:r>
              <a:rPr lang="zh-CN" altLang="en-US" sz="2400" kern="1200" dirty="0" smtClean="0">
                <a:solidFill>
                  <a:schemeClr val="tx1"/>
                </a:solidFill>
                <a:latin typeface="Arial" panose="020B0604020202020204" pitchFamily="34" charset="0"/>
              </a:rPr>
              <a:t>           在</a:t>
            </a:r>
            <a:r>
              <a:rPr lang="zh-CN" altLang="en-US" sz="2400" kern="1200" dirty="0">
                <a:solidFill>
                  <a:schemeClr val="tx1"/>
                </a:solidFill>
                <a:latin typeface="Arial" panose="020B0604020202020204" pitchFamily="34" charset="0"/>
              </a:rPr>
              <a:t>执行数据库备份的过程中，允许用户对数据库继续操作，但不允许用户在备份时执行下列操作</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lvl="1">
              <a:lnSpc>
                <a:spcPct val="100000"/>
              </a:lnSpc>
              <a:defRPr/>
            </a:pPr>
            <a:r>
              <a:rPr lang="en-US" altLang="zh-CN" sz="2400" kern="1200" dirty="0">
                <a:solidFill>
                  <a:schemeClr val="tx1"/>
                </a:solidFill>
                <a:latin typeface="Arial" panose="020B0604020202020204" pitchFamily="34" charset="0"/>
              </a:rPr>
              <a:t> </a:t>
            </a:r>
            <a:r>
              <a:rPr lang="zh-CN" altLang="en-US" sz="2400" b="1" kern="1200" dirty="0" smtClean="0">
                <a:solidFill>
                  <a:schemeClr val="tx1"/>
                </a:solidFill>
                <a:latin typeface="Arial" panose="020B0604020202020204" pitchFamily="34" charset="0"/>
              </a:rPr>
              <a:t>创建</a:t>
            </a:r>
            <a:r>
              <a:rPr lang="zh-CN" altLang="en-US" sz="2400" b="1" kern="1200" dirty="0">
                <a:solidFill>
                  <a:schemeClr val="tx1"/>
                </a:solidFill>
                <a:latin typeface="Arial" panose="020B0604020202020204" pitchFamily="34" charset="0"/>
              </a:rPr>
              <a:t>或删除数据库</a:t>
            </a:r>
            <a:r>
              <a:rPr lang="zh-CN" altLang="en-US" sz="2400" b="1" kern="1200" dirty="0" smtClean="0">
                <a:solidFill>
                  <a:schemeClr val="tx1"/>
                </a:solidFill>
                <a:latin typeface="Arial" panose="020B0604020202020204" pitchFamily="34" charset="0"/>
              </a:rPr>
              <a:t>文件</a:t>
            </a:r>
            <a:endParaRPr lang="en-US" altLang="zh-CN" sz="2400" b="1" kern="1200" dirty="0" smtClean="0">
              <a:solidFill>
                <a:schemeClr val="tx1"/>
              </a:solidFill>
              <a:latin typeface="Arial" panose="020B0604020202020204" pitchFamily="34" charset="0"/>
            </a:endParaRPr>
          </a:p>
          <a:p>
            <a:pPr lvl="1">
              <a:lnSpc>
                <a:spcPct val="100000"/>
              </a:lnSpc>
              <a:defRPr/>
            </a:pPr>
            <a:r>
              <a:rPr lang="zh-CN" altLang="en-US" sz="2400" b="1" kern="1200" dirty="0" smtClean="0">
                <a:solidFill>
                  <a:schemeClr val="tx1"/>
                </a:solidFill>
                <a:latin typeface="Arial" panose="020B0604020202020204" pitchFamily="34" charset="0"/>
              </a:rPr>
              <a:t> 创建索引</a:t>
            </a:r>
            <a:endParaRPr lang="en-US" altLang="zh-CN" sz="2400" b="1" kern="1200" dirty="0" smtClean="0">
              <a:solidFill>
                <a:schemeClr val="tx1"/>
              </a:solidFill>
              <a:latin typeface="Arial" panose="020B0604020202020204" pitchFamily="34" charset="0"/>
            </a:endParaRPr>
          </a:p>
          <a:p>
            <a:pPr lvl="1">
              <a:lnSpc>
                <a:spcPct val="100000"/>
              </a:lnSpc>
              <a:defRPr/>
            </a:pPr>
            <a:r>
              <a:rPr lang="zh-CN" altLang="en-US" sz="2400" b="1" kern="1200" dirty="0" smtClean="0">
                <a:solidFill>
                  <a:schemeClr val="tx1"/>
                </a:solidFill>
                <a:latin typeface="Arial" panose="020B0604020202020204" pitchFamily="34" charset="0"/>
              </a:rPr>
              <a:t> 不</a:t>
            </a:r>
            <a:r>
              <a:rPr lang="zh-CN" altLang="en-US" sz="2400" b="1" kern="1200" dirty="0">
                <a:solidFill>
                  <a:schemeClr val="tx1"/>
                </a:solidFill>
                <a:latin typeface="Arial" panose="020B0604020202020204" pitchFamily="34" charset="0"/>
              </a:rPr>
              <a:t>记日志的命令。</a:t>
            </a:r>
            <a:endParaRPr lang="zh-CN" altLang="en-US" sz="2400" b="1" kern="1200" dirty="0">
              <a:solidFill>
                <a:schemeClr val="tx1"/>
              </a:solidFill>
              <a:latin typeface="Arial" panose="020B0604020202020204" pitchFamily="34" charset="0"/>
            </a:endParaRPr>
          </a:p>
          <a:p>
            <a:pPr>
              <a:lnSpc>
                <a:spcPct val="100000"/>
              </a:lnSpc>
              <a:buFont typeface="Wingdings" panose="05000000000000000000" pitchFamily="2" charset="2"/>
              <a:buNone/>
              <a:defRPr/>
            </a:pPr>
            <a:endParaRPr lang="zh-CN" altLang="en-US" sz="2000" dirty="0" smtClean="0">
              <a:latin typeface="楷体_GB2312" charset="-122"/>
              <a:ea typeface="楷体_GB2312" charset="-122"/>
            </a:endParaRPr>
          </a:p>
        </p:txBody>
      </p:sp>
      <p:sp>
        <p:nvSpPr>
          <p:cNvPr id="51205"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1748"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
        <p:nvSpPr>
          <p:cNvPr id="31749" name="AutoShape 53"/>
          <p:cNvSpPr>
            <a:spLocks noChangeArrowheads="1"/>
          </p:cNvSpPr>
          <p:nvPr/>
        </p:nvSpPr>
        <p:spPr bwMode="auto">
          <a:xfrm>
            <a:off x="382588" y="1520825"/>
            <a:ext cx="8353425" cy="287972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1750" name="Rectangle 14"/>
          <p:cNvSpPr>
            <a:spLocks noChangeArrowheads="1"/>
          </p:cNvSpPr>
          <p:nvPr/>
        </p:nvSpPr>
        <p:spPr bwMode="auto">
          <a:xfrm>
            <a:off x="0" y="1419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6" name="AutoShape 11"/>
          <p:cNvSpPr>
            <a:spLocks noChangeArrowheads="1"/>
          </p:cNvSpPr>
          <p:nvPr/>
        </p:nvSpPr>
        <p:spPr bwMode="auto">
          <a:xfrm>
            <a:off x="382588" y="4838700"/>
            <a:ext cx="8529637" cy="881063"/>
          </a:xfrm>
          <a:prstGeom prst="flowChartAlternateProcess">
            <a:avLst/>
          </a:prstGeom>
          <a:solidFill>
            <a:srgbClr val="FFFF66"/>
          </a:solidFill>
          <a:ln w="19050" cmpd="sng">
            <a:solidFill>
              <a:srgbClr val="0000FF"/>
            </a:solidFill>
            <a:miter lim="800000"/>
          </a:ln>
        </p:spPr>
        <p:txBody>
          <a:bodyPr anchor="ctr"/>
          <a:lstStyle>
            <a:lvl1pPr indent="25273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a:defRPr/>
            </a:pPr>
            <a:r>
              <a:rPr lang="en-US" altLang="zh-CN" sz="2200" b="1"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sym typeface="Wingdings" panose="05000000000000000000" pitchFamily="2" charset="2"/>
              </a:rPr>
              <a:t></a:t>
            </a:r>
            <a:r>
              <a:rPr lang="zh-CN" altLang="en-US" sz="2000" b="1" u="sng" dirty="0" smtClean="0">
                <a:solidFill>
                  <a:srgbClr val="FF0000"/>
                </a:solidFill>
                <a:latin typeface="黑体" panose="02010609060101010101" pitchFamily="49" charset="-122"/>
                <a:ea typeface="黑体" panose="02010609060101010101" pitchFamily="49" charset="-122"/>
              </a:rPr>
              <a:t>注意</a:t>
            </a:r>
            <a:r>
              <a:rPr lang="zh-CN" altLang="en-US" sz="2000" b="1" dirty="0">
                <a:solidFill>
                  <a:srgbClr val="FF0000"/>
                </a:solidFill>
                <a:latin typeface="黑体" panose="02010609060101010101" pitchFamily="49" charset="-122"/>
                <a:ea typeface="黑体" panose="02010609060101010101" pitchFamily="49" charset="-122"/>
              </a:rPr>
              <a:t>：若在系统正执行上述操作中的任何一种时试图进行备份，则备份进程不能执行。</a:t>
            </a:r>
            <a:endParaRPr lang="zh-CN" altLang="en-US" sz="2000" b="1" dirty="0" smtClean="0">
              <a:solidFill>
                <a:srgbClr val="FF0000"/>
              </a:solidFill>
              <a:latin typeface="楷体" panose="02010609060101010101" pitchFamily="49" charset="-122"/>
              <a:ea typeface="楷体" panose="02010609060101010101" pitchFamily="49" charset="-122"/>
              <a:sym typeface="Wingdings" panose="05000000000000000000" pitchFamily="2" charset="2"/>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2771"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
        <p:nvSpPr>
          <p:cNvPr id="14" name="内容占位符 2"/>
          <p:cNvSpPr txBox="1"/>
          <p:nvPr/>
        </p:nvSpPr>
        <p:spPr bwMode="auto">
          <a:xfrm>
            <a:off x="250824" y="1223028"/>
            <a:ext cx="8653463"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30000"/>
              </a:spcBef>
              <a:spcAft>
                <a:spcPct val="0"/>
              </a:spcAft>
              <a:buClr>
                <a:schemeClr val="hlink"/>
              </a:buClr>
              <a:buFont typeface="Wingdings" panose="05000000000000000000" pitchFamily="2" charset="2"/>
              <a:buChar char="n"/>
              <a:defRPr sz="2200" b="1">
                <a:solidFill>
                  <a:schemeClr val="tx2"/>
                </a:solidFill>
                <a:latin typeface="+mn-lt"/>
                <a:ea typeface="+mn-ea"/>
                <a:cs typeface="+mn-cs"/>
              </a:defRPr>
            </a:lvl1pPr>
            <a:lvl2pPr marL="742950" indent="-285750" algn="l" rtl="0" eaLnBrk="0" fontAlgn="base" hangingPunct="0">
              <a:lnSpc>
                <a:spcPct val="110000"/>
              </a:lnSpc>
              <a:spcBef>
                <a:spcPct val="30000"/>
              </a:spcBef>
              <a:spcAft>
                <a:spcPct val="0"/>
              </a:spcAft>
              <a:buClr>
                <a:schemeClr val="accent1"/>
              </a:buClr>
              <a:buFont typeface="Wingdings" panose="05000000000000000000" pitchFamily="2" charset="2"/>
              <a:buChar char="n"/>
              <a:defRPr sz="2200">
                <a:solidFill>
                  <a:schemeClr val="tx2"/>
                </a:solidFill>
                <a:latin typeface="+mn-lt"/>
                <a:ea typeface="+mn-ea"/>
              </a:defRPr>
            </a:lvl2pPr>
            <a:lvl3pPr marL="1143000" indent="-228600" algn="l" rtl="0" eaLnBrk="0" fontAlgn="base" hangingPunct="0">
              <a:lnSpc>
                <a:spcPct val="110000"/>
              </a:lnSpc>
              <a:spcBef>
                <a:spcPct val="30000"/>
              </a:spcBef>
              <a:spcAft>
                <a:spcPct val="0"/>
              </a:spcAft>
              <a:buClr>
                <a:schemeClr val="tx1"/>
              </a:buClr>
              <a:buFont typeface="Wingdings" panose="05000000000000000000" pitchFamily="2" charset="2"/>
              <a:buChar char="n"/>
              <a:defRPr sz="2200">
                <a:solidFill>
                  <a:schemeClr val="tx2"/>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1400">
                <a:solidFill>
                  <a:schemeClr val="tx1"/>
                </a:solidFill>
                <a:latin typeface="+mn-lt"/>
                <a:ea typeface="+mn-ea"/>
              </a:defRPr>
            </a:lvl9pPr>
          </a:lstStyle>
          <a:p>
            <a:pPr marL="0" indent="0">
              <a:lnSpc>
                <a:spcPct val="100000"/>
              </a:lnSpc>
              <a:buNone/>
              <a:defRPr/>
            </a:pPr>
            <a:r>
              <a:rPr lang="en-US" altLang="zh-CN" sz="2400" kern="0" dirty="0" smtClean="0">
                <a:solidFill>
                  <a:srgbClr val="FF0000"/>
                </a:solidFill>
              </a:rPr>
              <a:t> 8.4.2 </a:t>
            </a:r>
            <a:r>
              <a:rPr lang="zh-CN" altLang="en-US" sz="2400" kern="0" dirty="0" smtClean="0">
                <a:solidFill>
                  <a:srgbClr val="FF0000"/>
                </a:solidFill>
              </a:rPr>
              <a:t>数据恢复</a:t>
            </a:r>
            <a:endParaRPr lang="en-US" altLang="zh-CN" sz="2400" kern="0" dirty="0" smtClean="0">
              <a:solidFill>
                <a:srgbClr val="FF0000"/>
              </a:solidFill>
            </a:endParaRPr>
          </a:p>
          <a:p>
            <a:pPr>
              <a:spcBef>
                <a:spcPct val="20000"/>
              </a:spcBef>
              <a:buClr>
                <a:srgbClr val="008000"/>
              </a:buClr>
              <a:buFont typeface="Wingdings" panose="05000000000000000000" pitchFamily="2" charset="2"/>
              <a:buNone/>
              <a:defRPr/>
            </a:pPr>
            <a:r>
              <a:rPr lang="zh-CN" altLang="en-US" sz="2400" kern="0" dirty="0" smtClean="0">
                <a:solidFill>
                  <a:srgbClr val="FF0000"/>
                </a:solidFill>
                <a:latin typeface="Arial" panose="020B0604020202020204" pitchFamily="34" charset="0"/>
              </a:rPr>
              <a:t>           </a:t>
            </a:r>
            <a:r>
              <a:rPr lang="zh-CN" altLang="en-US" sz="2400" dirty="0" smtClean="0">
                <a:solidFill>
                  <a:srgbClr val="C00000"/>
                </a:solidFill>
                <a:latin typeface="Arial" panose="020B0604020202020204" pitchFamily="34" charset="0"/>
              </a:rPr>
              <a:t>数据</a:t>
            </a:r>
            <a:r>
              <a:rPr lang="zh-CN" altLang="en-US" sz="2400" dirty="0">
                <a:solidFill>
                  <a:srgbClr val="C00000"/>
                </a:solidFill>
                <a:latin typeface="Arial" panose="020B0604020202020204" pitchFamily="34" charset="0"/>
              </a:rPr>
              <a:t>恢复（</a:t>
            </a:r>
            <a:r>
              <a:rPr lang="en-US" altLang="zh-CN" sz="2400" dirty="0">
                <a:solidFill>
                  <a:srgbClr val="C00000"/>
                </a:solidFill>
                <a:latin typeface="Arial" panose="020B0604020202020204" pitchFamily="34" charset="0"/>
              </a:rPr>
              <a:t>Data Restore</a:t>
            </a:r>
            <a:r>
              <a:rPr lang="zh-CN" altLang="en-US" sz="2400" dirty="0">
                <a:solidFill>
                  <a:srgbClr val="C00000"/>
                </a:solidFill>
                <a:latin typeface="Arial" panose="020B0604020202020204" pitchFamily="34" charset="0"/>
              </a:rPr>
              <a:t>）</a:t>
            </a:r>
            <a:r>
              <a:rPr lang="zh-CN" altLang="en-US" sz="2400" dirty="0">
                <a:solidFill>
                  <a:schemeClr val="tx1"/>
                </a:solidFill>
                <a:latin typeface="Arial" panose="020B0604020202020204" pitchFamily="34" charset="0"/>
              </a:rPr>
              <a:t>是指将备份到存储介质上的数据再恢复</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还原</a:t>
            </a:r>
            <a:r>
              <a:rPr lang="en-US" altLang="zh-CN" sz="2400" dirty="0">
                <a:solidFill>
                  <a:schemeClr val="tx1"/>
                </a:solidFill>
                <a:latin typeface="Arial" panose="020B0604020202020204" pitchFamily="34" charset="0"/>
              </a:rPr>
              <a:t>)</a:t>
            </a:r>
            <a:r>
              <a:rPr lang="zh-CN" altLang="en-US" sz="2400" dirty="0">
                <a:solidFill>
                  <a:schemeClr val="tx1"/>
                </a:solidFill>
                <a:latin typeface="Arial" panose="020B0604020202020204" pitchFamily="34" charset="0"/>
              </a:rPr>
              <a:t>到计算机系统中的过程。与数据备份是一个逆过程，可能需要涉及整个数据库系统的恢复。</a:t>
            </a:r>
            <a:endParaRPr lang="zh-CN" altLang="en-US" sz="2400" dirty="0">
              <a:solidFill>
                <a:schemeClr val="tx1"/>
              </a:solidFill>
              <a:latin typeface="Arial" panose="020B0604020202020204" pitchFamily="34" charset="0"/>
            </a:endParaRPr>
          </a:p>
        </p:txBody>
      </p:sp>
      <p:sp>
        <p:nvSpPr>
          <p:cNvPr id="32773" name="AutoShape 53"/>
          <p:cNvSpPr>
            <a:spLocks noChangeArrowheads="1"/>
          </p:cNvSpPr>
          <p:nvPr/>
        </p:nvSpPr>
        <p:spPr bwMode="auto">
          <a:xfrm>
            <a:off x="377029" y="1664804"/>
            <a:ext cx="8527258" cy="16208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2774" name="TextBox 1"/>
          <p:cNvSpPr txBox="1">
            <a:spLocks noChangeArrowheads="1"/>
          </p:cNvSpPr>
          <p:nvPr/>
        </p:nvSpPr>
        <p:spPr bwMode="auto">
          <a:xfrm>
            <a:off x="382588" y="3143250"/>
            <a:ext cx="8348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18" name="AutoShape 11"/>
          <p:cNvSpPr>
            <a:spLocks noChangeArrowheads="1"/>
          </p:cNvSpPr>
          <p:nvPr/>
        </p:nvSpPr>
        <p:spPr bwMode="auto">
          <a:xfrm>
            <a:off x="250825" y="3605213"/>
            <a:ext cx="8653463" cy="2560637"/>
          </a:xfrm>
          <a:prstGeom prst="flowChartAlternateProcess">
            <a:avLst/>
          </a:prstGeom>
          <a:solidFill>
            <a:srgbClr val="FFFF66"/>
          </a:solidFill>
          <a:ln w="19050" cmpd="sng">
            <a:solidFill>
              <a:srgbClr val="0000FF"/>
            </a:solidFill>
            <a:miter lim="800000"/>
          </a:ln>
        </p:spPr>
        <p:txBody>
          <a:bodyPr anchor="ctr"/>
          <a:lstStyle>
            <a:lvl1pPr indent="25273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a:lnSpc>
                <a:spcPct val="150000"/>
              </a:lnSpc>
              <a:defRPr/>
            </a:pPr>
            <a:r>
              <a:rPr lang="en-US" altLang="zh-CN" sz="2200" b="1"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sym typeface="Wingdings" panose="05000000000000000000" pitchFamily="2" charset="2"/>
              </a:rPr>
              <a:t></a:t>
            </a:r>
            <a:r>
              <a:rPr lang="zh-CN" altLang="en-US" sz="2000" b="1" dirty="0">
                <a:solidFill>
                  <a:srgbClr val="FF0000"/>
                </a:solidFill>
                <a:latin typeface="黑体" panose="02010609060101010101" pitchFamily="49" charset="-122"/>
                <a:ea typeface="黑体" panose="02010609060101010101" pitchFamily="49" charset="-122"/>
              </a:rPr>
              <a:t>注意：数据恢复是与数据备份相对应的系统维护和管理操作。系统进行恢复操作时，先执行一些系统安全性检查，包括检查所要恢复的数据库是否存在、数据库是否变化以及数据库文件是否兼容等，然后根据所采用的数据库备份类型采取相应的恢复措施。</a:t>
            </a:r>
            <a:endParaRPr lang="zh-CN" altLang="en-US" sz="2000" b="1" dirty="0">
              <a:solidFill>
                <a:srgbClr val="FF0000"/>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584200" y="161925"/>
            <a:ext cx="5586413" cy="533400"/>
          </a:xfrm>
        </p:spPr>
        <p:txBody>
          <a:bodyPr/>
          <a:lstStyle/>
          <a:p>
            <a:pPr eaLnBrk="1" hangingPunct="1">
              <a:defRPr/>
            </a:pPr>
            <a:r>
              <a:rPr lang="zh-CN" altLang="en-US" sz="3800" dirty="0" smtClean="0">
                <a:effectLst>
                  <a:outerShdw blurRad="38100" dist="38100" dir="2700000" algn="tl">
                    <a:srgbClr val="C0C0C0"/>
                  </a:outerShdw>
                </a:effectLst>
                <a:ea typeface="宋体" panose="02010600030101010101" pitchFamily="2" charset="-122"/>
              </a:rPr>
              <a:t>第</a:t>
            </a:r>
            <a:r>
              <a:rPr lang="en-US" altLang="zh-CN" sz="3800" dirty="0" smtClean="0">
                <a:effectLst>
                  <a:outerShdw blurRad="38100" dist="38100" dir="2700000" algn="tl">
                    <a:srgbClr val="C0C0C0"/>
                  </a:outerShdw>
                </a:effectLst>
                <a:ea typeface="宋体" panose="02010600030101010101" pitchFamily="2" charset="-122"/>
              </a:rPr>
              <a:t>8</a:t>
            </a:r>
            <a:r>
              <a:rPr lang="zh-CN" altLang="en-US" sz="3800" dirty="0" smtClean="0">
                <a:effectLst>
                  <a:outerShdw blurRad="38100" dist="38100" dir="2700000" algn="tl">
                    <a:srgbClr val="C0C0C0"/>
                  </a:outerShdw>
                </a:effectLst>
                <a:ea typeface="宋体" panose="02010600030101010101" pitchFamily="2" charset="-122"/>
              </a:rPr>
              <a:t>章 教学目标</a:t>
            </a:r>
            <a:endParaRPr lang="zh-CN" altLang="en-US" sz="3800" dirty="0" smtClean="0">
              <a:solidFill>
                <a:schemeClr val="accent1"/>
              </a:solidFill>
              <a:effectLst>
                <a:outerShdw blurRad="38100" dist="38100" dir="2700000" algn="tl">
                  <a:srgbClr val="C0C0C0"/>
                </a:outerShdw>
              </a:effectLst>
              <a:ea typeface="宋体" panose="02010600030101010101" pitchFamily="2" charset="-122"/>
            </a:endParaRPr>
          </a:p>
        </p:txBody>
      </p:sp>
      <p:sp>
        <p:nvSpPr>
          <p:cNvPr id="8195"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0"/>
              </a:spcBef>
              <a:buClrTx/>
              <a:buFont typeface="Wingdings" panose="05000000000000000000" pitchFamily="2" charset="2"/>
              <a:buNone/>
            </a:pPr>
            <a:endParaRPr lang="zh-CN" altLang="en-US" sz="1800" b="0">
              <a:solidFill>
                <a:schemeClr val="tx1"/>
              </a:solidFill>
              <a:latin typeface="Arial" panose="020B0604020202020204" pitchFamily="34" charset="0"/>
            </a:endParaRPr>
          </a:p>
        </p:txBody>
      </p:sp>
      <p:sp>
        <p:nvSpPr>
          <p:cNvPr id="8196" name="AutoShape 53"/>
          <p:cNvSpPr>
            <a:spLocks noChangeArrowheads="1"/>
          </p:cNvSpPr>
          <p:nvPr/>
        </p:nvSpPr>
        <p:spPr bwMode="auto">
          <a:xfrm>
            <a:off x="1022350" y="1801813"/>
            <a:ext cx="7042150" cy="365442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80901" name="Rectangle 51"/>
          <p:cNvSpPr>
            <a:spLocks noChangeArrowheads="1"/>
          </p:cNvSpPr>
          <p:nvPr/>
        </p:nvSpPr>
        <p:spPr bwMode="auto">
          <a:xfrm>
            <a:off x="217488" y="957263"/>
            <a:ext cx="8134350" cy="5441950"/>
          </a:xfrm>
          <a:prstGeom prst="rect">
            <a:avLst/>
          </a:prstGeom>
          <a:noFill/>
          <a:ln>
            <a:noFill/>
          </a:ln>
        </p:spPr>
        <p:txBody>
          <a:bodyPr anchor="ctr">
            <a:spAutoFit/>
          </a:bodyPr>
          <a:lstStyle/>
          <a:p>
            <a:pPr indent="333375" algn="l">
              <a:defRPr/>
            </a:pPr>
            <a:r>
              <a:rPr lang="zh-CN" altLang="en-US" sz="3800" b="1" dirty="0">
                <a:solidFill>
                  <a:srgbClr val="FF0000"/>
                </a:solidFill>
                <a:effectLst>
                  <a:outerShdw blurRad="38100" dist="38100" dir="2700000" algn="tl">
                    <a:srgbClr val="C0C0C0"/>
                  </a:outerShdw>
                </a:effectLst>
                <a:ea typeface="黑体" panose="02010609060101010101" pitchFamily="49" charset="-122"/>
                <a:sym typeface="Wingdings" panose="05000000000000000000" pitchFamily="2" charset="2"/>
              </a:rPr>
              <a:t>     </a:t>
            </a:r>
            <a:r>
              <a:rPr lang="zh-CN" altLang="en-US" dirty="0"/>
              <a:t> </a:t>
            </a:r>
            <a:r>
              <a:rPr lang="zh-CN" altLang="en-US" sz="3800" b="1" dirty="0">
                <a:solidFill>
                  <a:srgbClr val="FF0000"/>
                </a:solidFill>
                <a:effectLst>
                  <a:outerShdw blurRad="38100" dist="38100" dir="2700000" algn="tl">
                    <a:srgbClr val="C0C0C0"/>
                  </a:outerShdw>
                </a:effectLst>
                <a:ea typeface="黑体" panose="02010609060101010101" pitchFamily="49" charset="-122"/>
              </a:rPr>
              <a:t> 教学目标</a:t>
            </a:r>
            <a:endParaRPr lang="zh-CN" altLang="en-US" sz="3800" b="1" dirty="0">
              <a:solidFill>
                <a:srgbClr val="FF0000"/>
              </a:solidFill>
              <a:effectLst>
                <a:outerShdw blurRad="38100" dist="38100" dir="2700000" algn="tl">
                  <a:srgbClr val="C0C0C0"/>
                </a:outerShdw>
              </a:effectLst>
              <a:ea typeface="黑体" panose="02010609060101010101" pitchFamily="49" charset="-122"/>
            </a:endParaRPr>
          </a:p>
          <a:p>
            <a:pPr indent="333375" algn="l">
              <a:defRPr/>
            </a:pPr>
            <a:endParaRPr lang="zh-CN" altLang="en-US" dirty="0"/>
          </a:p>
          <a:p>
            <a:pPr marL="1143000" lvl="2" indent="-228600" algn="l">
              <a:defRPr/>
            </a:pPr>
            <a:r>
              <a:rPr lang="en-US" altLang="zh-CN" sz="2600" b="1" dirty="0"/>
              <a:t>● </a:t>
            </a:r>
            <a:r>
              <a:rPr lang="zh-CN" altLang="en-US" sz="2600" b="1" dirty="0"/>
              <a:t>理解数据库安全概念及特点</a:t>
            </a:r>
            <a:endParaRPr lang="en-US" altLang="zh-CN" sz="2600" b="1" dirty="0"/>
          </a:p>
          <a:p>
            <a:pPr marL="1143000" lvl="2" indent="-228600" algn="l">
              <a:defRPr/>
            </a:pPr>
            <a:r>
              <a:rPr lang="zh-CN" altLang="en-US" sz="2600" b="1" dirty="0"/>
              <a:t>● 理解数据库安全风险分析</a:t>
            </a:r>
            <a:endParaRPr lang="zh-CN" altLang="en-US" sz="2600" b="1" dirty="0"/>
          </a:p>
          <a:p>
            <a:pPr marL="1143000" lvl="2" indent="-228600" algn="l">
              <a:defRPr/>
            </a:pPr>
            <a:r>
              <a:rPr lang="zh-CN" altLang="en-US" sz="2600" b="1" dirty="0"/>
              <a:t>● </a:t>
            </a:r>
            <a:r>
              <a:rPr lang="zh-CN" altLang="en-US" sz="2600" b="1" dirty="0">
                <a:solidFill>
                  <a:srgbClr val="CC0000"/>
                </a:solidFill>
              </a:rPr>
              <a:t>掌握</a:t>
            </a:r>
            <a:r>
              <a:rPr lang="zh-CN" altLang="en-US" sz="2600" b="1" dirty="0"/>
              <a:t>数据库安全关键技术</a:t>
            </a:r>
            <a:endParaRPr lang="zh-CN" altLang="en-US" sz="2600" b="1" dirty="0"/>
          </a:p>
          <a:p>
            <a:pPr marL="1143000" lvl="2" indent="-228600" algn="l">
              <a:defRPr/>
            </a:pPr>
            <a:r>
              <a:rPr lang="zh-CN" altLang="en-US" sz="2600" b="1" dirty="0"/>
              <a:t>● </a:t>
            </a:r>
            <a:r>
              <a:rPr lang="zh-CN" altLang="en-US" sz="2600" b="1" dirty="0">
                <a:solidFill>
                  <a:srgbClr val="CC0000"/>
                </a:solidFill>
              </a:rPr>
              <a:t>掌握</a:t>
            </a:r>
            <a:r>
              <a:rPr lang="zh-CN" altLang="en-US" sz="2600" b="1" dirty="0"/>
              <a:t>数据库的安全策略和机制</a:t>
            </a:r>
            <a:endParaRPr lang="zh-CN" altLang="en-US" sz="2600" b="1" dirty="0"/>
          </a:p>
          <a:p>
            <a:pPr marL="1143000" lvl="2" indent="-228600" algn="l">
              <a:defRPr/>
            </a:pPr>
            <a:r>
              <a:rPr lang="zh-CN" altLang="en-US" sz="2600" b="1" dirty="0"/>
              <a:t>● </a:t>
            </a:r>
            <a:r>
              <a:rPr lang="zh-CN" altLang="en-US" sz="2600" b="1" dirty="0">
                <a:solidFill>
                  <a:srgbClr val="CC0000"/>
                </a:solidFill>
              </a:rPr>
              <a:t>掌握</a:t>
            </a:r>
            <a:r>
              <a:rPr lang="zh-CN" altLang="en-US" sz="2600" b="1" dirty="0"/>
              <a:t>角色、权限管理及完整性控制</a:t>
            </a:r>
            <a:endParaRPr lang="zh-CN" altLang="en-US" sz="2600" b="1" dirty="0"/>
          </a:p>
          <a:p>
            <a:pPr lvl="2" algn="l">
              <a:defRPr/>
            </a:pPr>
            <a:r>
              <a:rPr lang="zh-CN" altLang="en-US" sz="2600" b="1" dirty="0"/>
              <a:t>● </a:t>
            </a:r>
            <a:r>
              <a:rPr lang="zh-CN" altLang="en-US" sz="2600" b="1" dirty="0">
                <a:solidFill>
                  <a:srgbClr val="CC0000"/>
                </a:solidFill>
              </a:rPr>
              <a:t>掌握</a:t>
            </a:r>
            <a:r>
              <a:rPr lang="zh-CN" altLang="en-US" sz="2600" b="1" dirty="0"/>
              <a:t>数据库备份及恢复</a:t>
            </a:r>
            <a:endParaRPr lang="en-US" altLang="zh-CN" sz="2600" b="1" dirty="0"/>
          </a:p>
          <a:p>
            <a:pPr lvl="2" algn="l">
              <a:defRPr/>
            </a:pPr>
            <a:r>
              <a:rPr lang="zh-CN" altLang="en-US" sz="2600" b="1" dirty="0"/>
              <a:t>● 理解并发控制和封锁技术</a:t>
            </a:r>
            <a:endParaRPr lang="en-US" altLang="zh-CN" sz="2600" b="1" dirty="0"/>
          </a:p>
          <a:p>
            <a:pPr marL="1143000" lvl="2" indent="-228600" algn="l">
              <a:defRPr/>
            </a:pPr>
            <a:endParaRPr lang="en-US" altLang="zh-CN" sz="2600" b="1" dirty="0"/>
          </a:p>
          <a:p>
            <a:pPr marL="1143000" lvl="2" indent="-228600" algn="l">
              <a:defRPr/>
            </a:pPr>
            <a:endParaRPr lang="zh-CN" altLang="en-US" sz="2600" b="1" dirty="0"/>
          </a:p>
        </p:txBody>
      </p:sp>
      <p:pic>
        <p:nvPicPr>
          <p:cNvPr id="8198" name="Picture 35" descr="j019538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24638" y="5456238"/>
            <a:ext cx="129698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AutoShape 8"/>
          <p:cNvSpPr>
            <a:spLocks noChangeArrowheads="1"/>
          </p:cNvSpPr>
          <p:nvPr/>
        </p:nvSpPr>
        <p:spPr bwMode="auto">
          <a:xfrm>
            <a:off x="5599113" y="3084513"/>
            <a:ext cx="1143000" cy="360362"/>
          </a:xfrm>
          <a:prstGeom prst="wedgeRoundRectCallout">
            <a:avLst>
              <a:gd name="adj1" fmla="val -69028"/>
              <a:gd name="adj2" fmla="val -8148"/>
              <a:gd name="adj3" fmla="val 16667"/>
            </a:avLst>
          </a:prstGeom>
          <a:solidFill>
            <a:srgbClr val="FFFF00"/>
          </a:solidFill>
          <a:ln w="9525">
            <a:solidFill>
              <a:schemeClr val="tx2"/>
            </a:solidFill>
            <a:miter lim="800000"/>
          </a:ln>
          <a:effectLst/>
        </p:spPr>
        <p:txBody>
          <a:bodyPr/>
          <a:lstStyle/>
          <a:p>
            <a:pPr algn="ctr">
              <a:defRPr/>
            </a:pPr>
            <a:r>
              <a:rPr lang="zh-CN" altLang="en-US" sz="1800" b="1">
                <a:solidFill>
                  <a:srgbClr val="FF0000"/>
                </a:solidFill>
                <a:effectLst>
                  <a:outerShdw blurRad="38100" dist="38100" dir="2700000" algn="tl">
                    <a:srgbClr val="000000"/>
                  </a:outerShdw>
                </a:effectLst>
                <a:latin typeface="Arial Black" panose="020B0A04020102020204" pitchFamily="34" charset="0"/>
              </a:rPr>
              <a:t>重点</a:t>
            </a:r>
            <a:endParaRPr lang="zh-CN" altLang="en-US" sz="1800" b="1">
              <a:solidFill>
                <a:srgbClr val="FF0000"/>
              </a:solidFill>
              <a:effectLst>
                <a:outerShdw blurRad="38100" dist="38100" dir="2700000" algn="tl">
                  <a:srgbClr val="000000"/>
                </a:outerShdw>
              </a:effectLst>
              <a:latin typeface="Arial Black" panose="020B0A04020102020204" pitchFamily="34" charset="0"/>
            </a:endParaRPr>
          </a:p>
        </p:txBody>
      </p:sp>
      <p:sp>
        <p:nvSpPr>
          <p:cNvPr id="10250" name="Rectangle 20"/>
          <p:cNvSpPr>
            <a:spLocks noChangeArrowheads="1"/>
          </p:cNvSpPr>
          <p:nvPr/>
        </p:nvSpPr>
        <p:spPr bwMode="auto">
          <a:xfrm>
            <a:off x="2178050" y="6418263"/>
            <a:ext cx="1885950" cy="396875"/>
          </a:xfrm>
          <a:prstGeom prst="rect">
            <a:avLst/>
          </a:prstGeom>
          <a:noFill/>
          <a:ln>
            <a:noFill/>
          </a:ln>
          <a:effectLst/>
        </p:spPr>
        <p:txBody>
          <a:bodyPr wrap="none">
            <a:spAutoFit/>
          </a:bodyPr>
          <a:lstStyle/>
          <a:p>
            <a:pPr>
              <a:defRPr/>
            </a:pPr>
            <a:r>
              <a:rPr lang="zh-CN" altLang="en-US" sz="2000" b="1" dirty="0">
                <a:solidFill>
                  <a:srgbClr val="FF0000"/>
                </a:solidFill>
                <a:effectLst>
                  <a:outerShdw blurRad="38100" dist="38100" dir="2700000" algn="tl">
                    <a:srgbClr val="C0C0C0"/>
                  </a:outerShdw>
                </a:effectLst>
              </a:rPr>
              <a:t>同步实验</a:t>
            </a:r>
            <a:r>
              <a:rPr lang="en-US" sz="2000" b="1" dirty="0">
                <a:solidFill>
                  <a:srgbClr val="FF0000"/>
                </a:solidFill>
                <a:effectLst>
                  <a:outerShdw blurRad="38100" dist="38100" dir="2700000" algn="tl">
                    <a:srgbClr val="C0C0C0"/>
                  </a:outerShdw>
                </a:effectLst>
              </a:rPr>
              <a:t>(</a:t>
            </a:r>
            <a:r>
              <a:rPr lang="zh-CN" altLang="en-US" sz="2000" b="1" dirty="0">
                <a:solidFill>
                  <a:srgbClr val="FF0000"/>
                </a:solidFill>
                <a:effectLst>
                  <a:outerShdw blurRad="38100" dist="38100" dir="2700000" algn="tl">
                    <a:srgbClr val="C0C0C0"/>
                  </a:outerShdw>
                </a:effectLst>
              </a:rPr>
              <a:t>上机</a:t>
            </a:r>
            <a:r>
              <a:rPr lang="en-US" sz="2000" b="1" dirty="0">
                <a:solidFill>
                  <a:srgbClr val="FF0000"/>
                </a:solidFill>
                <a:effectLst>
                  <a:outerShdw blurRad="38100" dist="38100" dir="2700000" algn="tl">
                    <a:srgbClr val="C0C0C0"/>
                  </a:outerShdw>
                </a:effectLst>
              </a:rPr>
              <a:t>)</a:t>
            </a:r>
            <a:endParaRPr lang="en-US" sz="2000" b="1" dirty="0">
              <a:solidFill>
                <a:srgbClr val="FF0000"/>
              </a:solidFill>
              <a:effectLst>
                <a:outerShdw blurRad="38100" dist="38100" dir="2700000" algn="tl">
                  <a:srgbClr val="C0C0C0"/>
                </a:outerShdw>
              </a:effectLst>
            </a:endParaRPr>
          </a:p>
        </p:txBody>
      </p:sp>
      <p:sp>
        <p:nvSpPr>
          <p:cNvPr id="10251" name="AutoShape 6"/>
          <p:cNvSpPr>
            <a:spLocks noChangeArrowheads="1"/>
          </p:cNvSpPr>
          <p:nvPr/>
        </p:nvSpPr>
        <p:spPr bwMode="auto">
          <a:xfrm>
            <a:off x="1325563" y="5732463"/>
            <a:ext cx="668337" cy="684212"/>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600" b="1">
                <a:solidFill>
                  <a:srgbClr val="FFFF66"/>
                </a:solidFill>
                <a:effectLst>
                  <a:outerShdw blurRad="38100" dist="38100" dir="2700000" algn="tl">
                    <a:srgbClr val="000000"/>
                  </a:outerShdw>
                </a:effectLst>
                <a:ea typeface="黑体" panose="02010609060101010101" pitchFamily="49" charset="-122"/>
              </a:rPr>
              <a:t>友情</a:t>
            </a:r>
            <a:endParaRPr lang="zh-CN" altLang="en-US" sz="1600" b="1">
              <a:solidFill>
                <a:srgbClr val="FFFF66"/>
              </a:solidFill>
              <a:effectLst>
                <a:outerShdw blurRad="38100" dist="38100" dir="2700000" algn="tl">
                  <a:srgbClr val="000000"/>
                </a:outerShdw>
              </a:effectLst>
              <a:ea typeface="黑体" panose="02010609060101010101" pitchFamily="49" charset="-122"/>
            </a:endParaRPr>
          </a:p>
          <a:p>
            <a:pPr algn="ctr">
              <a:lnSpc>
                <a:spcPct val="95000"/>
              </a:lnSpc>
              <a:spcBef>
                <a:spcPct val="15000"/>
              </a:spcBef>
              <a:defRPr/>
            </a:pPr>
            <a:r>
              <a:rPr lang="zh-CN" altLang="en-US" sz="1600" b="1">
                <a:solidFill>
                  <a:srgbClr val="FFFF66"/>
                </a:solidFill>
                <a:effectLst>
                  <a:outerShdw blurRad="38100" dist="38100" dir="2700000" algn="tl">
                    <a:srgbClr val="000000"/>
                  </a:outerShdw>
                </a:effectLst>
                <a:ea typeface="黑体" panose="02010609060101010101" pitchFamily="49" charset="-122"/>
              </a:rPr>
              <a:t>提示</a:t>
            </a:r>
            <a:endParaRPr lang="zh-CN" altLang="en-US" sz="1600" b="1">
              <a:solidFill>
                <a:srgbClr val="FFFF66"/>
              </a:solidFill>
              <a:effectLst>
                <a:outerShdw blurRad="38100" dist="38100" dir="2700000" algn="tl">
                  <a:srgbClr val="000000"/>
                </a:outerShdw>
              </a:effectLst>
              <a:ea typeface="黑体" panose="02010609060101010101" pitchFamily="49" charset="-122"/>
            </a:endParaRPr>
          </a:p>
        </p:txBody>
      </p:sp>
      <p:pic>
        <p:nvPicPr>
          <p:cNvPr id="8203" name="Picture 22" descr="MC9004413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25" y="5384800"/>
            <a:ext cx="121920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8"/>
          <p:cNvSpPr>
            <a:spLocks noChangeArrowheads="1"/>
          </p:cNvSpPr>
          <p:nvPr/>
        </p:nvSpPr>
        <p:spPr bwMode="auto">
          <a:xfrm>
            <a:off x="6937375" y="4076700"/>
            <a:ext cx="1143000" cy="360363"/>
          </a:xfrm>
          <a:prstGeom prst="wedgeRoundRectCallout">
            <a:avLst>
              <a:gd name="adj1" fmla="val -78333"/>
              <a:gd name="adj2" fmla="val -16519"/>
              <a:gd name="adj3" fmla="val 16667"/>
            </a:avLst>
          </a:prstGeom>
          <a:solidFill>
            <a:srgbClr val="FFFF00"/>
          </a:solidFill>
          <a:ln w="9525">
            <a:solidFill>
              <a:schemeClr val="tx2"/>
            </a:solidFill>
            <a:miter lim="800000"/>
          </a:ln>
          <a:effectLst/>
        </p:spPr>
        <p:txBody>
          <a:bodyPr/>
          <a:lstStyle/>
          <a:p>
            <a:pPr algn="ctr">
              <a:defRPr/>
            </a:pPr>
            <a:r>
              <a:rPr lang="zh-CN" altLang="en-US" sz="1800" b="1">
                <a:solidFill>
                  <a:srgbClr val="FF0000"/>
                </a:solidFill>
                <a:effectLst>
                  <a:outerShdw blurRad="38100" dist="38100" dir="2700000" algn="tl">
                    <a:srgbClr val="000000"/>
                  </a:outerShdw>
                </a:effectLst>
                <a:latin typeface="Arial Black" panose="020B0A04020102020204" pitchFamily="34" charset="0"/>
              </a:rPr>
              <a:t>重点</a:t>
            </a:r>
            <a:endParaRPr lang="zh-CN" altLang="en-US" sz="1800" b="1">
              <a:solidFill>
                <a:srgbClr val="FF0000"/>
              </a:solidFill>
              <a:effectLst>
                <a:outerShdw blurRad="38100" dist="38100" dir="2700000" algn="tl">
                  <a:srgbClr val="000000"/>
                </a:outerShdw>
              </a:effectLst>
              <a:latin typeface="Arial Black" panose="020B0A04020102020204" pitchFamily="34" charset="0"/>
            </a:endParaRPr>
          </a:p>
        </p:txBody>
      </p:sp>
      <p:sp>
        <p:nvSpPr>
          <p:cNvPr id="14" name="AutoShape 6"/>
          <p:cNvSpPr>
            <a:spLocks noChangeArrowheads="1"/>
          </p:cNvSpPr>
          <p:nvPr/>
        </p:nvSpPr>
        <p:spPr bwMode="auto">
          <a:xfrm>
            <a:off x="5834063" y="101600"/>
            <a:ext cx="3181350" cy="855663"/>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国家十三五重点规划项目</a:t>
            </a:r>
            <a:endParaRPr lang="zh-CN" altLang="en-US" sz="18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p>
            <a:pPr algn="ctr">
              <a:lnSpc>
                <a:spcPct val="95000"/>
              </a:lnSpc>
              <a:spcBef>
                <a:spcPct val="15000"/>
              </a:spcBef>
              <a:defRPr/>
            </a:pPr>
            <a:r>
              <a:rPr lang="zh-CN" altLang="en-US" sz="20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上海市高校精品课程</a:t>
            </a:r>
            <a:endParaRPr lang="zh-CN" altLang="en-US" sz="2000" b="1"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15" name="AutoShape 8"/>
          <p:cNvSpPr>
            <a:spLocks noChangeArrowheads="1"/>
          </p:cNvSpPr>
          <p:nvPr/>
        </p:nvSpPr>
        <p:spPr bwMode="auto">
          <a:xfrm>
            <a:off x="5364163" y="4565650"/>
            <a:ext cx="1143000" cy="360363"/>
          </a:xfrm>
          <a:prstGeom prst="wedgeRoundRectCallout">
            <a:avLst>
              <a:gd name="adj1" fmla="val -78333"/>
              <a:gd name="adj2" fmla="val -16519"/>
              <a:gd name="adj3" fmla="val 16667"/>
            </a:avLst>
          </a:prstGeom>
          <a:solidFill>
            <a:srgbClr val="FFFF00"/>
          </a:solidFill>
          <a:ln w="9525">
            <a:solidFill>
              <a:schemeClr val="tx2"/>
            </a:solidFill>
            <a:miter lim="800000"/>
          </a:ln>
          <a:effectLst/>
        </p:spPr>
        <p:txBody>
          <a:bodyPr/>
          <a:lstStyle/>
          <a:p>
            <a:pPr algn="ctr">
              <a:defRPr/>
            </a:pPr>
            <a:r>
              <a:rPr lang="zh-CN" altLang="en-US" sz="1800" b="1">
                <a:solidFill>
                  <a:srgbClr val="FF0000"/>
                </a:solidFill>
                <a:effectLst>
                  <a:outerShdw blurRad="38100" dist="38100" dir="2700000" algn="tl">
                    <a:srgbClr val="000000"/>
                  </a:outerShdw>
                </a:effectLst>
                <a:latin typeface="Arial Black" panose="020B0A04020102020204" pitchFamily="34" charset="0"/>
              </a:rPr>
              <a:t>重点</a:t>
            </a:r>
            <a:endParaRPr lang="zh-CN" altLang="en-US" sz="1800" b="1">
              <a:solidFill>
                <a:srgbClr val="FF0000"/>
              </a:solidFill>
              <a:effectLst>
                <a:outerShdw blurRad="38100" dist="38100" dir="2700000" algn="tl">
                  <a:srgbClr val="000000"/>
                </a:outerShdw>
              </a:effectLst>
              <a:latin typeface="Arial Black" panose="020B0A04020102020204" pitchFamily="34" charset="0"/>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内容占位符 2"/>
          <p:cNvSpPr>
            <a:spLocks noGrp="1"/>
          </p:cNvSpPr>
          <p:nvPr>
            <p:ph idx="4294967295"/>
          </p:nvPr>
        </p:nvSpPr>
        <p:spPr>
          <a:xfrm>
            <a:off x="371475" y="1157288"/>
            <a:ext cx="8372475" cy="5334000"/>
          </a:xfrm>
        </p:spPr>
        <p:txBody>
          <a:bodyPr/>
          <a:lstStyle/>
          <a:p>
            <a:pPr marL="0" indent="0">
              <a:buNone/>
              <a:defRPr/>
            </a:pPr>
            <a:r>
              <a:rPr lang="zh-CN" altLang="en-US" sz="2400" dirty="0" smtClean="0">
                <a:solidFill>
                  <a:srgbClr val="CC0000"/>
                </a:solidFill>
              </a:rPr>
              <a:t>  </a:t>
            </a:r>
            <a:r>
              <a:rPr lang="en-US" altLang="zh-CN" sz="2400" dirty="0" smtClean="0">
                <a:solidFill>
                  <a:srgbClr val="CC0000"/>
                </a:solidFill>
                <a:latin typeface="+mn-ea"/>
              </a:rPr>
              <a:t>8.4.2 </a:t>
            </a:r>
            <a:r>
              <a:rPr lang="zh-CN" altLang="en-US" sz="2400" dirty="0">
                <a:solidFill>
                  <a:srgbClr val="CC0000"/>
                </a:solidFill>
                <a:latin typeface="+mn-ea"/>
              </a:rPr>
              <a:t>数据恢复</a:t>
            </a:r>
            <a:endParaRPr lang="zh-CN" altLang="en-US" sz="2400" dirty="0" smtClean="0">
              <a:solidFill>
                <a:srgbClr val="CC0000"/>
              </a:solidFill>
              <a:latin typeface="+mn-ea"/>
            </a:endParaRPr>
          </a:p>
          <a:p>
            <a:pPr>
              <a:buFont typeface="Wingdings" panose="05000000000000000000" pitchFamily="2" charset="2"/>
              <a:buNone/>
              <a:defRPr/>
            </a:pPr>
            <a:r>
              <a:rPr lang="zh-CN" altLang="en-US" sz="1800" dirty="0" smtClean="0"/>
              <a:t>    </a:t>
            </a:r>
            <a:r>
              <a:rPr lang="en-US" altLang="zh-CN" sz="2400" kern="1200" dirty="0" smtClean="0">
                <a:solidFill>
                  <a:schemeClr val="tx1"/>
                </a:solidFill>
                <a:latin typeface="Arial" panose="020B0604020202020204" pitchFamily="34" charset="0"/>
              </a:rPr>
              <a:t>1</a:t>
            </a:r>
            <a:r>
              <a:rPr lang="en-US" altLang="zh-CN" sz="2400" kern="1200" dirty="0">
                <a:solidFill>
                  <a:schemeClr val="tx1"/>
                </a:solidFill>
                <a:latin typeface="Arial" panose="020B0604020202020204" pitchFamily="34" charset="0"/>
              </a:rPr>
              <a:t>.</a:t>
            </a:r>
            <a:r>
              <a:rPr lang="zh-CN" altLang="en-US" sz="2400" kern="1200" dirty="0">
                <a:solidFill>
                  <a:schemeClr val="tx1"/>
                </a:solidFill>
                <a:latin typeface="Arial" panose="020B0604020202020204" pitchFamily="34" charset="0"/>
              </a:rPr>
              <a:t>准备</a:t>
            </a:r>
            <a:r>
              <a:rPr lang="zh-CN" altLang="en-US" sz="2400" kern="1200" dirty="0" smtClean="0">
                <a:solidFill>
                  <a:schemeClr val="tx1"/>
                </a:solidFill>
                <a:latin typeface="Arial" panose="020B0604020202020204" pitchFamily="34" charset="0"/>
              </a:rPr>
              <a:t>工作</a:t>
            </a:r>
            <a:endParaRPr lang="en-US" altLang="zh-CN" sz="2400" kern="1200" dirty="0" smtClean="0">
              <a:solidFill>
                <a:schemeClr val="tx1"/>
              </a:solidFill>
              <a:latin typeface="Arial" panose="020B0604020202020204" pitchFamily="34" charset="0"/>
            </a:endParaRPr>
          </a:p>
          <a:p>
            <a:pPr>
              <a:buFont typeface="Wingdings" panose="05000000000000000000" pitchFamily="2" charset="2"/>
              <a:buNone/>
              <a:defRPr/>
            </a:pPr>
            <a:r>
              <a:rPr lang="zh-CN" altLang="en-US" sz="2400" kern="1200" dirty="0" smtClean="0">
                <a:solidFill>
                  <a:schemeClr val="tx1"/>
                </a:solidFill>
                <a:latin typeface="Arial" panose="020B0604020202020204" pitchFamily="34" charset="0"/>
              </a:rPr>
              <a:t>           数据库</a:t>
            </a:r>
            <a:r>
              <a:rPr lang="zh-CN" altLang="en-US" sz="2400" kern="1200" dirty="0">
                <a:solidFill>
                  <a:schemeClr val="tx1"/>
                </a:solidFill>
                <a:latin typeface="Arial" panose="020B0604020202020204" pitchFamily="34" charset="0"/>
              </a:rPr>
              <a:t>恢复的</a:t>
            </a:r>
            <a:r>
              <a:rPr lang="zh-CN" altLang="en-US" sz="2400" kern="1200" dirty="0">
                <a:solidFill>
                  <a:srgbClr val="C00000"/>
                </a:solidFill>
                <a:latin typeface="Arial" panose="020B0604020202020204" pitchFamily="34" charset="0"/>
              </a:rPr>
              <a:t>准备工作包括系统安全性检查和备份介质验证。</a:t>
            </a:r>
            <a:r>
              <a:rPr lang="zh-CN" altLang="en-US" sz="2400" kern="1200" dirty="0">
                <a:solidFill>
                  <a:schemeClr val="tx1"/>
                </a:solidFill>
                <a:latin typeface="Arial" panose="020B0604020202020204" pitchFamily="34" charset="0"/>
              </a:rPr>
              <a:t>在进行恢复时，系统先执行安全性检查、重建数据库及其相关文件等操作，保证数据库安全的恢复，这是数据库恢复必要的准备，可以防止错误的恢复操作。</a:t>
            </a:r>
            <a:endParaRPr lang="zh-CN" altLang="en-US" sz="2400" kern="1200" dirty="0">
              <a:solidFill>
                <a:schemeClr val="tx1"/>
              </a:solidFill>
              <a:latin typeface="Arial" panose="020B0604020202020204" pitchFamily="34" charset="0"/>
            </a:endParaRPr>
          </a:p>
        </p:txBody>
      </p:sp>
      <p:sp>
        <p:nvSpPr>
          <p:cNvPr id="53253"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3796" name="AutoShape 53"/>
          <p:cNvSpPr>
            <a:spLocks noChangeArrowheads="1"/>
          </p:cNvSpPr>
          <p:nvPr/>
        </p:nvSpPr>
        <p:spPr bwMode="auto">
          <a:xfrm>
            <a:off x="423863" y="1628775"/>
            <a:ext cx="8353425" cy="492601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3797"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
        <p:nvSpPr>
          <p:cNvPr id="12" name="AutoShape 11"/>
          <p:cNvSpPr>
            <a:spLocks noChangeArrowheads="1"/>
          </p:cNvSpPr>
          <p:nvPr/>
        </p:nvSpPr>
        <p:spPr bwMode="auto">
          <a:xfrm>
            <a:off x="598488" y="4092575"/>
            <a:ext cx="8004175" cy="2068513"/>
          </a:xfrm>
          <a:prstGeom prst="flowChartAlternateProcess">
            <a:avLst/>
          </a:prstGeom>
          <a:solidFill>
            <a:srgbClr val="FFFF66"/>
          </a:solidFill>
          <a:ln w="19050" cmpd="sng">
            <a:solidFill>
              <a:srgbClr val="0000FF"/>
            </a:solidFill>
            <a:miter lim="800000"/>
          </a:ln>
        </p:spPr>
        <p:txBody>
          <a:bodyPr anchor="ctr"/>
          <a:lstStyle>
            <a:lvl1pPr indent="25273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a:defRPr/>
            </a:pPr>
            <a:r>
              <a:rPr lang="en-US" altLang="zh-CN" sz="2200" b="1" dirty="0" smtClean="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sym typeface="Wingdings" panose="05000000000000000000" pitchFamily="2" charset="2"/>
              </a:rPr>
              <a:t></a:t>
            </a:r>
            <a:r>
              <a:rPr lang="zh-CN" altLang="en-US" sz="2000" b="1" u="sng" dirty="0" smtClean="0">
                <a:solidFill>
                  <a:srgbClr val="FF0000"/>
                </a:solidFill>
                <a:latin typeface="黑体" panose="02010609060101010101" pitchFamily="49" charset="-122"/>
                <a:ea typeface="黑体" panose="02010609060101010101" pitchFamily="49" charset="-122"/>
              </a:rPr>
              <a:t>注意</a:t>
            </a:r>
            <a:r>
              <a:rPr lang="zh-CN" altLang="en-US" sz="2000" b="1" dirty="0" smtClean="0">
                <a:solidFill>
                  <a:srgbClr val="FF0000"/>
                </a:solidFill>
                <a:latin typeface="黑体" panose="02010609060101010101" pitchFamily="49" charset="-122"/>
                <a:ea typeface="黑体" panose="02010609060101010101" pitchFamily="49" charset="-122"/>
              </a:rPr>
              <a:t>：当系统发现出现了以下情况时，恢复操作将不进行：</a:t>
            </a:r>
            <a:endParaRPr lang="zh-CN" altLang="en-US" sz="2000" b="1" dirty="0" smtClean="0">
              <a:solidFill>
                <a:srgbClr val="FF0000"/>
              </a:solidFill>
              <a:latin typeface="黑体" panose="02010609060101010101" pitchFamily="49" charset="-122"/>
              <a:ea typeface="黑体" panose="02010609060101010101" pitchFamily="49" charset="-122"/>
            </a:endParaRPr>
          </a:p>
          <a:p>
            <a:pPr algn="l">
              <a:defRPr/>
            </a:pPr>
            <a:r>
              <a:rPr lang="zh-CN" altLang="en-US" sz="2000" b="1" dirty="0" smtClean="0">
                <a:solidFill>
                  <a:srgbClr val="FF0000"/>
                </a:solidFill>
                <a:latin typeface="黑体" panose="02010609060101010101" pitchFamily="49" charset="-122"/>
                <a:ea typeface="黑体" panose="02010609060101010101" pitchFamily="49" charset="-122"/>
              </a:rPr>
              <a:t>（</a:t>
            </a:r>
            <a:r>
              <a:rPr lang="en-US" altLang="zh-CN" sz="2000" b="1" dirty="0" smtClean="0">
                <a:solidFill>
                  <a:srgbClr val="FF0000"/>
                </a:solidFill>
                <a:latin typeface="黑体" panose="02010609060101010101" pitchFamily="49" charset="-122"/>
                <a:ea typeface="黑体" panose="02010609060101010101" pitchFamily="49" charset="-122"/>
              </a:rPr>
              <a:t>1</a:t>
            </a:r>
            <a:r>
              <a:rPr lang="zh-CN" altLang="en-US" sz="2000" b="1" dirty="0" smtClean="0">
                <a:solidFill>
                  <a:srgbClr val="FF0000"/>
                </a:solidFill>
                <a:latin typeface="黑体" panose="02010609060101010101" pitchFamily="49" charset="-122"/>
                <a:ea typeface="黑体" panose="02010609060101010101" pitchFamily="49" charset="-122"/>
              </a:rPr>
              <a:t>）指定要恢复的数据库已存在，但在备份文件中记录的数据库与其不同；</a:t>
            </a:r>
            <a:endParaRPr lang="zh-CN" altLang="en-US" sz="2000" b="1" dirty="0" smtClean="0">
              <a:solidFill>
                <a:srgbClr val="FF0000"/>
              </a:solidFill>
              <a:latin typeface="黑体" panose="02010609060101010101" pitchFamily="49" charset="-122"/>
              <a:ea typeface="黑体" panose="02010609060101010101" pitchFamily="49" charset="-122"/>
            </a:endParaRPr>
          </a:p>
          <a:p>
            <a:pPr algn="l">
              <a:defRPr/>
            </a:pPr>
            <a:r>
              <a:rPr lang="zh-CN" altLang="en-US" sz="2000" b="1" dirty="0" smtClean="0">
                <a:solidFill>
                  <a:srgbClr val="FF0000"/>
                </a:solidFill>
                <a:latin typeface="黑体" panose="02010609060101010101" pitchFamily="49" charset="-122"/>
                <a:ea typeface="黑体" panose="02010609060101010101" pitchFamily="49" charset="-122"/>
              </a:rPr>
              <a:t>（</a:t>
            </a:r>
            <a:r>
              <a:rPr lang="en-US" altLang="zh-CN" sz="2000" b="1" dirty="0" smtClean="0">
                <a:solidFill>
                  <a:srgbClr val="FF0000"/>
                </a:solidFill>
                <a:latin typeface="黑体" panose="02010609060101010101" pitchFamily="49" charset="-122"/>
                <a:ea typeface="黑体" panose="02010609060101010101" pitchFamily="49" charset="-122"/>
              </a:rPr>
              <a:t>2</a:t>
            </a:r>
            <a:r>
              <a:rPr lang="zh-CN" altLang="en-US" sz="2000" b="1" dirty="0" smtClean="0">
                <a:solidFill>
                  <a:srgbClr val="FF0000"/>
                </a:solidFill>
                <a:latin typeface="黑体" panose="02010609060101010101" pitchFamily="49" charset="-122"/>
                <a:ea typeface="黑体" panose="02010609060101010101" pitchFamily="49" charset="-122"/>
              </a:rPr>
              <a:t>）服务器上数据库文件集与备份中的数据库文件集不一致；</a:t>
            </a:r>
            <a:endParaRPr lang="zh-CN" altLang="en-US" sz="2000" b="1" dirty="0" smtClean="0">
              <a:solidFill>
                <a:srgbClr val="FF0000"/>
              </a:solidFill>
              <a:latin typeface="黑体" panose="02010609060101010101" pitchFamily="49" charset="-122"/>
              <a:ea typeface="黑体" panose="02010609060101010101" pitchFamily="49" charset="-122"/>
            </a:endParaRPr>
          </a:p>
          <a:p>
            <a:pPr algn="l">
              <a:defRPr/>
            </a:pPr>
            <a:r>
              <a:rPr lang="zh-CN" altLang="en-US" sz="2000" b="1" dirty="0" smtClean="0">
                <a:solidFill>
                  <a:srgbClr val="FF0000"/>
                </a:solidFill>
                <a:latin typeface="黑体" panose="02010609060101010101" pitchFamily="49" charset="-122"/>
                <a:ea typeface="黑体" panose="02010609060101010101" pitchFamily="49" charset="-122"/>
              </a:rPr>
              <a:t>（</a:t>
            </a:r>
            <a:r>
              <a:rPr lang="en-US" altLang="zh-CN" sz="2000" b="1" dirty="0" smtClean="0">
                <a:solidFill>
                  <a:srgbClr val="FF0000"/>
                </a:solidFill>
                <a:latin typeface="黑体" panose="02010609060101010101" pitchFamily="49" charset="-122"/>
                <a:ea typeface="黑体" panose="02010609060101010101" pitchFamily="49" charset="-122"/>
              </a:rPr>
              <a:t>3</a:t>
            </a:r>
            <a:r>
              <a:rPr lang="zh-CN" altLang="en-US" sz="2000" b="1" dirty="0" smtClean="0">
                <a:solidFill>
                  <a:srgbClr val="FF0000"/>
                </a:solidFill>
                <a:latin typeface="黑体" panose="02010609060101010101" pitchFamily="49" charset="-122"/>
                <a:ea typeface="黑体" panose="02010609060101010101" pitchFamily="49" charset="-122"/>
              </a:rPr>
              <a:t>）未提供恢复数据库所需的所有文件或文件组。</a:t>
            </a:r>
            <a:endParaRPr lang="zh-CN" altLang="en-US" sz="2000" b="1" dirty="0" smtClean="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ChangeArrowheads="1"/>
          </p:cNvSpPr>
          <p:nvPr/>
        </p:nvSpPr>
        <p:spPr bwMode="auto">
          <a:xfrm>
            <a:off x="215900" y="1284288"/>
            <a:ext cx="8526463"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indent="0">
              <a:buNone/>
              <a:defRPr/>
            </a:pPr>
            <a:r>
              <a:rPr lang="en-US" altLang="zh-CN" sz="2400" dirty="0" smtClean="0">
                <a:solidFill>
                  <a:srgbClr val="CC0000"/>
                </a:solidFill>
                <a:latin typeface="+mn-lt"/>
                <a:ea typeface="+mn-ea"/>
              </a:rPr>
              <a:t>  8.4.2 </a:t>
            </a:r>
            <a:r>
              <a:rPr lang="zh-CN" altLang="en-US" sz="2400" dirty="0">
                <a:solidFill>
                  <a:srgbClr val="CC0000"/>
                </a:solidFill>
                <a:latin typeface="+mn-lt"/>
                <a:ea typeface="+mn-ea"/>
              </a:rPr>
              <a:t>数据</a:t>
            </a:r>
            <a:r>
              <a:rPr lang="zh-CN" altLang="en-US" sz="2400" dirty="0" smtClean="0">
                <a:solidFill>
                  <a:srgbClr val="CC0000"/>
                </a:solidFill>
                <a:latin typeface="+mn-lt"/>
                <a:ea typeface="+mn-ea"/>
              </a:rPr>
              <a:t>恢复</a:t>
            </a:r>
            <a:endParaRPr lang="en-US" altLang="zh-CN" sz="2400" dirty="0" smtClean="0">
              <a:solidFill>
                <a:srgbClr val="CC0000"/>
              </a:solidFill>
              <a:latin typeface="+mn-lt"/>
              <a:ea typeface="+mn-ea"/>
            </a:endParaRPr>
          </a:p>
          <a:p>
            <a:pPr marL="342900" indent="-342900">
              <a:buFont typeface="Wingdings" panose="05000000000000000000" pitchFamily="2" charset="2"/>
              <a:buNone/>
              <a:defRPr/>
            </a:pPr>
            <a:r>
              <a:rPr lang="en-US" altLang="zh-CN" sz="2400" dirty="0" smtClean="0">
                <a:solidFill>
                  <a:srgbClr val="CC0000"/>
                </a:solidFill>
                <a:latin typeface="+mn-lt"/>
                <a:ea typeface="+mn-ea"/>
              </a:rPr>
              <a:t>  </a:t>
            </a:r>
            <a:r>
              <a:rPr lang="en-US" altLang="zh-CN" sz="2400" dirty="0">
                <a:solidFill>
                  <a:schemeClr val="tx1"/>
                </a:solidFill>
                <a:latin typeface="Arial" panose="020B0604020202020204" pitchFamily="34" charset="0"/>
                <a:ea typeface="+mn-ea"/>
              </a:rPr>
              <a:t>2</a:t>
            </a:r>
            <a:r>
              <a:rPr lang="zh-CN" altLang="en-US" sz="2400" dirty="0">
                <a:solidFill>
                  <a:schemeClr val="tx1"/>
                </a:solidFill>
                <a:latin typeface="Arial" panose="020B0604020202020204" pitchFamily="34" charset="0"/>
                <a:ea typeface="+mn-ea"/>
              </a:rPr>
              <a:t>．数据库的故障和恢复</a:t>
            </a:r>
            <a:r>
              <a:rPr lang="zh-CN" altLang="en-US" sz="2400" dirty="0" smtClean="0">
                <a:solidFill>
                  <a:schemeClr val="tx1"/>
                </a:solidFill>
                <a:latin typeface="Arial" panose="020B0604020202020204" pitchFamily="34" charset="0"/>
                <a:ea typeface="+mn-ea"/>
              </a:rPr>
              <a:t>策略</a:t>
            </a:r>
            <a:endParaRPr lang="en-US" altLang="zh-CN" sz="2400" dirty="0" smtClean="0">
              <a:solidFill>
                <a:schemeClr val="tx1"/>
              </a:solidFill>
              <a:latin typeface="Arial" panose="020B0604020202020204" pitchFamily="34" charset="0"/>
              <a:ea typeface="+mn-ea"/>
            </a:endParaRPr>
          </a:p>
          <a:p>
            <a:pPr marL="342900" indent="-342900">
              <a:buFont typeface="Wingdings" panose="05000000000000000000" pitchFamily="2" charset="2"/>
              <a:buNone/>
              <a:defRPr/>
            </a:pPr>
            <a:r>
              <a:rPr lang="zh-CN" altLang="en-US" sz="2400" dirty="0" smtClean="0">
                <a:solidFill>
                  <a:schemeClr val="tx1"/>
                </a:solidFill>
                <a:latin typeface="Arial" panose="020B0604020202020204" pitchFamily="34" charset="0"/>
                <a:ea typeface="+mn-ea"/>
              </a:rPr>
              <a:t>            数据库</a:t>
            </a:r>
            <a:r>
              <a:rPr lang="zh-CN" altLang="en-US" sz="2400" dirty="0">
                <a:solidFill>
                  <a:schemeClr val="tx1"/>
                </a:solidFill>
                <a:latin typeface="Arial" panose="020B0604020202020204" pitchFamily="34" charset="0"/>
                <a:ea typeface="+mn-ea"/>
              </a:rPr>
              <a:t>运行过程中可能会出现各种各样的故障，这些</a:t>
            </a:r>
            <a:r>
              <a:rPr lang="zh-CN" altLang="en-US" sz="2400" dirty="0">
                <a:solidFill>
                  <a:srgbClr val="FF0000"/>
                </a:solidFill>
                <a:latin typeface="Arial" panose="020B0604020202020204" pitchFamily="34" charset="0"/>
                <a:ea typeface="+mn-ea"/>
              </a:rPr>
              <a:t>故障可分为</a:t>
            </a:r>
            <a:r>
              <a:rPr lang="en-US" altLang="zh-CN" sz="2400" dirty="0">
                <a:solidFill>
                  <a:srgbClr val="FF0000"/>
                </a:solidFill>
                <a:latin typeface="Arial" panose="020B0604020202020204" pitchFamily="34" charset="0"/>
                <a:ea typeface="+mn-ea"/>
              </a:rPr>
              <a:t>3</a:t>
            </a:r>
            <a:r>
              <a:rPr lang="zh-CN" altLang="en-US" sz="2400" dirty="0">
                <a:solidFill>
                  <a:srgbClr val="FF0000"/>
                </a:solidFill>
                <a:latin typeface="Arial" panose="020B0604020202020204" pitchFamily="34" charset="0"/>
                <a:ea typeface="+mn-ea"/>
              </a:rPr>
              <a:t>类：事务故障、系统故障和介质故障</a:t>
            </a:r>
            <a:r>
              <a:rPr lang="zh-CN" altLang="en-US" sz="2400" dirty="0">
                <a:solidFill>
                  <a:schemeClr val="tx1"/>
                </a:solidFill>
                <a:latin typeface="Arial" panose="020B0604020202020204" pitchFamily="34" charset="0"/>
                <a:ea typeface="+mn-ea"/>
              </a:rPr>
              <a:t>。根据故障类型的不同，应该采取不同的恢复策略</a:t>
            </a:r>
            <a:r>
              <a:rPr lang="zh-CN" altLang="en-US" sz="2400" dirty="0" smtClean="0">
                <a:solidFill>
                  <a:schemeClr val="tx1"/>
                </a:solidFill>
                <a:latin typeface="Arial" panose="020B0604020202020204" pitchFamily="34" charset="0"/>
                <a:ea typeface="+mn-ea"/>
              </a:rPr>
              <a:t>。</a:t>
            </a:r>
            <a:endParaRPr lang="en-US" altLang="zh-CN" sz="2400" dirty="0" smtClean="0">
              <a:solidFill>
                <a:schemeClr val="tx1"/>
              </a:solidFill>
              <a:latin typeface="Arial" panose="020B0604020202020204" pitchFamily="34" charset="0"/>
              <a:ea typeface="+mn-ea"/>
            </a:endParaRPr>
          </a:p>
          <a:p>
            <a:pPr marL="342900" indent="-342900">
              <a:buFont typeface="Wingdings" panose="05000000000000000000" pitchFamily="2" charset="2"/>
              <a:buNone/>
              <a:defRPr/>
            </a:pPr>
            <a:r>
              <a:rPr lang="zh-CN" altLang="en-US" sz="2400" dirty="0" smtClean="0">
                <a:solidFill>
                  <a:schemeClr val="tx1"/>
                </a:solidFill>
                <a:latin typeface="Arial" panose="020B0604020202020204" pitchFamily="34" charset="0"/>
                <a:ea typeface="+mn-ea"/>
              </a:rPr>
              <a:t>           （</a:t>
            </a:r>
            <a:r>
              <a:rPr lang="en-US" altLang="zh-CN" sz="2400" dirty="0">
                <a:solidFill>
                  <a:schemeClr val="tx1"/>
                </a:solidFill>
                <a:latin typeface="Arial" panose="020B0604020202020204" pitchFamily="34" charset="0"/>
                <a:ea typeface="+mn-ea"/>
              </a:rPr>
              <a:t>1</a:t>
            </a:r>
            <a:r>
              <a:rPr lang="zh-CN" altLang="en-US" sz="2400" dirty="0">
                <a:solidFill>
                  <a:schemeClr val="tx1"/>
                </a:solidFill>
                <a:latin typeface="Arial" panose="020B0604020202020204" pitchFamily="34" charset="0"/>
                <a:ea typeface="+mn-ea"/>
              </a:rPr>
              <a:t>）事务故障及其</a:t>
            </a:r>
            <a:r>
              <a:rPr lang="zh-CN" altLang="en-US" sz="2400" dirty="0" smtClean="0">
                <a:solidFill>
                  <a:schemeClr val="tx1"/>
                </a:solidFill>
                <a:latin typeface="Arial" panose="020B0604020202020204" pitchFamily="34" charset="0"/>
                <a:ea typeface="+mn-ea"/>
              </a:rPr>
              <a:t>恢复  </a:t>
            </a:r>
            <a:endParaRPr lang="en-US" altLang="zh-CN" sz="2400" dirty="0" smtClean="0">
              <a:solidFill>
                <a:schemeClr val="tx1"/>
              </a:solidFill>
              <a:latin typeface="Arial" panose="020B0604020202020204" pitchFamily="34" charset="0"/>
              <a:ea typeface="+mn-ea"/>
            </a:endParaRPr>
          </a:p>
          <a:p>
            <a:pPr marL="342900" indent="-342900">
              <a:buFont typeface="Wingdings" panose="05000000000000000000" pitchFamily="2" charset="2"/>
              <a:buNone/>
              <a:defRPr/>
            </a:pPr>
            <a:r>
              <a:rPr lang="zh-CN" altLang="en-US" sz="2400" dirty="0" smtClean="0">
                <a:solidFill>
                  <a:schemeClr val="tx1"/>
                </a:solidFill>
                <a:latin typeface="Arial" panose="020B0604020202020204" pitchFamily="34" charset="0"/>
                <a:ea typeface="+mn-ea"/>
              </a:rPr>
              <a:t>           （</a:t>
            </a:r>
            <a:r>
              <a:rPr lang="en-US" altLang="zh-CN" sz="2400" dirty="0">
                <a:solidFill>
                  <a:schemeClr val="tx1"/>
                </a:solidFill>
                <a:latin typeface="Arial" panose="020B0604020202020204" pitchFamily="34" charset="0"/>
                <a:ea typeface="+mn-ea"/>
              </a:rPr>
              <a:t>2</a:t>
            </a:r>
            <a:r>
              <a:rPr lang="zh-CN" altLang="en-US" sz="2400" dirty="0">
                <a:solidFill>
                  <a:schemeClr val="tx1"/>
                </a:solidFill>
                <a:latin typeface="Arial" panose="020B0604020202020204" pitchFamily="34" charset="0"/>
                <a:ea typeface="+mn-ea"/>
              </a:rPr>
              <a:t>）系统故障及其</a:t>
            </a:r>
            <a:r>
              <a:rPr lang="zh-CN" altLang="en-US" sz="2400" dirty="0" smtClean="0">
                <a:solidFill>
                  <a:schemeClr val="tx1"/>
                </a:solidFill>
                <a:latin typeface="Arial" panose="020B0604020202020204" pitchFamily="34" charset="0"/>
                <a:ea typeface="+mn-ea"/>
              </a:rPr>
              <a:t>恢复</a:t>
            </a:r>
            <a:endParaRPr lang="en-US" altLang="zh-CN" sz="2400" dirty="0" smtClean="0">
              <a:solidFill>
                <a:schemeClr val="tx1"/>
              </a:solidFill>
              <a:latin typeface="Arial" panose="020B0604020202020204" pitchFamily="34" charset="0"/>
              <a:ea typeface="+mn-ea"/>
            </a:endParaRPr>
          </a:p>
          <a:p>
            <a:pPr marL="342900" indent="-342900">
              <a:buFont typeface="Wingdings" panose="05000000000000000000" pitchFamily="2" charset="2"/>
              <a:buNone/>
              <a:defRPr/>
            </a:pPr>
            <a:r>
              <a:rPr lang="en-US" altLang="zh-CN" sz="2400" dirty="0">
                <a:solidFill>
                  <a:schemeClr val="tx1"/>
                </a:solidFill>
                <a:latin typeface="Arial" panose="020B0604020202020204" pitchFamily="34" charset="0"/>
                <a:ea typeface="+mn-ea"/>
              </a:rPr>
              <a:t> </a:t>
            </a:r>
            <a:r>
              <a:rPr lang="en-US" altLang="zh-CN" sz="2400" dirty="0" smtClean="0">
                <a:solidFill>
                  <a:schemeClr val="tx1"/>
                </a:solidFill>
                <a:latin typeface="Arial" panose="020B0604020202020204" pitchFamily="34" charset="0"/>
                <a:ea typeface="+mn-ea"/>
              </a:rPr>
              <a:t>          </a:t>
            </a:r>
            <a:r>
              <a:rPr lang="zh-CN" altLang="en-US" sz="2400" dirty="0" smtClean="0">
                <a:solidFill>
                  <a:schemeClr val="tx1"/>
                </a:solidFill>
                <a:latin typeface="Arial" panose="020B0604020202020204" pitchFamily="34" charset="0"/>
                <a:ea typeface="+mn-ea"/>
              </a:rPr>
              <a:t>（</a:t>
            </a:r>
            <a:r>
              <a:rPr lang="en-US" altLang="zh-CN" sz="2400" dirty="0">
                <a:solidFill>
                  <a:schemeClr val="tx1"/>
                </a:solidFill>
                <a:latin typeface="Arial" panose="020B0604020202020204" pitchFamily="34" charset="0"/>
                <a:ea typeface="+mn-ea"/>
              </a:rPr>
              <a:t>3</a:t>
            </a:r>
            <a:r>
              <a:rPr lang="zh-CN" altLang="en-US" sz="2400" dirty="0">
                <a:solidFill>
                  <a:schemeClr val="tx1"/>
                </a:solidFill>
                <a:latin typeface="Arial" panose="020B0604020202020204" pitchFamily="34" charset="0"/>
                <a:ea typeface="+mn-ea"/>
              </a:rPr>
              <a:t>）介质故障及其恢复</a:t>
            </a:r>
            <a:endParaRPr lang="zh-CN" altLang="en-US" sz="2400" dirty="0">
              <a:solidFill>
                <a:schemeClr val="tx1"/>
              </a:solidFill>
              <a:latin typeface="Arial" panose="020B0604020202020204" pitchFamily="34" charset="0"/>
              <a:ea typeface="+mn-ea"/>
            </a:endParaRPr>
          </a:p>
          <a:p>
            <a:pPr marL="342900" indent="-342900">
              <a:buFont typeface="Wingdings" panose="05000000000000000000" pitchFamily="2" charset="2"/>
              <a:buNone/>
              <a:defRPr/>
            </a:pPr>
            <a:r>
              <a:rPr lang="zh-CN" altLang="en-US" sz="2400" dirty="0" smtClean="0">
                <a:solidFill>
                  <a:schemeClr val="tx1"/>
                </a:solidFill>
                <a:latin typeface="Arial" panose="020B0604020202020204" pitchFamily="34" charset="0"/>
                <a:ea typeface="+mn-ea"/>
              </a:rPr>
              <a:t>    </a:t>
            </a:r>
            <a:endParaRPr lang="zh-CN" altLang="en-US" sz="2000" dirty="0">
              <a:solidFill>
                <a:schemeClr val="tx1"/>
              </a:solidFill>
              <a:latin typeface="Arial" panose="020B0604020202020204" pitchFamily="34" charset="0"/>
              <a:ea typeface="+mn-ea"/>
            </a:endParaRPr>
          </a:p>
        </p:txBody>
      </p:sp>
      <p:sp>
        <p:nvSpPr>
          <p:cNvPr id="5427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4820" name="AutoShape 53"/>
          <p:cNvSpPr>
            <a:spLocks noChangeArrowheads="1"/>
          </p:cNvSpPr>
          <p:nvPr/>
        </p:nvSpPr>
        <p:spPr bwMode="auto">
          <a:xfrm>
            <a:off x="215900" y="1736725"/>
            <a:ext cx="8677275" cy="482441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1"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pic>
        <p:nvPicPr>
          <p:cNvPr id="34822" name="Picture 7" descr="j028575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11975" y="5049838"/>
            <a:ext cx="17557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4294967295"/>
          </p:nvPr>
        </p:nvSpPr>
        <p:spPr>
          <a:xfrm>
            <a:off x="539552" y="1233488"/>
            <a:ext cx="8425061" cy="4843462"/>
          </a:xfrm>
        </p:spPr>
        <p:txBody>
          <a:bodyPr/>
          <a:lstStyle/>
          <a:p>
            <a:pPr marL="0" indent="0">
              <a:buNone/>
              <a:defRPr/>
            </a:pPr>
            <a:r>
              <a:rPr lang="en-US" altLang="zh-CN" sz="2400" kern="1200" dirty="0" smtClean="0">
                <a:solidFill>
                  <a:srgbClr val="CC0000"/>
                </a:solidFill>
              </a:rPr>
              <a:t> 8.4.2 </a:t>
            </a:r>
            <a:r>
              <a:rPr lang="zh-CN" altLang="en-US" sz="2400" kern="1200" dirty="0">
                <a:solidFill>
                  <a:srgbClr val="CC0000"/>
                </a:solidFill>
              </a:rPr>
              <a:t>数据恢复</a:t>
            </a:r>
            <a:endParaRPr lang="zh-CN" altLang="en-US" sz="2400" kern="1200" dirty="0">
              <a:solidFill>
                <a:srgbClr val="CC0000"/>
              </a:solidFill>
            </a:endParaRPr>
          </a:p>
          <a:p>
            <a:pPr>
              <a:lnSpc>
                <a:spcPct val="120000"/>
              </a:lnSpc>
              <a:spcAft>
                <a:spcPct val="35000"/>
              </a:spcAft>
              <a:defRPr/>
            </a:pPr>
            <a:r>
              <a:rPr lang="zh-CN" altLang="en-US" sz="2000" kern="1200" dirty="0" smtClean="0">
                <a:solidFill>
                  <a:schemeClr val="tx1"/>
                </a:solidFill>
                <a:latin typeface="Arial" panose="020B0604020202020204" pitchFamily="34" charset="0"/>
              </a:rPr>
              <a:t>故障</a:t>
            </a:r>
            <a:r>
              <a:rPr lang="zh-CN" altLang="en-US" sz="2000" kern="1200" dirty="0">
                <a:solidFill>
                  <a:schemeClr val="tx1"/>
                </a:solidFill>
                <a:latin typeface="Arial" panose="020B0604020202020204" pitchFamily="34" charset="0"/>
              </a:rPr>
              <a:t>发生后对数据库的影响有两种可能性：</a:t>
            </a:r>
            <a:endParaRPr lang="zh-CN" altLang="en-US" sz="2000" kern="1200" dirty="0">
              <a:solidFill>
                <a:schemeClr val="tx1"/>
              </a:solidFill>
              <a:latin typeface="Arial" panose="020B0604020202020204" pitchFamily="34" charset="0"/>
            </a:endParaRPr>
          </a:p>
          <a:p>
            <a:pPr marL="0" indent="0">
              <a:lnSpc>
                <a:spcPct val="120000"/>
              </a:lnSpc>
              <a:spcAft>
                <a:spcPct val="35000"/>
              </a:spcAft>
              <a:buNone/>
              <a:defRPr/>
            </a:pPr>
            <a:r>
              <a:rPr lang="en-US" altLang="zh-CN" sz="2000" kern="1200" dirty="0">
                <a:solidFill>
                  <a:schemeClr val="tx1"/>
                </a:solidFill>
                <a:latin typeface="Arial" panose="020B0604020202020204" pitchFamily="34" charset="0"/>
              </a:rPr>
              <a:t>1</a:t>
            </a:r>
            <a:r>
              <a:rPr lang="zh-CN" altLang="en-US" sz="2000" kern="1200" dirty="0">
                <a:solidFill>
                  <a:schemeClr val="tx1"/>
                </a:solidFill>
                <a:latin typeface="Arial" panose="020B0604020202020204" pitchFamily="34" charset="0"/>
              </a:rPr>
              <a:t>）数据库没有被破坏，但数据可能处于不一致状态。这是由事务故障和系统故障引起的，这种情况在恢复时，不需要重装数据库副本，直接根据日志文件，撤销故障发生时未完成的事务，并重做己完成的事务，使数据库恢复到正确的状态。这类故障的恢复是系统在重新启动时自动完成的，不需要用户干预。</a:t>
            </a:r>
            <a:endParaRPr lang="zh-CN" altLang="en-US" sz="2000" kern="1200" dirty="0">
              <a:solidFill>
                <a:schemeClr val="tx1"/>
              </a:solidFill>
              <a:latin typeface="Arial" panose="020B0604020202020204" pitchFamily="34" charset="0"/>
            </a:endParaRPr>
          </a:p>
          <a:p>
            <a:pPr marL="0" indent="0">
              <a:lnSpc>
                <a:spcPct val="120000"/>
              </a:lnSpc>
              <a:spcAft>
                <a:spcPct val="35000"/>
              </a:spcAft>
              <a:buNone/>
              <a:defRPr/>
            </a:pPr>
            <a:r>
              <a:rPr lang="en-US" altLang="zh-CN" sz="2000" kern="1200" dirty="0">
                <a:solidFill>
                  <a:schemeClr val="tx1"/>
                </a:solidFill>
                <a:latin typeface="Arial" panose="020B0604020202020204" pitchFamily="34" charset="0"/>
              </a:rPr>
              <a:t>2</a:t>
            </a:r>
            <a:r>
              <a:rPr lang="zh-CN" altLang="en-US" sz="2000" kern="1200" dirty="0">
                <a:solidFill>
                  <a:schemeClr val="tx1"/>
                </a:solidFill>
                <a:latin typeface="Arial" panose="020B0604020202020204" pitchFamily="34" charset="0"/>
              </a:rPr>
              <a:t>）数据库本身被破坏。由介质故障引起，在此情况恢复时，将最近一次备份的数据装入，并借助日志文件，对数据库进行更新，从而重建数据库。这类故障的恢复不能自动完成，需要</a:t>
            </a:r>
            <a:r>
              <a:rPr lang="en-US" altLang="zh-CN" sz="2000" kern="1200" dirty="0">
                <a:solidFill>
                  <a:schemeClr val="tx1"/>
                </a:solidFill>
                <a:latin typeface="Arial" panose="020B0604020202020204" pitchFamily="34" charset="0"/>
              </a:rPr>
              <a:t>DBA</a:t>
            </a:r>
            <a:r>
              <a:rPr lang="zh-CN" altLang="en-US" sz="2000" kern="1200" dirty="0">
                <a:solidFill>
                  <a:schemeClr val="tx1"/>
                </a:solidFill>
                <a:latin typeface="Arial" panose="020B0604020202020204" pitchFamily="34" charset="0"/>
              </a:rPr>
              <a:t>的介入，先由</a:t>
            </a:r>
            <a:r>
              <a:rPr lang="en-US" altLang="zh-CN" sz="2000" kern="1200" dirty="0">
                <a:solidFill>
                  <a:schemeClr val="tx1"/>
                </a:solidFill>
                <a:latin typeface="Arial" panose="020B0604020202020204" pitchFamily="34" charset="0"/>
              </a:rPr>
              <a:t>DBA</a:t>
            </a:r>
            <a:r>
              <a:rPr lang="zh-CN" altLang="en-US" sz="2000" kern="1200" dirty="0">
                <a:solidFill>
                  <a:schemeClr val="tx1"/>
                </a:solidFill>
                <a:latin typeface="Arial" panose="020B0604020202020204" pitchFamily="34" charset="0"/>
              </a:rPr>
              <a:t>利用</a:t>
            </a:r>
            <a:r>
              <a:rPr lang="en-US" altLang="zh-CN" sz="2000" kern="1200" dirty="0">
                <a:solidFill>
                  <a:schemeClr val="tx1"/>
                </a:solidFill>
                <a:latin typeface="Arial" panose="020B0604020202020204" pitchFamily="34" charset="0"/>
              </a:rPr>
              <a:t>DBMS</a:t>
            </a:r>
            <a:r>
              <a:rPr lang="zh-CN" altLang="en-US" sz="2000" kern="1200" dirty="0">
                <a:solidFill>
                  <a:schemeClr val="tx1"/>
                </a:solidFill>
                <a:latin typeface="Arial" panose="020B0604020202020204" pitchFamily="34" charset="0"/>
              </a:rPr>
              <a:t>重装最近备份的数据库副本和相应的日志文件的副本，再执行系统提供的恢复命令。</a:t>
            </a:r>
            <a:endParaRPr lang="zh-CN" altLang="en-US" sz="2000" kern="1200" dirty="0">
              <a:solidFill>
                <a:schemeClr val="tx1"/>
              </a:solidFill>
              <a:latin typeface="Arial" panose="020B0604020202020204" pitchFamily="34" charset="0"/>
            </a:endParaRPr>
          </a:p>
        </p:txBody>
      </p:sp>
      <p:sp>
        <p:nvSpPr>
          <p:cNvPr id="55302"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5844" name="AutoShape 53"/>
          <p:cNvSpPr>
            <a:spLocks noChangeArrowheads="1"/>
          </p:cNvSpPr>
          <p:nvPr/>
        </p:nvSpPr>
        <p:spPr bwMode="auto">
          <a:xfrm>
            <a:off x="331788" y="1700213"/>
            <a:ext cx="8632825" cy="4805362"/>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5845"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4294967295"/>
          </p:nvPr>
        </p:nvSpPr>
        <p:spPr>
          <a:xfrm>
            <a:off x="384175" y="1089025"/>
            <a:ext cx="8456613" cy="5219700"/>
          </a:xfrm>
        </p:spPr>
        <p:txBody>
          <a:bodyPr/>
          <a:lstStyle/>
          <a:p>
            <a:pPr marL="0" indent="0">
              <a:buNone/>
              <a:defRPr/>
            </a:pPr>
            <a:r>
              <a:rPr lang="en-US" altLang="zh-CN" sz="2400" kern="1200" dirty="0" smtClean="0">
                <a:solidFill>
                  <a:srgbClr val="CC0000"/>
                </a:solidFill>
              </a:rPr>
              <a:t>  8.4.2 </a:t>
            </a:r>
            <a:r>
              <a:rPr lang="zh-CN" altLang="en-US" sz="2400" kern="1200" dirty="0">
                <a:solidFill>
                  <a:srgbClr val="CC0000"/>
                </a:solidFill>
              </a:rPr>
              <a:t>数据恢复</a:t>
            </a:r>
            <a:endParaRPr lang="zh-CN" altLang="en-US" sz="2400" kern="1200" dirty="0">
              <a:solidFill>
                <a:srgbClr val="CC0000"/>
              </a:solidFill>
            </a:endParaRPr>
          </a:p>
          <a:p>
            <a:pPr marL="0" indent="0">
              <a:buFont typeface="Wingdings" panose="05000000000000000000" pitchFamily="2" charset="2"/>
              <a:buNone/>
              <a:defRPr/>
            </a:pPr>
            <a:r>
              <a:rPr lang="zh-CN" altLang="en-US" sz="1800" dirty="0" smtClean="0"/>
              <a:t>   </a:t>
            </a:r>
            <a:r>
              <a:rPr lang="en-US" altLang="zh-CN" sz="2400" kern="1200" dirty="0" smtClean="0">
                <a:solidFill>
                  <a:schemeClr val="tx1"/>
                </a:solidFill>
                <a:latin typeface="Arial" panose="020B0604020202020204" pitchFamily="34" charset="0"/>
              </a:rPr>
              <a:t>3</a:t>
            </a:r>
            <a:r>
              <a:rPr lang="zh-CN" altLang="en-US" sz="2400" kern="1200" dirty="0">
                <a:solidFill>
                  <a:schemeClr val="tx1"/>
                </a:solidFill>
                <a:latin typeface="Arial" panose="020B0604020202020204" pitchFamily="34" charset="0"/>
              </a:rPr>
              <a:t>．数据恢复类型</a:t>
            </a:r>
            <a:endParaRPr lang="zh-CN" altLang="en-US" sz="2400"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sz="1800" dirty="0" smtClean="0"/>
              <a:t>     </a:t>
            </a:r>
            <a:r>
              <a:rPr lang="zh-CN" altLang="en-US" sz="2400" kern="1200" dirty="0" smtClean="0">
                <a:solidFill>
                  <a:schemeClr val="tx1"/>
                </a:solidFill>
                <a:latin typeface="Arial" panose="020B0604020202020204" pitchFamily="34" charset="0"/>
              </a:rPr>
              <a:t>数据</a:t>
            </a:r>
            <a:r>
              <a:rPr lang="zh-CN" altLang="en-US" sz="2400" kern="1200" dirty="0">
                <a:solidFill>
                  <a:schemeClr val="tx1"/>
                </a:solidFill>
                <a:latin typeface="Arial" panose="020B0604020202020204" pitchFamily="34" charset="0"/>
              </a:rPr>
              <a:t>恢复操作通常有</a:t>
            </a:r>
            <a:r>
              <a:rPr lang="en-US" altLang="zh-CN" sz="2400" kern="1200" dirty="0">
                <a:solidFill>
                  <a:schemeClr val="tx1"/>
                </a:solidFill>
                <a:latin typeface="Arial" panose="020B0604020202020204" pitchFamily="34" charset="0"/>
              </a:rPr>
              <a:t>3</a:t>
            </a:r>
            <a:r>
              <a:rPr lang="zh-CN" altLang="en-US" sz="2400" kern="1200" dirty="0">
                <a:solidFill>
                  <a:schemeClr val="tx1"/>
                </a:solidFill>
                <a:latin typeface="Arial" panose="020B0604020202020204" pitchFamily="34" charset="0"/>
              </a:rPr>
              <a:t>种类型：全盘恢复、个别文件恢复和重定向恢复</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en-US" altLang="zh-CN" sz="2400" kern="1200" dirty="0" smtClean="0">
                <a:solidFill>
                  <a:schemeClr val="tx1"/>
                </a:solidFill>
                <a:latin typeface="Arial" panose="020B0604020202020204" pitchFamily="34" charset="0"/>
              </a:rPr>
              <a:t>     </a:t>
            </a: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1</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全盘恢复</a:t>
            </a:r>
            <a:r>
              <a:rPr lang="zh-CN" altLang="en-US" sz="2400" kern="1200" dirty="0" smtClean="0">
                <a:solidFill>
                  <a:schemeClr val="tx1"/>
                </a:solidFill>
                <a:latin typeface="Arial" panose="020B0604020202020204" pitchFamily="34" charset="0"/>
              </a:rPr>
              <a:t>。是将备份到介质上的指定系统信息全部备份到其原来的地方。</a:t>
            </a:r>
            <a:endParaRPr lang="en-US" altLang="zh-CN"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en-US" altLang="zh-CN" sz="2400" kern="1200" dirty="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    </a:t>
            </a: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2</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个别文件恢复</a:t>
            </a:r>
            <a:r>
              <a:rPr lang="zh-CN" altLang="en-US" sz="2400" kern="1200" dirty="0" smtClean="0">
                <a:solidFill>
                  <a:schemeClr val="tx1"/>
                </a:solidFill>
                <a:latin typeface="Arial" panose="020B0604020202020204" pitchFamily="34" charset="0"/>
              </a:rPr>
              <a:t>。是将个别已备份的最新版文件恢复到原来的地方。</a:t>
            </a:r>
            <a:endParaRPr lang="en-US" altLang="zh-CN"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en-US" altLang="zh-CN" sz="2400" kern="1200" dirty="0" smtClean="0">
                <a:solidFill>
                  <a:schemeClr val="tx1"/>
                </a:solidFill>
                <a:latin typeface="Arial" panose="020B0604020202020204" pitchFamily="34" charset="0"/>
              </a:rPr>
              <a:t>     </a:t>
            </a: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3</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重定向恢复</a:t>
            </a:r>
            <a:r>
              <a:rPr lang="zh-CN" altLang="en-US" sz="2400" kern="1200" dirty="0" smtClean="0">
                <a:solidFill>
                  <a:schemeClr val="tx1"/>
                </a:solidFill>
                <a:latin typeface="Arial" panose="020B0604020202020204" pitchFamily="34" charset="0"/>
              </a:rPr>
              <a:t>。是将备份的文件或数据，恢复到另一个不同的位置或系统上去，而不是做备份操作时其所在的位置。</a:t>
            </a:r>
            <a:endParaRPr lang="zh-CN" altLang="en-US" sz="2400" kern="1200" dirty="0">
              <a:solidFill>
                <a:schemeClr val="tx1"/>
              </a:solidFill>
              <a:latin typeface="Arial" panose="020B0604020202020204" pitchFamily="34" charset="0"/>
            </a:endParaRPr>
          </a:p>
        </p:txBody>
      </p:sp>
      <p:sp>
        <p:nvSpPr>
          <p:cNvPr id="56330"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6868"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
        <p:nvSpPr>
          <p:cNvPr id="36869" name="AutoShape 53"/>
          <p:cNvSpPr>
            <a:spLocks noChangeArrowheads="1"/>
          </p:cNvSpPr>
          <p:nvPr/>
        </p:nvSpPr>
        <p:spPr bwMode="auto">
          <a:xfrm>
            <a:off x="381000" y="1557338"/>
            <a:ext cx="8459788" cy="475138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4294967295"/>
          </p:nvPr>
        </p:nvSpPr>
        <p:spPr>
          <a:xfrm>
            <a:off x="250825" y="1089025"/>
            <a:ext cx="8642350" cy="5580063"/>
          </a:xfrm>
        </p:spPr>
        <p:txBody>
          <a:bodyPr/>
          <a:lstStyle/>
          <a:p>
            <a:pPr marL="0" indent="0">
              <a:buNone/>
              <a:defRPr/>
            </a:pPr>
            <a:r>
              <a:rPr lang="en-US" altLang="zh-CN" sz="2600" dirty="0" smtClean="0">
                <a:solidFill>
                  <a:srgbClr val="FF0000"/>
                </a:solidFill>
              </a:rPr>
              <a:t>   8.4.2 </a:t>
            </a:r>
            <a:r>
              <a:rPr lang="zh-CN" altLang="en-US" sz="2600" dirty="0" smtClean="0">
                <a:solidFill>
                  <a:srgbClr val="FF0000"/>
                </a:solidFill>
              </a:rPr>
              <a:t>数据恢复</a:t>
            </a:r>
            <a:endParaRPr lang="zh-CN" altLang="en-US" sz="2600" dirty="0" smtClean="0">
              <a:solidFill>
                <a:srgbClr val="FF0000"/>
              </a:solidFill>
            </a:endParaRPr>
          </a:p>
          <a:p>
            <a:pPr marL="0" indent="0">
              <a:buFont typeface="Wingdings" panose="05000000000000000000" pitchFamily="2" charset="2"/>
              <a:buNone/>
              <a:defRPr/>
            </a:pPr>
            <a:r>
              <a:rPr lang="en-US" altLang="zh-CN" dirty="0" smtClean="0"/>
              <a:t>    </a:t>
            </a:r>
            <a:r>
              <a:rPr lang="en-US" altLang="zh-CN" sz="2400" kern="1200" dirty="0" smtClean="0">
                <a:solidFill>
                  <a:schemeClr val="tx1"/>
                </a:solidFill>
                <a:latin typeface="Arial" panose="020B0604020202020204" pitchFamily="34" charset="0"/>
              </a:rPr>
              <a:t>4</a:t>
            </a:r>
            <a:r>
              <a:rPr lang="zh-CN" altLang="en-US" sz="2400" kern="1200" dirty="0">
                <a:solidFill>
                  <a:schemeClr val="tx1"/>
                </a:solidFill>
                <a:latin typeface="Arial" panose="020B0604020202020204" pitchFamily="34" charset="0"/>
              </a:rPr>
              <a:t>．恢复模式</a:t>
            </a:r>
            <a:endParaRPr lang="zh-CN" altLang="en-US" sz="2400"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a:solidFill>
                  <a:schemeClr val="tx1"/>
                </a:solidFill>
                <a:latin typeface="Arial" panose="020B0604020202020204" pitchFamily="34" charset="0"/>
              </a:rPr>
              <a:t>    </a:t>
            </a:r>
            <a:r>
              <a:rPr lang="zh-CN" altLang="en-US" sz="2400" kern="1200" dirty="0" smtClean="0">
                <a:solidFill>
                  <a:schemeClr val="tx1"/>
                </a:solidFill>
                <a:latin typeface="Arial" panose="020B0604020202020204" pitchFamily="34" charset="0"/>
              </a:rPr>
              <a:t>   恢复</a:t>
            </a:r>
            <a:r>
              <a:rPr lang="zh-CN" altLang="en-US" sz="2400" kern="1200" dirty="0">
                <a:solidFill>
                  <a:schemeClr val="tx1"/>
                </a:solidFill>
                <a:latin typeface="Arial" panose="020B0604020202020204" pitchFamily="34" charset="0"/>
              </a:rPr>
              <a:t>模式是一个数据库属性，用于控制数据库备份和还原操作的基本行为。如恢复模式控制了将事务记录在日志中的方式、事务日志是否需要备份以及可用的还原操作</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en-US" altLang="zh-CN" sz="2400" kern="1200" dirty="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      </a:t>
            </a: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1</a:t>
            </a:r>
            <a:r>
              <a:rPr lang="zh-CN" altLang="en-US" sz="2400" kern="1200" dirty="0" smtClean="0">
                <a:solidFill>
                  <a:schemeClr val="tx1"/>
                </a:solidFill>
                <a:latin typeface="Arial" panose="020B0604020202020204" pitchFamily="34" charset="0"/>
              </a:rPr>
              <a:t>）恢复模式的优点：可以简化恢复计划，并简化备份和恢复过程，明确系统操作要求之间的权衡，明确可用性和恢复要求之间的权衡。</a:t>
            </a:r>
            <a:endParaRPr lang="zh-CN" altLang="en-US"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2</a:t>
            </a:r>
            <a:r>
              <a:rPr lang="zh-CN" altLang="en-US" sz="2400" kern="1200" dirty="0" smtClean="0">
                <a:solidFill>
                  <a:schemeClr val="tx1"/>
                </a:solidFill>
                <a:latin typeface="Arial" panose="020B0604020202020204" pitchFamily="34" charset="0"/>
              </a:rPr>
              <a:t>）恢复模式的分类</a:t>
            </a:r>
            <a:endParaRPr lang="zh-CN" altLang="en-US"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        在</a:t>
            </a:r>
            <a:r>
              <a:rPr lang="en-US" altLang="zh-CN" sz="2400" kern="1200" dirty="0" smtClean="0">
                <a:solidFill>
                  <a:schemeClr val="tx1"/>
                </a:solidFill>
                <a:latin typeface="Arial" panose="020B0604020202020204" pitchFamily="34" charset="0"/>
              </a:rPr>
              <a:t>SQL</a:t>
            </a:r>
            <a:r>
              <a:rPr lang="zh-CN" altLang="en-US" sz="2400" kern="1200" dirty="0" smtClean="0">
                <a:solidFill>
                  <a:schemeClr val="tx1"/>
                </a:solidFill>
                <a:latin typeface="Arial" panose="020B0604020202020204" pitchFamily="34" charset="0"/>
              </a:rPr>
              <a:t>中，有</a:t>
            </a:r>
            <a:r>
              <a:rPr lang="en-US" altLang="zh-CN" sz="2400" kern="1200" dirty="0" smtClean="0">
                <a:solidFill>
                  <a:schemeClr val="tx1"/>
                </a:solidFill>
                <a:latin typeface="Arial" panose="020B0604020202020204" pitchFamily="34" charset="0"/>
              </a:rPr>
              <a:t>3</a:t>
            </a:r>
            <a:r>
              <a:rPr lang="zh-CN" altLang="en-US" sz="2400" kern="1200" dirty="0" smtClean="0">
                <a:solidFill>
                  <a:schemeClr val="tx1"/>
                </a:solidFill>
                <a:latin typeface="Arial" panose="020B0604020202020204" pitchFamily="34" charset="0"/>
              </a:rPr>
              <a:t>种恢复模式：</a:t>
            </a:r>
            <a:r>
              <a:rPr lang="zh-CN" altLang="en-US" sz="2400" kern="1200" dirty="0" smtClean="0">
                <a:solidFill>
                  <a:srgbClr val="FF0000"/>
                </a:solidFill>
                <a:latin typeface="Arial" panose="020B0604020202020204" pitchFamily="34" charset="0"/>
              </a:rPr>
              <a:t>简单恢复模式、完整恢复模式和大容量日志恢复模式</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en-US" altLang="zh-CN" sz="2400" kern="1200" dirty="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        SQL server 2016</a:t>
            </a:r>
            <a:r>
              <a:rPr lang="zh-CN" altLang="en-US" sz="2400" kern="1200" dirty="0" smtClean="0">
                <a:solidFill>
                  <a:srgbClr val="FF0000"/>
                </a:solidFill>
                <a:latin typeface="Arial" panose="020B0604020202020204" pitchFamily="34" charset="0"/>
              </a:rPr>
              <a:t>默认恢复模式为“完整恢复模式”</a:t>
            </a:r>
            <a:r>
              <a:rPr lang="zh-CN" altLang="en-US" sz="2400" kern="1200" dirty="0" smtClean="0">
                <a:solidFill>
                  <a:schemeClr val="tx1"/>
                </a:solidFill>
                <a:latin typeface="Arial" panose="020B0604020202020204" pitchFamily="34" charset="0"/>
              </a:rPr>
              <a:t>。</a:t>
            </a:r>
            <a:endParaRPr lang="zh-CN" altLang="en-US" sz="2400" kern="1200" dirty="0" smtClean="0">
              <a:solidFill>
                <a:schemeClr val="tx1"/>
              </a:solidFill>
              <a:latin typeface="Arial" panose="020B0604020202020204" pitchFamily="34" charset="0"/>
            </a:endParaRPr>
          </a:p>
        </p:txBody>
      </p:sp>
      <p:sp>
        <p:nvSpPr>
          <p:cNvPr id="57349"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7892" name="AutoShape 53"/>
          <p:cNvSpPr>
            <a:spLocks noChangeArrowheads="1"/>
          </p:cNvSpPr>
          <p:nvPr/>
        </p:nvSpPr>
        <p:spPr bwMode="auto">
          <a:xfrm>
            <a:off x="250825" y="1557338"/>
            <a:ext cx="8642350" cy="5111750"/>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7893"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4294967295"/>
          </p:nvPr>
        </p:nvSpPr>
        <p:spPr>
          <a:xfrm>
            <a:off x="179388" y="1295400"/>
            <a:ext cx="8564562" cy="2709863"/>
          </a:xfrm>
        </p:spPr>
        <p:txBody>
          <a:bodyPr/>
          <a:lstStyle/>
          <a:p>
            <a:pPr marL="0" indent="0">
              <a:buNone/>
              <a:defRPr/>
            </a:pPr>
            <a:r>
              <a:rPr lang="zh-CN" altLang="en-US" sz="2800" dirty="0" smtClean="0"/>
              <a:t> </a:t>
            </a:r>
            <a:r>
              <a:rPr lang="en-US" altLang="zh-CN" sz="2800" dirty="0" smtClean="0">
                <a:solidFill>
                  <a:srgbClr val="FF0000"/>
                </a:solidFill>
              </a:rPr>
              <a:t>8.4.2 </a:t>
            </a:r>
            <a:r>
              <a:rPr lang="zh-CN" altLang="en-US" sz="2800" dirty="0" smtClean="0">
                <a:solidFill>
                  <a:srgbClr val="FF0000"/>
                </a:solidFill>
              </a:rPr>
              <a:t>数据恢复</a:t>
            </a:r>
            <a:endParaRPr lang="zh-CN" altLang="en-US" sz="2800" dirty="0" smtClean="0">
              <a:solidFill>
                <a:srgbClr val="FF0000"/>
              </a:solidFill>
            </a:endParaRPr>
          </a:p>
          <a:p>
            <a:pPr marL="0" indent="0">
              <a:buFont typeface="Wingdings" panose="05000000000000000000" pitchFamily="2" charset="2"/>
              <a:buNone/>
              <a:defRPr/>
            </a:pPr>
            <a:r>
              <a:rPr lang="en-US" altLang="zh-CN" sz="2800" dirty="0" smtClean="0">
                <a:solidFill>
                  <a:srgbClr val="CC0000"/>
                </a:solidFill>
              </a:rPr>
              <a:t> </a:t>
            </a:r>
            <a:r>
              <a:rPr lang="en-US" altLang="zh-CN" sz="2400" kern="1200" dirty="0" smtClean="0">
                <a:solidFill>
                  <a:schemeClr val="tx1"/>
                </a:solidFill>
                <a:latin typeface="Arial" panose="020B0604020202020204" pitchFamily="34" charset="0"/>
              </a:rPr>
              <a:t>5</a:t>
            </a:r>
            <a:r>
              <a:rPr lang="en-US" altLang="zh-CN" sz="2400" kern="1200" dirty="0">
                <a:solidFill>
                  <a:schemeClr val="tx1"/>
                </a:solidFill>
                <a:latin typeface="Arial" panose="020B0604020202020204" pitchFamily="34" charset="0"/>
              </a:rPr>
              <a:t>.</a:t>
            </a:r>
            <a:r>
              <a:rPr lang="zh-CN" altLang="en-US" sz="2400" kern="1200" dirty="0">
                <a:solidFill>
                  <a:schemeClr val="tx1"/>
                </a:solidFill>
                <a:latin typeface="Arial" panose="020B0604020202020204" pitchFamily="34" charset="0"/>
              </a:rPr>
              <a:t>执行恢复数据库操作</a:t>
            </a:r>
            <a:endParaRPr lang="zh-CN" altLang="en-US" sz="2400"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1</a:t>
            </a:r>
            <a:r>
              <a:rPr lang="zh-CN" altLang="en-US" sz="2400" kern="1200" dirty="0">
                <a:solidFill>
                  <a:schemeClr val="tx1"/>
                </a:solidFill>
                <a:latin typeface="Arial" panose="020B0604020202020204" pitchFamily="34" charset="0"/>
              </a:rPr>
              <a:t>）使用</a:t>
            </a:r>
            <a:r>
              <a:rPr lang="en-US" altLang="zh-CN" sz="2400" kern="1200" dirty="0">
                <a:solidFill>
                  <a:schemeClr val="tx1"/>
                </a:solidFill>
                <a:latin typeface="Arial" panose="020B0604020202020204" pitchFamily="34" charset="0"/>
              </a:rPr>
              <a:t>SSMS</a:t>
            </a:r>
            <a:r>
              <a:rPr lang="zh-CN" altLang="en-US" sz="2400" kern="1200" dirty="0">
                <a:solidFill>
                  <a:schemeClr val="tx1"/>
                </a:solidFill>
                <a:latin typeface="Arial" panose="020B0604020202020204" pitchFamily="34" charset="0"/>
              </a:rPr>
              <a:t>恢复数据库</a:t>
            </a:r>
            <a:endParaRPr lang="en-US" altLang="zh-CN" sz="2400"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2</a:t>
            </a:r>
            <a:r>
              <a:rPr lang="zh-CN" altLang="en-US" sz="2400" kern="1200" dirty="0">
                <a:solidFill>
                  <a:schemeClr val="tx1"/>
                </a:solidFill>
                <a:latin typeface="Arial" panose="020B0604020202020204" pitchFamily="34" charset="0"/>
              </a:rPr>
              <a:t>）使用备份设备恢复</a:t>
            </a:r>
            <a:endParaRPr lang="en-US" altLang="zh-CN" sz="2400"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3</a:t>
            </a:r>
            <a:r>
              <a:rPr lang="zh-CN" altLang="en-US" sz="2400" kern="1200" dirty="0">
                <a:solidFill>
                  <a:schemeClr val="tx1"/>
                </a:solidFill>
                <a:latin typeface="Arial" panose="020B0604020202020204" pitchFamily="34" charset="0"/>
              </a:rPr>
              <a:t>）使用</a:t>
            </a:r>
            <a:r>
              <a:rPr lang="en-US" altLang="zh-CN" sz="2400" kern="1200" dirty="0">
                <a:solidFill>
                  <a:schemeClr val="tx1"/>
                </a:solidFill>
                <a:latin typeface="Arial" panose="020B0604020202020204" pitchFamily="34" charset="0"/>
              </a:rPr>
              <a:t>T-SQL</a:t>
            </a:r>
            <a:r>
              <a:rPr lang="zh-CN" altLang="en-US" sz="2400" kern="1200" dirty="0">
                <a:solidFill>
                  <a:schemeClr val="tx1"/>
                </a:solidFill>
                <a:latin typeface="Arial" panose="020B0604020202020204" pitchFamily="34" charset="0"/>
              </a:rPr>
              <a:t>语句恢复数据库</a:t>
            </a:r>
            <a:endParaRPr lang="zh-CN" altLang="en-US" sz="2400" kern="1200" dirty="0">
              <a:solidFill>
                <a:schemeClr val="tx1"/>
              </a:solidFill>
              <a:latin typeface="Arial" panose="020B0604020202020204" pitchFamily="34" charset="0"/>
            </a:endParaRPr>
          </a:p>
        </p:txBody>
      </p:sp>
      <p:sp>
        <p:nvSpPr>
          <p:cNvPr id="58374"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8916" name="AutoShape 53"/>
          <p:cNvSpPr>
            <a:spLocks noChangeArrowheads="1"/>
          </p:cNvSpPr>
          <p:nvPr/>
        </p:nvSpPr>
        <p:spPr bwMode="auto">
          <a:xfrm>
            <a:off x="179388" y="1881188"/>
            <a:ext cx="8597900" cy="21240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8917"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8.4</a:t>
            </a:r>
            <a:r>
              <a:rPr lang="zh-CN" altLang="en-US" sz="3200">
                <a:solidFill>
                  <a:schemeClr val="bg1"/>
                </a:solidFill>
                <a:latin typeface="Verdana" panose="020B0604030504040204" pitchFamily="34" charset="0"/>
              </a:rPr>
              <a:t>数据备份及恢复</a:t>
            </a:r>
            <a:endParaRPr lang="zh-CN" altLang="en-US" sz="3200">
              <a:solidFill>
                <a:schemeClr val="bg1"/>
              </a:solidFill>
              <a:latin typeface="Verdana" panose="020B0604030504040204" pitchFamily="34" charset="0"/>
            </a:endParaRPr>
          </a:p>
        </p:txBody>
      </p:sp>
      <p:sp>
        <p:nvSpPr>
          <p:cNvPr id="8" name="AutoShape 8"/>
          <p:cNvSpPr>
            <a:spLocks noChangeArrowheads="1"/>
          </p:cNvSpPr>
          <p:nvPr/>
        </p:nvSpPr>
        <p:spPr bwMode="auto">
          <a:xfrm>
            <a:off x="319088" y="4316413"/>
            <a:ext cx="1828800" cy="425450"/>
          </a:xfrm>
          <a:prstGeom prst="flowChartAlternateProcess">
            <a:avLst/>
          </a:prstGeom>
          <a:solidFill>
            <a:srgbClr val="FFFF00"/>
          </a:solidFill>
          <a:ln w="9525" cmpd="sng">
            <a:solidFill>
              <a:schemeClr val="tx2"/>
            </a:solidFill>
            <a:miter lim="800000"/>
          </a:ln>
          <a:effectLst/>
        </p:spPr>
        <p:txBody>
          <a:bodyPr wrap="none" anchor="ctr"/>
          <a:lstStyle/>
          <a:p>
            <a:pPr algn="ctr">
              <a:defRPr/>
            </a:pPr>
            <a:r>
              <a:rPr lang="en-US" altLang="zh-CN" sz="2000" b="1" dirty="0">
                <a:solidFill>
                  <a:srgbClr val="FF0000"/>
                </a:solidFill>
                <a:sym typeface="Wingdings" panose="05000000000000000000" pitchFamily="2" charset="2"/>
              </a:rPr>
              <a:t></a:t>
            </a:r>
            <a:r>
              <a:rPr lang="zh-CN" altLang="en-US" sz="2000" b="1" dirty="0">
                <a:solidFill>
                  <a:srgbClr val="FF0000"/>
                </a:solidFill>
                <a:effectLst>
                  <a:outerShdw blurRad="38100" dist="38100" dir="2700000" algn="tl">
                    <a:srgbClr val="000000"/>
                  </a:outerShdw>
                </a:effectLst>
              </a:rPr>
              <a:t>讨论思考</a:t>
            </a:r>
            <a:endParaRPr lang="zh-CN" altLang="en-US" sz="2000" b="1" dirty="0">
              <a:solidFill>
                <a:srgbClr val="FF0000"/>
              </a:solidFill>
              <a:effectLst>
                <a:outerShdw blurRad="38100" dist="38100" dir="2700000" algn="tl">
                  <a:srgbClr val="000000"/>
                </a:outerShdw>
              </a:effectLst>
            </a:endParaRPr>
          </a:p>
        </p:txBody>
      </p:sp>
      <p:sp>
        <p:nvSpPr>
          <p:cNvPr id="38919" name="AutoShape 7"/>
          <p:cNvSpPr>
            <a:spLocks noChangeArrowheads="1"/>
          </p:cNvSpPr>
          <p:nvPr/>
        </p:nvSpPr>
        <p:spPr bwMode="auto">
          <a:xfrm>
            <a:off x="319088" y="4941888"/>
            <a:ext cx="8458200" cy="1511300"/>
          </a:xfrm>
          <a:prstGeom prst="flowChartAlternateProcess">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8920" name="TextBox 1"/>
          <p:cNvSpPr txBox="1">
            <a:spLocks noChangeArrowheads="1"/>
          </p:cNvSpPr>
          <p:nvPr/>
        </p:nvSpPr>
        <p:spPr bwMode="auto">
          <a:xfrm>
            <a:off x="503238" y="5121275"/>
            <a:ext cx="73088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en-US" altLang="zh-CN" sz="2400" dirty="0">
                <a:solidFill>
                  <a:schemeClr val="tx1"/>
                </a:solidFill>
                <a:latin typeface="Arial" panose="020B0604020202020204" pitchFamily="34" charset="0"/>
              </a:rPr>
              <a:t>1</a:t>
            </a:r>
            <a:r>
              <a:rPr lang="zh-CN" altLang="en-US" sz="2400" dirty="0">
                <a:solidFill>
                  <a:schemeClr val="tx1"/>
                </a:solidFill>
                <a:latin typeface="Arial" panose="020B0604020202020204" pitchFamily="34" charset="0"/>
              </a:rPr>
              <a:t>、数据备份常用方法及数据备份的范围主要有哪些？</a:t>
            </a:r>
            <a:endParaRPr lang="en-US" altLang="zh-CN" sz="2400" dirty="0">
              <a:solidFill>
                <a:schemeClr val="tx1"/>
              </a:solidFill>
              <a:latin typeface="Arial" panose="020B0604020202020204" pitchFamily="34" charset="0"/>
            </a:endParaRPr>
          </a:p>
          <a:p>
            <a:pPr eaLnBrk="1" hangingPunct="1">
              <a:lnSpc>
                <a:spcPct val="100000"/>
              </a:lnSpc>
              <a:spcBef>
                <a:spcPct val="20000"/>
              </a:spcBef>
              <a:buClrTx/>
              <a:buFont typeface="Wingdings" panose="05000000000000000000" pitchFamily="2" charset="2"/>
              <a:buNone/>
            </a:pPr>
            <a:r>
              <a:rPr lang="en-US" altLang="zh-CN" sz="2400" dirty="0">
                <a:solidFill>
                  <a:schemeClr val="tx1"/>
                </a:solidFill>
                <a:latin typeface="Arial" panose="020B0604020202020204" pitchFamily="34" charset="0"/>
              </a:rPr>
              <a:t>2</a:t>
            </a:r>
            <a:r>
              <a:rPr lang="zh-CN" altLang="en-US" sz="2400" dirty="0">
                <a:solidFill>
                  <a:schemeClr val="tx1"/>
                </a:solidFill>
                <a:latin typeface="Arial" panose="020B0604020202020204" pitchFamily="34" charset="0"/>
              </a:rPr>
              <a:t>、数据库的故障及其恢复策略？</a:t>
            </a:r>
            <a:endParaRPr lang="zh-CN" altLang="en-US" sz="2400" dirty="0">
              <a:solidFill>
                <a:schemeClr val="tx1"/>
              </a:solidFill>
              <a:latin typeface="Arial" panose="020B0604020202020204" pitchFamily="34" charset="0"/>
            </a:endParaRPr>
          </a:p>
        </p:txBody>
      </p:sp>
      <p:sp>
        <p:nvSpPr>
          <p:cNvPr id="38921" name="AutoShape 9">
            <a:hlinkClick r:id="rId1" action="ppaction://hlinksldjump" highlightClick="1">
              <a:snd r:embed="rId2" name="type.wav"/>
            </a:hlinkClick>
          </p:cNvPr>
          <p:cNvSpPr>
            <a:spLocks noChangeArrowheads="1"/>
          </p:cNvSpPr>
          <p:nvPr/>
        </p:nvSpPr>
        <p:spPr bwMode="auto">
          <a:xfrm>
            <a:off x="7759700" y="5140325"/>
            <a:ext cx="439738" cy="360363"/>
          </a:xfrm>
          <a:prstGeom prst="actionButtonReturn">
            <a:avLst/>
          </a:prstGeom>
          <a:solidFill>
            <a:srgbClr val="008000"/>
          </a:solidFill>
          <a:ln w="9525">
            <a:solidFill>
              <a:srgbClr val="006600"/>
            </a:solidFill>
            <a:miter lim="800000"/>
          </a:ln>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8922" name="AutoShape 9">
            <a:hlinkClick r:id="rId3" action="ppaction://hlinksldjump" highlightClick="1">
              <a:snd r:embed="rId2" name="type.wav"/>
            </a:hlinkClick>
          </p:cNvPr>
          <p:cNvSpPr>
            <a:spLocks noChangeArrowheads="1"/>
          </p:cNvSpPr>
          <p:nvPr/>
        </p:nvSpPr>
        <p:spPr bwMode="auto">
          <a:xfrm>
            <a:off x="5184775" y="5588000"/>
            <a:ext cx="439738" cy="360363"/>
          </a:xfrm>
          <a:prstGeom prst="actionButtonReturn">
            <a:avLst/>
          </a:prstGeom>
          <a:solidFill>
            <a:srgbClr val="008000"/>
          </a:solidFill>
          <a:ln w="9525">
            <a:solidFill>
              <a:srgbClr val="006600"/>
            </a:solidFill>
            <a:miter lim="800000"/>
          </a:ln>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pic>
        <p:nvPicPr>
          <p:cNvPr id="38923" name="图片 1"/>
          <p:cNvPicPr>
            <a:picLocks noChangeAspect="1"/>
          </p:cNvPicPr>
          <p:nvPr/>
        </p:nvPicPr>
        <p:blipFill>
          <a:blip r:embed="rId4">
            <a:extLst>
              <a:ext uri="{28A0092B-C50C-407E-A947-70E740481C1C}">
                <a14:useLocalDpi xmlns:a14="http://schemas.microsoft.com/office/drawing/2010/main" val="0"/>
              </a:ext>
            </a:extLst>
          </a:blip>
          <a:srcRect l="8043" t="5524" r="6009" b="18532"/>
          <a:stretch>
            <a:fillRect/>
          </a:stretch>
        </p:blipFill>
        <p:spPr bwMode="auto">
          <a:xfrm>
            <a:off x="5940425" y="2147888"/>
            <a:ext cx="2700338" cy="159067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4294967295"/>
          </p:nvPr>
        </p:nvSpPr>
        <p:spPr>
          <a:xfrm>
            <a:off x="323850" y="3212976"/>
            <a:ext cx="8748713" cy="3035424"/>
          </a:xfrm>
        </p:spPr>
        <p:txBody>
          <a:bodyPr/>
          <a:lstStyle/>
          <a:p>
            <a:pPr marL="0" indent="0">
              <a:buNone/>
            </a:pPr>
            <a:r>
              <a:rPr lang="en-US" altLang="zh-CN" sz="2800" dirty="0" smtClean="0">
                <a:solidFill>
                  <a:srgbClr val="FF0000"/>
                </a:solidFill>
              </a:rPr>
              <a:t> 8.5</a:t>
            </a:r>
            <a:r>
              <a:rPr lang="zh-CN" altLang="en-US" sz="2800" dirty="0" smtClean="0">
                <a:solidFill>
                  <a:srgbClr val="FF0000"/>
                </a:solidFill>
              </a:rPr>
              <a:t>并发控制和封锁技术</a:t>
            </a:r>
            <a:endParaRPr lang="zh-CN" altLang="en-US" sz="2800" dirty="0" smtClean="0">
              <a:solidFill>
                <a:srgbClr val="FF0000"/>
              </a:solidFill>
            </a:endParaRPr>
          </a:p>
          <a:p>
            <a:r>
              <a:rPr lang="zh-CN" altLang="en-US" sz="2000" dirty="0" smtClean="0">
                <a:latin typeface="+mn-ea"/>
              </a:rPr>
              <a:t>并发成为问题主要是基于</a:t>
            </a:r>
            <a:r>
              <a:rPr lang="zh-CN" altLang="en-US" sz="2000" dirty="0" smtClean="0">
                <a:solidFill>
                  <a:srgbClr val="C00000"/>
                </a:solidFill>
                <a:latin typeface="+mn-ea"/>
              </a:rPr>
              <a:t>资源争用</a:t>
            </a:r>
            <a:r>
              <a:rPr lang="zh-CN" altLang="en-US" sz="2000" dirty="0" smtClean="0">
                <a:latin typeface="+mn-ea"/>
              </a:rPr>
              <a:t>，资源争用会引起一系列的问题，主要体现在</a:t>
            </a:r>
            <a:r>
              <a:rPr lang="zh-CN" altLang="en-US" sz="2000" dirty="0" smtClean="0">
                <a:solidFill>
                  <a:srgbClr val="C00000"/>
                </a:solidFill>
                <a:latin typeface="+mn-ea"/>
              </a:rPr>
              <a:t>事务的阻塞</a:t>
            </a:r>
            <a:r>
              <a:rPr lang="zh-CN" altLang="en-US" sz="2000" dirty="0" smtClean="0">
                <a:latin typeface="+mn-ea"/>
              </a:rPr>
              <a:t>上面。另外一个重要的问题就是</a:t>
            </a:r>
            <a:r>
              <a:rPr lang="zh-CN" altLang="en-US" sz="2000" dirty="0" smtClean="0">
                <a:solidFill>
                  <a:srgbClr val="C00000"/>
                </a:solidFill>
                <a:latin typeface="+mn-ea"/>
              </a:rPr>
              <a:t>数据的不一致性</a:t>
            </a:r>
            <a:r>
              <a:rPr lang="zh-CN" altLang="en-US" sz="2000" dirty="0" smtClean="0">
                <a:latin typeface="+mn-ea"/>
              </a:rPr>
              <a:t>。</a:t>
            </a:r>
            <a:endParaRPr lang="en-US" altLang="zh-CN" sz="2000" dirty="0" smtClean="0">
              <a:latin typeface="+mn-ea"/>
            </a:endParaRPr>
          </a:p>
          <a:p>
            <a:r>
              <a:rPr lang="zh-CN" altLang="en-US" sz="2000" dirty="0" smtClean="0">
                <a:solidFill>
                  <a:srgbClr val="C00000"/>
                </a:solidFill>
                <a:latin typeface="+mn-ea"/>
              </a:rPr>
              <a:t>事务</a:t>
            </a:r>
            <a:r>
              <a:rPr lang="zh-CN" altLang="en-US" sz="2000" dirty="0" smtClean="0">
                <a:latin typeface="+mn-ea"/>
              </a:rPr>
              <a:t>就是一个操作单元，这个操作可能是一行</a:t>
            </a:r>
            <a:r>
              <a:rPr lang="en-US" altLang="zh-CN" sz="2000" dirty="0" smtClean="0">
                <a:latin typeface="+mn-ea"/>
              </a:rPr>
              <a:t>Update</a:t>
            </a:r>
            <a:r>
              <a:rPr lang="zh-CN" altLang="en-US" sz="2000" dirty="0" smtClean="0">
                <a:latin typeface="+mn-ea"/>
              </a:rPr>
              <a:t>语句，也可能是异常复杂的一系列增删改查操作。</a:t>
            </a:r>
            <a:endParaRPr lang="en-US" altLang="zh-CN" sz="2000" dirty="0" smtClean="0">
              <a:latin typeface="+mn-ea"/>
            </a:endParaRPr>
          </a:p>
          <a:p>
            <a:r>
              <a:rPr lang="zh-CN" altLang="en-US" sz="2000" dirty="0" smtClean="0">
                <a:solidFill>
                  <a:srgbClr val="C00000"/>
                </a:solidFill>
                <a:latin typeface="+mn-ea"/>
              </a:rPr>
              <a:t>事务具有</a:t>
            </a:r>
            <a:r>
              <a:rPr lang="en-US" altLang="zh-CN" sz="2000" dirty="0" smtClean="0">
                <a:solidFill>
                  <a:srgbClr val="C00000"/>
                </a:solidFill>
                <a:latin typeface="+mn-ea"/>
              </a:rPr>
              <a:t>4</a:t>
            </a:r>
            <a:r>
              <a:rPr lang="zh-CN" altLang="en-US" sz="2000" dirty="0" smtClean="0">
                <a:solidFill>
                  <a:srgbClr val="C00000"/>
                </a:solidFill>
                <a:latin typeface="+mn-ea"/>
              </a:rPr>
              <a:t>个基本特性（</a:t>
            </a:r>
            <a:r>
              <a:rPr lang="en-US" altLang="zh-CN" sz="2000" dirty="0" smtClean="0">
                <a:solidFill>
                  <a:srgbClr val="C00000"/>
                </a:solidFill>
                <a:latin typeface="+mn-ea"/>
              </a:rPr>
              <a:t>ACID</a:t>
            </a:r>
            <a:r>
              <a:rPr lang="zh-CN" altLang="en-US" sz="2000" dirty="0" smtClean="0">
                <a:solidFill>
                  <a:srgbClr val="C00000"/>
                </a:solidFill>
                <a:latin typeface="+mn-ea"/>
              </a:rPr>
              <a:t>）</a:t>
            </a:r>
            <a:r>
              <a:rPr lang="zh-CN" altLang="en-US" sz="2000" dirty="0" smtClean="0">
                <a:latin typeface="+mn-ea"/>
              </a:rPr>
              <a:t>：原子性（</a:t>
            </a:r>
            <a:r>
              <a:rPr lang="en-US" altLang="zh-CN" sz="2000" dirty="0" smtClean="0">
                <a:solidFill>
                  <a:srgbClr val="C00000"/>
                </a:solidFill>
                <a:latin typeface="+mn-ea"/>
              </a:rPr>
              <a:t>Atomicity</a:t>
            </a:r>
            <a:r>
              <a:rPr lang="zh-CN" altLang="en-US" sz="2000" dirty="0" smtClean="0">
                <a:latin typeface="+mn-ea"/>
              </a:rPr>
              <a:t>）、一致性（</a:t>
            </a:r>
            <a:r>
              <a:rPr lang="en-US" altLang="zh-CN" sz="2000" dirty="0" smtClean="0">
                <a:solidFill>
                  <a:srgbClr val="C00000"/>
                </a:solidFill>
                <a:latin typeface="+mn-ea"/>
              </a:rPr>
              <a:t>Consistency</a:t>
            </a:r>
            <a:r>
              <a:rPr lang="zh-CN" altLang="en-US" sz="2000" dirty="0" smtClean="0">
                <a:latin typeface="+mn-ea"/>
              </a:rPr>
              <a:t>）、隔离性（</a:t>
            </a:r>
            <a:r>
              <a:rPr lang="en-US" altLang="zh-CN" sz="2000" dirty="0" smtClean="0">
                <a:solidFill>
                  <a:srgbClr val="C00000"/>
                </a:solidFill>
                <a:latin typeface="+mn-ea"/>
              </a:rPr>
              <a:t>Isolation</a:t>
            </a:r>
            <a:r>
              <a:rPr lang="zh-CN" altLang="en-US" sz="2000" dirty="0" smtClean="0">
                <a:latin typeface="+mn-ea"/>
              </a:rPr>
              <a:t>）、持久性（</a:t>
            </a:r>
            <a:r>
              <a:rPr lang="en-US" altLang="zh-CN" sz="2000" dirty="0" smtClean="0">
                <a:solidFill>
                  <a:srgbClr val="C00000"/>
                </a:solidFill>
                <a:latin typeface="+mn-ea"/>
              </a:rPr>
              <a:t>Durability</a:t>
            </a:r>
            <a:r>
              <a:rPr lang="zh-CN" altLang="en-US" sz="2000" dirty="0" smtClean="0">
                <a:latin typeface="+mn-ea"/>
              </a:rPr>
              <a:t>）</a:t>
            </a:r>
            <a:endParaRPr lang="en-US" altLang="zh-CN" sz="2000" dirty="0" smtClean="0">
              <a:latin typeface="+mn-ea"/>
            </a:endParaRPr>
          </a:p>
          <a:p>
            <a:r>
              <a:rPr lang="en-US" altLang="zh-CN" sz="2000" dirty="0" smtClean="0">
                <a:latin typeface="+mn-ea"/>
              </a:rPr>
              <a:t>SQL Server</a:t>
            </a:r>
            <a:r>
              <a:rPr lang="zh-CN" altLang="en-US" sz="2000" dirty="0" smtClean="0">
                <a:latin typeface="+mn-ea"/>
              </a:rPr>
              <a:t>默认保证其中</a:t>
            </a:r>
            <a:r>
              <a:rPr lang="en-US" altLang="zh-CN" sz="2000" dirty="0" smtClean="0">
                <a:latin typeface="+mn-ea"/>
              </a:rPr>
              <a:t>3</a:t>
            </a:r>
            <a:r>
              <a:rPr lang="zh-CN" altLang="en-US" sz="2000" dirty="0" smtClean="0">
                <a:latin typeface="+mn-ea"/>
              </a:rPr>
              <a:t>个特性：原子性、一致性和持久性。</a:t>
            </a:r>
            <a:endParaRPr lang="zh-CN" altLang="en-US" sz="2000" dirty="0" smtClean="0">
              <a:latin typeface="+mn-ea"/>
            </a:endParaRPr>
          </a:p>
        </p:txBody>
      </p:sp>
      <p:sp>
        <p:nvSpPr>
          <p:cNvPr id="59396"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39940" name="AutoShape 53"/>
          <p:cNvSpPr>
            <a:spLocks noChangeArrowheads="1"/>
          </p:cNvSpPr>
          <p:nvPr/>
        </p:nvSpPr>
        <p:spPr bwMode="auto">
          <a:xfrm>
            <a:off x="215898" y="3753036"/>
            <a:ext cx="8856663" cy="2880320"/>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9941"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6" name="流程图: 可选过程 5"/>
          <p:cNvSpPr/>
          <p:nvPr/>
        </p:nvSpPr>
        <p:spPr bwMode="auto">
          <a:xfrm>
            <a:off x="215900" y="1340768"/>
            <a:ext cx="8712584" cy="1709711"/>
          </a:xfrm>
          <a:prstGeom prst="flowChartAlternateProcess">
            <a:avLst/>
          </a:prstGeom>
          <a:solidFill>
            <a:srgbClr val="EAEAEA"/>
          </a:solidFill>
          <a:ln w="3175">
            <a:solidFill>
              <a:srgbClr val="000000"/>
            </a:solidFill>
            <a:prstDash val="lgDashDot"/>
            <a:miter lim="800000"/>
          </a:ln>
        </p:spPr>
        <p:txBody>
          <a:bodyPr rot="0" vert="horz" wrap="square" lIns="91440" tIns="45720" rIns="91440" bIns="45720" anchor="t" anchorCtr="0" upright="1">
            <a:noAutofit/>
          </a:bodyPr>
          <a:lstStyle/>
          <a:p>
            <a:pPr indent="269240" algn="l">
              <a:spcAft>
                <a:spcPts val="0"/>
              </a:spcAft>
            </a:pPr>
            <a:r>
              <a:rPr lang="en-US" altLang="zh-CN" sz="2200" kern="100" dirty="0" smtClean="0">
                <a:solidFill>
                  <a:schemeClr val="tx2"/>
                </a:solidFill>
                <a:effectLst/>
                <a:latin typeface="+mn-ea"/>
                <a:ea typeface="+mn-ea"/>
                <a:cs typeface="Times New Roman" panose="02020603050405020304"/>
              </a:rPr>
              <a:t>  </a:t>
            </a:r>
            <a:r>
              <a:rPr lang="zh-CN" sz="2200" kern="100" dirty="0" smtClean="0">
                <a:solidFill>
                  <a:schemeClr val="tx2"/>
                </a:solidFill>
                <a:effectLst/>
                <a:latin typeface="+mn-ea"/>
                <a:ea typeface="+mn-ea"/>
                <a:cs typeface="Times New Roman" panose="02020603050405020304"/>
              </a:rPr>
              <a:t>现代</a:t>
            </a:r>
            <a:r>
              <a:rPr lang="zh-CN" sz="2200" kern="100" dirty="0">
                <a:solidFill>
                  <a:schemeClr val="tx2"/>
                </a:solidFill>
                <a:effectLst/>
                <a:latin typeface="+mn-ea"/>
                <a:ea typeface="+mn-ea"/>
                <a:cs typeface="Times New Roman" panose="02020603050405020304"/>
              </a:rPr>
              <a:t>信息系统几乎不存在单用户操作，基本上都是多用户操作，多个用户共享数据库，多个用户可能在同一时刻去访问或修改同一部分数据，这样就引出了一个问题——</a:t>
            </a:r>
            <a:r>
              <a:rPr lang="zh-CN" sz="2200" kern="100" dirty="0">
                <a:solidFill>
                  <a:srgbClr val="FF0000"/>
                </a:solidFill>
                <a:effectLst/>
                <a:latin typeface="+mn-ea"/>
                <a:ea typeface="+mn-ea"/>
                <a:cs typeface="Times New Roman" panose="02020603050405020304"/>
              </a:rPr>
              <a:t>并发</a:t>
            </a:r>
            <a:r>
              <a:rPr lang="zh-CN" sz="2200" kern="100" dirty="0">
                <a:solidFill>
                  <a:schemeClr val="tx2"/>
                </a:solidFill>
                <a:effectLst/>
                <a:latin typeface="+mn-ea"/>
                <a:ea typeface="+mn-ea"/>
                <a:cs typeface="Times New Roman" panose="02020603050405020304"/>
              </a:rPr>
              <a:t>。这样可能导致数据库中的数据不一致，这时就需要用到</a:t>
            </a:r>
            <a:r>
              <a:rPr lang="zh-CN" sz="2200" kern="100" dirty="0">
                <a:solidFill>
                  <a:srgbClr val="FF0000"/>
                </a:solidFill>
                <a:effectLst/>
                <a:latin typeface="+mn-ea"/>
                <a:ea typeface="+mn-ea"/>
                <a:cs typeface="Times New Roman" panose="02020603050405020304"/>
              </a:rPr>
              <a:t>事务</a:t>
            </a:r>
            <a:r>
              <a:rPr lang="zh-CN" sz="2200" kern="100" dirty="0">
                <a:solidFill>
                  <a:schemeClr val="tx2"/>
                </a:solidFill>
                <a:effectLst/>
                <a:latin typeface="+mn-ea"/>
                <a:ea typeface="+mn-ea"/>
                <a:cs typeface="Times New Roman" panose="02020603050405020304"/>
              </a:rPr>
              <a:t>。</a:t>
            </a:r>
            <a:endParaRPr lang="zh-CN" sz="2200" kern="100" dirty="0">
              <a:solidFill>
                <a:schemeClr val="tx2"/>
              </a:solidFill>
              <a:effectLst/>
              <a:latin typeface="+mn-ea"/>
              <a:ea typeface="+mn-ea"/>
              <a:cs typeface="Times New Roman" panose="02020603050405020304"/>
            </a:endParaRPr>
          </a:p>
        </p:txBody>
      </p:sp>
      <p:grpSp>
        <p:nvGrpSpPr>
          <p:cNvPr id="7" name="圆角矩形 12"/>
          <p:cNvGrpSpPr/>
          <p:nvPr/>
        </p:nvGrpSpPr>
        <p:grpSpPr bwMode="auto">
          <a:xfrm>
            <a:off x="457200" y="817563"/>
            <a:ext cx="1550988" cy="752475"/>
            <a:chOff x="0" y="0"/>
            <a:chExt cx="837" cy="345"/>
          </a:xfrm>
        </p:grpSpPr>
        <p:pic>
          <p:nvPicPr>
            <p:cNvPr id="8" name="圆角矩形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3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1"/>
            <p:cNvSpPr txBox="1">
              <a:spLocks noChangeArrowheads="1"/>
            </p:cNvSpPr>
            <p:nvPr/>
          </p:nvSpPr>
          <p:spPr bwMode="auto">
            <a:xfrm>
              <a:off x="73" y="43"/>
              <a:ext cx="69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20000"/>
                </a:spcBef>
                <a:buClrTx/>
                <a:buFont typeface="Wingdings" panose="05000000000000000000" pitchFamily="2" charset="2"/>
                <a:buNone/>
              </a:pPr>
              <a:r>
                <a:rPr lang="zh-CN" altLang="en-US" sz="1600" dirty="0">
                  <a:solidFill>
                    <a:srgbClr val="002060"/>
                  </a:solidFill>
                  <a:latin typeface="微软雅黑" panose="020B0503020204020204" charset="-122"/>
                  <a:ea typeface="微软雅黑" panose="020B0503020204020204" charset="-122"/>
                </a:rPr>
                <a:t>案例</a:t>
              </a:r>
              <a:r>
                <a:rPr lang="en-US" altLang="zh-CN" sz="1600" dirty="0" smtClean="0">
                  <a:solidFill>
                    <a:srgbClr val="002060"/>
                  </a:solidFill>
                  <a:latin typeface="微软雅黑" panose="020B0503020204020204" charset="-122"/>
                  <a:ea typeface="微软雅黑" panose="020B0503020204020204" charset="-122"/>
                </a:rPr>
                <a:t>8-10</a:t>
              </a:r>
              <a:endParaRPr lang="zh-CN" altLang="en-US" sz="1600" dirty="0">
                <a:solidFill>
                  <a:srgbClr val="002060"/>
                </a:solidFill>
                <a:latin typeface="微软雅黑" panose="020B0503020204020204" charset="-122"/>
                <a:ea typeface="微软雅黑" panose="020B0503020204020204" charset="-122"/>
              </a:endParaRPr>
            </a:p>
          </p:txBody>
        </p:sp>
      </p:gr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4294967295"/>
          </p:nvPr>
        </p:nvSpPr>
        <p:spPr>
          <a:xfrm>
            <a:off x="142874" y="1125538"/>
            <a:ext cx="8929625" cy="5327650"/>
          </a:xfrm>
        </p:spPr>
        <p:txBody>
          <a:bodyPr/>
          <a:lstStyle/>
          <a:p>
            <a:pPr marL="0" indent="0">
              <a:buNone/>
              <a:defRPr/>
            </a:pPr>
            <a:r>
              <a:rPr lang="zh-CN" altLang="en-US" sz="2800" dirty="0" smtClean="0">
                <a:solidFill>
                  <a:srgbClr val="CC0000"/>
                </a:solidFill>
              </a:rPr>
              <a:t> </a:t>
            </a:r>
            <a:r>
              <a:rPr lang="en-US" altLang="zh-CN" sz="2600" dirty="0" smtClean="0">
                <a:solidFill>
                  <a:srgbClr val="CC0000"/>
                </a:solidFill>
              </a:rPr>
              <a:t>8.5.1 </a:t>
            </a:r>
            <a:r>
              <a:rPr lang="zh-CN" altLang="en-US" sz="2600" dirty="0" smtClean="0">
                <a:solidFill>
                  <a:srgbClr val="CC0000"/>
                </a:solidFill>
              </a:rPr>
              <a:t>并发操作产生的问题</a:t>
            </a:r>
            <a:endParaRPr lang="zh-CN" altLang="en-US" sz="2600" dirty="0" smtClean="0">
              <a:solidFill>
                <a:srgbClr val="CC0000"/>
              </a:solidFill>
            </a:endParaRPr>
          </a:p>
          <a:p>
            <a:pPr>
              <a:buFont typeface="Wingdings" panose="05000000000000000000" pitchFamily="2" charset="2"/>
              <a:buNone/>
              <a:defRPr/>
            </a:pPr>
            <a:r>
              <a:rPr lang="zh-CN" altLang="en-US" sz="2400" kern="1200" dirty="0" smtClean="0">
                <a:solidFill>
                  <a:schemeClr val="tx1"/>
                </a:solidFill>
                <a:latin typeface="Arial" panose="020B0604020202020204" pitchFamily="34" charset="0"/>
              </a:rPr>
              <a:t>    </a:t>
            </a:r>
            <a:endParaRPr lang="en-US" altLang="zh-CN" sz="2400" kern="1200" dirty="0" smtClean="0">
              <a:solidFill>
                <a:schemeClr val="tx1"/>
              </a:solidFill>
              <a:latin typeface="Arial" panose="020B0604020202020204" pitchFamily="34" charset="0"/>
            </a:endParaRPr>
          </a:p>
          <a:p>
            <a:pPr>
              <a:buClr>
                <a:srgbClr val="008000"/>
              </a:buClr>
              <a:defRPr/>
            </a:pPr>
            <a:r>
              <a:rPr lang="zh-CN" altLang="en-US" sz="2400" kern="1200" dirty="0" smtClean="0">
                <a:solidFill>
                  <a:srgbClr val="C00000"/>
                </a:solidFill>
                <a:latin typeface="Arial" panose="020B0604020202020204" pitchFamily="34" charset="0"/>
              </a:rPr>
              <a:t>数据库</a:t>
            </a:r>
            <a:r>
              <a:rPr lang="zh-CN" altLang="en-US" sz="2400" kern="1200" dirty="0">
                <a:solidFill>
                  <a:srgbClr val="C00000"/>
                </a:solidFill>
                <a:latin typeface="Arial" panose="020B0604020202020204" pitchFamily="34" charset="0"/>
              </a:rPr>
              <a:t>资源</a:t>
            </a:r>
            <a:r>
              <a:rPr lang="zh-CN" altLang="en-US" sz="2400" kern="1200" dirty="0">
                <a:solidFill>
                  <a:schemeClr val="tx1"/>
                </a:solidFill>
                <a:latin typeface="Arial" panose="020B0604020202020204" pitchFamily="34" charset="0"/>
              </a:rPr>
              <a:t>可为多个应用程序所</a:t>
            </a:r>
            <a:r>
              <a:rPr lang="zh-CN" altLang="en-US" sz="2400" kern="1200" dirty="0">
                <a:solidFill>
                  <a:srgbClr val="C00000"/>
                </a:solidFill>
                <a:latin typeface="Arial" panose="020B0604020202020204" pitchFamily="34" charset="0"/>
              </a:rPr>
              <a:t>共享</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a:buClr>
                <a:srgbClr val="008000"/>
              </a:buClr>
              <a:defRPr/>
            </a:pPr>
            <a:r>
              <a:rPr lang="zh-CN" altLang="en-US" sz="2400" kern="1200" dirty="0" smtClean="0">
                <a:solidFill>
                  <a:schemeClr val="tx1"/>
                </a:solidFill>
                <a:latin typeface="Arial" panose="020B0604020202020204" pitchFamily="34" charset="0"/>
              </a:rPr>
              <a:t>各</a:t>
            </a:r>
            <a:r>
              <a:rPr lang="zh-CN" altLang="en-US" sz="2400" kern="1200" dirty="0">
                <a:solidFill>
                  <a:schemeClr val="tx1"/>
                </a:solidFill>
                <a:latin typeface="Arial" panose="020B0604020202020204" pitchFamily="34" charset="0"/>
              </a:rPr>
              <a:t>用户在存取数据时，可能是</a:t>
            </a:r>
            <a:r>
              <a:rPr lang="zh-CN" altLang="en-US" sz="2400" kern="1200" dirty="0">
                <a:solidFill>
                  <a:srgbClr val="C00000"/>
                </a:solidFill>
                <a:latin typeface="Arial" panose="020B0604020202020204" pitchFamily="34" charset="0"/>
              </a:rPr>
              <a:t>串行执行</a:t>
            </a:r>
            <a:r>
              <a:rPr lang="zh-CN" altLang="en-US" sz="2400" kern="1200" dirty="0">
                <a:solidFill>
                  <a:schemeClr val="tx1"/>
                </a:solidFill>
                <a:latin typeface="Arial" panose="020B0604020202020204" pitchFamily="34" charset="0"/>
              </a:rPr>
              <a:t>。串行执行时，其它用户程序必须等到前一用户程序结束才能进行存取，若一个用户程序涉及大量数据的输入</a:t>
            </a:r>
            <a:r>
              <a:rPr lang="en-US" altLang="zh-CN" sz="2400" kern="1200" dirty="0">
                <a:solidFill>
                  <a:schemeClr val="tx1"/>
                </a:solidFill>
                <a:latin typeface="Arial" panose="020B0604020202020204" pitchFamily="34" charset="0"/>
              </a:rPr>
              <a:t>/</a:t>
            </a:r>
            <a:r>
              <a:rPr lang="zh-CN" altLang="en-US" sz="2400" kern="1200" dirty="0">
                <a:solidFill>
                  <a:schemeClr val="tx1"/>
                </a:solidFill>
                <a:latin typeface="Arial" panose="020B0604020202020204" pitchFamily="34" charset="0"/>
              </a:rPr>
              <a:t>输出交换，则系统的大部分时间将处于闲置状态</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a:buClr>
                <a:srgbClr val="008000"/>
              </a:buClr>
              <a:defRPr/>
            </a:pPr>
            <a:r>
              <a:rPr lang="zh-CN" altLang="en-US" sz="2400" kern="1200" dirty="0" smtClean="0">
                <a:solidFill>
                  <a:schemeClr val="tx1"/>
                </a:solidFill>
                <a:latin typeface="Arial" panose="020B0604020202020204" pitchFamily="34" charset="0"/>
              </a:rPr>
              <a:t>为了</a:t>
            </a:r>
            <a:r>
              <a:rPr lang="zh-CN" altLang="en-US" sz="2400" kern="1200" dirty="0">
                <a:solidFill>
                  <a:schemeClr val="tx1"/>
                </a:solidFill>
                <a:latin typeface="Arial" panose="020B0604020202020204" pitchFamily="34" charset="0"/>
              </a:rPr>
              <a:t>充分利用数据资源，进行</a:t>
            </a:r>
            <a:r>
              <a:rPr lang="zh-CN" altLang="en-US" sz="2400" kern="1200" dirty="0">
                <a:solidFill>
                  <a:srgbClr val="C00000"/>
                </a:solidFill>
                <a:latin typeface="Arial" panose="020B0604020202020204" pitchFamily="34" charset="0"/>
              </a:rPr>
              <a:t>并行存取</a:t>
            </a:r>
            <a:r>
              <a:rPr lang="zh-CN" altLang="en-US" sz="2400" kern="1200" dirty="0">
                <a:solidFill>
                  <a:schemeClr val="tx1"/>
                </a:solidFill>
                <a:latin typeface="Arial" panose="020B0604020202020204" pitchFamily="34" charset="0"/>
              </a:rPr>
              <a:t>，就会发生多用户并发同时存取同一数据的情况，即数据库的</a:t>
            </a:r>
            <a:r>
              <a:rPr lang="zh-CN" altLang="en-US" sz="2400" kern="1200" dirty="0" smtClean="0">
                <a:solidFill>
                  <a:srgbClr val="C00000"/>
                </a:solidFill>
                <a:latin typeface="Arial" panose="020B0604020202020204" pitchFamily="34" charset="0"/>
              </a:rPr>
              <a:t>并行操作（并发操作）</a:t>
            </a:r>
            <a:r>
              <a:rPr lang="zh-CN" altLang="en-US" sz="2400" kern="1200" dirty="0" smtClean="0">
                <a:solidFill>
                  <a:schemeClr val="tx1"/>
                </a:solidFill>
                <a:latin typeface="Arial" panose="020B0604020202020204" pitchFamily="34" charset="0"/>
              </a:rPr>
              <a:t>。</a:t>
            </a:r>
            <a:endParaRPr lang="zh-CN" altLang="en-US" sz="2400" kern="1200" dirty="0">
              <a:solidFill>
                <a:schemeClr val="tx1"/>
              </a:solidFill>
              <a:latin typeface="Arial" panose="020B0604020202020204" pitchFamily="34" charset="0"/>
            </a:endParaRPr>
          </a:p>
        </p:txBody>
      </p:sp>
      <p:sp>
        <p:nvSpPr>
          <p:cNvPr id="60426"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0964" name="AutoShape 53"/>
          <p:cNvSpPr>
            <a:spLocks noChangeArrowheads="1"/>
          </p:cNvSpPr>
          <p:nvPr/>
        </p:nvSpPr>
        <p:spPr bwMode="auto">
          <a:xfrm>
            <a:off x="142875" y="1665288"/>
            <a:ext cx="8929624" cy="4889500"/>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0965"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pic>
        <p:nvPicPr>
          <p:cNvPr id="40966" name="Picture 12" descr="MC900416726[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96075" y="5346700"/>
            <a:ext cx="1555750" cy="11064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406400" y="1233488"/>
            <a:ext cx="8558213" cy="5043487"/>
          </a:xfrm>
        </p:spPr>
        <p:txBody>
          <a:bodyPr/>
          <a:lstStyle/>
          <a:p>
            <a:pPr marL="0" indent="0">
              <a:buNone/>
              <a:defRPr/>
            </a:pPr>
            <a:r>
              <a:rPr lang="en-US" altLang="zh-CN" sz="2600" dirty="0" smtClean="0">
                <a:solidFill>
                  <a:srgbClr val="CC0000"/>
                </a:solidFill>
              </a:rPr>
              <a:t> 8.5.2 </a:t>
            </a:r>
            <a:r>
              <a:rPr lang="zh-CN" altLang="en-US" sz="2600" dirty="0">
                <a:solidFill>
                  <a:srgbClr val="CC0000"/>
                </a:solidFill>
              </a:rPr>
              <a:t>并发控制</a:t>
            </a:r>
            <a:r>
              <a:rPr lang="zh-CN" altLang="en-US" sz="2600" dirty="0" smtClean="0">
                <a:solidFill>
                  <a:srgbClr val="CC0000"/>
                </a:solidFill>
              </a:rPr>
              <a:t>概述</a:t>
            </a:r>
            <a:endParaRPr lang="en-US" altLang="zh-CN" sz="2600" dirty="0" smtClean="0">
              <a:solidFill>
                <a:srgbClr val="CC0000"/>
              </a:solidFill>
            </a:endParaRPr>
          </a:p>
          <a:p>
            <a:pPr marL="0" indent="0">
              <a:buFont typeface="Wingdings" panose="05000000000000000000" pitchFamily="2" charset="2"/>
              <a:buNone/>
              <a:defRPr/>
            </a:pPr>
            <a:r>
              <a:rPr lang="en-US" altLang="zh-CN" sz="2400" kern="1200" dirty="0" smtClean="0">
                <a:solidFill>
                  <a:schemeClr val="tx1"/>
                </a:solidFill>
                <a:latin typeface="Arial" panose="020B0604020202020204" pitchFamily="34" charset="0"/>
              </a:rPr>
              <a:t>   1</a:t>
            </a:r>
            <a:r>
              <a:rPr lang="zh-CN" altLang="en-US" sz="2400" kern="1200" dirty="0">
                <a:solidFill>
                  <a:schemeClr val="tx1"/>
                </a:solidFill>
                <a:latin typeface="Arial" panose="020B0604020202020204" pitchFamily="34" charset="0"/>
              </a:rPr>
              <a:t>．并发控制概念</a:t>
            </a:r>
            <a:endParaRPr lang="zh-CN" altLang="en-US" sz="2400" kern="1200" dirty="0">
              <a:solidFill>
                <a:schemeClr val="tx1"/>
              </a:solidFill>
              <a:latin typeface="Arial" panose="020B0604020202020204" pitchFamily="34" charset="0"/>
            </a:endParaRPr>
          </a:p>
          <a:p>
            <a:pPr>
              <a:defRPr/>
            </a:pPr>
            <a:r>
              <a:rPr lang="zh-CN" altLang="en-US" sz="2400" kern="1200" dirty="0">
                <a:solidFill>
                  <a:schemeClr val="tx1"/>
                </a:solidFill>
                <a:latin typeface="Arial" panose="020B0604020202020204" pitchFamily="34" charset="0"/>
              </a:rPr>
              <a:t>数据库的并发控制是对多用户程序并行存取的控制机制，目的是避免数据的丢失修改、无效数据的读出与不可重复读数据现象的发生，从而保持数据的一致性</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事务是数据库并发控制的基本单位。是用户定义的一个操作序列。对事务的操作实行“要么都做，要么都不做”原则，将事务作为一个不可分割的工作单位。</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通过事务</a:t>
            </a:r>
            <a:r>
              <a:rPr lang="en-US" altLang="zh-CN" sz="2400" kern="1200" dirty="0" smtClean="0">
                <a:solidFill>
                  <a:schemeClr val="tx1"/>
                </a:solidFill>
                <a:latin typeface="Arial" panose="020B0604020202020204" pitchFamily="34" charset="0"/>
              </a:rPr>
              <a:t>SQL Server</a:t>
            </a:r>
            <a:r>
              <a:rPr lang="zh-CN" altLang="en-US" sz="2400" kern="1200" dirty="0" smtClean="0">
                <a:solidFill>
                  <a:schemeClr val="tx1"/>
                </a:solidFill>
                <a:latin typeface="Arial" panose="020B0604020202020204" pitchFamily="34" charset="0"/>
              </a:rPr>
              <a:t>可将逻辑相关的一组操作绑定在一起，以便服务器保持数据的完整性。</a:t>
            </a:r>
            <a:endParaRPr lang="zh-CN" altLang="en-US" sz="2400" kern="1200" dirty="0">
              <a:solidFill>
                <a:schemeClr val="tx1"/>
              </a:solidFill>
              <a:latin typeface="Arial" panose="020B0604020202020204" pitchFamily="34" charset="0"/>
            </a:endParaRPr>
          </a:p>
          <a:p>
            <a:pPr>
              <a:defRPr/>
            </a:pPr>
            <a:endParaRPr lang="zh-CN" altLang="en-US" sz="2600" dirty="0">
              <a:solidFill>
                <a:srgbClr val="CC0000"/>
              </a:solidFill>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1988" name="AutoShape 53"/>
          <p:cNvSpPr>
            <a:spLocks noChangeArrowheads="1"/>
          </p:cNvSpPr>
          <p:nvPr/>
        </p:nvSpPr>
        <p:spPr bwMode="auto">
          <a:xfrm>
            <a:off x="368300" y="1736725"/>
            <a:ext cx="8596313" cy="471646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1989"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内容占位符 2"/>
          <p:cNvSpPr>
            <a:spLocks noGrp="1"/>
          </p:cNvSpPr>
          <p:nvPr>
            <p:ph idx="4294967295"/>
          </p:nvPr>
        </p:nvSpPr>
        <p:spPr>
          <a:xfrm>
            <a:off x="439184" y="1268760"/>
            <a:ext cx="8521700" cy="2057400"/>
          </a:xfrm>
        </p:spPr>
        <p:txBody>
          <a:bodyPr/>
          <a:lstStyle/>
          <a:p>
            <a:pPr marL="0" indent="0">
              <a:buFont typeface="Wingdings" panose="05000000000000000000" pitchFamily="2" charset="2"/>
              <a:buNone/>
              <a:defRPr/>
            </a:pPr>
            <a:r>
              <a:rPr lang="zh-CN" altLang="en-US" dirty="0" smtClean="0"/>
              <a:t> </a:t>
            </a:r>
            <a:r>
              <a:rPr lang="en-US" altLang="zh-CN" sz="2400" kern="1200" dirty="0">
                <a:solidFill>
                  <a:schemeClr val="tx1"/>
                </a:solidFill>
                <a:latin typeface="Arial" panose="020B0604020202020204" pitchFamily="34" charset="0"/>
              </a:rPr>
              <a:t>2</a:t>
            </a:r>
            <a:r>
              <a:rPr lang="zh-CN" altLang="en-US" sz="2400" kern="1200" dirty="0">
                <a:solidFill>
                  <a:schemeClr val="tx1"/>
                </a:solidFill>
                <a:latin typeface="Arial" panose="020B0604020202020204" pitchFamily="34" charset="0"/>
              </a:rPr>
              <a:t>．并发控制需要处理的</a:t>
            </a:r>
            <a:r>
              <a:rPr lang="zh-CN" altLang="en-US" sz="2400" kern="1200" dirty="0" smtClean="0">
                <a:solidFill>
                  <a:schemeClr val="tx1"/>
                </a:solidFill>
                <a:latin typeface="Arial" panose="020B0604020202020204" pitchFamily="34" charset="0"/>
              </a:rPr>
              <a:t>问题</a:t>
            </a:r>
            <a:endParaRPr lang="en-US" altLang="zh-CN"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en-US" altLang="zh-CN" sz="2400" kern="1200" dirty="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    </a:t>
            </a:r>
            <a:r>
              <a:rPr lang="zh-CN" altLang="en-US" sz="2400" kern="1200" dirty="0" smtClean="0">
                <a:solidFill>
                  <a:schemeClr val="tx1"/>
                </a:solidFill>
                <a:latin typeface="Arial" panose="020B0604020202020204" pitchFamily="34" charset="0"/>
              </a:rPr>
              <a:t>事务的并发操作带来的数据不一致问题主要包括：</a:t>
            </a:r>
            <a:endParaRPr lang="en-US" altLang="zh-CN" sz="2400"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1</a:t>
            </a:r>
            <a:r>
              <a:rPr lang="zh-CN" altLang="en-US" sz="2400" kern="1200" dirty="0">
                <a:solidFill>
                  <a:schemeClr val="tx1"/>
                </a:solidFill>
                <a:latin typeface="Arial" panose="020B0604020202020204" pitchFamily="34" charset="0"/>
              </a:rPr>
              <a:t>）</a:t>
            </a:r>
            <a:r>
              <a:rPr lang="zh-CN" altLang="en-US" sz="2400" kern="1200" dirty="0">
                <a:solidFill>
                  <a:srgbClr val="FF0000"/>
                </a:solidFill>
                <a:latin typeface="Arial" panose="020B0604020202020204" pitchFamily="34" charset="0"/>
              </a:rPr>
              <a:t>丢失更新</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当</a:t>
            </a:r>
            <a:r>
              <a:rPr lang="zh-CN" altLang="en-US" sz="2400" kern="1200" dirty="0">
                <a:solidFill>
                  <a:schemeClr val="tx1"/>
                </a:solidFill>
                <a:latin typeface="Arial" panose="020B0604020202020204" pitchFamily="34" charset="0"/>
              </a:rPr>
              <a:t>两个或多个事务选择同一行（数据记录），然后基于最初选定的值更新该行时，会发生丢失更新问题。</a:t>
            </a:r>
            <a:endParaRPr lang="zh-CN" altLang="en-US" sz="2400" kern="1200" dirty="0">
              <a:solidFill>
                <a:schemeClr val="tx1"/>
              </a:solidFill>
              <a:latin typeface="Arial" panose="020B0604020202020204" pitchFamily="34" charset="0"/>
            </a:endParaRPr>
          </a:p>
        </p:txBody>
      </p:sp>
      <p:sp>
        <p:nvSpPr>
          <p:cNvPr id="63493"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3012" name="AutoShape 53"/>
          <p:cNvSpPr>
            <a:spLocks noChangeArrowheads="1"/>
          </p:cNvSpPr>
          <p:nvPr/>
        </p:nvSpPr>
        <p:spPr bwMode="auto">
          <a:xfrm>
            <a:off x="247096" y="1166466"/>
            <a:ext cx="8713788" cy="2550566"/>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3013"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12" name="流程图: 可选过程 2"/>
          <p:cNvSpPr>
            <a:spLocks noChangeArrowheads="1"/>
          </p:cNvSpPr>
          <p:nvPr/>
        </p:nvSpPr>
        <p:spPr bwMode="auto">
          <a:xfrm>
            <a:off x="931992" y="3861048"/>
            <a:ext cx="8028892" cy="2700300"/>
          </a:xfrm>
          <a:prstGeom prst="flowChartAlternateProcess">
            <a:avLst/>
          </a:prstGeom>
          <a:solidFill>
            <a:srgbClr val="EAEAEA"/>
          </a:solidFill>
          <a:ln w="3175">
            <a:solidFill>
              <a:srgbClr val="000000"/>
            </a:solidFill>
            <a:prstDash val="lgDashDot"/>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0"/>
              </a:spcBef>
              <a:defRPr/>
            </a:pPr>
            <a:r>
              <a:rPr lang="zh-CN" altLang="en-US" sz="2200" b="1" dirty="0" smtClean="0">
                <a:latin typeface="楷体" panose="02010609060101010101" pitchFamily="49" charset="-122"/>
                <a:ea typeface="楷体" panose="02010609060101010101" pitchFamily="49" charset="-122"/>
              </a:rPr>
              <a:t>例如：最初有一份原始的电子文档，文档人员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和</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同时修改此文档，当修改完成之后保存时，最后修改完成的文档必将替换第一个修改完成的文档，那么就造成了数据丢失更新的后果。如果在文档人员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修改并保存之后，文档人员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再进行修改则可以避免此问题。</a:t>
            </a:r>
            <a:endParaRPr lang="zh-CN" altLang="en-US" sz="2200" b="1" dirty="0">
              <a:latin typeface="楷体" panose="02010609060101010101" pitchFamily="49" charset="-122"/>
              <a:ea typeface="楷体" panose="02010609060101010101" pitchFamily="49" charset="-122"/>
            </a:endParaRPr>
          </a:p>
        </p:txBody>
      </p:sp>
      <p:sp>
        <p:nvSpPr>
          <p:cNvPr id="43015" name="Litebulb"/>
          <p:cNvSpPr>
            <a:spLocks noEditPoints="1" noChangeArrowheads="1"/>
          </p:cNvSpPr>
          <p:nvPr/>
        </p:nvSpPr>
        <p:spPr bwMode="auto">
          <a:xfrm>
            <a:off x="163513" y="4811713"/>
            <a:ext cx="695325" cy="1193800"/>
          </a:xfrm>
          <a:custGeom>
            <a:avLst/>
            <a:gdLst>
              <a:gd name="T0" fmla="*/ 360236680 w 21600"/>
              <a:gd name="T1" fmla="*/ 0 h 21600"/>
              <a:gd name="T2" fmla="*/ 720474390 w 21600"/>
              <a:gd name="T3" fmla="*/ 1313662163 h 21600"/>
              <a:gd name="T4" fmla="*/ 0 w 21600"/>
              <a:gd name="T5" fmla="*/ 1313662163 h 21600"/>
              <a:gd name="T6" fmla="*/ 360236680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4294967295"/>
          </p:nvPr>
        </p:nvSpPr>
        <p:spPr>
          <a:xfrm>
            <a:off x="569912" y="3933825"/>
            <a:ext cx="7890519" cy="2317750"/>
          </a:xfrm>
        </p:spPr>
        <p:txBody>
          <a:bodyPr/>
          <a:lstStyle/>
          <a:p>
            <a:pPr marL="0" indent="0">
              <a:lnSpc>
                <a:spcPct val="100000"/>
              </a:lnSpc>
              <a:buNone/>
              <a:defRPr/>
            </a:pPr>
            <a:r>
              <a:rPr lang="en-US" altLang="zh-CN" sz="2400" dirty="0">
                <a:solidFill>
                  <a:srgbClr val="FF0000"/>
                </a:solidFill>
                <a:effectLst>
                  <a:outerShdw blurRad="38100" dist="38100" dir="2700000" algn="tl">
                    <a:srgbClr val="C0C0C0"/>
                  </a:outerShdw>
                </a:effectLst>
              </a:rPr>
              <a:t>8.1.1 </a:t>
            </a:r>
            <a:r>
              <a:rPr lang="zh-CN" altLang="en-US" sz="2400" dirty="0">
                <a:solidFill>
                  <a:srgbClr val="FF0000"/>
                </a:solidFill>
                <a:effectLst>
                  <a:outerShdw blurRad="38100" dist="38100" dir="2700000" algn="tl">
                    <a:srgbClr val="C0C0C0"/>
                  </a:outerShdw>
                </a:effectLst>
              </a:rPr>
              <a:t>数据库安全相关</a:t>
            </a:r>
            <a:r>
              <a:rPr lang="zh-CN" altLang="en-US" sz="2400" dirty="0" smtClean="0">
                <a:solidFill>
                  <a:srgbClr val="FF0000"/>
                </a:solidFill>
                <a:effectLst>
                  <a:outerShdw blurRad="38100" dist="38100" dir="2700000" algn="tl">
                    <a:srgbClr val="C0C0C0"/>
                  </a:outerShdw>
                </a:effectLst>
              </a:rPr>
              <a:t>概念</a:t>
            </a:r>
            <a:endParaRPr lang="en-US" altLang="zh-CN" sz="2400" dirty="0" smtClean="0">
              <a:solidFill>
                <a:srgbClr val="FF0000"/>
              </a:solidFill>
              <a:effectLst>
                <a:outerShdw blurRad="38100" dist="38100" dir="2700000" algn="tl">
                  <a:srgbClr val="C0C0C0"/>
                </a:outerShdw>
              </a:effectLst>
            </a:endParaRPr>
          </a:p>
          <a:p>
            <a:pPr marL="0" indent="0">
              <a:lnSpc>
                <a:spcPct val="100000"/>
              </a:lnSpc>
              <a:buNone/>
              <a:defRPr/>
            </a:pPr>
            <a:r>
              <a:rPr lang="zh-CN" altLang="en-US" sz="2400" dirty="0">
                <a:solidFill>
                  <a:srgbClr val="CC0000"/>
                </a:solidFill>
              </a:rPr>
              <a:t>1.数据库安全</a:t>
            </a:r>
            <a:endParaRPr lang="zh-CN" altLang="en-US" sz="2400" dirty="0" smtClean="0">
              <a:solidFill>
                <a:srgbClr val="CC0000"/>
              </a:solidFill>
            </a:endParaRPr>
          </a:p>
          <a:p>
            <a:pPr marL="0" indent="0">
              <a:lnSpc>
                <a:spcPct val="100000"/>
              </a:lnSpc>
              <a:buNone/>
              <a:defRPr/>
            </a:pPr>
            <a:r>
              <a:rPr lang="zh-CN" altLang="en-US" sz="2400" dirty="0" smtClean="0"/>
              <a:t>    </a:t>
            </a:r>
            <a:r>
              <a:rPr lang="zh-CN" altLang="en-US" sz="2400" dirty="0" smtClean="0">
                <a:solidFill>
                  <a:srgbClr val="FF0000"/>
                </a:solidFill>
              </a:rPr>
              <a:t>数据库安全</a:t>
            </a:r>
            <a:r>
              <a:rPr lang="zh-CN" altLang="en-US" sz="2400" dirty="0"/>
              <a:t>（</a:t>
            </a:r>
            <a:r>
              <a:rPr lang="en-US" altLang="zh-CN" sz="2400" dirty="0"/>
              <a:t>DataBase Security</a:t>
            </a:r>
            <a:r>
              <a:rPr lang="zh-CN" altLang="en-US" sz="2400" dirty="0"/>
              <a:t>）是指采取各种</a:t>
            </a:r>
            <a:r>
              <a:rPr lang="zh-CN" altLang="en-US" sz="2400" dirty="0">
                <a:solidFill>
                  <a:srgbClr val="FF0000"/>
                </a:solidFill>
              </a:rPr>
              <a:t>安全措施</a:t>
            </a:r>
            <a:r>
              <a:rPr lang="zh-CN" altLang="en-US" sz="2400" dirty="0"/>
              <a:t>对</a:t>
            </a:r>
            <a:r>
              <a:rPr lang="zh-CN" altLang="en-US" sz="2400" dirty="0">
                <a:solidFill>
                  <a:srgbClr val="FF0000"/>
                </a:solidFill>
              </a:rPr>
              <a:t>数据库及其相关文件和数据</a:t>
            </a:r>
            <a:r>
              <a:rPr lang="zh-CN" altLang="en-US" sz="2400" dirty="0"/>
              <a:t>进行保护。</a:t>
            </a:r>
            <a:endParaRPr lang="zh-CN" altLang="en-US" sz="2400" dirty="0" smtClean="0"/>
          </a:p>
          <a:p>
            <a:pPr marL="0" indent="0">
              <a:lnSpc>
                <a:spcPct val="100000"/>
              </a:lnSpc>
              <a:buNone/>
              <a:defRPr/>
            </a:pPr>
            <a:r>
              <a:rPr lang="zh-CN" altLang="en-US" sz="2000" dirty="0" smtClean="0"/>
              <a:t>    </a:t>
            </a:r>
            <a:r>
              <a:rPr lang="zh-CN" altLang="en-US" sz="1800" dirty="0" smtClean="0"/>
              <a:t> </a:t>
            </a:r>
            <a:endParaRPr lang="zh-CN" altLang="en-US" sz="1800" dirty="0" smtClean="0"/>
          </a:p>
        </p:txBody>
      </p:sp>
      <p:sp>
        <p:nvSpPr>
          <p:cNvPr id="9219" name="Rectangle 2"/>
          <p:cNvSpPr>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0"/>
              </a:spcBef>
              <a:buClrTx/>
              <a:buFont typeface="Wingdings" panose="05000000000000000000" pitchFamily="2" charset="2"/>
              <a:buNone/>
            </a:pPr>
            <a:endParaRPr lang="en-US" altLang="zh-CN" sz="3200" dirty="0">
              <a:solidFill>
                <a:schemeClr val="bg1"/>
              </a:solidFill>
              <a:latin typeface="Verdana" panose="020B0604030504040204" pitchFamily="34" charset="0"/>
            </a:endParaRPr>
          </a:p>
        </p:txBody>
      </p:sp>
      <p:sp>
        <p:nvSpPr>
          <p:cNvPr id="9220" name="Rectangle 28"/>
          <p:cNvSpPr>
            <a:spLocks noChangeArrowheads="1"/>
          </p:cNvSpPr>
          <p:nvPr/>
        </p:nvSpPr>
        <p:spPr bwMode="auto">
          <a:xfrm>
            <a:off x="457200" y="242888"/>
            <a:ext cx="61198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8.1</a:t>
            </a:r>
            <a:r>
              <a:rPr lang="zh-CN" altLang="en-US" sz="3000">
                <a:solidFill>
                  <a:schemeClr val="bg1"/>
                </a:solidFill>
                <a:latin typeface="Arial" panose="020B0604020202020204" pitchFamily="34" charset="0"/>
              </a:rPr>
              <a:t>数据库安全概念及特点</a:t>
            </a:r>
            <a:endParaRPr lang="zh-CN" altLang="en-US" sz="3000">
              <a:solidFill>
                <a:schemeClr val="bg1"/>
              </a:solidFill>
              <a:latin typeface="Arial" panose="020B0604020202020204" pitchFamily="34" charset="0"/>
            </a:endParaRPr>
          </a:p>
        </p:txBody>
      </p:sp>
      <p:sp>
        <p:nvSpPr>
          <p:cNvPr id="9221" name="AutoShape 53"/>
          <p:cNvSpPr>
            <a:spLocks noChangeArrowheads="1"/>
          </p:cNvSpPr>
          <p:nvPr/>
        </p:nvSpPr>
        <p:spPr bwMode="auto">
          <a:xfrm>
            <a:off x="457200" y="4329113"/>
            <a:ext cx="8401050" cy="23399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443663" y="101600"/>
            <a:ext cx="2601912"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9223" name="流程图: 可选过程 21"/>
          <p:cNvSpPr/>
          <p:nvPr/>
        </p:nvSpPr>
        <p:spPr bwMode="auto">
          <a:xfrm>
            <a:off x="444500" y="1304925"/>
            <a:ext cx="8413750" cy="2411413"/>
          </a:xfrm>
          <a:prstGeom prst="flowChartAlternateProcess">
            <a:avLst/>
          </a:prstGeom>
          <a:solidFill>
            <a:srgbClr val="EAEAEA"/>
          </a:solidFill>
          <a:ln w="3175">
            <a:solidFill>
              <a:srgbClr val="000000"/>
            </a:solidFill>
            <a:prstDash val="lgDashDot"/>
            <a:miter lim="800000"/>
          </a:ln>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just" eaLnBrk="1" hangingPunct="1">
              <a:lnSpc>
                <a:spcPct val="90000"/>
              </a:lnSpc>
              <a:spcBef>
                <a:spcPct val="5000"/>
              </a:spcBef>
              <a:buClrTx/>
              <a:buFont typeface="Wingdings" panose="05000000000000000000" pitchFamily="2" charset="2"/>
              <a:buNone/>
            </a:pPr>
            <a:r>
              <a:rPr lang="en-US" altLang="zh-CN" dirty="0">
                <a:solidFill>
                  <a:srgbClr val="FF0000"/>
                </a:solidFill>
                <a:latin typeface="Times New Roman" panose="02020603050405020304" pitchFamily="18" charset="0"/>
              </a:rPr>
              <a:t>        </a:t>
            </a:r>
            <a:r>
              <a:rPr lang="zh-CN" altLang="en-US" sz="2400" dirty="0">
                <a:solidFill>
                  <a:srgbClr val="FF0000"/>
                </a:solidFill>
                <a:latin typeface="楷体" panose="02010609060101010101" pitchFamily="49" charset="-122"/>
                <a:ea typeface="楷体" panose="02010609060101010101" pitchFamily="49" charset="-122"/>
              </a:rPr>
              <a:t>信息技术为社会的进步和发展带来了便利，也带来了许多的安全隐患。</a:t>
            </a:r>
            <a:r>
              <a:rPr lang="zh-CN" altLang="en-US" sz="2400" dirty="0">
                <a:solidFill>
                  <a:schemeClr val="tx1"/>
                </a:solidFill>
                <a:latin typeface="Times New Roman" panose="02020603050405020304" pitchFamily="18" charset="0"/>
                <a:ea typeface="楷体" panose="02010609060101010101" pitchFamily="49" charset="-122"/>
              </a:rPr>
              <a:t>数据库安全事件层出不穷：</a:t>
            </a:r>
            <a:endParaRPr lang="zh-CN" altLang="en-US" sz="2400" dirty="0">
              <a:solidFill>
                <a:schemeClr val="tx1"/>
              </a:solidFill>
              <a:latin typeface="Times New Roman" panose="02020603050405020304" pitchFamily="18" charset="0"/>
              <a:ea typeface="楷体" panose="02010609060101010101" pitchFamily="49" charset="-122"/>
            </a:endParaRPr>
          </a:p>
          <a:p>
            <a:pPr algn="just" eaLnBrk="1" hangingPunct="1">
              <a:lnSpc>
                <a:spcPct val="90000"/>
              </a:lnSpc>
              <a:spcBef>
                <a:spcPct val="5000"/>
              </a:spcBef>
              <a:buClrTx/>
              <a:buFont typeface="Wingdings" panose="05000000000000000000" pitchFamily="2" charset="2"/>
              <a:buNone/>
            </a:pPr>
            <a:r>
              <a:rPr lang="zh-CN" altLang="en-US" sz="2400" dirty="0">
                <a:solidFill>
                  <a:schemeClr val="tx1"/>
                </a:solidFill>
                <a:latin typeface="Times New Roman" panose="02020603050405020304" pitchFamily="18" charset="0"/>
                <a:ea typeface="楷体" panose="02010609060101010101" pitchFamily="49" charset="-122"/>
              </a:rPr>
              <a:t>    某系统开发工程师通过互联网入侵移动中心数据库，盗取冲值卡；</a:t>
            </a:r>
            <a:endParaRPr lang="zh-CN" altLang="en-US" sz="2400" dirty="0">
              <a:solidFill>
                <a:schemeClr val="tx1"/>
              </a:solidFill>
              <a:latin typeface="Times New Roman" panose="02020603050405020304" pitchFamily="18" charset="0"/>
              <a:ea typeface="楷体" panose="02010609060101010101" pitchFamily="49" charset="-122"/>
            </a:endParaRPr>
          </a:p>
          <a:p>
            <a:pPr algn="just" eaLnBrk="1" hangingPunct="1">
              <a:lnSpc>
                <a:spcPct val="90000"/>
              </a:lnSpc>
              <a:spcBef>
                <a:spcPct val="5000"/>
              </a:spcBef>
              <a:buClrTx/>
              <a:buFont typeface="Wingdings" panose="05000000000000000000" pitchFamily="2" charset="2"/>
              <a:buNone/>
            </a:pPr>
            <a:r>
              <a:rPr lang="zh-CN" altLang="en-US" sz="2400" dirty="0">
                <a:solidFill>
                  <a:schemeClr val="tx1"/>
                </a:solidFill>
                <a:latin typeface="Times New Roman" panose="02020603050405020304" pitchFamily="18" charset="0"/>
                <a:ea typeface="楷体" panose="02010609060101010101" pitchFamily="49" charset="-122"/>
              </a:rPr>
              <a:t>    某医院数据库系统遭到非法入侵，导致上万名患者私隐信息被盗取；</a:t>
            </a:r>
            <a:r>
              <a:rPr lang="en-US" altLang="zh-CN" sz="2400" dirty="0">
                <a:solidFill>
                  <a:schemeClr val="tx1"/>
                </a:solidFill>
                <a:latin typeface="Times New Roman" panose="02020603050405020304" pitchFamily="18" charset="0"/>
                <a:ea typeface="楷体" panose="02010609060101010101" pitchFamily="49" charset="-122"/>
              </a:rPr>
              <a:t>…</a:t>
            </a:r>
            <a:endParaRPr lang="zh-CN" altLang="en-US" sz="2400" dirty="0">
              <a:solidFill>
                <a:schemeClr val="tx1"/>
              </a:solidFill>
              <a:latin typeface="Times New Roman" panose="02020603050405020304" pitchFamily="18" charset="0"/>
              <a:ea typeface="楷体" panose="02010609060101010101" pitchFamily="49" charset="-122"/>
            </a:endParaRPr>
          </a:p>
        </p:txBody>
      </p:sp>
      <p:grpSp>
        <p:nvGrpSpPr>
          <p:cNvPr id="9224" name="圆角矩形 12"/>
          <p:cNvGrpSpPr/>
          <p:nvPr/>
        </p:nvGrpSpPr>
        <p:grpSpPr bwMode="auto">
          <a:xfrm>
            <a:off x="457200" y="817563"/>
            <a:ext cx="1550988" cy="752475"/>
            <a:chOff x="0" y="0"/>
            <a:chExt cx="837" cy="345"/>
          </a:xfrm>
        </p:grpSpPr>
        <p:pic>
          <p:nvPicPr>
            <p:cNvPr id="9226" name="圆角矩形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3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 Box 11"/>
            <p:cNvSpPr txBox="1">
              <a:spLocks noChangeArrowheads="1"/>
            </p:cNvSpPr>
            <p:nvPr/>
          </p:nvSpPr>
          <p:spPr bwMode="auto">
            <a:xfrm>
              <a:off x="73" y="43"/>
              <a:ext cx="69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20000"/>
                </a:spcBef>
                <a:buClrTx/>
                <a:buFont typeface="Wingdings" panose="05000000000000000000" pitchFamily="2" charset="2"/>
                <a:buNone/>
              </a:pPr>
              <a:r>
                <a:rPr lang="zh-CN" altLang="en-US" sz="1600">
                  <a:solidFill>
                    <a:srgbClr val="002060"/>
                  </a:solidFill>
                  <a:latin typeface="微软雅黑" panose="020B0503020204020204" charset="-122"/>
                  <a:ea typeface="微软雅黑" panose="020B0503020204020204" charset="-122"/>
                </a:rPr>
                <a:t>案例</a:t>
              </a:r>
              <a:r>
                <a:rPr lang="en-US" altLang="zh-CN" sz="1600" dirty="0">
                  <a:solidFill>
                    <a:srgbClr val="002060"/>
                  </a:solidFill>
                  <a:latin typeface="微软雅黑" panose="020B0503020204020204" charset="-122"/>
                  <a:ea typeface="微软雅黑" panose="020B0503020204020204" charset="-122"/>
                </a:rPr>
                <a:t>8-1</a:t>
              </a:r>
              <a:endParaRPr lang="zh-CN" altLang="en-US" sz="1600">
                <a:solidFill>
                  <a:srgbClr val="002060"/>
                </a:solidFill>
                <a:latin typeface="微软雅黑" panose="020B0503020204020204" charset="-122"/>
                <a:ea typeface="微软雅黑" panose="020B0503020204020204" charset="-122"/>
              </a:endParaRPr>
            </a:p>
          </p:txBody>
        </p:sp>
      </p:gr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2448" t="7277" r="4929" b="9147"/>
          <a:stretch>
            <a:fillRect/>
          </a:stretch>
        </p:blipFill>
        <p:spPr>
          <a:xfrm>
            <a:off x="7041068" y="5553236"/>
            <a:ext cx="1711251" cy="1115852"/>
          </a:xfrm>
          <a:prstGeom prst="ellipse">
            <a:avLst/>
          </a:prstGeom>
          <a:ln>
            <a:noFill/>
          </a:ln>
          <a:effectLst>
            <a:softEdge rad="112500"/>
          </a:effectLst>
        </p:spPr>
      </p:pic>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内容占位符 2"/>
          <p:cNvSpPr>
            <a:spLocks noGrp="1"/>
          </p:cNvSpPr>
          <p:nvPr>
            <p:ph idx="4294967295"/>
          </p:nvPr>
        </p:nvSpPr>
        <p:spPr>
          <a:xfrm>
            <a:off x="611188" y="1233488"/>
            <a:ext cx="8316912" cy="2555875"/>
          </a:xfrm>
        </p:spPr>
        <p:txBody>
          <a:bodyPr/>
          <a:lstStyle/>
          <a:p>
            <a:pPr marL="0" indent="0">
              <a:buFont typeface="Wingdings" panose="05000000000000000000" pitchFamily="2" charset="2"/>
              <a:buNone/>
              <a:defRPr/>
            </a:pPr>
            <a:r>
              <a:rPr lang="en-US" altLang="zh-CN" sz="2400" kern="1200" dirty="0">
                <a:solidFill>
                  <a:schemeClr val="tx1"/>
                </a:solidFill>
                <a:latin typeface="Arial" panose="020B0604020202020204" pitchFamily="34" charset="0"/>
              </a:rPr>
              <a:t>2</a:t>
            </a:r>
            <a:r>
              <a:rPr lang="zh-CN" altLang="en-US" sz="2400" kern="1200" dirty="0">
                <a:solidFill>
                  <a:schemeClr val="tx1"/>
                </a:solidFill>
                <a:latin typeface="Arial" panose="020B0604020202020204" pitchFamily="34" charset="0"/>
              </a:rPr>
              <a:t>．并发控制需要处理的问题</a:t>
            </a:r>
            <a:endParaRPr lang="en-US" altLang="zh-CN" sz="2400"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a:t>
            </a:r>
            <a:r>
              <a:rPr lang="en-US" altLang="zh-CN" sz="2400" kern="1200" dirty="0">
                <a:solidFill>
                  <a:schemeClr val="tx1"/>
                </a:solidFill>
                <a:latin typeface="Arial" panose="020B0604020202020204" pitchFamily="34" charset="0"/>
              </a:rPr>
              <a:t>2</a:t>
            </a:r>
            <a:r>
              <a:rPr lang="zh-CN" altLang="en-US" sz="2400" kern="1200" dirty="0">
                <a:solidFill>
                  <a:schemeClr val="tx1"/>
                </a:solidFill>
                <a:latin typeface="Arial" panose="020B0604020202020204" pitchFamily="34" charset="0"/>
              </a:rPr>
              <a:t>）</a:t>
            </a:r>
            <a:r>
              <a:rPr lang="zh-CN" altLang="en-US" sz="2400" kern="1200" dirty="0">
                <a:solidFill>
                  <a:srgbClr val="FF0000"/>
                </a:solidFill>
                <a:latin typeface="Arial" panose="020B0604020202020204" pitchFamily="34" charset="0"/>
              </a:rPr>
              <a:t>读“脏”数据（脏读）</a:t>
            </a:r>
            <a:r>
              <a:rPr lang="zh-CN" altLang="en-US" sz="2400" kern="1200" dirty="0">
                <a:solidFill>
                  <a:schemeClr val="tx1"/>
                </a:solidFill>
                <a:latin typeface="Arial" panose="020B0604020202020204" pitchFamily="34" charset="0"/>
              </a:rPr>
              <a:t>。</a:t>
            </a:r>
            <a:endParaRPr lang="en-US" altLang="zh-CN" sz="2400" kern="1200" dirty="0">
              <a:solidFill>
                <a:schemeClr val="tx1"/>
              </a:solidFill>
              <a:latin typeface="Arial" panose="020B0604020202020204" pitchFamily="34" charset="0"/>
            </a:endParaRPr>
          </a:p>
          <a:p>
            <a:pPr>
              <a:defRPr/>
            </a:pPr>
            <a:r>
              <a:rPr lang="zh-CN" altLang="en-US" sz="2400" kern="1200" dirty="0">
                <a:solidFill>
                  <a:schemeClr val="tx1"/>
                </a:solidFill>
                <a:latin typeface="Arial" panose="020B0604020202020204" pitchFamily="34" charset="0"/>
              </a:rPr>
              <a:t>指一个事务正在访问数据，而其它事务正在更新该数据，但尚未提交，此时就会发生脏读问题，即第一个事务所读取的数据是“脏”（不正确）数据，它可能会引起错误。</a:t>
            </a:r>
            <a:endParaRPr lang="zh-CN" altLang="en-US" sz="2400" kern="1200" dirty="0">
              <a:solidFill>
                <a:schemeClr val="tx1"/>
              </a:solidFill>
              <a:latin typeface="Arial" panose="020B0604020202020204" pitchFamily="34" charset="0"/>
            </a:endParaRPr>
          </a:p>
        </p:txBody>
      </p:sp>
      <p:sp>
        <p:nvSpPr>
          <p:cNvPr id="64517"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4036" name="AutoShape 53"/>
          <p:cNvSpPr>
            <a:spLocks noChangeArrowheads="1"/>
          </p:cNvSpPr>
          <p:nvPr/>
        </p:nvSpPr>
        <p:spPr bwMode="auto">
          <a:xfrm>
            <a:off x="423863" y="1181101"/>
            <a:ext cx="8504237" cy="2391916"/>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4037"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44038" name="Litebulb"/>
          <p:cNvSpPr>
            <a:spLocks noEditPoints="1" noChangeArrowheads="1"/>
          </p:cNvSpPr>
          <p:nvPr/>
        </p:nvSpPr>
        <p:spPr bwMode="auto">
          <a:xfrm>
            <a:off x="163513" y="4811713"/>
            <a:ext cx="695325" cy="1193800"/>
          </a:xfrm>
          <a:custGeom>
            <a:avLst/>
            <a:gdLst>
              <a:gd name="T0" fmla="*/ 360236680 w 21600"/>
              <a:gd name="T1" fmla="*/ 0 h 21600"/>
              <a:gd name="T2" fmla="*/ 720474390 w 21600"/>
              <a:gd name="T3" fmla="*/ 1313662163 h 21600"/>
              <a:gd name="T4" fmla="*/ 0 w 21600"/>
              <a:gd name="T5" fmla="*/ 1313662163 h 21600"/>
              <a:gd name="T6" fmla="*/ 360236680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zh-CN" altLang="en-US"/>
          </a:p>
        </p:txBody>
      </p:sp>
      <p:sp>
        <p:nvSpPr>
          <p:cNvPr id="9" name="流程图: 可选过程 2"/>
          <p:cNvSpPr>
            <a:spLocks noChangeArrowheads="1"/>
          </p:cNvSpPr>
          <p:nvPr/>
        </p:nvSpPr>
        <p:spPr bwMode="auto">
          <a:xfrm>
            <a:off x="971600" y="3789363"/>
            <a:ext cx="8064896" cy="2700337"/>
          </a:xfrm>
          <a:prstGeom prst="flowChartAlternateProcess">
            <a:avLst/>
          </a:prstGeom>
          <a:solidFill>
            <a:srgbClr val="EAEAEA"/>
          </a:solidFill>
          <a:ln w="3175">
            <a:solidFill>
              <a:srgbClr val="000000"/>
            </a:solidFill>
            <a:prstDash val="lgDashDot"/>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0"/>
              </a:spcBef>
              <a:defRPr/>
            </a:pPr>
            <a:r>
              <a:rPr lang="zh-CN" altLang="en-US" sz="2200" b="1" dirty="0" smtClean="0">
                <a:latin typeface="楷体" panose="02010609060101010101" pitchFamily="49" charset="-122"/>
                <a:ea typeface="楷体" panose="02010609060101010101" pitchFamily="49" charset="-122"/>
              </a:rPr>
              <a:t>例如：文档人员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复制了文档人员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正在修改的文档，并将文档人员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的文档发布，此后，文档人员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认为文档中存在着一些问题需要重新修改，此时文档人员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所发布的文档就将与重新修改的文档内容不一致，如果在文档人员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将文档修改完成并确认无误的情况下，文档人员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再复制文档则可以避免此问题。</a:t>
            </a:r>
            <a:endParaRPr lang="zh-CN" altLang="en-US" sz="2200"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4294967295"/>
          </p:nvPr>
        </p:nvSpPr>
        <p:spPr>
          <a:xfrm>
            <a:off x="279400" y="1088740"/>
            <a:ext cx="8864600" cy="2916324"/>
          </a:xfrm>
        </p:spPr>
        <p:txBody>
          <a:bodyPr/>
          <a:lstStyle/>
          <a:p>
            <a:pPr marL="0" indent="0">
              <a:buFont typeface="Wingdings" panose="05000000000000000000" pitchFamily="2" charset="2"/>
              <a:buNone/>
              <a:defRPr/>
            </a:pPr>
            <a:r>
              <a:rPr lang="en-US" altLang="zh-CN" kern="1200" dirty="0">
                <a:solidFill>
                  <a:schemeClr val="tx1"/>
                </a:solidFill>
                <a:latin typeface="Arial" panose="020B0604020202020204" pitchFamily="34" charset="0"/>
              </a:rPr>
              <a:t>2</a:t>
            </a:r>
            <a:r>
              <a:rPr lang="zh-CN" altLang="en-US" kern="1200" dirty="0">
                <a:solidFill>
                  <a:schemeClr val="tx1"/>
                </a:solidFill>
                <a:latin typeface="Arial" panose="020B0604020202020204" pitchFamily="34" charset="0"/>
              </a:rPr>
              <a:t>．并发控制需要处理的问题</a:t>
            </a:r>
            <a:endParaRPr lang="en-US" altLang="zh-CN"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kern="1200" dirty="0" smtClean="0">
                <a:solidFill>
                  <a:schemeClr val="tx1"/>
                </a:solidFill>
                <a:latin typeface="Arial" panose="020B0604020202020204" pitchFamily="34" charset="0"/>
              </a:rPr>
              <a:t>（</a:t>
            </a:r>
            <a:r>
              <a:rPr lang="en-US" altLang="zh-CN" kern="1200" dirty="0" smtClean="0">
                <a:solidFill>
                  <a:schemeClr val="tx1"/>
                </a:solidFill>
                <a:latin typeface="Arial" panose="020B0604020202020204" pitchFamily="34" charset="0"/>
              </a:rPr>
              <a:t>3</a:t>
            </a:r>
            <a:r>
              <a:rPr lang="zh-CN" altLang="en-US" kern="1200" dirty="0">
                <a:solidFill>
                  <a:schemeClr val="tx1"/>
                </a:solidFill>
                <a:latin typeface="Arial" panose="020B0604020202020204" pitchFamily="34" charset="0"/>
              </a:rPr>
              <a:t>）</a:t>
            </a:r>
            <a:r>
              <a:rPr lang="zh-CN" altLang="en-US" kern="1200" dirty="0">
                <a:solidFill>
                  <a:srgbClr val="FF0000"/>
                </a:solidFill>
                <a:latin typeface="Arial" panose="020B0604020202020204" pitchFamily="34" charset="0"/>
              </a:rPr>
              <a:t>不可重复读</a:t>
            </a:r>
            <a:r>
              <a:rPr lang="zh-CN" altLang="en-US" kern="1200" dirty="0" smtClean="0">
                <a:solidFill>
                  <a:schemeClr val="tx1"/>
                </a:solidFill>
                <a:latin typeface="Arial" panose="020B0604020202020204" pitchFamily="34" charset="0"/>
              </a:rPr>
              <a:t>。</a:t>
            </a:r>
            <a:endParaRPr lang="en-US" altLang="zh-CN" kern="1200" dirty="0" smtClean="0">
              <a:solidFill>
                <a:schemeClr val="tx1"/>
              </a:solidFill>
              <a:latin typeface="Arial" panose="020B0604020202020204" pitchFamily="34" charset="0"/>
            </a:endParaRPr>
          </a:p>
          <a:p>
            <a:pPr marL="0" indent="0">
              <a:buFont typeface="Wingdings" panose="05000000000000000000" pitchFamily="2" charset="2"/>
              <a:buNone/>
              <a:defRPr/>
            </a:pPr>
            <a:r>
              <a:rPr lang="en-US" altLang="zh-CN" kern="1200" dirty="0">
                <a:solidFill>
                  <a:schemeClr val="tx1"/>
                </a:solidFill>
                <a:latin typeface="Arial" panose="020B0604020202020204" pitchFamily="34" charset="0"/>
              </a:rPr>
              <a:t> </a:t>
            </a:r>
            <a:r>
              <a:rPr lang="en-US" altLang="zh-CN" kern="1200" dirty="0" smtClean="0">
                <a:solidFill>
                  <a:schemeClr val="tx1"/>
                </a:solidFill>
                <a:latin typeface="Arial" panose="020B0604020202020204" pitchFamily="34" charset="0"/>
              </a:rPr>
              <a:t>      </a:t>
            </a:r>
            <a:r>
              <a:rPr lang="zh-CN" altLang="en-US" kern="1200" dirty="0" smtClean="0">
                <a:solidFill>
                  <a:schemeClr val="tx1"/>
                </a:solidFill>
                <a:latin typeface="Arial" panose="020B0604020202020204" pitchFamily="34" charset="0"/>
              </a:rPr>
              <a:t>当</a:t>
            </a:r>
            <a:r>
              <a:rPr lang="zh-CN" altLang="en-US" kern="1200" dirty="0">
                <a:solidFill>
                  <a:schemeClr val="tx1"/>
                </a:solidFill>
                <a:latin typeface="Arial" panose="020B0604020202020204" pitchFamily="34" charset="0"/>
              </a:rPr>
              <a:t>一个事务多次访问同一行且每次读取不同的数据时，会发生此问题。不可重复读与脏读有相似之处，因为该事务也是正在读取其它事务正在更改的数据。当一个事务访问数据时，另外的事务也访问该数据并对其进行修改，因此就发生了由于第二个事务对数据的修改而导致第一个事务两次读到的数据不一样的情况，这就是不可重复读。</a:t>
            </a:r>
            <a:endParaRPr lang="zh-CN" altLang="en-US" dirty="0" smtClean="0"/>
          </a:p>
        </p:txBody>
      </p:sp>
      <p:sp>
        <p:nvSpPr>
          <p:cNvPr id="66564"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5060" name="AutoShape 53"/>
          <p:cNvSpPr>
            <a:spLocks noChangeArrowheads="1"/>
          </p:cNvSpPr>
          <p:nvPr/>
        </p:nvSpPr>
        <p:spPr bwMode="auto">
          <a:xfrm>
            <a:off x="133594" y="1160748"/>
            <a:ext cx="8938905" cy="2844316"/>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5061"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45062" name="Litebulb"/>
          <p:cNvSpPr>
            <a:spLocks noEditPoints="1" noChangeArrowheads="1"/>
          </p:cNvSpPr>
          <p:nvPr/>
        </p:nvSpPr>
        <p:spPr bwMode="auto">
          <a:xfrm>
            <a:off x="163513" y="4811713"/>
            <a:ext cx="695325" cy="1193800"/>
          </a:xfrm>
          <a:custGeom>
            <a:avLst/>
            <a:gdLst>
              <a:gd name="T0" fmla="*/ 360236680 w 21600"/>
              <a:gd name="T1" fmla="*/ 0 h 21600"/>
              <a:gd name="T2" fmla="*/ 720474390 w 21600"/>
              <a:gd name="T3" fmla="*/ 1313662163 h 21600"/>
              <a:gd name="T4" fmla="*/ 0 w 21600"/>
              <a:gd name="T5" fmla="*/ 1313662163 h 21600"/>
              <a:gd name="T6" fmla="*/ 360236680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zh-CN" altLang="en-US"/>
          </a:p>
        </p:txBody>
      </p:sp>
      <p:sp>
        <p:nvSpPr>
          <p:cNvPr id="8" name="流程图: 可选过程 2"/>
          <p:cNvSpPr>
            <a:spLocks noChangeArrowheads="1"/>
          </p:cNvSpPr>
          <p:nvPr/>
        </p:nvSpPr>
        <p:spPr bwMode="auto">
          <a:xfrm>
            <a:off x="858837" y="4112469"/>
            <a:ext cx="8213661" cy="2592287"/>
          </a:xfrm>
          <a:prstGeom prst="flowChartAlternateProcess">
            <a:avLst/>
          </a:prstGeom>
          <a:solidFill>
            <a:srgbClr val="EAEAEA"/>
          </a:solidFill>
          <a:ln w="3175">
            <a:solidFill>
              <a:srgbClr val="000000"/>
            </a:solidFill>
            <a:prstDash val="lgDashDot"/>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0"/>
              </a:spcBef>
              <a:defRPr/>
            </a:pPr>
            <a:r>
              <a:rPr lang="zh-CN" altLang="en-US" sz="2200" b="1" dirty="0" smtClean="0">
                <a:latin typeface="楷体" panose="02010609060101010101" pitchFamily="49" charset="-122"/>
                <a:ea typeface="楷体" panose="02010609060101010101" pitchFamily="49" charset="-122"/>
              </a:rPr>
              <a:t>例如：文档人员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两次读取文档人员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的文档，但在文档人员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读取时，文档人员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又重新修改了该文档中的内容，在文档人员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第二次读取文档人员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的文档时，文档中的内容已被修改，此时就发生了不可重复读的情况。如果文档人员</a:t>
            </a:r>
            <a:r>
              <a:rPr lang="en-US" altLang="zh-CN" sz="2200" b="1" dirty="0" smtClean="0">
                <a:latin typeface="楷体" panose="02010609060101010101" pitchFamily="49" charset="-122"/>
                <a:ea typeface="楷体" panose="02010609060101010101" pitchFamily="49" charset="-122"/>
              </a:rPr>
              <a:t>L</a:t>
            </a:r>
            <a:r>
              <a:rPr lang="zh-CN" altLang="en-US" sz="2200" b="1" dirty="0" smtClean="0">
                <a:latin typeface="楷体" panose="02010609060101010101" pitchFamily="49" charset="-122"/>
                <a:ea typeface="楷体" panose="02010609060101010101" pitchFamily="49" charset="-122"/>
              </a:rPr>
              <a:t>在文档人员</a:t>
            </a:r>
            <a:r>
              <a:rPr lang="en-US" altLang="zh-CN" sz="2200" b="1" dirty="0" smtClean="0">
                <a:latin typeface="楷体" panose="02010609060101010101" pitchFamily="49" charset="-122"/>
                <a:ea typeface="楷体" panose="02010609060101010101" pitchFamily="49" charset="-122"/>
              </a:rPr>
              <a:t>W</a:t>
            </a:r>
            <a:r>
              <a:rPr lang="zh-CN" altLang="en-US" sz="2200" b="1" dirty="0" smtClean="0">
                <a:latin typeface="楷体" panose="02010609060101010101" pitchFamily="49" charset="-122"/>
                <a:ea typeface="楷体" panose="02010609060101010101" pitchFamily="49" charset="-122"/>
              </a:rPr>
              <a:t>全部修改完成后读取文档，则可以避免该问题。</a:t>
            </a:r>
            <a:endParaRPr lang="zh-CN" altLang="en-US" sz="2200"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4294967295"/>
          </p:nvPr>
        </p:nvSpPr>
        <p:spPr>
          <a:xfrm>
            <a:off x="395288" y="1520825"/>
            <a:ext cx="8605837" cy="1908175"/>
          </a:xfrm>
        </p:spPr>
        <p:txBody>
          <a:bodyPr/>
          <a:lstStyle/>
          <a:p>
            <a:pPr marL="0" indent="0">
              <a:buFont typeface="Wingdings" panose="05000000000000000000" pitchFamily="2" charset="2"/>
              <a:buNone/>
              <a:defRPr/>
            </a:pPr>
            <a:r>
              <a:rPr lang="en-US" altLang="zh-CN" sz="2400" kern="1200" dirty="0">
                <a:solidFill>
                  <a:schemeClr val="tx1"/>
                </a:solidFill>
                <a:latin typeface="Arial" panose="020B0604020202020204" pitchFamily="34" charset="0"/>
              </a:rPr>
              <a:t>2</a:t>
            </a:r>
            <a:r>
              <a:rPr lang="zh-CN" altLang="en-US" sz="2400" kern="1200" dirty="0">
                <a:solidFill>
                  <a:schemeClr val="tx1"/>
                </a:solidFill>
                <a:latin typeface="Arial" panose="020B0604020202020204" pitchFamily="34" charset="0"/>
              </a:rPr>
              <a:t>．并发控制需要处理的问题</a:t>
            </a:r>
            <a:endParaRPr lang="en-US" altLang="zh-CN" sz="2400" kern="1200" dirty="0">
              <a:solidFill>
                <a:schemeClr val="tx1"/>
              </a:solidFill>
              <a:latin typeface="Arial" panose="020B0604020202020204" pitchFamily="34" charset="0"/>
            </a:endParaRPr>
          </a:p>
          <a:p>
            <a:pPr marL="0" indent="0">
              <a:buFont typeface="Wingdings" panose="05000000000000000000" pitchFamily="2" charset="2"/>
              <a:buNone/>
              <a:defRPr/>
            </a:pP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4</a:t>
            </a:r>
            <a:r>
              <a:rPr lang="zh-CN" altLang="en-US" sz="2400" kern="1200" dirty="0">
                <a:solidFill>
                  <a:schemeClr val="tx1"/>
                </a:solidFill>
                <a:latin typeface="Arial" panose="020B0604020202020204" pitchFamily="34" charset="0"/>
              </a:rPr>
              <a:t>）</a:t>
            </a:r>
            <a:r>
              <a:rPr lang="zh-CN" altLang="en-US" sz="2400" kern="1200" dirty="0">
                <a:solidFill>
                  <a:srgbClr val="FF0000"/>
                </a:solidFill>
                <a:latin typeface="Arial" panose="020B0604020202020204" pitchFamily="34" charset="0"/>
              </a:rPr>
              <a:t>幻读</a:t>
            </a:r>
            <a:r>
              <a:rPr lang="zh-CN" altLang="en-US" sz="2400" kern="1200" dirty="0">
                <a:solidFill>
                  <a:schemeClr val="tx1"/>
                </a:solidFill>
                <a:latin typeface="Arial" panose="020B0604020202020204" pitchFamily="34" charset="0"/>
              </a:rPr>
              <a:t>。当一个事务对某行执行插入或删除操作，而该行属于某个事务正在读取的行的范围时，会发生幻读问题。</a:t>
            </a:r>
            <a:endParaRPr lang="zh-CN" altLang="en-US" sz="2400" dirty="0" smtClean="0"/>
          </a:p>
        </p:txBody>
      </p:sp>
      <p:sp>
        <p:nvSpPr>
          <p:cNvPr id="66564"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6084" name="AutoShape 53"/>
          <p:cNvSpPr>
            <a:spLocks noChangeArrowheads="1"/>
          </p:cNvSpPr>
          <p:nvPr/>
        </p:nvSpPr>
        <p:spPr bwMode="auto">
          <a:xfrm>
            <a:off x="163513" y="1412875"/>
            <a:ext cx="8837612" cy="176409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6085"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46086" name="Litebulb"/>
          <p:cNvSpPr>
            <a:spLocks noEditPoints="1" noChangeArrowheads="1"/>
          </p:cNvSpPr>
          <p:nvPr/>
        </p:nvSpPr>
        <p:spPr bwMode="auto">
          <a:xfrm>
            <a:off x="163513" y="4110038"/>
            <a:ext cx="695325" cy="1193800"/>
          </a:xfrm>
          <a:custGeom>
            <a:avLst/>
            <a:gdLst>
              <a:gd name="T0" fmla="*/ 360236680 w 21600"/>
              <a:gd name="T1" fmla="*/ 0 h 21600"/>
              <a:gd name="T2" fmla="*/ 720474390 w 21600"/>
              <a:gd name="T3" fmla="*/ 1313662163 h 21600"/>
              <a:gd name="T4" fmla="*/ 0 w 21600"/>
              <a:gd name="T5" fmla="*/ 1313662163 h 21600"/>
              <a:gd name="T6" fmla="*/ 360236680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ln>
        </p:spPr>
        <p:txBody>
          <a:bodyPr/>
          <a:lstStyle/>
          <a:p>
            <a:endParaRPr lang="zh-CN" altLang="en-US"/>
          </a:p>
        </p:txBody>
      </p:sp>
      <p:sp>
        <p:nvSpPr>
          <p:cNvPr id="8" name="流程图: 可选过程 2"/>
          <p:cNvSpPr>
            <a:spLocks noChangeArrowheads="1"/>
          </p:cNvSpPr>
          <p:nvPr/>
        </p:nvSpPr>
        <p:spPr bwMode="auto">
          <a:xfrm>
            <a:off x="1027113" y="3537012"/>
            <a:ext cx="7959725" cy="2952328"/>
          </a:xfrm>
          <a:prstGeom prst="flowChartAlternateProcess">
            <a:avLst/>
          </a:prstGeom>
          <a:solidFill>
            <a:srgbClr val="EAEAEA"/>
          </a:solidFill>
          <a:ln w="3175">
            <a:solidFill>
              <a:srgbClr val="000000"/>
            </a:solidFill>
            <a:prstDash val="lgDashDot"/>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0"/>
              </a:spcBef>
              <a:defRPr/>
            </a:pPr>
            <a:r>
              <a:rPr lang="zh-CN" altLang="en-US" b="1" dirty="0" smtClean="0">
                <a:latin typeface="楷体" panose="02010609060101010101" pitchFamily="49" charset="-122"/>
                <a:ea typeface="楷体" panose="02010609060101010101" pitchFamily="49" charset="-122"/>
              </a:rPr>
              <a:t>例如：文档人员</a:t>
            </a:r>
            <a:r>
              <a:rPr lang="en-US" altLang="zh-CN" b="1" dirty="0" smtClean="0">
                <a:latin typeface="楷体" panose="02010609060101010101" pitchFamily="49" charset="-122"/>
                <a:ea typeface="楷体" panose="02010609060101010101" pitchFamily="49" charset="-122"/>
              </a:rPr>
              <a:t>L</a:t>
            </a:r>
            <a:r>
              <a:rPr lang="zh-CN" altLang="en-US" b="1" dirty="0" smtClean="0">
                <a:latin typeface="楷体" panose="02010609060101010101" pitchFamily="49" charset="-122"/>
                <a:ea typeface="楷体" panose="02010609060101010101" pitchFamily="49" charset="-122"/>
              </a:rPr>
              <a:t>更改了文档人员</a:t>
            </a:r>
            <a:r>
              <a:rPr lang="en-US" altLang="zh-CN" b="1" dirty="0" smtClean="0">
                <a:latin typeface="楷体" panose="02010609060101010101" pitchFamily="49" charset="-122"/>
                <a:ea typeface="楷体" panose="02010609060101010101" pitchFamily="49" charset="-122"/>
              </a:rPr>
              <a:t>W</a:t>
            </a:r>
            <a:r>
              <a:rPr lang="zh-CN" altLang="en-US" b="1" dirty="0" smtClean="0">
                <a:latin typeface="楷体" panose="02010609060101010101" pitchFamily="49" charset="-122"/>
                <a:ea typeface="楷体" panose="02010609060101010101" pitchFamily="49" charset="-122"/>
              </a:rPr>
              <a:t>所提交的文档，但当文档人员</a:t>
            </a:r>
            <a:r>
              <a:rPr lang="en-US" altLang="zh-CN" b="1" dirty="0" smtClean="0">
                <a:latin typeface="楷体" panose="02010609060101010101" pitchFamily="49" charset="-122"/>
                <a:ea typeface="楷体" panose="02010609060101010101" pitchFamily="49" charset="-122"/>
              </a:rPr>
              <a:t>L</a:t>
            </a:r>
            <a:r>
              <a:rPr lang="zh-CN" altLang="en-US" b="1" dirty="0" smtClean="0">
                <a:latin typeface="楷体" panose="02010609060101010101" pitchFamily="49" charset="-122"/>
                <a:ea typeface="楷体" panose="02010609060101010101" pitchFamily="49" charset="-122"/>
              </a:rPr>
              <a:t>将更改后的文档合并到主、副本时，却发现文档人员</a:t>
            </a:r>
            <a:r>
              <a:rPr lang="en-US" altLang="zh-CN" b="1" dirty="0" smtClean="0">
                <a:latin typeface="楷体" panose="02010609060101010101" pitchFamily="49" charset="-122"/>
                <a:ea typeface="楷体" panose="02010609060101010101" pitchFamily="49" charset="-122"/>
              </a:rPr>
              <a:t>W</a:t>
            </a:r>
            <a:r>
              <a:rPr lang="zh-CN" altLang="en-US" b="1" dirty="0" smtClean="0">
                <a:latin typeface="楷体" panose="02010609060101010101" pitchFamily="49" charset="-122"/>
                <a:ea typeface="楷体" panose="02010609060101010101" pitchFamily="49" charset="-122"/>
              </a:rPr>
              <a:t>已将新数据添加到该文档中。如果文档人员</a:t>
            </a:r>
            <a:r>
              <a:rPr lang="en-US" altLang="zh-CN" b="1" dirty="0" smtClean="0">
                <a:latin typeface="楷体" panose="02010609060101010101" pitchFamily="49" charset="-122"/>
                <a:ea typeface="楷体" panose="02010609060101010101" pitchFamily="49" charset="-122"/>
              </a:rPr>
              <a:t>L</a:t>
            </a:r>
            <a:r>
              <a:rPr lang="zh-CN" altLang="en-US" b="1" dirty="0" smtClean="0">
                <a:latin typeface="楷体" panose="02010609060101010101" pitchFamily="49" charset="-122"/>
                <a:ea typeface="楷体" panose="02010609060101010101" pitchFamily="49" charset="-122"/>
              </a:rPr>
              <a:t>在更改文档之前，不会有人将新数据添加到该文档中，则可以避免该问题。</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68300" y="1233488"/>
            <a:ext cx="7299325" cy="5043487"/>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smtClean="0">
                <a:solidFill>
                  <a:schemeClr val="tx1"/>
                </a:solidFill>
                <a:latin typeface="Arial" panose="020B0604020202020204" pitchFamily="34" charset="0"/>
              </a:rPr>
              <a:t>    1</a:t>
            </a:r>
            <a:r>
              <a:rPr lang="zh-CN" altLang="en-US" sz="2400" kern="1200" dirty="0" smtClean="0">
                <a:solidFill>
                  <a:schemeClr val="tx1"/>
                </a:solidFill>
                <a:latin typeface="Arial" panose="020B0604020202020204" pitchFamily="34" charset="0"/>
              </a:rPr>
              <a:t>．封锁技术</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并发控制的主要技术是</a:t>
            </a:r>
            <a:r>
              <a:rPr lang="zh-CN" altLang="en-US" sz="2400" kern="1200" dirty="0" smtClean="0">
                <a:solidFill>
                  <a:srgbClr val="C00000"/>
                </a:solidFill>
                <a:latin typeface="Arial" panose="020B0604020202020204" pitchFamily="34" charset="0"/>
              </a:rPr>
              <a:t>封锁（</a:t>
            </a:r>
            <a:r>
              <a:rPr lang="en-US" altLang="zh-CN" sz="2400" kern="1200" dirty="0" smtClean="0">
                <a:solidFill>
                  <a:srgbClr val="C00000"/>
                </a:solidFill>
                <a:latin typeface="Arial" panose="020B0604020202020204" pitchFamily="34" charset="0"/>
              </a:rPr>
              <a:t>locking</a:t>
            </a:r>
            <a:r>
              <a:rPr lang="zh-CN" altLang="en-US" sz="2400" kern="1200" dirty="0" smtClean="0">
                <a:solidFill>
                  <a:srgbClr val="C0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。它是实现数据库并发控制的主要手段。封锁可以防止用户读取正在由其它用户更改的数据，并可以防止多个用户同时更改相同数据。</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如果不使用封锁，则数据库中的数据可能在逻辑上不正确，并且对于数据的查询可能会产生意想不到的结果。</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具体来讲，封锁可以防止丢失更新、脏读、不可重复读、幻读等并发操作带来的数据不一致性问题。</a:t>
            </a:r>
            <a:endParaRPr lang="en-US" altLang="zh-CN" sz="2400" kern="1200" dirty="0" smtClean="0">
              <a:solidFill>
                <a:schemeClr val="tx1"/>
              </a:solidFill>
              <a:latin typeface="Arial" panose="020B0604020202020204" pitchFamily="34" charset="0"/>
            </a:endParaRPr>
          </a:p>
          <a:p>
            <a:pPr>
              <a:defRPr/>
            </a:pPr>
            <a:endParaRPr lang="zh-CN" altLang="en-US" sz="2600" dirty="0">
              <a:solidFill>
                <a:srgbClr val="CC0000"/>
              </a:solidFill>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7108" name="AutoShape 53"/>
          <p:cNvSpPr>
            <a:spLocks noChangeArrowheads="1"/>
          </p:cNvSpPr>
          <p:nvPr/>
        </p:nvSpPr>
        <p:spPr bwMode="auto">
          <a:xfrm>
            <a:off x="368300" y="1736725"/>
            <a:ext cx="8632825" cy="4679950"/>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7109"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pic>
        <p:nvPicPr>
          <p:cNvPr id="4711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667625" y="31416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68300" y="1233488"/>
            <a:ext cx="8596313" cy="1943100"/>
          </a:xfrm>
        </p:spPr>
        <p:txBody>
          <a:bodyPr/>
          <a:lstStyle/>
          <a:p>
            <a:pPr marL="0" indent="0">
              <a:buNone/>
              <a:defRPr/>
            </a:pPr>
            <a:r>
              <a:rPr lang="en-US" altLang="zh-CN" sz="2600" dirty="0" smtClean="0">
                <a:solidFill>
                  <a:srgbClr val="CC0000"/>
                </a:solidFill>
              </a:rPr>
              <a:t>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smtClean="0">
                <a:solidFill>
                  <a:schemeClr val="tx1"/>
                </a:solidFill>
                <a:latin typeface="Arial" panose="020B0604020202020204" pitchFamily="34" charset="0"/>
              </a:rPr>
              <a:t>1</a:t>
            </a:r>
            <a:r>
              <a:rPr lang="zh-CN" altLang="en-US" sz="2400" kern="1200" dirty="0" smtClean="0">
                <a:solidFill>
                  <a:schemeClr val="tx1"/>
                </a:solidFill>
                <a:latin typeface="Arial" panose="020B0604020202020204" pitchFamily="34" charset="0"/>
              </a:rPr>
              <a:t>．封锁技术</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当两个事务分别封锁某个资源，而又分别等待对方释放其封锁的资源时，就会发生</a:t>
            </a:r>
            <a:r>
              <a:rPr lang="zh-CN" altLang="en-US" sz="2400" kern="1200" dirty="0" smtClean="0">
                <a:solidFill>
                  <a:srgbClr val="C00000"/>
                </a:solidFill>
                <a:latin typeface="Arial" panose="020B0604020202020204" pitchFamily="34" charset="0"/>
              </a:rPr>
              <a:t>死锁（</a:t>
            </a:r>
            <a:r>
              <a:rPr lang="en-US" altLang="zh-CN" sz="2400" kern="1200" dirty="0" smtClean="0">
                <a:solidFill>
                  <a:srgbClr val="C00000"/>
                </a:solidFill>
                <a:latin typeface="Arial" panose="020B0604020202020204" pitchFamily="34" charset="0"/>
              </a:rPr>
              <a:t>Deadlock</a:t>
            </a:r>
            <a:r>
              <a:rPr lang="zh-CN" altLang="en-US" sz="2400" kern="1200" dirty="0" smtClean="0">
                <a:solidFill>
                  <a:srgbClr val="C0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8132" name="AutoShape 53"/>
          <p:cNvSpPr>
            <a:spLocks noChangeArrowheads="1"/>
          </p:cNvSpPr>
          <p:nvPr/>
        </p:nvSpPr>
        <p:spPr bwMode="auto">
          <a:xfrm>
            <a:off x="368300" y="1736725"/>
            <a:ext cx="8596313" cy="158432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8133"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48134"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8135"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8136" name="椭圆 6"/>
          <p:cNvSpPr>
            <a:spLocks noChangeArrowheads="1"/>
          </p:cNvSpPr>
          <p:nvPr/>
        </p:nvSpPr>
        <p:spPr bwMode="auto">
          <a:xfrm>
            <a:off x="1439863" y="3824288"/>
            <a:ext cx="2376487" cy="11525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8137" name="椭圆 7"/>
          <p:cNvSpPr>
            <a:spLocks noChangeArrowheads="1"/>
          </p:cNvSpPr>
          <p:nvPr/>
        </p:nvSpPr>
        <p:spPr bwMode="auto">
          <a:xfrm>
            <a:off x="1655763" y="3824288"/>
            <a:ext cx="1944687" cy="11525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grpSp>
        <p:nvGrpSpPr>
          <p:cNvPr id="48138" name="组合 12"/>
          <p:cNvGrpSpPr/>
          <p:nvPr/>
        </p:nvGrpSpPr>
        <p:grpSpPr bwMode="auto">
          <a:xfrm>
            <a:off x="2627313" y="3536950"/>
            <a:ext cx="2808287" cy="2663825"/>
            <a:chOff x="0" y="0"/>
            <a:chExt cx="1899146" cy="1719446"/>
          </a:xfrm>
        </p:grpSpPr>
        <p:sp>
          <p:nvSpPr>
            <p:cNvPr id="14" name="椭圆 13"/>
            <p:cNvSpPr/>
            <p:nvPr/>
          </p:nvSpPr>
          <p:spPr>
            <a:xfrm>
              <a:off x="1372023" y="0"/>
              <a:ext cx="482033" cy="439596"/>
            </a:xfrm>
            <a:prstGeom prst="ellipse">
              <a:avLst/>
            </a:prstGeom>
            <a:noFill/>
            <a:ln w="9525" cap="flat" cmpd="sng" algn="ctr">
              <a:solidFill>
                <a:sysClr val="windowText" lastClr="000000"/>
              </a:solidFill>
              <a:prstDash val="solid"/>
            </a:ln>
            <a:effectLst/>
          </p:spPr>
          <p:txBody>
            <a:bodyPr anchor="ctr"/>
            <a:lstStyle/>
            <a:p>
              <a:pPr algn="ctr" fontAlgn="auto">
                <a:spcBef>
                  <a:spcPts val="0"/>
                </a:spcBef>
                <a:spcAft>
                  <a:spcPts val="0"/>
                </a:spcAft>
                <a:buFontTx/>
                <a:buNone/>
                <a:defRPr/>
              </a:pPr>
              <a:r>
                <a:rPr lang="en-US" sz="1800" b="1" kern="100" dirty="0">
                  <a:solidFill>
                    <a:sysClr val="windowText" lastClr="000000"/>
                  </a:solidFill>
                  <a:latin typeface="Calibri" panose="020F0502020204030204"/>
                  <a:ea typeface="宋体" panose="02010600030101010101" pitchFamily="2" charset="-122"/>
                  <a:cs typeface="Times New Roman" panose="02020603050405020304"/>
                </a:rPr>
                <a:t>T2</a:t>
              </a:r>
              <a:endParaRPr lang="zh-CN" altLang="en-US" sz="1800" b="1" kern="100" dirty="0">
                <a:solidFill>
                  <a:sysClr val="windowText" lastClr="000000"/>
                </a:solidFill>
                <a:latin typeface="Calibri" panose="020F0502020204030204"/>
                <a:ea typeface="宋体" panose="02010600030101010101" pitchFamily="2" charset="-122"/>
                <a:cs typeface="Times New Roman" panose="02020603050405020304"/>
              </a:endParaRPr>
            </a:p>
          </p:txBody>
        </p:sp>
        <p:sp>
          <p:nvSpPr>
            <p:cNvPr id="15" name="椭圆 14"/>
            <p:cNvSpPr/>
            <p:nvPr/>
          </p:nvSpPr>
          <p:spPr>
            <a:xfrm>
              <a:off x="24692" y="0"/>
              <a:ext cx="487401" cy="423201"/>
            </a:xfrm>
            <a:prstGeom prst="ellipse">
              <a:avLst/>
            </a:prstGeom>
            <a:noFill/>
            <a:ln w="9525" cap="flat" cmpd="sng" algn="ctr">
              <a:solidFill>
                <a:sysClr val="windowText" lastClr="000000"/>
              </a:solidFill>
              <a:prstDash val="solid"/>
            </a:ln>
            <a:effectLst/>
          </p:spPr>
          <p:txBody>
            <a:bodyPr anchor="ctr"/>
            <a:lstStyle/>
            <a:p>
              <a:pPr algn="ctr" fontAlgn="auto">
                <a:spcBef>
                  <a:spcPts val="0"/>
                </a:spcBef>
                <a:spcAft>
                  <a:spcPts val="0"/>
                </a:spcAft>
                <a:buFontTx/>
                <a:buNone/>
                <a:defRPr/>
              </a:pPr>
              <a:r>
                <a:rPr lang="en-US" sz="1800" b="1" kern="100" dirty="0">
                  <a:solidFill>
                    <a:sysClr val="windowText" lastClr="000000"/>
                  </a:solidFill>
                  <a:latin typeface="Calibri" panose="020F0502020204030204"/>
                  <a:ea typeface="宋体" panose="02010600030101010101" pitchFamily="2" charset="-122"/>
                  <a:cs typeface="Times New Roman" panose="02020603050405020304"/>
                </a:rPr>
                <a:t>T1</a:t>
              </a:r>
              <a:endParaRPr lang="zh-CN" altLang="en-US" sz="1800" b="1" kern="100" dirty="0">
                <a:solidFill>
                  <a:sysClr val="windowText" lastClr="000000"/>
                </a:solidFill>
                <a:latin typeface="Calibri" panose="020F0502020204030204"/>
                <a:ea typeface="宋体" panose="02010600030101010101" pitchFamily="2" charset="-122"/>
                <a:cs typeface="Times New Roman" panose="02020603050405020304"/>
              </a:endParaRPr>
            </a:p>
          </p:txBody>
        </p:sp>
        <p:sp>
          <p:nvSpPr>
            <p:cNvPr id="16" name="矩形 15"/>
            <p:cNvSpPr/>
            <p:nvPr/>
          </p:nvSpPr>
          <p:spPr>
            <a:xfrm>
              <a:off x="0" y="1362851"/>
              <a:ext cx="469150" cy="356595"/>
            </a:xfrm>
            <a:prstGeom prst="rect">
              <a:avLst/>
            </a:prstGeom>
            <a:noFill/>
            <a:ln w="9525" cap="flat" cmpd="sng" algn="ctr">
              <a:solidFill>
                <a:sysClr val="windowText" lastClr="000000"/>
              </a:solidFill>
              <a:prstDash val="solid"/>
            </a:ln>
            <a:effectLst/>
          </p:spPr>
          <p:txBody>
            <a:bodyPr anchor="ctr"/>
            <a:lstStyle/>
            <a:p>
              <a:pPr algn="ctr" fontAlgn="auto">
                <a:spcBef>
                  <a:spcPts val="0"/>
                </a:spcBef>
                <a:spcAft>
                  <a:spcPts val="0"/>
                </a:spcAft>
                <a:buFontTx/>
                <a:buNone/>
                <a:defRPr/>
              </a:pPr>
              <a:r>
                <a:rPr lang="en-US" sz="1800" b="1" kern="100" dirty="0">
                  <a:solidFill>
                    <a:sysClr val="windowText" lastClr="000000"/>
                  </a:solidFill>
                  <a:latin typeface="Calibri" panose="020F0502020204030204"/>
                  <a:ea typeface="宋体" panose="02010600030101010101" pitchFamily="2" charset="-122"/>
                  <a:cs typeface="Times New Roman" panose="02020603050405020304"/>
                </a:rPr>
                <a:t>R1</a:t>
              </a:r>
              <a:endParaRPr lang="zh-CN" altLang="en-US" sz="1800" b="1" kern="100" dirty="0">
                <a:solidFill>
                  <a:sysClr val="windowText" lastClr="000000"/>
                </a:solidFill>
                <a:latin typeface="Calibri" panose="020F0502020204030204"/>
                <a:ea typeface="宋体" panose="02010600030101010101" pitchFamily="2" charset="-122"/>
                <a:cs typeface="Times New Roman" panose="02020603050405020304"/>
              </a:endParaRPr>
            </a:p>
          </p:txBody>
        </p:sp>
        <p:sp>
          <p:nvSpPr>
            <p:cNvPr id="17" name="矩形 16"/>
            <p:cNvSpPr/>
            <p:nvPr/>
          </p:nvSpPr>
          <p:spPr>
            <a:xfrm>
              <a:off x="1372023" y="1388468"/>
              <a:ext cx="477739" cy="330978"/>
            </a:xfrm>
            <a:prstGeom prst="rect">
              <a:avLst/>
            </a:prstGeom>
            <a:noFill/>
            <a:ln w="9525" cap="flat" cmpd="sng" algn="ctr">
              <a:solidFill>
                <a:sysClr val="windowText" lastClr="000000"/>
              </a:solidFill>
              <a:prstDash val="solid"/>
            </a:ln>
            <a:effectLst/>
          </p:spPr>
          <p:txBody>
            <a:bodyPr anchor="ctr"/>
            <a:lstStyle/>
            <a:p>
              <a:pPr algn="ctr" fontAlgn="auto">
                <a:spcBef>
                  <a:spcPts val="0"/>
                </a:spcBef>
                <a:spcAft>
                  <a:spcPts val="0"/>
                </a:spcAft>
                <a:buFontTx/>
                <a:buNone/>
                <a:defRPr/>
              </a:pPr>
              <a:r>
                <a:rPr lang="en-US" sz="1800" b="1" kern="100" dirty="0">
                  <a:solidFill>
                    <a:sysClr val="windowText" lastClr="000000"/>
                  </a:solidFill>
                  <a:latin typeface="Calibri" panose="020F0502020204030204"/>
                  <a:ea typeface="宋体" panose="02010600030101010101" pitchFamily="2" charset="-122"/>
                  <a:cs typeface="Times New Roman" panose="02020603050405020304"/>
                </a:rPr>
                <a:t>R2</a:t>
              </a:r>
              <a:endParaRPr lang="zh-CN" altLang="en-US" sz="1800" b="1" kern="100" dirty="0">
                <a:solidFill>
                  <a:sysClr val="windowText" lastClr="000000"/>
                </a:solidFill>
                <a:latin typeface="Calibri" panose="020F0502020204030204"/>
                <a:ea typeface="宋体" panose="02010600030101010101" pitchFamily="2" charset="-122"/>
                <a:cs typeface="Times New Roman" panose="02020603050405020304"/>
              </a:endParaRPr>
            </a:p>
          </p:txBody>
        </p:sp>
        <p:cxnSp>
          <p:nvCxnSpPr>
            <p:cNvPr id="48143" name="直接连接符 17"/>
            <p:cNvCxnSpPr>
              <a:cxnSpLocks noChangeShapeType="1"/>
            </p:cNvCxnSpPr>
            <p:nvPr/>
          </p:nvCxnSpPr>
          <p:spPr bwMode="auto">
            <a:xfrm>
              <a:off x="243281" y="423644"/>
              <a:ext cx="0" cy="939165"/>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48144" name="直接连接符 18"/>
            <p:cNvCxnSpPr>
              <a:cxnSpLocks noChangeShapeType="1"/>
            </p:cNvCxnSpPr>
            <p:nvPr/>
          </p:nvCxnSpPr>
          <p:spPr bwMode="auto">
            <a:xfrm>
              <a:off x="1619075" y="440422"/>
              <a:ext cx="0" cy="922020"/>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48145" name="直接连接符 19"/>
            <p:cNvCxnSpPr>
              <a:cxnSpLocks noChangeShapeType="1"/>
            </p:cNvCxnSpPr>
            <p:nvPr/>
          </p:nvCxnSpPr>
          <p:spPr bwMode="auto">
            <a:xfrm>
              <a:off x="343949" y="423644"/>
              <a:ext cx="1119930" cy="938379"/>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cxnSp>
          <p:nvCxnSpPr>
            <p:cNvPr id="48146" name="直接连接符 20"/>
            <p:cNvCxnSpPr>
              <a:cxnSpLocks noChangeShapeType="1"/>
            </p:cNvCxnSpPr>
            <p:nvPr/>
          </p:nvCxnSpPr>
          <p:spPr bwMode="auto">
            <a:xfrm flipH="1">
              <a:off x="398477" y="394283"/>
              <a:ext cx="1098550" cy="967740"/>
            </a:xfrm>
            <a:prstGeom prst="line">
              <a:avLst/>
            </a:prstGeom>
            <a:noFill/>
            <a:ln w="9525" algn="ctr">
              <a:solidFill>
                <a:srgbClr val="4A7EBB"/>
              </a:solidFill>
              <a:round/>
            </a:ln>
            <a:extLst>
              <a:ext uri="{909E8E84-426E-40DD-AFC4-6F175D3DCCD1}">
                <a14:hiddenFill xmlns:a14="http://schemas.microsoft.com/office/drawing/2010/main">
                  <a:noFill/>
                </a14:hiddenFill>
              </a:ext>
            </a:extLst>
          </p:spPr>
        </p:cxnSp>
        <p:sp>
          <p:nvSpPr>
            <p:cNvPr id="22" name="文本框 2"/>
            <p:cNvSpPr txBox="1">
              <a:spLocks noChangeArrowheads="1"/>
            </p:cNvSpPr>
            <p:nvPr/>
          </p:nvSpPr>
          <p:spPr bwMode="auto">
            <a:xfrm>
              <a:off x="24692" y="763402"/>
              <a:ext cx="464856" cy="275644"/>
            </a:xfrm>
            <a:prstGeom prst="rect">
              <a:avLst/>
            </a:prstGeom>
            <a:solidFill>
              <a:srgbClr val="FFFFFF"/>
            </a:solidFill>
            <a:ln w="9525">
              <a:noFill/>
              <a:miter lim="800000"/>
            </a:ln>
          </p:spPr>
          <p:txBody>
            <a:bodyPr/>
            <a:lstStyle/>
            <a:p>
              <a:pPr algn="ctr" fontAlgn="auto">
                <a:spcBef>
                  <a:spcPts val="0"/>
                </a:spcBef>
                <a:spcAft>
                  <a:spcPts val="0"/>
                </a:spcAft>
                <a:buFontTx/>
                <a:buNone/>
                <a:defRPr/>
              </a:pPr>
              <a:r>
                <a:rPr lang="zh-CN" altLang="en-US" sz="1600" b="1" kern="100" dirty="0">
                  <a:solidFill>
                    <a:sysClr val="windowText" lastClr="000000"/>
                  </a:solidFill>
                  <a:latin typeface="Calibri" panose="020F0502020204030204"/>
                  <a:ea typeface="宋体" panose="02010600030101010101" pitchFamily="2" charset="-122"/>
                  <a:cs typeface="Times New Roman" panose="02020603050405020304"/>
                </a:rPr>
                <a:t>使用</a:t>
              </a:r>
              <a:endParaRPr lang="zh-CN" altLang="en-US" sz="1600" b="1" kern="100" dirty="0">
                <a:solidFill>
                  <a:sysClr val="windowText" lastClr="000000"/>
                </a:solidFill>
                <a:latin typeface="Calibri" panose="020F0502020204030204"/>
                <a:ea typeface="宋体" panose="02010600030101010101" pitchFamily="2" charset="-122"/>
                <a:cs typeface="Times New Roman" panose="02020603050405020304"/>
              </a:endParaRPr>
            </a:p>
          </p:txBody>
        </p:sp>
        <p:sp>
          <p:nvSpPr>
            <p:cNvPr id="23" name="文本框 2"/>
            <p:cNvSpPr txBox="1">
              <a:spLocks noChangeArrowheads="1"/>
            </p:cNvSpPr>
            <p:nvPr/>
          </p:nvSpPr>
          <p:spPr bwMode="auto">
            <a:xfrm>
              <a:off x="1421407" y="781846"/>
              <a:ext cx="477739" cy="276669"/>
            </a:xfrm>
            <a:prstGeom prst="rect">
              <a:avLst/>
            </a:prstGeom>
            <a:solidFill>
              <a:srgbClr val="FFFFFF"/>
            </a:solidFill>
            <a:ln w="9525">
              <a:noFill/>
              <a:miter lim="800000"/>
            </a:ln>
          </p:spPr>
          <p:txBody>
            <a:bodyPr/>
            <a:lstStyle/>
            <a:p>
              <a:pPr algn="ctr" fontAlgn="auto">
                <a:spcBef>
                  <a:spcPts val="0"/>
                </a:spcBef>
                <a:spcAft>
                  <a:spcPts val="0"/>
                </a:spcAft>
                <a:buFontTx/>
                <a:buNone/>
                <a:defRPr/>
              </a:pPr>
              <a:r>
                <a:rPr lang="zh-CN" altLang="en-US" sz="1600" b="1" kern="100" dirty="0">
                  <a:solidFill>
                    <a:sysClr val="windowText" lastClr="000000"/>
                  </a:solidFill>
                  <a:latin typeface="Calibri" panose="020F0502020204030204"/>
                  <a:ea typeface="宋体" panose="02010600030101010101" pitchFamily="2" charset="-122"/>
                  <a:cs typeface="Times New Roman" panose="02020603050405020304"/>
                </a:rPr>
                <a:t>使用</a:t>
              </a:r>
              <a:endParaRPr lang="zh-CN" altLang="en-US" sz="1600" b="1" kern="100" dirty="0">
                <a:solidFill>
                  <a:sysClr val="windowText" lastClr="000000"/>
                </a:solidFill>
                <a:latin typeface="Calibri" panose="020F0502020204030204"/>
                <a:ea typeface="宋体" panose="02010600030101010101" pitchFamily="2" charset="-122"/>
                <a:cs typeface="Times New Roman" panose="02020603050405020304"/>
              </a:endParaRPr>
            </a:p>
          </p:txBody>
        </p:sp>
        <p:sp>
          <p:nvSpPr>
            <p:cNvPr id="24" name="文本框 2"/>
            <p:cNvSpPr txBox="1">
              <a:spLocks noChangeArrowheads="1"/>
            </p:cNvSpPr>
            <p:nvPr/>
          </p:nvSpPr>
          <p:spPr bwMode="auto">
            <a:xfrm>
              <a:off x="276981" y="1040070"/>
              <a:ext cx="733248" cy="243879"/>
            </a:xfrm>
            <a:prstGeom prst="rect">
              <a:avLst/>
            </a:prstGeom>
            <a:solidFill>
              <a:srgbClr val="FFFFFF"/>
            </a:solidFill>
            <a:ln w="9525">
              <a:noFill/>
              <a:miter lim="800000"/>
            </a:ln>
          </p:spPr>
          <p:txBody>
            <a:bodyPr/>
            <a:lstStyle/>
            <a:p>
              <a:pPr algn="ctr" fontAlgn="auto">
                <a:spcBef>
                  <a:spcPts val="0"/>
                </a:spcBef>
                <a:spcAft>
                  <a:spcPts val="0"/>
                </a:spcAft>
                <a:buFontTx/>
                <a:buNone/>
                <a:defRPr/>
              </a:pPr>
              <a:r>
                <a:rPr lang="en-US" sz="1600" b="1" kern="100" dirty="0">
                  <a:solidFill>
                    <a:sysClr val="windowText" lastClr="000000"/>
                  </a:solidFill>
                  <a:latin typeface="+mn-ea"/>
                  <a:ea typeface="+mn-ea"/>
                  <a:cs typeface="Times New Roman" panose="02020603050405020304"/>
                </a:rPr>
                <a:t>T2</a:t>
              </a:r>
              <a:r>
                <a:rPr lang="zh-CN" altLang="en-US" sz="1600" b="1" kern="100" dirty="0">
                  <a:solidFill>
                    <a:sysClr val="windowText" lastClr="000000"/>
                  </a:solidFill>
                  <a:latin typeface="+mn-ea"/>
                  <a:ea typeface="+mn-ea"/>
                  <a:cs typeface="Times New Roman" panose="02020603050405020304"/>
                </a:rPr>
                <a:t>请求</a:t>
              </a:r>
              <a:r>
                <a:rPr lang="en-US" sz="1600" b="1" kern="100" dirty="0">
                  <a:solidFill>
                    <a:sysClr val="windowText" lastClr="000000"/>
                  </a:solidFill>
                  <a:latin typeface="+mn-ea"/>
                  <a:ea typeface="+mn-ea"/>
                  <a:cs typeface="Times New Roman" panose="02020603050405020304"/>
                </a:rPr>
                <a:t>R1</a:t>
              </a:r>
              <a:endParaRPr lang="zh-CN" altLang="en-US" sz="1600" b="1" kern="100" dirty="0">
                <a:solidFill>
                  <a:sysClr val="windowText" lastClr="000000"/>
                </a:solidFill>
                <a:latin typeface="+mn-ea"/>
                <a:ea typeface="+mn-ea"/>
                <a:cs typeface="Times New Roman" panose="02020603050405020304"/>
              </a:endParaRPr>
            </a:p>
          </p:txBody>
        </p:sp>
        <p:sp>
          <p:nvSpPr>
            <p:cNvPr id="25" name="文本框 2"/>
            <p:cNvSpPr txBox="1">
              <a:spLocks noChangeArrowheads="1"/>
            </p:cNvSpPr>
            <p:nvPr/>
          </p:nvSpPr>
          <p:spPr bwMode="auto">
            <a:xfrm>
              <a:off x="742911" y="486733"/>
              <a:ext cx="721439" cy="233632"/>
            </a:xfrm>
            <a:prstGeom prst="rect">
              <a:avLst/>
            </a:prstGeom>
            <a:solidFill>
              <a:srgbClr val="FFFFFF"/>
            </a:solidFill>
            <a:ln w="9525">
              <a:noFill/>
              <a:miter lim="800000"/>
            </a:ln>
          </p:spPr>
          <p:txBody>
            <a:bodyPr/>
            <a:lstStyle/>
            <a:p>
              <a:pPr algn="ctr" fontAlgn="auto">
                <a:spcBef>
                  <a:spcPts val="0"/>
                </a:spcBef>
                <a:spcAft>
                  <a:spcPts val="0"/>
                </a:spcAft>
                <a:buFontTx/>
                <a:buNone/>
                <a:defRPr/>
              </a:pPr>
              <a:r>
                <a:rPr lang="en-US" sz="1600" b="1" kern="100" dirty="0">
                  <a:solidFill>
                    <a:sysClr val="windowText" lastClr="000000"/>
                  </a:solidFill>
                  <a:latin typeface="Calibri" panose="020F0502020204030204"/>
                  <a:ea typeface="宋体" panose="02010600030101010101" pitchFamily="2" charset="-122"/>
                  <a:cs typeface="Times New Roman" panose="02020603050405020304"/>
                </a:rPr>
                <a:t>T1</a:t>
              </a:r>
              <a:r>
                <a:rPr lang="zh-CN" altLang="en-US" sz="1600" b="1" kern="100" dirty="0">
                  <a:solidFill>
                    <a:sysClr val="windowText" lastClr="000000"/>
                  </a:solidFill>
                  <a:latin typeface="Calibri" panose="020F0502020204030204"/>
                  <a:ea typeface="宋体" panose="02010600030101010101" pitchFamily="2" charset="-122"/>
                  <a:cs typeface="Times New Roman" panose="02020603050405020304"/>
                </a:rPr>
                <a:t>请求</a:t>
              </a:r>
              <a:r>
                <a:rPr lang="en-US" sz="1600" b="1" kern="100" dirty="0">
                  <a:solidFill>
                    <a:sysClr val="windowText" lastClr="000000"/>
                  </a:solidFill>
                  <a:latin typeface="Calibri" panose="020F0502020204030204"/>
                  <a:ea typeface="宋体" panose="02010600030101010101" pitchFamily="2" charset="-122"/>
                  <a:cs typeface="Times New Roman" panose="02020603050405020304"/>
                </a:rPr>
                <a:t>R2</a:t>
              </a:r>
              <a:endParaRPr lang="zh-CN" altLang="en-US" sz="1600" b="1" kern="100" dirty="0">
                <a:solidFill>
                  <a:sysClr val="windowText" lastClr="000000"/>
                </a:solidFill>
                <a:latin typeface="Calibri" panose="020F0502020204030204"/>
                <a:ea typeface="宋体" panose="02010600030101010101" pitchFamily="2" charset="-122"/>
                <a:cs typeface="Times New Roman" panose="02020603050405020304"/>
              </a:endParaRPr>
            </a:p>
          </p:txBody>
        </p:sp>
      </p:gr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202542" y="1016732"/>
            <a:ext cx="8869957" cy="3348037"/>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smtClean="0">
                <a:solidFill>
                  <a:schemeClr val="tx1"/>
                </a:solidFill>
                <a:latin typeface="Arial" panose="020B0604020202020204" pitchFamily="34" charset="0"/>
              </a:rPr>
              <a:t>    1</a:t>
            </a:r>
            <a:r>
              <a:rPr lang="zh-CN" altLang="en-US" sz="2400" kern="1200" dirty="0" smtClean="0">
                <a:solidFill>
                  <a:schemeClr val="tx1"/>
                </a:solidFill>
                <a:latin typeface="Arial" panose="020B0604020202020204" pitchFamily="34" charset="0"/>
              </a:rPr>
              <a:t>．封锁技术</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rgbClr val="FF0000"/>
                </a:solidFill>
                <a:latin typeface="Arial" panose="020B0604020202020204" pitchFamily="34" charset="0"/>
              </a:rPr>
              <a:t>活锁（</a:t>
            </a:r>
            <a:r>
              <a:rPr lang="en-US" altLang="zh-CN" sz="2400" kern="1200" dirty="0" smtClean="0">
                <a:solidFill>
                  <a:srgbClr val="FF0000"/>
                </a:solidFill>
                <a:latin typeface="Arial" panose="020B0604020202020204" pitchFamily="34" charset="0"/>
              </a:rPr>
              <a:t>livelock</a:t>
            </a:r>
            <a:r>
              <a:rPr lang="zh-CN" altLang="en-US" sz="2400" kern="1200" dirty="0" smtClean="0">
                <a:solidFill>
                  <a:srgbClr val="FF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指的是任务或者执行者没有被阻塞，由于某些条件没有满足，导致一直重复尝试，失败，尝试，失败。 </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rgbClr val="FF0000"/>
                </a:solidFill>
                <a:latin typeface="Arial" panose="020B0604020202020204" pitchFamily="34" charset="0"/>
              </a:rPr>
              <a:t>活锁和死锁的区别</a:t>
            </a:r>
            <a:r>
              <a:rPr lang="zh-CN" altLang="en-US" sz="2400" kern="1200" dirty="0" smtClean="0">
                <a:solidFill>
                  <a:schemeClr val="tx1"/>
                </a:solidFill>
                <a:latin typeface="Arial" panose="020B0604020202020204" pitchFamily="34" charset="0"/>
              </a:rPr>
              <a:t>：处于活锁的实体是在不断的改变状态，所谓的“活”， 而处于死锁的实体表现为等待；活锁有可能自行解开，死锁则不能。</a:t>
            </a:r>
            <a:endParaRPr lang="en-US" altLang="zh-CN" sz="2400"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49156" name="AutoShape 53"/>
          <p:cNvSpPr>
            <a:spLocks noChangeArrowheads="1"/>
          </p:cNvSpPr>
          <p:nvPr/>
        </p:nvSpPr>
        <p:spPr bwMode="auto">
          <a:xfrm>
            <a:off x="214230" y="1484784"/>
            <a:ext cx="8748713" cy="2717800"/>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9157"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49158"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49159"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26" name="流程图: 可选过程 2"/>
          <p:cNvSpPr>
            <a:spLocks noChangeArrowheads="1"/>
          </p:cNvSpPr>
          <p:nvPr/>
        </p:nvSpPr>
        <p:spPr bwMode="auto">
          <a:xfrm>
            <a:off x="202543" y="4367090"/>
            <a:ext cx="8748713" cy="2230262"/>
          </a:xfrm>
          <a:prstGeom prst="flowChartAlternateProcess">
            <a:avLst/>
          </a:prstGeom>
          <a:solidFill>
            <a:srgbClr val="EAEAEA"/>
          </a:solidFill>
          <a:ln w="3175">
            <a:solidFill>
              <a:srgbClr val="000000"/>
            </a:solidFill>
            <a:prstDash val="lgDashDot"/>
            <a:miter lim="800000"/>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6pPr>
            <a:lvl7pPr marL="29718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7pPr>
            <a:lvl8pPr marL="34290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8pPr>
            <a:lvl9pPr marL="3886200" indent="-228600" algn="dist" eaLnBrk="0" fontAlgn="base" hangingPunct="0">
              <a:spcBef>
                <a:spcPct val="20000"/>
              </a:spcBef>
              <a:spcAft>
                <a:spcPct val="0"/>
              </a:spcAft>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0"/>
              </a:spcBef>
              <a:defRPr/>
            </a:pPr>
            <a:r>
              <a:rPr lang="zh-CN" altLang="en-US" sz="2200" b="1" dirty="0" smtClean="0">
                <a:solidFill>
                  <a:srgbClr val="FF0000"/>
                </a:solidFill>
                <a:latin typeface="楷体" panose="02010609060101010101" pitchFamily="49" charset="-122"/>
                <a:ea typeface="楷体" panose="02010609060101010101" pitchFamily="49" charset="-122"/>
              </a:rPr>
              <a:t>“活锁”举例：</a:t>
            </a:r>
            <a:r>
              <a:rPr lang="zh-CN" altLang="en-US" sz="2200" b="1" dirty="0" smtClean="0">
                <a:latin typeface="楷体" panose="02010609060101010101" pitchFamily="49" charset="-122"/>
                <a:ea typeface="楷体" panose="02010609060101010101" pitchFamily="49" charset="-122"/>
              </a:rPr>
              <a:t>如果事务</a:t>
            </a:r>
            <a:r>
              <a:rPr lang="en-US" altLang="zh-CN" sz="2200" b="1" dirty="0" smtClean="0">
                <a:latin typeface="楷体" panose="02010609060101010101" pitchFamily="49" charset="-122"/>
                <a:ea typeface="楷体" panose="02010609060101010101" pitchFamily="49" charset="-122"/>
              </a:rPr>
              <a:t>T1</a:t>
            </a:r>
            <a:r>
              <a:rPr lang="zh-CN" altLang="en-US" sz="2200" b="1" dirty="0" smtClean="0">
                <a:latin typeface="楷体" panose="02010609060101010101" pitchFamily="49" charset="-122"/>
                <a:ea typeface="楷体" panose="02010609060101010101" pitchFamily="49" charset="-122"/>
              </a:rPr>
              <a:t>封锁了数据</a:t>
            </a:r>
            <a:r>
              <a:rPr lang="en-US" altLang="zh-CN" sz="2200" b="1" dirty="0" smtClean="0">
                <a:latin typeface="楷体" panose="02010609060101010101" pitchFamily="49" charset="-122"/>
                <a:ea typeface="楷体" panose="02010609060101010101" pitchFamily="49" charset="-122"/>
              </a:rPr>
              <a:t>R,</a:t>
            </a:r>
            <a:r>
              <a:rPr lang="zh-CN" altLang="en-US" sz="2200" b="1" dirty="0" smtClean="0">
                <a:latin typeface="楷体" panose="02010609060101010101" pitchFamily="49" charset="-122"/>
                <a:ea typeface="楷体" panose="02010609060101010101" pitchFamily="49" charset="-122"/>
              </a:rPr>
              <a:t>事务</a:t>
            </a:r>
            <a:r>
              <a:rPr lang="en-US" altLang="zh-CN" sz="2200" b="1" dirty="0" smtClean="0">
                <a:latin typeface="楷体" panose="02010609060101010101" pitchFamily="49" charset="-122"/>
                <a:ea typeface="楷体" panose="02010609060101010101" pitchFamily="49" charset="-122"/>
              </a:rPr>
              <a:t>T2</a:t>
            </a:r>
            <a:r>
              <a:rPr lang="zh-CN" altLang="en-US" sz="2200" b="1" dirty="0" smtClean="0">
                <a:latin typeface="楷体" panose="02010609060101010101" pitchFamily="49" charset="-122"/>
                <a:ea typeface="楷体" panose="02010609060101010101" pitchFamily="49" charset="-122"/>
              </a:rPr>
              <a:t>又请求封锁</a:t>
            </a:r>
            <a:r>
              <a:rPr lang="en-US" altLang="zh-CN" sz="2200" b="1" dirty="0" smtClean="0">
                <a:latin typeface="楷体" panose="02010609060101010101" pitchFamily="49" charset="-122"/>
                <a:ea typeface="楷体" panose="02010609060101010101" pitchFamily="49" charset="-122"/>
              </a:rPr>
              <a:t>R</a:t>
            </a:r>
            <a:r>
              <a:rPr lang="zh-CN" altLang="en-US" sz="2200" b="1" dirty="0" smtClean="0">
                <a:latin typeface="楷体" panose="02010609060101010101" pitchFamily="49" charset="-122"/>
                <a:ea typeface="楷体" panose="02010609060101010101" pitchFamily="49" charset="-122"/>
              </a:rPr>
              <a:t>，于是</a:t>
            </a:r>
            <a:r>
              <a:rPr lang="en-US" altLang="zh-CN" sz="2200" b="1" dirty="0" smtClean="0">
                <a:latin typeface="楷体" panose="02010609060101010101" pitchFamily="49" charset="-122"/>
                <a:ea typeface="楷体" panose="02010609060101010101" pitchFamily="49" charset="-122"/>
              </a:rPr>
              <a:t>T2</a:t>
            </a:r>
            <a:r>
              <a:rPr lang="zh-CN" altLang="en-US" sz="2200" b="1" dirty="0" smtClean="0">
                <a:latin typeface="楷体" panose="02010609060101010101" pitchFamily="49" charset="-122"/>
                <a:ea typeface="楷体" panose="02010609060101010101" pitchFamily="49" charset="-122"/>
              </a:rPr>
              <a:t>等待。</a:t>
            </a:r>
            <a:r>
              <a:rPr lang="en-US" altLang="zh-CN" sz="2200" b="1" dirty="0" smtClean="0">
                <a:latin typeface="楷体" panose="02010609060101010101" pitchFamily="49" charset="-122"/>
                <a:ea typeface="楷体" panose="02010609060101010101" pitchFamily="49" charset="-122"/>
              </a:rPr>
              <a:t>T3</a:t>
            </a:r>
            <a:r>
              <a:rPr lang="zh-CN" altLang="en-US" sz="2200" b="1" dirty="0" smtClean="0">
                <a:latin typeface="楷体" panose="02010609060101010101" pitchFamily="49" charset="-122"/>
                <a:ea typeface="楷体" panose="02010609060101010101" pitchFamily="49" charset="-122"/>
              </a:rPr>
              <a:t>也请求封锁</a:t>
            </a:r>
            <a:r>
              <a:rPr lang="en-US" altLang="zh-CN" sz="2200" b="1" dirty="0" smtClean="0">
                <a:latin typeface="楷体" panose="02010609060101010101" pitchFamily="49" charset="-122"/>
                <a:ea typeface="楷体" panose="02010609060101010101" pitchFamily="49" charset="-122"/>
              </a:rPr>
              <a:t>R</a:t>
            </a:r>
            <a:r>
              <a:rPr lang="zh-CN" altLang="en-US" sz="2200" b="1" dirty="0" smtClean="0">
                <a:latin typeface="楷体" panose="02010609060101010101" pitchFamily="49" charset="-122"/>
                <a:ea typeface="楷体" panose="02010609060101010101" pitchFamily="49" charset="-122"/>
              </a:rPr>
              <a:t>，当</a:t>
            </a:r>
            <a:r>
              <a:rPr lang="en-US" altLang="zh-CN" sz="2200" b="1" dirty="0" smtClean="0">
                <a:latin typeface="楷体" panose="02010609060101010101" pitchFamily="49" charset="-122"/>
                <a:ea typeface="楷体" panose="02010609060101010101" pitchFamily="49" charset="-122"/>
              </a:rPr>
              <a:t>T1</a:t>
            </a:r>
            <a:r>
              <a:rPr lang="zh-CN" altLang="en-US" sz="2200" b="1" dirty="0" smtClean="0">
                <a:latin typeface="楷体" panose="02010609060101010101" pitchFamily="49" charset="-122"/>
                <a:ea typeface="楷体" panose="02010609060101010101" pitchFamily="49" charset="-122"/>
              </a:rPr>
              <a:t>释放了</a:t>
            </a:r>
            <a:r>
              <a:rPr lang="en-US" altLang="zh-CN" sz="2200" b="1" dirty="0" smtClean="0">
                <a:latin typeface="楷体" panose="02010609060101010101" pitchFamily="49" charset="-122"/>
                <a:ea typeface="楷体" panose="02010609060101010101" pitchFamily="49" charset="-122"/>
              </a:rPr>
              <a:t>R</a:t>
            </a:r>
            <a:r>
              <a:rPr lang="zh-CN" altLang="en-US" sz="2200" b="1" dirty="0" smtClean="0">
                <a:latin typeface="楷体" panose="02010609060101010101" pitchFamily="49" charset="-122"/>
                <a:ea typeface="楷体" panose="02010609060101010101" pitchFamily="49" charset="-122"/>
              </a:rPr>
              <a:t>上的封锁后，系统首先批准了</a:t>
            </a:r>
            <a:r>
              <a:rPr lang="en-US" altLang="zh-CN" sz="2200" b="1" dirty="0" smtClean="0">
                <a:latin typeface="楷体" panose="02010609060101010101" pitchFamily="49" charset="-122"/>
                <a:ea typeface="楷体" panose="02010609060101010101" pitchFamily="49" charset="-122"/>
              </a:rPr>
              <a:t>T3</a:t>
            </a:r>
            <a:r>
              <a:rPr lang="zh-CN" altLang="en-US" sz="2200" b="1" dirty="0" smtClean="0">
                <a:latin typeface="楷体" panose="02010609060101010101" pitchFamily="49" charset="-122"/>
                <a:ea typeface="楷体" panose="02010609060101010101" pitchFamily="49" charset="-122"/>
              </a:rPr>
              <a:t>的请求，</a:t>
            </a:r>
            <a:r>
              <a:rPr lang="en-US" altLang="zh-CN" sz="2200" b="1" dirty="0" smtClean="0">
                <a:latin typeface="楷体" panose="02010609060101010101" pitchFamily="49" charset="-122"/>
                <a:ea typeface="楷体" panose="02010609060101010101" pitchFamily="49" charset="-122"/>
              </a:rPr>
              <a:t>T2</a:t>
            </a:r>
            <a:r>
              <a:rPr lang="zh-CN" altLang="en-US" sz="2200" b="1" dirty="0" smtClean="0">
                <a:latin typeface="楷体" panose="02010609060101010101" pitchFamily="49" charset="-122"/>
                <a:ea typeface="楷体" panose="02010609060101010101" pitchFamily="49" charset="-122"/>
              </a:rPr>
              <a:t>仍然等待。然后</a:t>
            </a:r>
            <a:r>
              <a:rPr lang="en-US" altLang="zh-CN" sz="2200" b="1" dirty="0" smtClean="0">
                <a:latin typeface="楷体" panose="02010609060101010101" pitchFamily="49" charset="-122"/>
                <a:ea typeface="楷体" panose="02010609060101010101" pitchFamily="49" charset="-122"/>
              </a:rPr>
              <a:t>T4</a:t>
            </a:r>
            <a:r>
              <a:rPr lang="zh-CN" altLang="en-US" sz="2200" b="1" dirty="0" smtClean="0">
                <a:latin typeface="楷体" panose="02010609060101010101" pitchFamily="49" charset="-122"/>
                <a:ea typeface="楷体" panose="02010609060101010101" pitchFamily="49" charset="-122"/>
              </a:rPr>
              <a:t>又请求封锁</a:t>
            </a:r>
            <a:r>
              <a:rPr lang="en-US" altLang="zh-CN" sz="2200" b="1" dirty="0" smtClean="0">
                <a:latin typeface="楷体" panose="02010609060101010101" pitchFamily="49" charset="-122"/>
                <a:ea typeface="楷体" panose="02010609060101010101" pitchFamily="49" charset="-122"/>
              </a:rPr>
              <a:t>R</a:t>
            </a:r>
            <a:r>
              <a:rPr lang="zh-CN" altLang="en-US" sz="2200" b="1" dirty="0" smtClean="0">
                <a:latin typeface="楷体" panose="02010609060101010101" pitchFamily="49" charset="-122"/>
                <a:ea typeface="楷体" panose="02010609060101010101" pitchFamily="49" charset="-122"/>
              </a:rPr>
              <a:t>，当</a:t>
            </a:r>
            <a:r>
              <a:rPr lang="en-US" altLang="zh-CN" sz="2200" b="1" dirty="0" smtClean="0">
                <a:latin typeface="楷体" panose="02010609060101010101" pitchFamily="49" charset="-122"/>
                <a:ea typeface="楷体" panose="02010609060101010101" pitchFamily="49" charset="-122"/>
              </a:rPr>
              <a:t>T3</a:t>
            </a:r>
            <a:r>
              <a:rPr lang="zh-CN" altLang="en-US" sz="2200" b="1" dirty="0" smtClean="0">
                <a:latin typeface="楷体" panose="02010609060101010101" pitchFamily="49" charset="-122"/>
                <a:ea typeface="楷体" panose="02010609060101010101" pitchFamily="49" charset="-122"/>
              </a:rPr>
              <a:t>释放了</a:t>
            </a:r>
            <a:r>
              <a:rPr lang="en-US" altLang="zh-CN" sz="2200" b="1" dirty="0" smtClean="0">
                <a:latin typeface="楷体" panose="02010609060101010101" pitchFamily="49" charset="-122"/>
                <a:ea typeface="楷体" panose="02010609060101010101" pitchFamily="49" charset="-122"/>
              </a:rPr>
              <a:t>R</a:t>
            </a:r>
            <a:r>
              <a:rPr lang="zh-CN" altLang="en-US" sz="2200" b="1" dirty="0" smtClean="0">
                <a:latin typeface="楷体" panose="02010609060101010101" pitchFamily="49" charset="-122"/>
                <a:ea typeface="楷体" panose="02010609060101010101" pitchFamily="49" charset="-122"/>
              </a:rPr>
              <a:t>上的封锁之后，系统又批准了</a:t>
            </a:r>
            <a:r>
              <a:rPr lang="en-US" altLang="zh-CN" sz="2200" b="1" dirty="0" smtClean="0">
                <a:latin typeface="楷体" panose="02010609060101010101" pitchFamily="49" charset="-122"/>
                <a:ea typeface="楷体" panose="02010609060101010101" pitchFamily="49" charset="-122"/>
              </a:rPr>
              <a:t>T4</a:t>
            </a:r>
            <a:r>
              <a:rPr lang="zh-CN" altLang="en-US" sz="2200" b="1" dirty="0" smtClean="0">
                <a:latin typeface="楷体" panose="02010609060101010101" pitchFamily="49" charset="-122"/>
                <a:ea typeface="楷体" panose="02010609060101010101" pitchFamily="49" charset="-122"/>
              </a:rPr>
              <a:t>的请求</a:t>
            </a:r>
            <a:r>
              <a:rPr lang="en-US" altLang="zh-CN" sz="2200" b="1" dirty="0" smtClean="0">
                <a:latin typeface="楷体" panose="02010609060101010101" pitchFamily="49" charset="-122"/>
                <a:ea typeface="楷体" panose="02010609060101010101" pitchFamily="49" charset="-122"/>
              </a:rPr>
              <a:t>......T2</a:t>
            </a:r>
            <a:r>
              <a:rPr lang="zh-CN" altLang="en-US" sz="2200" b="1" dirty="0" smtClean="0">
                <a:latin typeface="楷体" panose="02010609060101010101" pitchFamily="49" charset="-122"/>
                <a:ea typeface="楷体" panose="02010609060101010101" pitchFamily="49" charset="-122"/>
              </a:rPr>
              <a:t>可能永远等待。</a:t>
            </a:r>
            <a:endParaRPr lang="zh-CN" altLang="en-US" sz="2200" b="1" dirty="0">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215900" y="1233488"/>
            <a:ext cx="8748713" cy="4140200"/>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smtClean="0">
                <a:solidFill>
                  <a:schemeClr val="tx1"/>
                </a:solidFill>
                <a:latin typeface="Arial" panose="020B0604020202020204" pitchFamily="34" charset="0"/>
              </a:rPr>
              <a:t>    2</a:t>
            </a:r>
            <a:r>
              <a:rPr lang="zh-CN" altLang="en-US" sz="2400" kern="1200" dirty="0" smtClean="0">
                <a:solidFill>
                  <a:schemeClr val="tx1"/>
                </a:solidFill>
                <a:latin typeface="Arial" panose="020B0604020202020204" pitchFamily="34" charset="0"/>
              </a:rPr>
              <a:t>．锁定粒度</a:t>
            </a:r>
            <a:endParaRPr lang="en-US" altLang="zh-CN" sz="2400" kern="1200" dirty="0" smtClean="0">
              <a:solidFill>
                <a:schemeClr val="tx1"/>
              </a:solidFill>
              <a:latin typeface="Arial" panose="020B0604020202020204" pitchFamily="34" charset="0"/>
            </a:endParaRPr>
          </a:p>
          <a:p>
            <a:pPr>
              <a:defRPr/>
            </a:pPr>
            <a:r>
              <a:rPr lang="en-US" altLang="zh-CN" sz="2400" kern="1200" dirty="0" smtClean="0">
                <a:solidFill>
                  <a:schemeClr val="tx1"/>
                </a:solidFill>
                <a:latin typeface="Arial" panose="020B0604020202020204" pitchFamily="34" charset="0"/>
              </a:rPr>
              <a:t>SQL Server</a:t>
            </a:r>
            <a:r>
              <a:rPr lang="zh-CN" altLang="en-US" sz="2400" kern="1200" dirty="0" smtClean="0">
                <a:solidFill>
                  <a:schemeClr val="tx1"/>
                </a:solidFill>
                <a:latin typeface="Arial" panose="020B0604020202020204" pitchFamily="34" charset="0"/>
              </a:rPr>
              <a:t>中，可被封锁的资源从小到大分别是行、页、扩展盘区、表和数据库，被封锁的资源单位称为</a:t>
            </a:r>
            <a:r>
              <a:rPr lang="zh-CN" altLang="en-US" sz="2400" kern="1200" dirty="0" smtClean="0">
                <a:solidFill>
                  <a:srgbClr val="C00000"/>
                </a:solidFill>
                <a:latin typeface="Arial" panose="020B0604020202020204" pitchFamily="34" charset="0"/>
              </a:rPr>
              <a:t>锁定粒度</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上述</a:t>
            </a:r>
            <a:r>
              <a:rPr lang="en-US" altLang="zh-CN" sz="2400" kern="1200" dirty="0" smtClean="0">
                <a:solidFill>
                  <a:schemeClr val="tx1"/>
                </a:solidFill>
                <a:latin typeface="Arial" panose="020B0604020202020204" pitchFamily="34" charset="0"/>
              </a:rPr>
              <a:t>5</a:t>
            </a:r>
            <a:r>
              <a:rPr lang="zh-CN" altLang="en-US" sz="2400" kern="1200" dirty="0" smtClean="0">
                <a:solidFill>
                  <a:schemeClr val="tx1"/>
                </a:solidFill>
                <a:latin typeface="Arial" panose="020B0604020202020204" pitchFamily="34" charset="0"/>
              </a:rPr>
              <a:t>种资源单位其锁定粒度是由小到大排列的。</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锁定粒度不同，资源的开销将不同，并且锁定粒度与数据库访问并发度是一对矛盾，锁定粒度大，系统开销小，但并发度会降低；锁定粒度小，系统开销大，但并发度可提高。</a:t>
            </a:r>
            <a:endParaRPr lang="en-US" altLang="zh-CN" sz="2400"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0180" name="AutoShape 53"/>
          <p:cNvSpPr>
            <a:spLocks noChangeArrowheads="1"/>
          </p:cNvSpPr>
          <p:nvPr/>
        </p:nvSpPr>
        <p:spPr bwMode="auto">
          <a:xfrm>
            <a:off x="215900" y="1736725"/>
            <a:ext cx="8748713" cy="363696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0181"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0182"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0183"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9" name="Rectangle 7"/>
          <p:cNvSpPr>
            <a:spLocks noChangeArrowheads="1"/>
          </p:cNvSpPr>
          <p:nvPr/>
        </p:nvSpPr>
        <p:spPr bwMode="auto">
          <a:xfrm>
            <a:off x="684213" y="5784850"/>
            <a:ext cx="7245350" cy="400050"/>
          </a:xfrm>
          <a:prstGeom prst="rect">
            <a:avLst/>
          </a:prstGeom>
          <a:solidFill>
            <a:srgbClr val="FFFF00"/>
          </a:solidFill>
          <a:ln w="9525" cmpd="sng">
            <a:solidFill>
              <a:srgbClr val="0000FF"/>
            </a:solidFill>
            <a:miter lim="800000"/>
          </a:ln>
          <a:effectLst/>
        </p:spPr>
        <p:txBody>
          <a:bodyPr>
            <a:spAutoFit/>
          </a:bodyPr>
          <a:lstStyle/>
          <a:p>
            <a:pPr algn="l">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dirty="0">
                <a:solidFill>
                  <a:srgbClr val="FF0000"/>
                </a:solidFill>
                <a:sym typeface="Wingdings" panose="05000000000000000000" pitchFamily="2" charset="2"/>
              </a:rPr>
              <a:t>参看课本</a:t>
            </a:r>
            <a:r>
              <a:rPr lang="zh-CN" altLang="en-US" sz="2000" b="1" dirty="0">
                <a:solidFill>
                  <a:srgbClr val="FF0000"/>
                </a:solidFill>
              </a:rPr>
              <a:t>表</a:t>
            </a:r>
            <a:r>
              <a:rPr lang="en-US" altLang="zh-CN" sz="2000" b="1" dirty="0">
                <a:solidFill>
                  <a:srgbClr val="FF0000"/>
                </a:solidFill>
              </a:rPr>
              <a:t>8-3  </a:t>
            </a:r>
            <a:r>
              <a:rPr lang="zh-CN" altLang="en-US" sz="2000" b="1" dirty="0">
                <a:solidFill>
                  <a:srgbClr val="FF0000"/>
                </a:solidFill>
              </a:rPr>
              <a:t>锁的粒度及其说明</a:t>
            </a:r>
            <a:endParaRPr lang="zh-CN" altLang="en-US" sz="2000" b="1" dirty="0">
              <a:solidFill>
                <a:srgbClr val="FF0000"/>
              </a:solidFill>
            </a:endParaRP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41313" y="1233488"/>
            <a:ext cx="8623300" cy="4787900"/>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smtClean="0">
                <a:solidFill>
                  <a:schemeClr val="tx1"/>
                </a:solidFill>
                <a:latin typeface="Arial" panose="020B0604020202020204" pitchFamily="34" charset="0"/>
              </a:rPr>
              <a:t>    3</a:t>
            </a:r>
            <a:r>
              <a:rPr lang="zh-CN" altLang="en-US" sz="2400" kern="1200" dirty="0" smtClean="0">
                <a:solidFill>
                  <a:schemeClr val="tx1"/>
                </a:solidFill>
                <a:latin typeface="Arial" panose="020B0604020202020204" pitchFamily="34" charset="0"/>
              </a:rPr>
              <a:t>．封锁模式</a:t>
            </a:r>
            <a:endParaRPr lang="en-US" altLang="zh-CN" sz="2400" kern="1200" dirty="0" smtClean="0">
              <a:solidFill>
                <a:schemeClr val="tx1"/>
              </a:solidFill>
              <a:latin typeface="Arial" panose="020B0604020202020204" pitchFamily="34" charset="0"/>
            </a:endParaRPr>
          </a:p>
          <a:p>
            <a:pPr>
              <a:defRPr/>
            </a:pPr>
            <a:r>
              <a:rPr lang="en-US" altLang="zh-CN" sz="2400" kern="1200" dirty="0" smtClean="0">
                <a:solidFill>
                  <a:schemeClr val="tx1"/>
                </a:solidFill>
                <a:latin typeface="Arial" panose="020B0604020202020204" pitchFamily="34" charset="0"/>
              </a:rPr>
              <a:t>SQL Server</a:t>
            </a:r>
            <a:r>
              <a:rPr lang="zh-CN" altLang="en-US" sz="2400" kern="1200" dirty="0" smtClean="0">
                <a:solidFill>
                  <a:schemeClr val="tx1"/>
                </a:solidFill>
                <a:latin typeface="Arial" panose="020B0604020202020204" pitchFamily="34" charset="0"/>
              </a:rPr>
              <a:t>使用不同的锁模式锁定资源，这些锁模式确定了并发事务访问资源的方式。</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共有</a:t>
            </a:r>
            <a:r>
              <a:rPr lang="en-US" altLang="zh-CN" sz="2400" kern="1200" dirty="0" smtClean="0">
                <a:solidFill>
                  <a:schemeClr val="tx1"/>
                </a:solidFill>
                <a:latin typeface="Arial" panose="020B0604020202020204" pitchFamily="34" charset="0"/>
              </a:rPr>
              <a:t>7</a:t>
            </a:r>
            <a:r>
              <a:rPr lang="zh-CN" altLang="en-US" sz="2400" kern="1200" dirty="0" smtClean="0">
                <a:solidFill>
                  <a:schemeClr val="tx1"/>
                </a:solidFill>
                <a:latin typeface="Arial" panose="020B0604020202020204" pitchFamily="34" charset="0"/>
              </a:rPr>
              <a:t>种封锁模式：分别是</a:t>
            </a:r>
            <a:r>
              <a:rPr lang="zh-CN" altLang="en-US" sz="2400" kern="1200" dirty="0" smtClean="0">
                <a:solidFill>
                  <a:srgbClr val="FF0000"/>
                </a:solidFill>
                <a:latin typeface="Arial" panose="020B0604020202020204" pitchFamily="34" charset="0"/>
              </a:rPr>
              <a:t>共享（</a:t>
            </a:r>
            <a:r>
              <a:rPr lang="en-US" altLang="zh-CN" sz="2400" kern="1200" dirty="0" smtClean="0">
                <a:solidFill>
                  <a:srgbClr val="FF0000"/>
                </a:solidFill>
                <a:latin typeface="Arial" panose="020B0604020202020204" pitchFamily="34" charset="0"/>
              </a:rPr>
              <a:t>Shared</a:t>
            </a:r>
            <a:r>
              <a:rPr lang="zh-CN" altLang="en-US" sz="2400" kern="1200" dirty="0" smtClean="0">
                <a:solidFill>
                  <a:srgbClr val="FF0000"/>
                </a:solidFill>
                <a:latin typeface="Arial" panose="020B0604020202020204" pitchFamily="34" charset="0"/>
              </a:rPr>
              <a:t>，</a:t>
            </a:r>
            <a:r>
              <a:rPr lang="en-US" altLang="zh-CN" sz="2400" kern="1200" dirty="0" smtClean="0">
                <a:solidFill>
                  <a:srgbClr val="FF0000"/>
                </a:solidFill>
                <a:latin typeface="Arial" panose="020B0604020202020204" pitchFamily="34" charset="0"/>
              </a:rPr>
              <a:t>S</a:t>
            </a:r>
            <a:r>
              <a:rPr lang="zh-CN" altLang="en-US" sz="2400" kern="1200" dirty="0" smtClean="0">
                <a:solidFill>
                  <a:srgbClr val="FF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排它（</a:t>
            </a:r>
            <a:r>
              <a:rPr lang="en-US" altLang="zh-CN" sz="2400" kern="1200" dirty="0" smtClean="0">
                <a:solidFill>
                  <a:srgbClr val="FF0000"/>
                </a:solidFill>
                <a:latin typeface="Arial" panose="020B0604020202020204" pitchFamily="34" charset="0"/>
              </a:rPr>
              <a:t>Exclusive</a:t>
            </a:r>
            <a:r>
              <a:rPr lang="zh-CN" altLang="en-US" sz="2400" kern="1200" dirty="0" smtClean="0">
                <a:solidFill>
                  <a:srgbClr val="FF0000"/>
                </a:solidFill>
                <a:latin typeface="Arial" panose="020B0604020202020204" pitchFamily="34" charset="0"/>
              </a:rPr>
              <a:t>，</a:t>
            </a:r>
            <a:r>
              <a:rPr lang="en-US" altLang="zh-CN" sz="2400" kern="1200" dirty="0" smtClean="0">
                <a:solidFill>
                  <a:srgbClr val="FF0000"/>
                </a:solidFill>
                <a:latin typeface="Arial" panose="020B0604020202020204" pitchFamily="34" charset="0"/>
              </a:rPr>
              <a:t>X</a:t>
            </a:r>
            <a:r>
              <a:rPr lang="zh-CN" altLang="en-US" sz="2400" kern="1200" dirty="0" smtClean="0">
                <a:solidFill>
                  <a:srgbClr val="FF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更新（</a:t>
            </a:r>
            <a:r>
              <a:rPr lang="en-US" altLang="zh-CN" sz="2400" kern="1200" dirty="0" smtClean="0">
                <a:solidFill>
                  <a:srgbClr val="FF0000"/>
                </a:solidFill>
                <a:latin typeface="Arial" panose="020B0604020202020204" pitchFamily="34" charset="0"/>
              </a:rPr>
              <a:t>Update</a:t>
            </a:r>
            <a:r>
              <a:rPr lang="zh-CN" altLang="en-US" sz="2400" kern="1200" dirty="0" smtClean="0">
                <a:solidFill>
                  <a:srgbClr val="FF0000"/>
                </a:solidFill>
                <a:latin typeface="Arial" panose="020B0604020202020204" pitchFamily="34" charset="0"/>
              </a:rPr>
              <a:t>，</a:t>
            </a:r>
            <a:r>
              <a:rPr lang="en-US" altLang="zh-CN" sz="2400" kern="1200" dirty="0" smtClean="0">
                <a:solidFill>
                  <a:srgbClr val="FF0000"/>
                </a:solidFill>
                <a:latin typeface="Arial" panose="020B0604020202020204" pitchFamily="34" charset="0"/>
              </a:rPr>
              <a:t>U</a:t>
            </a:r>
            <a:r>
              <a:rPr lang="zh-CN" altLang="en-US" sz="2400" kern="1200" dirty="0" smtClean="0">
                <a:solidFill>
                  <a:srgbClr val="FF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意象（</a:t>
            </a:r>
            <a:r>
              <a:rPr lang="en-US" altLang="zh-CN" sz="2400" kern="1200" dirty="0" smtClean="0">
                <a:solidFill>
                  <a:srgbClr val="FF0000"/>
                </a:solidFill>
                <a:latin typeface="Arial" panose="020B0604020202020204" pitchFamily="34" charset="0"/>
              </a:rPr>
              <a:t>Intent</a:t>
            </a:r>
            <a:r>
              <a:rPr lang="zh-CN" altLang="en-US" sz="2400" kern="1200" dirty="0" smtClean="0">
                <a:solidFill>
                  <a:srgbClr val="FF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架构（</a:t>
            </a:r>
            <a:r>
              <a:rPr lang="en-US" altLang="zh-CN" sz="2400" kern="1200" dirty="0" smtClean="0">
                <a:solidFill>
                  <a:srgbClr val="FF0000"/>
                </a:solidFill>
                <a:latin typeface="Arial" panose="020B0604020202020204" pitchFamily="34" charset="0"/>
              </a:rPr>
              <a:t>Schema</a:t>
            </a:r>
            <a:r>
              <a:rPr lang="zh-CN" altLang="en-US" sz="2400" kern="1200" dirty="0" smtClean="0">
                <a:solidFill>
                  <a:srgbClr val="FF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键范围（</a:t>
            </a:r>
            <a:r>
              <a:rPr lang="en-US" altLang="zh-CN" sz="2400" kern="1200" dirty="0" smtClean="0">
                <a:solidFill>
                  <a:srgbClr val="FF0000"/>
                </a:solidFill>
                <a:latin typeface="Arial" panose="020B0604020202020204" pitchFamily="34" charset="0"/>
              </a:rPr>
              <a:t>Key-range</a:t>
            </a:r>
            <a:r>
              <a:rPr lang="zh-CN" altLang="en-US" sz="2400" kern="1200" dirty="0" smtClean="0">
                <a:solidFill>
                  <a:srgbClr val="FF0000"/>
                </a:solidFill>
                <a:latin typeface="Arial" panose="020B0604020202020204" pitchFamily="34" charset="0"/>
              </a:rPr>
              <a:t>）</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大容量更新（</a:t>
            </a:r>
            <a:r>
              <a:rPr lang="en-US" altLang="zh-CN" sz="2400" kern="1200" dirty="0" smtClean="0">
                <a:solidFill>
                  <a:srgbClr val="FF0000"/>
                </a:solidFill>
                <a:latin typeface="Arial" panose="020B0604020202020204" pitchFamily="34" charset="0"/>
              </a:rPr>
              <a:t>Bulk Update</a:t>
            </a:r>
            <a:r>
              <a:rPr lang="zh-CN" altLang="en-US" sz="2400" kern="1200" dirty="0" smtClean="0">
                <a:solidFill>
                  <a:srgbClr val="FF0000"/>
                </a:solidFill>
                <a:latin typeface="Arial" panose="020B0604020202020204" pitchFamily="34" charset="0"/>
              </a:rPr>
              <a:t>，</a:t>
            </a:r>
            <a:r>
              <a:rPr lang="en-US" altLang="zh-CN" sz="2400" kern="1200" dirty="0" smtClean="0">
                <a:solidFill>
                  <a:srgbClr val="FF0000"/>
                </a:solidFill>
                <a:latin typeface="Arial" panose="020B0604020202020204" pitchFamily="34" charset="0"/>
              </a:rPr>
              <a:t>BU</a:t>
            </a:r>
            <a:r>
              <a:rPr lang="zh-CN" altLang="en-US" sz="2400" kern="1200" dirty="0" smtClean="0">
                <a:solidFill>
                  <a:srgbClr val="FF0000"/>
                </a:solidFill>
                <a:latin typeface="Arial" panose="020B0604020202020204" pitchFamily="34" charset="0"/>
              </a:rPr>
              <a:t>）</a:t>
            </a:r>
            <a:endParaRPr lang="en-US" altLang="zh-CN" sz="2400" kern="1200" dirty="0" smtClean="0">
              <a:solidFill>
                <a:srgbClr val="FF0000"/>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1204" name="AutoShape 53"/>
          <p:cNvSpPr>
            <a:spLocks noChangeArrowheads="1"/>
          </p:cNvSpPr>
          <p:nvPr/>
        </p:nvSpPr>
        <p:spPr bwMode="auto">
          <a:xfrm>
            <a:off x="215900" y="1736725"/>
            <a:ext cx="8748713" cy="442912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1205"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1206"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1207"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pic>
        <p:nvPicPr>
          <p:cNvPr id="5120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056438" y="4619625"/>
            <a:ext cx="1219200" cy="1219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28510" y="1397741"/>
            <a:ext cx="8515350" cy="4787900"/>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lnSpc>
                <a:spcPct val="100000"/>
              </a:lnSpc>
              <a:buNone/>
              <a:defRPr/>
            </a:pPr>
            <a:r>
              <a:rPr lang="en-US" altLang="zh-CN" sz="2400" kern="1200" dirty="0" smtClean="0">
                <a:solidFill>
                  <a:schemeClr val="tx1"/>
                </a:solidFill>
                <a:latin typeface="Arial" panose="020B0604020202020204" pitchFamily="34" charset="0"/>
              </a:rPr>
              <a:t>    </a:t>
            </a:r>
            <a:r>
              <a:rPr lang="en-US" altLang="zh-CN" sz="2400" kern="1200" dirty="0" smtClean="0">
                <a:solidFill>
                  <a:schemeClr val="tx1"/>
                </a:solidFill>
                <a:latin typeface="+mn-ea"/>
              </a:rPr>
              <a:t>3</a:t>
            </a:r>
            <a:r>
              <a:rPr lang="zh-CN" altLang="en-US" sz="2400" kern="1200" dirty="0" smtClean="0">
                <a:solidFill>
                  <a:schemeClr val="tx1"/>
                </a:solidFill>
                <a:latin typeface="+mn-ea"/>
              </a:rPr>
              <a:t>．封锁模式</a:t>
            </a:r>
            <a:endParaRPr lang="en-US" altLang="zh-CN" sz="2400" kern="1200" dirty="0" smtClean="0">
              <a:solidFill>
                <a:schemeClr val="tx1"/>
              </a:solidFill>
              <a:latin typeface="+mn-ea"/>
            </a:endParaRPr>
          </a:p>
          <a:p>
            <a:pPr>
              <a:lnSpc>
                <a:spcPct val="100000"/>
              </a:lnSpc>
              <a:defRPr/>
            </a:pPr>
            <a:r>
              <a:rPr lang="zh-CN" altLang="en-US" sz="2400" kern="1200" dirty="0" smtClean="0">
                <a:solidFill>
                  <a:schemeClr val="tx1"/>
                </a:solidFill>
                <a:latin typeface="+mn-ea"/>
              </a:rPr>
              <a:t>（</a:t>
            </a:r>
            <a:r>
              <a:rPr lang="en-US" altLang="zh-CN" sz="2400" kern="1200" dirty="0" smtClean="0">
                <a:solidFill>
                  <a:schemeClr val="tx1"/>
                </a:solidFill>
                <a:latin typeface="+mn-ea"/>
              </a:rPr>
              <a:t>1</a:t>
            </a:r>
            <a:r>
              <a:rPr lang="zh-CN" altLang="en-US" sz="2400" kern="1200" dirty="0" smtClean="0">
                <a:solidFill>
                  <a:schemeClr val="tx1"/>
                </a:solidFill>
                <a:latin typeface="+mn-ea"/>
              </a:rPr>
              <a:t>）</a:t>
            </a:r>
            <a:r>
              <a:rPr lang="zh-CN" altLang="en-US" sz="2400" kern="1200" dirty="0" smtClean="0">
                <a:solidFill>
                  <a:srgbClr val="FF0000"/>
                </a:solidFill>
                <a:latin typeface="+mn-ea"/>
              </a:rPr>
              <a:t>共享（</a:t>
            </a:r>
            <a:r>
              <a:rPr lang="en-US" altLang="zh-CN" sz="2400" kern="1200" dirty="0" smtClean="0">
                <a:solidFill>
                  <a:srgbClr val="FF0000"/>
                </a:solidFill>
                <a:latin typeface="+mn-ea"/>
              </a:rPr>
              <a:t>S</a:t>
            </a:r>
            <a:r>
              <a:rPr lang="zh-CN" altLang="en-US" sz="2400" kern="1200" dirty="0" smtClean="0">
                <a:solidFill>
                  <a:srgbClr val="FF0000"/>
                </a:solidFill>
                <a:latin typeface="+mn-ea"/>
              </a:rPr>
              <a:t>锁、读锁）</a:t>
            </a:r>
            <a:r>
              <a:rPr lang="zh-CN" altLang="en-US" sz="2400" kern="1200" dirty="0" smtClean="0">
                <a:solidFill>
                  <a:schemeClr val="tx1"/>
                </a:solidFill>
                <a:latin typeface="+mn-ea"/>
              </a:rPr>
              <a:t>：共享锁允许并发事务读取一个资源。当一个资源上存在共享锁时，任何其它事务都不能修改数据。</a:t>
            </a:r>
            <a:endParaRPr lang="en-US" altLang="zh-CN" sz="2400" kern="1200" dirty="0" smtClean="0">
              <a:solidFill>
                <a:schemeClr val="tx1"/>
              </a:solidFill>
              <a:latin typeface="+mn-ea"/>
            </a:endParaRPr>
          </a:p>
          <a:p>
            <a:pPr lvl="1">
              <a:lnSpc>
                <a:spcPct val="100000"/>
              </a:lnSpc>
              <a:defRPr/>
            </a:pPr>
            <a:r>
              <a:rPr lang="zh-CN" altLang="en-US" sz="2400" b="1" kern="1200" dirty="0" smtClean="0">
                <a:solidFill>
                  <a:schemeClr val="tx1"/>
                </a:solidFill>
                <a:latin typeface="+mn-ea"/>
              </a:rPr>
              <a:t>默认情况下，</a:t>
            </a:r>
            <a:r>
              <a:rPr lang="en-US" altLang="zh-CN" sz="2400" b="1" kern="1200" dirty="0" smtClean="0">
                <a:solidFill>
                  <a:schemeClr val="tx1"/>
                </a:solidFill>
                <a:latin typeface="+mn-ea"/>
              </a:rPr>
              <a:t>SQL Server</a:t>
            </a:r>
            <a:r>
              <a:rPr lang="zh-CN" altLang="en-US" sz="2400" b="1" kern="1200" dirty="0" smtClean="0">
                <a:solidFill>
                  <a:schemeClr val="tx1"/>
                </a:solidFill>
                <a:latin typeface="+mn-ea"/>
              </a:rPr>
              <a:t>会自动在需要读取的数据上加上</a:t>
            </a:r>
            <a:r>
              <a:rPr lang="en-US" altLang="zh-CN" sz="2400" b="1" kern="1200" dirty="0" smtClean="0">
                <a:solidFill>
                  <a:schemeClr val="tx1"/>
                </a:solidFill>
                <a:latin typeface="+mn-ea"/>
              </a:rPr>
              <a:t>S</a:t>
            </a:r>
            <a:r>
              <a:rPr lang="zh-CN" altLang="en-US" sz="2400" b="1" kern="1200" dirty="0" smtClean="0">
                <a:solidFill>
                  <a:schemeClr val="tx1"/>
                </a:solidFill>
                <a:latin typeface="+mn-ea"/>
              </a:rPr>
              <a:t>锁，表、页和单独的行（表或者索引上）都可以持有</a:t>
            </a:r>
            <a:r>
              <a:rPr lang="en-US" altLang="zh-CN" sz="2400" b="1" kern="1200" dirty="0" smtClean="0">
                <a:solidFill>
                  <a:schemeClr val="tx1"/>
                </a:solidFill>
                <a:latin typeface="+mn-ea"/>
              </a:rPr>
              <a:t>S</a:t>
            </a:r>
            <a:r>
              <a:rPr lang="zh-CN" altLang="en-US" sz="2400" b="1" kern="1200" dirty="0" smtClean="0">
                <a:solidFill>
                  <a:schemeClr val="tx1"/>
                </a:solidFill>
                <a:latin typeface="+mn-ea"/>
              </a:rPr>
              <a:t>锁。通常情况下，</a:t>
            </a:r>
            <a:r>
              <a:rPr lang="en-US" altLang="zh-CN" sz="2400" b="1" kern="1200" dirty="0" smtClean="0">
                <a:solidFill>
                  <a:schemeClr val="tx1"/>
                </a:solidFill>
                <a:latin typeface="+mn-ea"/>
              </a:rPr>
              <a:t>SQL Server</a:t>
            </a:r>
            <a:r>
              <a:rPr lang="zh-CN" altLang="en-US" sz="2400" b="1" kern="1200" dirty="0" smtClean="0">
                <a:solidFill>
                  <a:schemeClr val="tx1"/>
                </a:solidFill>
                <a:latin typeface="+mn-ea"/>
              </a:rPr>
              <a:t>会在读取完数据后马上释放</a:t>
            </a:r>
            <a:r>
              <a:rPr lang="en-US" altLang="zh-CN" sz="2400" b="1" kern="1200" dirty="0" smtClean="0">
                <a:solidFill>
                  <a:schemeClr val="tx1"/>
                </a:solidFill>
                <a:latin typeface="+mn-ea"/>
              </a:rPr>
              <a:t>S</a:t>
            </a:r>
            <a:r>
              <a:rPr lang="zh-CN" altLang="en-US" sz="2400" b="1" kern="1200" dirty="0" smtClean="0">
                <a:solidFill>
                  <a:schemeClr val="tx1"/>
                </a:solidFill>
                <a:latin typeface="+mn-ea"/>
              </a:rPr>
              <a:t>锁，不需要等待事务结束。</a:t>
            </a:r>
            <a:endParaRPr lang="en-US" altLang="zh-CN" sz="2400" b="1" kern="1200" dirty="0" smtClean="0">
              <a:solidFill>
                <a:schemeClr val="tx1"/>
              </a:solidFill>
              <a:latin typeface="+mn-ea"/>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2228" name="AutoShape 53"/>
          <p:cNvSpPr>
            <a:spLocks noChangeArrowheads="1"/>
          </p:cNvSpPr>
          <p:nvPr/>
        </p:nvSpPr>
        <p:spPr bwMode="auto">
          <a:xfrm>
            <a:off x="395536" y="1880828"/>
            <a:ext cx="8569076" cy="428466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2229"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2230"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2231"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143509" y="1233488"/>
            <a:ext cx="8712968" cy="4787900"/>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a:defRPr/>
            </a:pPr>
            <a:endParaRPr lang="en-US" altLang="zh-CN" sz="2400" kern="1200" dirty="0" smtClean="0">
              <a:solidFill>
                <a:schemeClr val="tx1"/>
              </a:solidFill>
              <a:latin typeface="Arial" panose="020B0604020202020204" pitchFamily="34" charset="0"/>
            </a:endParaRPr>
          </a:p>
          <a:p>
            <a:pPr marL="0" indent="0">
              <a:buNone/>
              <a:defRPr/>
            </a:pPr>
            <a:r>
              <a:rPr lang="en-US" altLang="zh-CN" sz="2400" kern="1200" dirty="0" smtClean="0">
                <a:solidFill>
                  <a:schemeClr val="tx1"/>
                </a:solidFill>
                <a:latin typeface="Arial" panose="020B0604020202020204" pitchFamily="34" charset="0"/>
              </a:rPr>
              <a:t>    3</a:t>
            </a:r>
            <a:r>
              <a:rPr lang="zh-CN" altLang="en-US" sz="2400" kern="1200" dirty="0" smtClean="0">
                <a:solidFill>
                  <a:schemeClr val="tx1"/>
                </a:solidFill>
                <a:latin typeface="Arial" panose="020B0604020202020204" pitchFamily="34" charset="0"/>
              </a:rPr>
              <a:t>．封锁模式</a:t>
            </a:r>
            <a:endParaRPr lang="en-US" altLang="zh-CN" sz="2400" kern="1200" dirty="0" smtClean="0">
              <a:solidFill>
                <a:schemeClr val="tx1"/>
              </a:solidFill>
              <a:latin typeface="Arial" panose="020B0604020202020204" pitchFamily="34" charset="0"/>
            </a:endParaRPr>
          </a:p>
          <a:p>
            <a:pPr>
              <a:defRPr/>
            </a:pPr>
            <a:r>
              <a:rPr lang="zh-CN" altLang="en-US" sz="2400" kern="1200" dirty="0" smtClean="0">
                <a:solidFill>
                  <a:schemeClr val="tx1"/>
                </a:solidFill>
                <a:latin typeface="Arial" panose="020B0604020202020204" pitchFamily="34" charset="0"/>
              </a:rPr>
              <a:t>（</a:t>
            </a:r>
            <a:r>
              <a:rPr lang="en-US" altLang="zh-CN" sz="2400" kern="1200" dirty="0" smtClean="0">
                <a:solidFill>
                  <a:schemeClr val="tx1"/>
                </a:solidFill>
                <a:latin typeface="Arial" panose="020B0604020202020204" pitchFamily="34" charset="0"/>
              </a:rPr>
              <a:t>2</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排它（</a:t>
            </a:r>
            <a:r>
              <a:rPr lang="en-US" altLang="zh-CN" sz="2400" kern="1200" dirty="0" smtClean="0">
                <a:solidFill>
                  <a:srgbClr val="FF0000"/>
                </a:solidFill>
                <a:latin typeface="Arial" panose="020B0604020202020204" pitchFamily="34" charset="0"/>
              </a:rPr>
              <a:t>X</a:t>
            </a:r>
            <a:r>
              <a:rPr lang="zh-CN" altLang="en-US" sz="2400" kern="1200" dirty="0" smtClean="0">
                <a:solidFill>
                  <a:srgbClr val="FF0000"/>
                </a:solidFill>
                <a:latin typeface="Arial" panose="020B0604020202020204" pitchFamily="34" charset="0"/>
              </a:rPr>
              <a:t>锁、写锁）</a:t>
            </a:r>
            <a:r>
              <a:rPr lang="zh-CN" altLang="en-US" sz="2400" kern="1200" dirty="0" smtClean="0">
                <a:solidFill>
                  <a:schemeClr val="tx1"/>
                </a:solidFill>
                <a:latin typeface="Arial" panose="020B0604020202020204" pitchFamily="34" charset="0"/>
              </a:rPr>
              <a:t>：排它锁可以防止并发事务对资源进行访问。其它事务不能读取或修改排它锁锁定的数据。</a:t>
            </a:r>
            <a:endParaRPr lang="en-US" altLang="zh-CN" sz="2400" kern="1200" dirty="0" smtClean="0">
              <a:solidFill>
                <a:schemeClr val="tx1"/>
              </a:solidFill>
              <a:latin typeface="Arial" panose="020B0604020202020204" pitchFamily="34" charset="0"/>
            </a:endParaRPr>
          </a:p>
          <a:p>
            <a:pPr lvl="1">
              <a:defRPr/>
            </a:pPr>
            <a:r>
              <a:rPr lang="zh-CN" altLang="en-US" sz="2400" b="1" kern="1200" dirty="0" smtClean="0">
                <a:solidFill>
                  <a:schemeClr val="tx1"/>
                </a:solidFill>
                <a:latin typeface="Arial" panose="020B0604020202020204" pitchFamily="34" charset="0"/>
              </a:rPr>
              <a:t>当</a:t>
            </a:r>
            <a:r>
              <a:rPr lang="en-US" altLang="zh-CN" sz="2400" b="1" kern="1200" dirty="0" smtClean="0">
                <a:solidFill>
                  <a:schemeClr val="tx1"/>
                </a:solidFill>
                <a:latin typeface="Arial" panose="020B0604020202020204" pitchFamily="34" charset="0"/>
              </a:rPr>
              <a:t>SQL Server</a:t>
            </a:r>
            <a:r>
              <a:rPr lang="zh-CN" altLang="en-US" sz="2400" b="1" kern="1200" dirty="0" smtClean="0">
                <a:solidFill>
                  <a:schemeClr val="tx1"/>
                </a:solidFill>
                <a:latin typeface="Arial" panose="020B0604020202020204" pitchFamily="34" charset="0"/>
              </a:rPr>
              <a:t>通过</a:t>
            </a:r>
            <a:r>
              <a:rPr lang="en-US" altLang="zh-CN" sz="2400" b="1" kern="1200" dirty="0" smtClean="0">
                <a:solidFill>
                  <a:schemeClr val="tx1"/>
                </a:solidFill>
                <a:latin typeface="Arial" panose="020B0604020202020204" pitchFamily="34" charset="0"/>
              </a:rPr>
              <a:t>Insert</a:t>
            </a:r>
            <a:r>
              <a:rPr lang="zh-CN" altLang="en-US" sz="2400" b="1" kern="1200" dirty="0" smtClean="0">
                <a:solidFill>
                  <a:schemeClr val="tx1"/>
                </a:solidFill>
                <a:latin typeface="Arial" panose="020B0604020202020204" pitchFamily="34" charset="0"/>
              </a:rPr>
              <a:t>、</a:t>
            </a:r>
            <a:r>
              <a:rPr lang="en-US" altLang="zh-CN" sz="2400" b="1" kern="1200" dirty="0" smtClean="0">
                <a:solidFill>
                  <a:schemeClr val="tx1"/>
                </a:solidFill>
                <a:latin typeface="Arial" panose="020B0604020202020204" pitchFamily="34" charset="0"/>
              </a:rPr>
              <a:t>Update</a:t>
            </a:r>
            <a:r>
              <a:rPr lang="zh-CN" altLang="en-US" sz="2400" b="1" kern="1200" dirty="0" smtClean="0">
                <a:solidFill>
                  <a:schemeClr val="tx1"/>
                </a:solidFill>
                <a:latin typeface="Arial" panose="020B0604020202020204" pitchFamily="34" charset="0"/>
              </a:rPr>
              <a:t>、</a:t>
            </a:r>
            <a:r>
              <a:rPr lang="en-US" altLang="zh-CN" sz="2400" b="1" kern="1200" dirty="0" smtClean="0">
                <a:solidFill>
                  <a:schemeClr val="tx1"/>
                </a:solidFill>
                <a:latin typeface="Arial" panose="020B0604020202020204" pitchFamily="34" charset="0"/>
              </a:rPr>
              <a:t>Delete</a:t>
            </a:r>
            <a:r>
              <a:rPr lang="zh-CN" altLang="en-US" sz="2400" b="1" kern="1200" dirty="0" smtClean="0">
                <a:solidFill>
                  <a:schemeClr val="tx1"/>
                </a:solidFill>
                <a:latin typeface="Arial" panose="020B0604020202020204" pitchFamily="34" charset="0"/>
              </a:rPr>
              <a:t>等操作修改数据时，会对相应的数据加</a:t>
            </a:r>
            <a:r>
              <a:rPr lang="en-US" altLang="zh-CN" sz="2400" b="1" kern="1200" dirty="0" smtClean="0">
                <a:solidFill>
                  <a:schemeClr val="tx1"/>
                </a:solidFill>
                <a:latin typeface="Arial" panose="020B0604020202020204" pitchFamily="34" charset="0"/>
              </a:rPr>
              <a:t>X</a:t>
            </a:r>
            <a:r>
              <a:rPr lang="zh-CN" altLang="en-US" sz="2400" b="1" kern="1200" dirty="0" smtClean="0">
                <a:solidFill>
                  <a:schemeClr val="tx1"/>
                </a:solidFill>
                <a:latin typeface="Arial" panose="020B0604020202020204" pitchFamily="34" charset="0"/>
              </a:rPr>
              <a:t>锁。任何时候（事务范围内），一个特定的数据资源上只能有一个</a:t>
            </a:r>
            <a:r>
              <a:rPr lang="en-US" altLang="zh-CN" sz="2400" b="1" kern="1200" dirty="0" smtClean="0">
                <a:solidFill>
                  <a:schemeClr val="tx1"/>
                </a:solidFill>
                <a:latin typeface="Arial" panose="020B0604020202020204" pitchFamily="34" charset="0"/>
              </a:rPr>
              <a:t>X</a:t>
            </a:r>
            <a:r>
              <a:rPr lang="zh-CN" altLang="en-US" sz="2400" b="1" kern="1200" dirty="0" smtClean="0">
                <a:solidFill>
                  <a:schemeClr val="tx1"/>
                </a:solidFill>
                <a:latin typeface="Arial" panose="020B0604020202020204" pitchFamily="34" charset="0"/>
              </a:rPr>
              <a:t>锁。被修改的数据在事务提交或者回滚前，对于其它事务都是不可用的。</a:t>
            </a:r>
            <a:endParaRPr lang="en-US" altLang="zh-CN" sz="2400" b="1"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3252" name="AutoShape 53"/>
          <p:cNvSpPr>
            <a:spLocks noChangeArrowheads="1"/>
          </p:cNvSpPr>
          <p:nvPr/>
        </p:nvSpPr>
        <p:spPr bwMode="auto">
          <a:xfrm>
            <a:off x="143508" y="1844824"/>
            <a:ext cx="8892988" cy="3924436"/>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3253"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3254"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3255"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838200" y="2286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0"/>
              </a:spcBef>
              <a:buClrTx/>
              <a:buFont typeface="Wingdings" panose="05000000000000000000" pitchFamily="2" charset="2"/>
              <a:buNone/>
            </a:pPr>
            <a:endParaRPr lang="en-US" altLang="zh-CN" sz="3200" dirty="0">
              <a:solidFill>
                <a:schemeClr val="bg1"/>
              </a:solidFill>
              <a:latin typeface="Verdana" panose="020B0604030504040204" pitchFamily="34" charset="0"/>
            </a:endParaRPr>
          </a:p>
        </p:txBody>
      </p:sp>
      <p:sp>
        <p:nvSpPr>
          <p:cNvPr id="10243" name="内容占位符 4"/>
          <p:cNvSpPr>
            <a:spLocks noGrp="1"/>
          </p:cNvSpPr>
          <p:nvPr>
            <p:ph idx="4294967295"/>
          </p:nvPr>
        </p:nvSpPr>
        <p:spPr>
          <a:xfrm>
            <a:off x="539750" y="1295400"/>
            <a:ext cx="8375650" cy="5373688"/>
          </a:xfrm>
        </p:spPr>
        <p:txBody>
          <a:bodyPr/>
          <a:lstStyle/>
          <a:p>
            <a:pPr marL="0" indent="0">
              <a:buNone/>
              <a:defRPr/>
            </a:pPr>
            <a:r>
              <a:rPr lang="zh-CN" altLang="en-US" sz="2400" dirty="0" smtClean="0">
                <a:solidFill>
                  <a:srgbClr val="CC0000"/>
                </a:solidFill>
              </a:rPr>
              <a:t>   2.数据库系统安全</a:t>
            </a:r>
            <a:endParaRPr lang="en-US" altLang="zh-CN" sz="2400" dirty="0" smtClean="0">
              <a:solidFill>
                <a:srgbClr val="CC0000"/>
              </a:solidFill>
            </a:endParaRPr>
          </a:p>
          <a:p>
            <a:pPr marL="342900" lvl="1" indent="-342900">
              <a:lnSpc>
                <a:spcPct val="100000"/>
              </a:lnSpc>
              <a:buClr>
                <a:schemeClr val="hlink"/>
              </a:buClr>
              <a:buFont typeface="Wingdings" panose="05000000000000000000" pitchFamily="2" charset="2"/>
              <a:buNone/>
              <a:defRPr/>
            </a:pPr>
            <a:r>
              <a:rPr lang="en-US" altLang="zh-CN" sz="1800" dirty="0" smtClean="0"/>
              <a:t>	    </a:t>
            </a:r>
            <a:r>
              <a:rPr lang="zh-CN" altLang="en-US" sz="2000" b="1" dirty="0" smtClean="0">
                <a:cs typeface="+mn-cs"/>
              </a:rPr>
              <a:t>数据库系统</a:t>
            </a:r>
            <a:r>
              <a:rPr lang="zh-CN" altLang="en-US" sz="2000" b="1" dirty="0">
                <a:cs typeface="+mn-cs"/>
              </a:rPr>
              <a:t>安全，以各种防范措施防止非授权使用数据库，主要通过</a:t>
            </a:r>
            <a:r>
              <a:rPr lang="en-US" altLang="zh-CN" sz="2000" b="1" dirty="0">
                <a:cs typeface="+mn-cs"/>
              </a:rPr>
              <a:t>DBMS</a:t>
            </a:r>
            <a:r>
              <a:rPr lang="zh-CN" altLang="en-US" sz="2000" b="1" dirty="0">
                <a:cs typeface="+mn-cs"/>
              </a:rPr>
              <a:t>实现的</a:t>
            </a:r>
            <a:r>
              <a:rPr lang="zh-CN" altLang="en-US" sz="2000" b="1" dirty="0" smtClean="0">
                <a:cs typeface="+mn-cs"/>
              </a:rPr>
              <a:t>。</a:t>
            </a:r>
            <a:endParaRPr lang="en-US" altLang="zh-CN" sz="2000" b="1" dirty="0" smtClean="0">
              <a:cs typeface="+mn-cs"/>
            </a:endParaRPr>
          </a:p>
          <a:p>
            <a:pPr marL="342900" lvl="1" indent="-342900">
              <a:lnSpc>
                <a:spcPct val="100000"/>
              </a:lnSpc>
              <a:buClr>
                <a:schemeClr val="hlink"/>
              </a:buClr>
              <a:buFont typeface="Wingdings" panose="05000000000000000000" pitchFamily="2" charset="2"/>
              <a:buNone/>
              <a:defRPr/>
            </a:pPr>
            <a:r>
              <a:rPr lang="zh-CN" altLang="en-US" sz="2000" b="1" dirty="0" smtClean="0">
                <a:cs typeface="+mn-cs"/>
              </a:rPr>
              <a:t>       一般</a:t>
            </a:r>
            <a:r>
              <a:rPr lang="zh-CN" altLang="en-US" sz="2000" b="1" dirty="0">
                <a:cs typeface="+mn-cs"/>
              </a:rPr>
              <a:t>采用用户标识和鉴别、存取控制、视图以及密码存储等技术进行安全控制</a:t>
            </a:r>
            <a:r>
              <a:rPr lang="zh-CN" altLang="en-US" sz="2000" b="1" dirty="0" smtClean="0">
                <a:cs typeface="+mn-cs"/>
              </a:rPr>
              <a:t>。</a:t>
            </a:r>
            <a:endParaRPr lang="en-US" altLang="zh-CN" sz="2000" b="1" dirty="0" smtClean="0">
              <a:cs typeface="+mn-cs"/>
            </a:endParaRPr>
          </a:p>
          <a:p>
            <a:pPr marL="342900" lvl="1" indent="-342900">
              <a:lnSpc>
                <a:spcPct val="100000"/>
              </a:lnSpc>
              <a:buClr>
                <a:schemeClr val="hlink"/>
              </a:buClr>
              <a:buFont typeface="Wingdings" panose="05000000000000000000" pitchFamily="2" charset="2"/>
              <a:buNone/>
              <a:defRPr/>
            </a:pPr>
            <a:r>
              <a:rPr lang="zh-CN" altLang="en-US" sz="2000" b="1" dirty="0" smtClean="0">
                <a:cs typeface="+mn-cs"/>
              </a:rPr>
              <a:t>       数据库系统</a:t>
            </a:r>
            <a:r>
              <a:rPr lang="zh-CN" altLang="en-US" sz="2000" b="1" dirty="0">
                <a:cs typeface="+mn-cs"/>
              </a:rPr>
              <a:t>安全主要利用在</a:t>
            </a:r>
            <a:r>
              <a:rPr lang="zh-CN" altLang="en-US" sz="2000" b="1" dirty="0">
                <a:solidFill>
                  <a:srgbClr val="FF0000"/>
                </a:solidFill>
                <a:cs typeface="+mn-cs"/>
              </a:rPr>
              <a:t>系统级控制</a:t>
            </a:r>
            <a:r>
              <a:rPr lang="zh-CN" altLang="en-US" sz="2000" b="1" dirty="0">
                <a:cs typeface="+mn-cs"/>
              </a:rPr>
              <a:t>数据库的存取和使用的机制，包含：</a:t>
            </a:r>
            <a:endParaRPr lang="zh-CN" altLang="en-US" sz="2000" b="1" dirty="0">
              <a:cs typeface="+mn-cs"/>
            </a:endParaRPr>
          </a:p>
          <a:p>
            <a:pPr marL="342900" lvl="1" indent="-342900">
              <a:lnSpc>
                <a:spcPct val="100000"/>
              </a:lnSpc>
              <a:buClr>
                <a:schemeClr val="hlink"/>
              </a:buClr>
              <a:buFont typeface="Wingdings" panose="05000000000000000000" pitchFamily="2" charset="2"/>
              <a:buNone/>
              <a:defRPr/>
            </a:pPr>
            <a:r>
              <a:rPr lang="zh-CN" altLang="en-US" sz="2000" b="1" dirty="0">
                <a:cs typeface="+mn-cs"/>
              </a:rPr>
              <a:t>（</a:t>
            </a:r>
            <a:r>
              <a:rPr lang="en-US" altLang="zh-CN" sz="2000" b="1" dirty="0">
                <a:cs typeface="+mn-cs"/>
              </a:rPr>
              <a:t>1</a:t>
            </a:r>
            <a:r>
              <a:rPr lang="zh-CN" altLang="en-US" sz="2000" b="1" dirty="0">
                <a:cs typeface="+mn-cs"/>
              </a:rPr>
              <a:t>）系统的安全设置及管理，包括法律法规、政策制度、实体安全等；</a:t>
            </a:r>
            <a:endParaRPr lang="zh-CN" altLang="en-US" sz="2000" b="1" dirty="0">
              <a:cs typeface="+mn-cs"/>
            </a:endParaRPr>
          </a:p>
          <a:p>
            <a:pPr marL="342900" lvl="1" indent="-342900">
              <a:lnSpc>
                <a:spcPct val="100000"/>
              </a:lnSpc>
              <a:buClr>
                <a:schemeClr val="hlink"/>
              </a:buClr>
              <a:buFont typeface="Wingdings" panose="05000000000000000000" pitchFamily="2" charset="2"/>
              <a:buNone/>
              <a:defRPr/>
            </a:pPr>
            <a:r>
              <a:rPr lang="zh-CN" altLang="en-US" sz="2000" b="1" dirty="0">
                <a:cs typeface="+mn-cs"/>
              </a:rPr>
              <a:t>（</a:t>
            </a:r>
            <a:r>
              <a:rPr lang="en-US" altLang="zh-CN" sz="2000" b="1" dirty="0">
                <a:cs typeface="+mn-cs"/>
              </a:rPr>
              <a:t>2</a:t>
            </a:r>
            <a:r>
              <a:rPr lang="zh-CN" altLang="en-US" sz="2000" b="1" dirty="0">
                <a:cs typeface="+mn-cs"/>
              </a:rPr>
              <a:t>）数据库的访问控制和权限管理；</a:t>
            </a:r>
            <a:endParaRPr lang="zh-CN" altLang="en-US" sz="2000" b="1" dirty="0">
              <a:cs typeface="+mn-cs"/>
            </a:endParaRPr>
          </a:p>
          <a:p>
            <a:pPr marL="342900" lvl="1" indent="-342900">
              <a:lnSpc>
                <a:spcPct val="100000"/>
              </a:lnSpc>
              <a:buClr>
                <a:schemeClr val="hlink"/>
              </a:buClr>
              <a:buFont typeface="Wingdings" panose="05000000000000000000" pitchFamily="2" charset="2"/>
              <a:buNone/>
              <a:defRPr/>
            </a:pPr>
            <a:r>
              <a:rPr lang="zh-CN" altLang="en-US" sz="2000" b="1" dirty="0">
                <a:cs typeface="+mn-cs"/>
              </a:rPr>
              <a:t>（</a:t>
            </a:r>
            <a:r>
              <a:rPr lang="en-US" altLang="zh-CN" sz="2000" b="1" dirty="0">
                <a:cs typeface="+mn-cs"/>
              </a:rPr>
              <a:t>3</a:t>
            </a:r>
            <a:r>
              <a:rPr lang="zh-CN" altLang="en-US" sz="2000" b="1" dirty="0">
                <a:cs typeface="+mn-cs"/>
              </a:rPr>
              <a:t>）用户的资源限制，包括访问、使用、存取、维护与管理等；</a:t>
            </a:r>
            <a:endParaRPr lang="zh-CN" altLang="en-US" sz="2000" b="1" dirty="0">
              <a:cs typeface="+mn-cs"/>
            </a:endParaRPr>
          </a:p>
          <a:p>
            <a:pPr marL="342900" lvl="1" indent="-342900">
              <a:lnSpc>
                <a:spcPct val="100000"/>
              </a:lnSpc>
              <a:buClr>
                <a:schemeClr val="hlink"/>
              </a:buClr>
              <a:buFont typeface="Wingdings" panose="05000000000000000000" pitchFamily="2" charset="2"/>
              <a:buNone/>
              <a:defRPr/>
            </a:pPr>
            <a:r>
              <a:rPr lang="zh-CN" altLang="en-US" sz="2000" b="1" dirty="0">
                <a:cs typeface="+mn-cs"/>
              </a:rPr>
              <a:t>（</a:t>
            </a:r>
            <a:r>
              <a:rPr lang="en-US" altLang="zh-CN" sz="2000" b="1" dirty="0">
                <a:cs typeface="+mn-cs"/>
              </a:rPr>
              <a:t>4</a:t>
            </a:r>
            <a:r>
              <a:rPr lang="zh-CN" altLang="en-US" sz="2000" b="1" dirty="0">
                <a:cs typeface="+mn-cs"/>
              </a:rPr>
              <a:t>）系统运行安全及用户可执行的系统操作；</a:t>
            </a:r>
            <a:endParaRPr lang="zh-CN" altLang="en-US" sz="2000" b="1" dirty="0">
              <a:cs typeface="+mn-cs"/>
            </a:endParaRPr>
          </a:p>
          <a:p>
            <a:pPr marL="342900" lvl="1" indent="-342900">
              <a:lnSpc>
                <a:spcPct val="100000"/>
              </a:lnSpc>
              <a:buClr>
                <a:schemeClr val="hlink"/>
              </a:buClr>
              <a:buFont typeface="Wingdings" panose="05000000000000000000" pitchFamily="2" charset="2"/>
              <a:buNone/>
              <a:defRPr/>
            </a:pPr>
            <a:r>
              <a:rPr lang="zh-CN" altLang="en-US" sz="2000" b="1" dirty="0">
                <a:cs typeface="+mn-cs"/>
              </a:rPr>
              <a:t>（</a:t>
            </a:r>
            <a:r>
              <a:rPr lang="en-US" altLang="zh-CN" sz="2000" b="1" dirty="0">
                <a:cs typeface="+mn-cs"/>
              </a:rPr>
              <a:t>5</a:t>
            </a:r>
            <a:r>
              <a:rPr lang="zh-CN" altLang="en-US" sz="2000" b="1" dirty="0">
                <a:cs typeface="+mn-cs"/>
              </a:rPr>
              <a:t>）数据库审计有效性；</a:t>
            </a:r>
            <a:endParaRPr lang="zh-CN" altLang="en-US" sz="2000" b="1" dirty="0">
              <a:cs typeface="+mn-cs"/>
            </a:endParaRPr>
          </a:p>
          <a:p>
            <a:pPr marL="342900" lvl="1" indent="-342900">
              <a:lnSpc>
                <a:spcPct val="100000"/>
              </a:lnSpc>
              <a:buClr>
                <a:schemeClr val="hlink"/>
              </a:buClr>
              <a:buFont typeface="Wingdings" panose="05000000000000000000" pitchFamily="2" charset="2"/>
              <a:buNone/>
              <a:defRPr/>
            </a:pPr>
            <a:r>
              <a:rPr lang="zh-CN" altLang="en-US" sz="2000" b="1" dirty="0">
                <a:cs typeface="+mn-cs"/>
              </a:rPr>
              <a:t>（</a:t>
            </a:r>
            <a:r>
              <a:rPr lang="en-US" altLang="zh-CN" sz="2000" b="1" dirty="0">
                <a:cs typeface="+mn-cs"/>
              </a:rPr>
              <a:t>6</a:t>
            </a:r>
            <a:r>
              <a:rPr lang="zh-CN" altLang="en-US" sz="2000" b="1" dirty="0">
                <a:cs typeface="+mn-cs"/>
              </a:rPr>
              <a:t>）用户对象可用的磁盘空间及数量。</a:t>
            </a:r>
            <a:endParaRPr lang="zh-CN" altLang="en-US" sz="2000" b="1" dirty="0">
              <a:cs typeface="+mn-cs"/>
            </a:endParaRPr>
          </a:p>
          <a:p>
            <a:pPr marL="342900" lvl="1" indent="-342900">
              <a:lnSpc>
                <a:spcPct val="100000"/>
              </a:lnSpc>
              <a:buClr>
                <a:schemeClr val="hlink"/>
              </a:buClr>
              <a:buFont typeface="Wingdings" panose="05000000000000000000" pitchFamily="2" charset="2"/>
              <a:buNone/>
              <a:defRPr/>
            </a:pPr>
            <a:endParaRPr lang="en-US" altLang="zh-CN" sz="2000" b="1" dirty="0" smtClean="0">
              <a:cs typeface="+mn-cs"/>
            </a:endParaRPr>
          </a:p>
          <a:p>
            <a:pPr marL="342900" lvl="1" indent="-342900">
              <a:lnSpc>
                <a:spcPct val="100000"/>
              </a:lnSpc>
              <a:buClr>
                <a:schemeClr val="hlink"/>
              </a:buClr>
              <a:buFont typeface="Wingdings" panose="05000000000000000000" pitchFamily="2" charset="2"/>
              <a:buNone/>
              <a:defRPr/>
            </a:pPr>
            <a:r>
              <a:rPr lang="en-US" altLang="zh-CN" sz="2000" b="1" dirty="0">
                <a:cs typeface="+mn-cs"/>
              </a:rPr>
              <a:t> </a:t>
            </a:r>
            <a:r>
              <a:rPr lang="en-US" altLang="zh-CN" sz="2000" b="1" dirty="0" smtClean="0">
                <a:cs typeface="+mn-cs"/>
              </a:rPr>
              <a:t>      </a:t>
            </a:r>
            <a:endParaRPr lang="zh-CN" altLang="en-US" sz="2000" b="1" dirty="0">
              <a:cs typeface="+mn-cs"/>
            </a:endParaRPr>
          </a:p>
        </p:txBody>
      </p:sp>
      <p:sp>
        <p:nvSpPr>
          <p:cNvPr id="10244" name="AutoShape 53"/>
          <p:cNvSpPr>
            <a:spLocks noChangeArrowheads="1"/>
          </p:cNvSpPr>
          <p:nvPr/>
        </p:nvSpPr>
        <p:spPr bwMode="auto">
          <a:xfrm>
            <a:off x="539750" y="1295400"/>
            <a:ext cx="8353425" cy="5373688"/>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256338"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0246"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8.1</a:t>
            </a:r>
            <a:r>
              <a:rPr lang="zh-CN" altLang="en-US" sz="3000">
                <a:solidFill>
                  <a:schemeClr val="bg1"/>
                </a:solidFill>
                <a:latin typeface="Arial" panose="020B0604020202020204" pitchFamily="34" charset="0"/>
              </a:rPr>
              <a:t>数据库安全概念及特点</a:t>
            </a:r>
            <a:endParaRPr lang="zh-CN" altLang="en-US" sz="3000">
              <a:solidFill>
                <a:schemeClr val="bg1"/>
              </a:solidFill>
              <a:latin typeface="Arial" panose="020B0604020202020204" pitchFamily="34" charset="0"/>
            </a:endParaRPr>
          </a:p>
        </p:txBody>
      </p:sp>
      <p:pic>
        <p:nvPicPr>
          <p:cNvPr id="10247" name="Picture 10" descr="C:\Program Files\Microsoft Office\MEDIA\CAGCAT10\j0199805.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00900" y="5300663"/>
            <a:ext cx="125253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41313" y="1233488"/>
            <a:ext cx="8623300" cy="4787900"/>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   3</a:t>
            </a:r>
            <a:r>
              <a:rPr lang="zh-CN" altLang="en-US" sz="2400" kern="1200" dirty="0" smtClean="0">
                <a:solidFill>
                  <a:schemeClr val="tx1"/>
                </a:solidFill>
                <a:latin typeface="Arial" panose="020B0604020202020204" pitchFamily="34" charset="0"/>
              </a:rPr>
              <a:t>．封锁模式</a:t>
            </a:r>
            <a:endParaRPr lang="en-US" altLang="zh-CN" sz="2400" kern="1200" dirty="0" smtClean="0">
              <a:solidFill>
                <a:schemeClr val="tx1"/>
              </a:solidFill>
              <a:latin typeface="Arial" panose="020B0604020202020204" pitchFamily="34" charset="0"/>
            </a:endParaRPr>
          </a:p>
          <a:p>
            <a:pPr marL="0" indent="0">
              <a:buNone/>
              <a:defRPr/>
            </a:pPr>
            <a:r>
              <a:rPr lang="zh-CN" altLang="en-US" sz="2400" kern="1200" dirty="0" smtClean="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3</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更新锁</a:t>
            </a:r>
            <a:r>
              <a:rPr lang="zh-CN" altLang="en-US" sz="2400" kern="1200" dirty="0" smtClean="0">
                <a:solidFill>
                  <a:schemeClr val="tx1"/>
                </a:solidFill>
                <a:latin typeface="Arial" panose="020B0604020202020204" pitchFamily="34" charset="0"/>
              </a:rPr>
              <a:t>。更新锁可以防止通常形式的死锁。一般更新模式由一个事务组成，此事务读取记录，获取资源（页或行）的共享锁，然后修改行，此操作要求锁转换为排它锁。</a:t>
            </a:r>
            <a:endParaRPr lang="en-US" altLang="zh-CN" sz="2400" kern="1200" dirty="0" smtClean="0">
              <a:solidFill>
                <a:schemeClr val="tx1"/>
              </a:solidFill>
              <a:latin typeface="Arial" panose="020B0604020202020204" pitchFamily="34" charset="0"/>
            </a:endParaRPr>
          </a:p>
          <a:p>
            <a:pPr lvl="1">
              <a:defRPr/>
            </a:pPr>
            <a:r>
              <a:rPr lang="zh-CN" altLang="en-US" sz="2000" b="1" kern="1200" dirty="0" smtClean="0">
                <a:solidFill>
                  <a:schemeClr val="tx1"/>
                </a:solidFill>
                <a:latin typeface="Arial" panose="020B0604020202020204" pitchFamily="34" charset="0"/>
              </a:rPr>
              <a:t>如果两个事务获得了资源上的共享锁，然后试图同时更新数据，则其中的一个事务将尝试把锁转换为排它锁。共享模式到排它锁的转换必须等待一段时间，因为一个事务的排它锁与其它事务的共享锁不兼容，这就是锁等待。第二个事务试图获取排它锁以进行更新。由于两个事务都要转换为排它锁，并且每个事务都等待另一个事务释放共享锁，因此会发生死锁，这就是潜在的死锁问题。</a:t>
            </a:r>
            <a:endParaRPr lang="en-US" altLang="zh-CN" sz="2000" b="1" kern="1200" dirty="0" smtClean="0">
              <a:solidFill>
                <a:schemeClr val="tx1"/>
              </a:solidFill>
              <a:latin typeface="Arial" panose="020B0604020202020204" pitchFamily="34" charset="0"/>
            </a:endParaRPr>
          </a:p>
          <a:p>
            <a:pPr lvl="1">
              <a:defRPr/>
            </a:pPr>
            <a:r>
              <a:rPr lang="zh-CN" altLang="en-US" sz="2000" b="1" kern="1200" dirty="0" smtClean="0">
                <a:solidFill>
                  <a:schemeClr val="tx1"/>
                </a:solidFill>
                <a:latin typeface="Arial" panose="020B0604020202020204" pitchFamily="34" charset="0"/>
              </a:rPr>
              <a:t>为避免这种情况的发生，可使用更新锁。一次只允许有一个事务可获得资源的更新锁，如果该事务要修改锁定的资源，则更新锁将转换为排它锁，否则为共享锁。</a:t>
            </a:r>
            <a:endParaRPr lang="en-US" altLang="zh-CN" sz="2000" b="1"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4276" name="AutoShape 53"/>
          <p:cNvSpPr>
            <a:spLocks noChangeArrowheads="1"/>
          </p:cNvSpPr>
          <p:nvPr/>
        </p:nvSpPr>
        <p:spPr bwMode="auto">
          <a:xfrm>
            <a:off x="215900" y="1736725"/>
            <a:ext cx="8748713" cy="49688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4277"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4278"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4279"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41313" y="1233488"/>
            <a:ext cx="8623300" cy="4787900"/>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smtClean="0">
                <a:solidFill>
                  <a:schemeClr val="tx1"/>
                </a:solidFill>
                <a:latin typeface="Arial" panose="020B0604020202020204" pitchFamily="34" charset="0"/>
              </a:rPr>
              <a:t>    3</a:t>
            </a:r>
            <a:r>
              <a:rPr lang="zh-CN" altLang="en-US" sz="2400" kern="1200" dirty="0" smtClean="0">
                <a:solidFill>
                  <a:schemeClr val="tx1"/>
                </a:solidFill>
                <a:latin typeface="Arial" panose="020B0604020202020204" pitchFamily="34" charset="0"/>
              </a:rPr>
              <a:t>．封锁模式</a:t>
            </a:r>
            <a:endParaRPr lang="en-US" altLang="zh-CN" sz="2400" kern="1200" dirty="0" smtClean="0">
              <a:solidFill>
                <a:schemeClr val="tx1"/>
              </a:solidFill>
              <a:latin typeface="Arial" panose="020B0604020202020204" pitchFamily="34" charset="0"/>
            </a:endParaRPr>
          </a:p>
          <a:p>
            <a:pPr marL="0" indent="0">
              <a:buNone/>
              <a:defRPr/>
            </a:pPr>
            <a:r>
              <a:rPr lang="zh-CN" altLang="en-US" sz="2400" kern="1200" dirty="0" smtClean="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4</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意向锁</a:t>
            </a:r>
            <a:r>
              <a:rPr lang="zh-CN" altLang="en-US" sz="2400" kern="1200" dirty="0" smtClean="0">
                <a:solidFill>
                  <a:schemeClr val="tx1"/>
                </a:solidFill>
                <a:latin typeface="Arial" panose="020B0604020202020204" pitchFamily="34" charset="0"/>
              </a:rPr>
              <a:t>。意向锁表示</a:t>
            </a:r>
            <a:r>
              <a:rPr lang="en-US" altLang="zh-CN" sz="2400" kern="1200" dirty="0" smtClean="0">
                <a:solidFill>
                  <a:schemeClr val="tx1"/>
                </a:solidFill>
                <a:latin typeface="Arial" panose="020B0604020202020204" pitchFamily="34" charset="0"/>
              </a:rPr>
              <a:t>SQL Server</a:t>
            </a:r>
            <a:r>
              <a:rPr lang="zh-CN" altLang="en-US" sz="2400" kern="1200" dirty="0" smtClean="0">
                <a:solidFill>
                  <a:schemeClr val="tx1"/>
                </a:solidFill>
                <a:latin typeface="Arial" panose="020B0604020202020204" pitchFamily="34" charset="0"/>
              </a:rPr>
              <a:t>需要在层次结构中的某些底层资源（如表中的页或行）上获取共享锁或排它锁。</a:t>
            </a:r>
            <a:endParaRPr lang="en-US" altLang="zh-CN" sz="2400" kern="1200" dirty="0" smtClean="0">
              <a:solidFill>
                <a:schemeClr val="tx1"/>
              </a:solidFill>
              <a:latin typeface="Arial" panose="020B0604020202020204" pitchFamily="34" charset="0"/>
            </a:endParaRPr>
          </a:p>
          <a:p>
            <a:pPr lvl="1">
              <a:defRPr/>
            </a:pPr>
            <a:r>
              <a:rPr lang="zh-CN" altLang="en-US" b="1" kern="1200" dirty="0" smtClean="0">
                <a:solidFill>
                  <a:schemeClr val="tx1"/>
                </a:solidFill>
                <a:latin typeface="Arial" panose="020B0604020202020204" pitchFamily="34" charset="0"/>
              </a:rPr>
              <a:t>例如，放置在表级的共享意向锁表示事务打算在表中的页或行上放置共享锁。在表级设置意向锁可防止另一事务随后在包含那一页的表上获取排它锁。</a:t>
            </a:r>
            <a:endParaRPr lang="en-US" altLang="zh-CN" b="1" kern="1200" dirty="0" smtClean="0">
              <a:solidFill>
                <a:schemeClr val="tx1"/>
              </a:solidFill>
              <a:latin typeface="Arial" panose="020B0604020202020204" pitchFamily="34" charset="0"/>
            </a:endParaRPr>
          </a:p>
          <a:p>
            <a:pPr lvl="1">
              <a:defRPr/>
            </a:pPr>
            <a:r>
              <a:rPr lang="zh-CN" altLang="en-US" b="1" kern="1200" dirty="0" smtClean="0">
                <a:solidFill>
                  <a:schemeClr val="tx1"/>
                </a:solidFill>
                <a:latin typeface="Arial" panose="020B0604020202020204" pitchFamily="34" charset="0"/>
              </a:rPr>
              <a:t>意向锁可以提高性能，因为</a:t>
            </a:r>
            <a:r>
              <a:rPr lang="en-US" altLang="zh-CN" b="1" kern="1200" dirty="0" smtClean="0">
                <a:solidFill>
                  <a:schemeClr val="tx1"/>
                </a:solidFill>
                <a:latin typeface="Arial" panose="020B0604020202020204" pitchFamily="34" charset="0"/>
              </a:rPr>
              <a:t>SQL Server</a:t>
            </a:r>
            <a:r>
              <a:rPr lang="zh-CN" altLang="en-US" b="1" kern="1200" dirty="0" smtClean="0">
                <a:solidFill>
                  <a:schemeClr val="tx1"/>
                </a:solidFill>
                <a:latin typeface="Arial" panose="020B0604020202020204" pitchFamily="34" charset="0"/>
              </a:rPr>
              <a:t>仅在表级检查意向锁来确定事务是否可以安全地获取该表上的锁，而无须检查表中的每行或每页的锁以确定事务是否可以锁定整个表。</a:t>
            </a:r>
            <a:endParaRPr lang="en-US" altLang="zh-CN" b="1"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5300" name="AutoShape 53"/>
          <p:cNvSpPr>
            <a:spLocks noChangeArrowheads="1"/>
          </p:cNvSpPr>
          <p:nvPr/>
        </p:nvSpPr>
        <p:spPr bwMode="auto">
          <a:xfrm>
            <a:off x="215900" y="1736725"/>
            <a:ext cx="8748713" cy="49688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5301"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5302"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5303"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287524" y="1233488"/>
            <a:ext cx="8677089" cy="5364162"/>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buNone/>
              <a:defRPr/>
            </a:pPr>
            <a:r>
              <a:rPr lang="en-US" altLang="zh-CN" sz="2400" kern="1200" dirty="0" smtClean="0">
                <a:solidFill>
                  <a:schemeClr val="tx1"/>
                </a:solidFill>
                <a:latin typeface="Arial" panose="020B0604020202020204" pitchFamily="34" charset="0"/>
              </a:rPr>
              <a:t>     3</a:t>
            </a:r>
            <a:r>
              <a:rPr lang="zh-CN" altLang="en-US" sz="2400" kern="1200" dirty="0" smtClean="0">
                <a:solidFill>
                  <a:schemeClr val="tx1"/>
                </a:solidFill>
                <a:latin typeface="Arial" panose="020B0604020202020204" pitchFamily="34" charset="0"/>
              </a:rPr>
              <a:t>．封锁模式</a:t>
            </a:r>
            <a:endParaRPr lang="en-US" altLang="zh-CN" sz="2400" kern="1200" dirty="0" smtClean="0">
              <a:solidFill>
                <a:schemeClr val="tx1"/>
              </a:solidFill>
              <a:latin typeface="Arial" panose="020B0604020202020204" pitchFamily="34" charset="0"/>
            </a:endParaRPr>
          </a:p>
          <a:p>
            <a:pPr marL="0" indent="0">
              <a:buNone/>
              <a:defRPr/>
            </a:pPr>
            <a:r>
              <a:rPr lang="zh-CN" altLang="en-US" sz="2400" kern="1200" dirty="0" smtClean="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5</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架构锁</a:t>
            </a:r>
            <a:r>
              <a:rPr lang="zh-CN" altLang="en-US" sz="2400" kern="1200" dirty="0" smtClean="0">
                <a:solidFill>
                  <a:schemeClr val="tx1"/>
                </a:solidFill>
                <a:latin typeface="Arial" panose="020B0604020202020204" pitchFamily="34" charset="0"/>
              </a:rPr>
              <a:t>。执行表的数据定义语言操作（如增加列或删除表）时使用架构修改锁。</a:t>
            </a:r>
            <a:endParaRPr lang="en-US" altLang="zh-CN" sz="2400" kern="1200" dirty="0" smtClean="0">
              <a:solidFill>
                <a:schemeClr val="tx1"/>
              </a:solidFill>
              <a:latin typeface="Arial" panose="020B0604020202020204" pitchFamily="34" charset="0"/>
            </a:endParaRPr>
          </a:p>
          <a:p>
            <a:pPr lvl="1">
              <a:defRPr/>
            </a:pPr>
            <a:r>
              <a:rPr lang="zh-CN" altLang="en-US" b="1" kern="1200" dirty="0" smtClean="0">
                <a:solidFill>
                  <a:schemeClr val="tx1"/>
                </a:solidFill>
                <a:latin typeface="Arial" panose="020B0604020202020204" pitchFamily="34" charset="0"/>
              </a:rPr>
              <a:t>当编译查询时，使用架构稳定性锁。架构稳定性锁不阻塞任何事务锁，包括排它锁。因此在编译查询时，其它事务（包括表上有排它锁的事务）都能继续运行，但不能在表上执行</a:t>
            </a:r>
            <a:r>
              <a:rPr lang="en-US" altLang="zh-CN" b="1" kern="1200" dirty="0" smtClean="0">
                <a:solidFill>
                  <a:schemeClr val="tx1"/>
                </a:solidFill>
                <a:latin typeface="Arial" panose="020B0604020202020204" pitchFamily="34" charset="0"/>
              </a:rPr>
              <a:t>DDL</a:t>
            </a:r>
            <a:r>
              <a:rPr lang="zh-CN" altLang="en-US" b="1" kern="1200" dirty="0" smtClean="0">
                <a:solidFill>
                  <a:schemeClr val="tx1"/>
                </a:solidFill>
                <a:latin typeface="Arial" panose="020B0604020202020204" pitchFamily="34" charset="0"/>
              </a:rPr>
              <a:t>操作。</a:t>
            </a:r>
            <a:endParaRPr lang="en-US" altLang="zh-CN" b="1" kern="1200" dirty="0" smtClean="0">
              <a:solidFill>
                <a:schemeClr val="tx1"/>
              </a:solidFill>
              <a:latin typeface="Arial" panose="020B0604020202020204" pitchFamily="34" charset="0"/>
            </a:endParaRPr>
          </a:p>
          <a:p>
            <a:pPr marL="0" indent="0">
              <a:buNone/>
              <a:defRPr/>
            </a:pPr>
            <a:r>
              <a:rPr lang="zh-CN" altLang="en-US" kern="1200" dirty="0" smtClean="0">
                <a:solidFill>
                  <a:schemeClr val="tx1"/>
                </a:solidFill>
                <a:latin typeface="Arial" panose="020B0604020202020204" pitchFamily="34" charset="0"/>
              </a:rPr>
              <a:t>  （</a:t>
            </a:r>
            <a:r>
              <a:rPr lang="en-US" altLang="zh-CN" kern="1200" dirty="0" smtClean="0">
                <a:solidFill>
                  <a:schemeClr val="tx1"/>
                </a:solidFill>
                <a:latin typeface="Arial" panose="020B0604020202020204" pitchFamily="34" charset="0"/>
              </a:rPr>
              <a:t>6</a:t>
            </a:r>
            <a:r>
              <a:rPr lang="zh-CN" altLang="en-US" kern="1200" dirty="0" smtClean="0">
                <a:solidFill>
                  <a:schemeClr val="tx1"/>
                </a:solidFill>
                <a:latin typeface="Arial" panose="020B0604020202020204" pitchFamily="34" charset="0"/>
              </a:rPr>
              <a:t>）</a:t>
            </a:r>
            <a:r>
              <a:rPr lang="zh-CN" altLang="en-US" kern="1200" dirty="0" smtClean="0">
                <a:solidFill>
                  <a:srgbClr val="FF0000"/>
                </a:solidFill>
                <a:latin typeface="Arial" panose="020B0604020202020204" pitchFamily="34" charset="0"/>
              </a:rPr>
              <a:t>键范围锁</a:t>
            </a:r>
            <a:r>
              <a:rPr lang="zh-CN" altLang="en-US" kern="1200" dirty="0" smtClean="0">
                <a:solidFill>
                  <a:schemeClr val="tx1"/>
                </a:solidFill>
                <a:latin typeface="Arial" panose="020B0604020202020204" pitchFamily="34" charset="0"/>
              </a:rPr>
              <a:t>。键范围锁用于序列化的事务隔离级别，可以保护由</a:t>
            </a:r>
            <a:r>
              <a:rPr lang="en-US" altLang="zh-CN" kern="1200" dirty="0" smtClean="0">
                <a:solidFill>
                  <a:schemeClr val="tx1"/>
                </a:solidFill>
                <a:latin typeface="Arial" panose="020B0604020202020204" pitchFamily="34" charset="0"/>
              </a:rPr>
              <a:t>T-SQL</a:t>
            </a:r>
            <a:r>
              <a:rPr lang="zh-CN" altLang="en-US" kern="1200" dirty="0" smtClean="0">
                <a:solidFill>
                  <a:schemeClr val="tx1"/>
                </a:solidFill>
                <a:latin typeface="Arial" panose="020B0604020202020204" pitchFamily="34" charset="0"/>
              </a:rPr>
              <a:t>语句读取的记录集合中隐含的行范围。</a:t>
            </a:r>
            <a:endParaRPr lang="en-US" altLang="zh-CN" kern="1200" dirty="0" smtClean="0">
              <a:solidFill>
                <a:schemeClr val="tx1"/>
              </a:solidFill>
              <a:latin typeface="Arial" panose="020B0604020202020204" pitchFamily="34" charset="0"/>
            </a:endParaRPr>
          </a:p>
          <a:p>
            <a:pPr lvl="1">
              <a:defRPr/>
            </a:pPr>
            <a:r>
              <a:rPr lang="zh-CN" altLang="en-US" b="1" kern="1200" dirty="0" smtClean="0">
                <a:solidFill>
                  <a:schemeClr val="tx1"/>
                </a:solidFill>
                <a:latin typeface="Arial" panose="020B0604020202020204" pitchFamily="34" charset="0"/>
              </a:rPr>
              <a:t>键范围锁可以防止幻读，还可以防止对事务访问的记录集进行幻想插入或删除。</a:t>
            </a:r>
            <a:endParaRPr lang="en-US" altLang="zh-CN" b="1"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6324" name="AutoShape 53"/>
          <p:cNvSpPr>
            <a:spLocks noChangeArrowheads="1"/>
          </p:cNvSpPr>
          <p:nvPr/>
        </p:nvSpPr>
        <p:spPr bwMode="auto">
          <a:xfrm>
            <a:off x="215900" y="1736725"/>
            <a:ext cx="8748713" cy="49688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6325"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6326"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6327"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41313" y="1233488"/>
            <a:ext cx="8623300" cy="4283075"/>
          </a:xfrm>
        </p:spPr>
        <p:txBody>
          <a:bodyPr/>
          <a:lstStyle/>
          <a:p>
            <a:pPr marL="0" indent="0">
              <a:buNone/>
              <a:defRPr/>
            </a:pPr>
            <a:r>
              <a:rPr lang="en-US" altLang="zh-CN" sz="2600" dirty="0" smtClean="0">
                <a:solidFill>
                  <a:srgbClr val="CC0000"/>
                </a:solidFill>
              </a:rPr>
              <a:t>  8.5.3 </a:t>
            </a:r>
            <a:r>
              <a:rPr lang="zh-CN" altLang="en-US" sz="2600" dirty="0" smtClean="0">
                <a:solidFill>
                  <a:srgbClr val="CC0000"/>
                </a:solidFill>
              </a:rPr>
              <a:t>常用的封锁技术</a:t>
            </a:r>
            <a:endParaRPr lang="en-US" altLang="zh-CN" sz="2600" dirty="0" smtClean="0">
              <a:solidFill>
                <a:srgbClr val="CC0000"/>
              </a:solidFill>
            </a:endParaRPr>
          </a:p>
          <a:p>
            <a:pPr marL="0" indent="0">
              <a:lnSpc>
                <a:spcPct val="150000"/>
              </a:lnSpc>
              <a:buNone/>
              <a:defRPr/>
            </a:pPr>
            <a:r>
              <a:rPr lang="en-US" altLang="zh-CN" sz="2400" kern="1200" dirty="0" smtClean="0">
                <a:solidFill>
                  <a:schemeClr val="tx1"/>
                </a:solidFill>
                <a:latin typeface="Arial" panose="020B0604020202020204" pitchFamily="34" charset="0"/>
              </a:rPr>
              <a:t>    3</a:t>
            </a:r>
            <a:r>
              <a:rPr lang="zh-CN" altLang="en-US" sz="2400" kern="1200" dirty="0" smtClean="0">
                <a:solidFill>
                  <a:schemeClr val="tx1"/>
                </a:solidFill>
                <a:latin typeface="Arial" panose="020B0604020202020204" pitchFamily="34" charset="0"/>
              </a:rPr>
              <a:t>．封锁模式</a:t>
            </a:r>
            <a:endParaRPr lang="en-US" altLang="zh-CN" sz="2400" kern="1200" dirty="0" smtClean="0">
              <a:solidFill>
                <a:schemeClr val="tx1"/>
              </a:solidFill>
              <a:latin typeface="Arial" panose="020B0604020202020204" pitchFamily="34" charset="0"/>
            </a:endParaRPr>
          </a:p>
          <a:p>
            <a:pPr marL="0" indent="0">
              <a:lnSpc>
                <a:spcPct val="150000"/>
              </a:lnSpc>
              <a:buNone/>
              <a:defRPr/>
            </a:pPr>
            <a:r>
              <a:rPr lang="zh-CN" altLang="en-US" sz="2400" kern="1200" dirty="0" smtClean="0">
                <a:solidFill>
                  <a:schemeClr val="tx1"/>
                </a:solidFill>
                <a:latin typeface="Arial" panose="020B0604020202020204" pitchFamily="34" charset="0"/>
              </a:rPr>
              <a:t>   （</a:t>
            </a:r>
            <a:r>
              <a:rPr lang="en-US" altLang="zh-CN" sz="2400" kern="1200" dirty="0" smtClean="0">
                <a:solidFill>
                  <a:schemeClr val="tx1"/>
                </a:solidFill>
                <a:latin typeface="Arial" panose="020B0604020202020204" pitchFamily="34" charset="0"/>
              </a:rPr>
              <a:t>7</a:t>
            </a:r>
            <a:r>
              <a:rPr lang="zh-CN" altLang="en-US" sz="2400" kern="1200" dirty="0" smtClean="0">
                <a:solidFill>
                  <a:schemeClr val="tx1"/>
                </a:solidFill>
                <a:latin typeface="Arial" panose="020B0604020202020204" pitchFamily="34" charset="0"/>
              </a:rPr>
              <a:t>）</a:t>
            </a:r>
            <a:r>
              <a:rPr lang="zh-CN" altLang="en-US" sz="2400" kern="1200" dirty="0" smtClean="0">
                <a:solidFill>
                  <a:srgbClr val="FF0000"/>
                </a:solidFill>
                <a:latin typeface="Arial" panose="020B0604020202020204" pitchFamily="34" charset="0"/>
              </a:rPr>
              <a:t>大容量更新锁</a:t>
            </a:r>
            <a:r>
              <a:rPr lang="zh-CN" altLang="en-US" sz="2400" kern="1200" dirty="0" smtClean="0">
                <a:solidFill>
                  <a:schemeClr val="tx1"/>
                </a:solidFill>
                <a:latin typeface="Arial" panose="020B0604020202020204" pitchFamily="34" charset="0"/>
              </a:rPr>
              <a:t>。当将数据大容量复制到表，且指定了</a:t>
            </a:r>
            <a:r>
              <a:rPr lang="en-US" altLang="zh-CN" sz="2400" kern="1200" dirty="0" smtClean="0">
                <a:solidFill>
                  <a:schemeClr val="tx1"/>
                </a:solidFill>
                <a:latin typeface="Arial" panose="020B0604020202020204" pitchFamily="34" charset="0"/>
              </a:rPr>
              <a:t>Tablock</a:t>
            </a:r>
            <a:r>
              <a:rPr lang="zh-CN" altLang="en-US" sz="2400" kern="1200" dirty="0" smtClean="0">
                <a:solidFill>
                  <a:schemeClr val="tx1"/>
                </a:solidFill>
                <a:latin typeface="Arial" panose="020B0604020202020204" pitchFamily="34" charset="0"/>
              </a:rPr>
              <a:t>提示或者使用</a:t>
            </a:r>
            <a:r>
              <a:rPr lang="en-US" altLang="zh-CN" sz="2400" kern="1200" dirty="0" smtClean="0">
                <a:solidFill>
                  <a:schemeClr val="tx1"/>
                </a:solidFill>
                <a:latin typeface="Arial" panose="020B0604020202020204" pitchFamily="34" charset="0"/>
              </a:rPr>
              <a:t>Sp_tableoption</a:t>
            </a:r>
            <a:r>
              <a:rPr lang="zh-CN" altLang="en-US" sz="2400" kern="1200" dirty="0" smtClean="0">
                <a:solidFill>
                  <a:schemeClr val="tx1"/>
                </a:solidFill>
                <a:latin typeface="Arial" panose="020B0604020202020204" pitchFamily="34" charset="0"/>
              </a:rPr>
              <a:t>设置了</a:t>
            </a:r>
            <a:r>
              <a:rPr lang="en-US" altLang="zh-CN" sz="2400" kern="1200" dirty="0" smtClean="0">
                <a:solidFill>
                  <a:schemeClr val="tx1"/>
                </a:solidFill>
                <a:latin typeface="Arial" panose="020B0604020202020204" pitchFamily="34" charset="0"/>
              </a:rPr>
              <a:t>Table lock on bulk</a:t>
            </a:r>
            <a:r>
              <a:rPr lang="zh-CN" altLang="en-US" sz="2400" kern="1200" dirty="0" smtClean="0">
                <a:solidFill>
                  <a:schemeClr val="tx1"/>
                </a:solidFill>
                <a:latin typeface="Arial" panose="020B0604020202020204" pitchFamily="34" charset="0"/>
              </a:rPr>
              <a:t>表选项时，将使用大容量更新锁。</a:t>
            </a:r>
            <a:endParaRPr lang="en-US" altLang="zh-CN" sz="2400" kern="1200" dirty="0" smtClean="0">
              <a:solidFill>
                <a:schemeClr val="tx1"/>
              </a:solidFill>
              <a:latin typeface="Arial" panose="020B0604020202020204" pitchFamily="34" charset="0"/>
            </a:endParaRPr>
          </a:p>
          <a:p>
            <a:pPr>
              <a:lnSpc>
                <a:spcPct val="150000"/>
              </a:lnSpc>
              <a:defRPr/>
            </a:pPr>
            <a:r>
              <a:rPr lang="zh-CN" altLang="en-US" sz="2400" kern="1200" dirty="0" smtClean="0">
                <a:solidFill>
                  <a:schemeClr val="tx1"/>
                </a:solidFill>
                <a:latin typeface="Arial" panose="020B0604020202020204" pitchFamily="34" charset="0"/>
              </a:rPr>
              <a:t>大容量更新锁允许进程将数据并发地大容量复制到同一表，同时可防止其它不进行大容量复制数据的进程访问该表。</a:t>
            </a:r>
            <a:endParaRPr lang="en-US" altLang="zh-CN"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7348" name="AutoShape 53"/>
          <p:cNvSpPr>
            <a:spLocks noChangeArrowheads="1"/>
          </p:cNvSpPr>
          <p:nvPr/>
        </p:nvSpPr>
        <p:spPr bwMode="auto">
          <a:xfrm>
            <a:off x="215900" y="1736724"/>
            <a:ext cx="8748713" cy="367249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7349"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7350"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7351"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pic>
        <p:nvPicPr>
          <p:cNvPr id="57352" name="Picture 7" descr="MC90043481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64462" y="5625244"/>
            <a:ext cx="9794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4294967295"/>
          </p:nvPr>
        </p:nvSpPr>
        <p:spPr>
          <a:xfrm>
            <a:off x="341313" y="1233488"/>
            <a:ext cx="8623300" cy="4248150"/>
          </a:xfrm>
        </p:spPr>
        <p:txBody>
          <a:bodyPr/>
          <a:lstStyle/>
          <a:p>
            <a:pPr marL="0" indent="0">
              <a:buNone/>
              <a:defRPr/>
            </a:pPr>
            <a:r>
              <a:rPr lang="en-US" altLang="zh-CN" sz="2600" dirty="0" smtClean="0">
                <a:solidFill>
                  <a:srgbClr val="CC0000"/>
                </a:solidFill>
              </a:rPr>
              <a:t>  8.5.4 </a:t>
            </a:r>
            <a:r>
              <a:rPr lang="zh-CN" altLang="en-US" sz="2600" dirty="0">
                <a:solidFill>
                  <a:srgbClr val="CC0000"/>
                </a:solidFill>
              </a:rPr>
              <a:t>并发操作的</a:t>
            </a:r>
            <a:r>
              <a:rPr lang="zh-CN" altLang="en-US" sz="2600" dirty="0" smtClean="0">
                <a:solidFill>
                  <a:srgbClr val="CC0000"/>
                </a:solidFill>
              </a:rPr>
              <a:t>调度</a:t>
            </a:r>
            <a:endParaRPr lang="en-US" altLang="zh-CN" sz="2600" dirty="0" smtClean="0">
              <a:solidFill>
                <a:srgbClr val="CC0000"/>
              </a:solidFill>
            </a:endParaRPr>
          </a:p>
          <a:p>
            <a:pPr>
              <a:defRPr/>
            </a:pPr>
            <a:r>
              <a:rPr lang="zh-CN" altLang="en-US" sz="2400" kern="1200" dirty="0">
                <a:solidFill>
                  <a:schemeClr val="tx1"/>
                </a:solidFill>
                <a:latin typeface="Arial" panose="020B0604020202020204" pitchFamily="34" charset="0"/>
              </a:rPr>
              <a:t>计算机系统以随机的方式对并行操作调度，而不同的调度可能会产生不同的结果。若一个事务运行中不同时运行其它事务，则可认为该事务的运行结果为正常或预期的，因此将所有事务串行起来的调度策略是正确的调度策略</a:t>
            </a:r>
            <a:r>
              <a:rPr lang="zh-CN" altLang="en-US" sz="2400" kern="1200" dirty="0" smtClean="0">
                <a:solidFill>
                  <a:schemeClr val="tx1"/>
                </a:solidFill>
                <a:latin typeface="Arial" panose="020B0604020202020204" pitchFamily="34" charset="0"/>
              </a:rPr>
              <a:t>。</a:t>
            </a:r>
            <a:endParaRPr lang="en-US" altLang="zh-CN" sz="2400" kern="1200" dirty="0" smtClean="0">
              <a:solidFill>
                <a:schemeClr val="tx1"/>
              </a:solidFill>
              <a:latin typeface="Arial" panose="020B0604020202020204" pitchFamily="34" charset="0"/>
            </a:endParaRPr>
          </a:p>
          <a:p>
            <a:pPr>
              <a:defRPr/>
            </a:pPr>
            <a:r>
              <a:rPr lang="zh-CN" altLang="en-US" sz="2400" kern="1200" dirty="0">
                <a:solidFill>
                  <a:schemeClr val="tx1"/>
                </a:solidFill>
                <a:latin typeface="Arial" panose="020B0604020202020204" pitchFamily="34" charset="0"/>
              </a:rPr>
              <a:t>几个事务的并行执行是正确的，当且仅当其结果与按某一次序串行地执行的结果相同。此并行调度策略称为可串行化（</a:t>
            </a:r>
            <a:r>
              <a:rPr lang="en-US" altLang="zh-CN" sz="2400" kern="1200" dirty="0">
                <a:solidFill>
                  <a:schemeClr val="tx1"/>
                </a:solidFill>
                <a:latin typeface="Arial" panose="020B0604020202020204" pitchFamily="34" charset="0"/>
              </a:rPr>
              <a:t>Serializable</a:t>
            </a:r>
            <a:r>
              <a:rPr lang="zh-CN" altLang="en-US" sz="2400" kern="1200" dirty="0">
                <a:solidFill>
                  <a:schemeClr val="tx1"/>
                </a:solidFill>
                <a:latin typeface="Arial" panose="020B0604020202020204" pitchFamily="34" charset="0"/>
              </a:rPr>
              <a:t>）的调度。可串行性（</a:t>
            </a:r>
            <a:r>
              <a:rPr lang="en-US" altLang="zh-CN" sz="2400" kern="1200" dirty="0">
                <a:solidFill>
                  <a:schemeClr val="tx1"/>
                </a:solidFill>
                <a:latin typeface="Arial" panose="020B0604020202020204" pitchFamily="34" charset="0"/>
              </a:rPr>
              <a:t>Serializability</a:t>
            </a:r>
            <a:r>
              <a:rPr lang="zh-CN" altLang="en-US" sz="2400" kern="1200" dirty="0">
                <a:solidFill>
                  <a:schemeClr val="tx1"/>
                </a:solidFill>
                <a:latin typeface="Arial" panose="020B0604020202020204" pitchFamily="34" charset="0"/>
              </a:rPr>
              <a:t>）是并行事务正确性的唯一准则。</a:t>
            </a:r>
            <a:endParaRPr lang="en-US" altLang="zh-CN" sz="2400" kern="1200" dirty="0" smtClean="0">
              <a:solidFill>
                <a:schemeClr val="tx1"/>
              </a:solidFill>
              <a:latin typeface="Arial" panose="020B0604020202020204" pitchFamily="34" charset="0"/>
            </a:endParaRPr>
          </a:p>
        </p:txBody>
      </p:sp>
      <p:sp>
        <p:nvSpPr>
          <p:cNvPr id="62468"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8372" name="AutoShape 53"/>
          <p:cNvSpPr>
            <a:spLocks noChangeArrowheads="1"/>
          </p:cNvSpPr>
          <p:nvPr/>
        </p:nvSpPr>
        <p:spPr bwMode="auto">
          <a:xfrm>
            <a:off x="215900" y="1736725"/>
            <a:ext cx="8748713" cy="3744913"/>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8373"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
        <p:nvSpPr>
          <p:cNvPr id="58374" name="椭圆 2"/>
          <p:cNvSpPr>
            <a:spLocks noChangeArrowheads="1"/>
          </p:cNvSpPr>
          <p:nvPr/>
        </p:nvSpPr>
        <p:spPr bwMode="auto">
          <a:xfrm>
            <a:off x="2303463" y="3681413"/>
            <a:ext cx="1547812" cy="15478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8375" name="椭圆 4"/>
          <p:cNvSpPr>
            <a:spLocks noChangeArrowheads="1"/>
          </p:cNvSpPr>
          <p:nvPr/>
        </p:nvSpPr>
        <p:spPr bwMode="auto">
          <a:xfrm>
            <a:off x="1476375" y="3824288"/>
            <a:ext cx="900113" cy="6302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8" name="Rectangle 7"/>
          <p:cNvSpPr>
            <a:spLocks noChangeArrowheads="1"/>
          </p:cNvSpPr>
          <p:nvPr/>
        </p:nvSpPr>
        <p:spPr bwMode="auto">
          <a:xfrm>
            <a:off x="1761932" y="5784850"/>
            <a:ext cx="5656647" cy="400050"/>
          </a:xfrm>
          <a:prstGeom prst="rect">
            <a:avLst/>
          </a:prstGeom>
          <a:solidFill>
            <a:srgbClr val="FFFF00"/>
          </a:solidFill>
          <a:ln w="9525" cmpd="sng">
            <a:solidFill>
              <a:srgbClr val="0000FF"/>
            </a:solidFill>
            <a:miter lim="800000"/>
          </a:ln>
          <a:effectLst/>
        </p:spPr>
        <p:txBody>
          <a:bodyPr wrap="square">
            <a:spAutoFit/>
          </a:bodyPr>
          <a:lstStyle/>
          <a:p>
            <a:pPr algn="l">
              <a:defRPr/>
            </a:pPr>
            <a:r>
              <a:rPr lang="en-US" sz="2000" b="1" dirty="0">
                <a:solidFill>
                  <a:srgbClr val="FF0000"/>
                </a:solidFill>
                <a:effectLst>
                  <a:outerShdw blurRad="38100" dist="38100" dir="2700000" algn="tl">
                    <a:srgbClr val="000000"/>
                  </a:outerShdw>
                </a:effectLst>
                <a:sym typeface="Wingdings" panose="05000000000000000000" pitchFamily="2" charset="2"/>
              </a:rPr>
              <a:t></a:t>
            </a:r>
            <a:r>
              <a:rPr lang="zh-CN" altLang="en-US" sz="2000" b="1" dirty="0">
                <a:solidFill>
                  <a:srgbClr val="FF0000"/>
                </a:solidFill>
                <a:sym typeface="Wingdings" panose="05000000000000000000" pitchFamily="2" charset="2"/>
              </a:rPr>
              <a:t>参看课本</a:t>
            </a:r>
            <a:r>
              <a:rPr lang="zh-CN" altLang="en-US" sz="2000" b="1" dirty="0">
                <a:solidFill>
                  <a:srgbClr val="FF0000"/>
                </a:solidFill>
              </a:rPr>
              <a:t>表</a:t>
            </a:r>
            <a:r>
              <a:rPr lang="en-US" altLang="zh-CN" sz="2000" b="1" dirty="0">
                <a:solidFill>
                  <a:srgbClr val="FF0000"/>
                </a:solidFill>
              </a:rPr>
              <a:t>8-4  </a:t>
            </a:r>
            <a:r>
              <a:rPr lang="zh-CN" altLang="en-US" sz="2000" b="1" dirty="0">
                <a:solidFill>
                  <a:srgbClr val="FF0000"/>
                </a:solidFill>
              </a:rPr>
              <a:t>对两个事务的不同调度策略</a:t>
            </a:r>
            <a:endParaRPr lang="zh-CN" altLang="en-US" sz="2000" b="1" dirty="0">
              <a:solidFill>
                <a:srgbClr val="FF0000"/>
              </a:solidFill>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descr="C:\Users\founder\Pictures\u=1358721791,2084582452&amp;fm=52&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1275" y="4041775"/>
            <a:ext cx="1752600" cy="1943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59396" name="AutoShape 8">
            <a:hlinkClick r:id="rId2" action="ppaction://hlinksldjump" highlightClick="1">
              <a:snd r:embed="rId3" name="hammer.wav"/>
            </a:hlinkClick>
          </p:cNvPr>
          <p:cNvSpPr>
            <a:spLocks noChangeArrowheads="1"/>
          </p:cNvSpPr>
          <p:nvPr/>
        </p:nvSpPr>
        <p:spPr bwMode="auto">
          <a:xfrm>
            <a:off x="6599238" y="4244975"/>
            <a:ext cx="423862" cy="438150"/>
          </a:xfrm>
          <a:prstGeom prst="actionButtonReturn">
            <a:avLst/>
          </a:prstGeom>
          <a:solidFill>
            <a:srgbClr val="008000"/>
          </a:solidFill>
          <a:ln w="9525">
            <a:solidFill>
              <a:srgbClr val="006600"/>
            </a:solidFill>
            <a:miter lim="800000"/>
          </a:ln>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59397" name="AutoShape 11"/>
          <p:cNvSpPr>
            <a:spLocks noChangeArrowheads="1"/>
          </p:cNvSpPr>
          <p:nvPr/>
        </p:nvSpPr>
        <p:spPr bwMode="auto">
          <a:xfrm>
            <a:off x="684213" y="2312988"/>
            <a:ext cx="7469187" cy="1439862"/>
          </a:xfrm>
          <a:prstGeom prst="flowChartAlternateProcess">
            <a:avLst/>
          </a:prstGeom>
          <a:solidFill>
            <a:srgbClr val="FFCCFF"/>
          </a:solidFill>
          <a:ln w="19050">
            <a:solidFill>
              <a:srgbClr val="0000FF"/>
            </a:solidFill>
            <a:miter lim="800000"/>
          </a:ln>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zh-CN" altLang="en-US" sz="2300">
                <a:latin typeface="Arial" panose="020B0604020202020204" pitchFamily="34" charset="0"/>
              </a:rPr>
              <a:t>并发控制需要处理的问题有哪些？</a:t>
            </a:r>
            <a:endParaRPr lang="zh-CN" altLang="en-US" sz="2300">
              <a:latin typeface="Arial" panose="020B0604020202020204" pitchFamily="34" charset="0"/>
            </a:endParaRPr>
          </a:p>
        </p:txBody>
      </p:sp>
      <p:sp>
        <p:nvSpPr>
          <p:cNvPr id="74759" name="AutoShape 7"/>
          <p:cNvSpPr>
            <a:spLocks noChangeArrowheads="1"/>
          </p:cNvSpPr>
          <p:nvPr/>
        </p:nvSpPr>
        <p:spPr bwMode="auto">
          <a:xfrm>
            <a:off x="1014413" y="1470025"/>
            <a:ext cx="1981200" cy="533400"/>
          </a:xfrm>
          <a:prstGeom prst="flowChartAlternateProcess">
            <a:avLst/>
          </a:prstGeom>
          <a:solidFill>
            <a:srgbClr val="FFFF00"/>
          </a:solidFill>
          <a:ln w="9525" cmpd="sng">
            <a:solidFill>
              <a:schemeClr val="tx2"/>
            </a:solidFill>
            <a:miter lim="800000"/>
          </a:ln>
          <a:effectLst/>
        </p:spPr>
        <p:txBody>
          <a:bodyPr wrap="none" anchor="ctr"/>
          <a:lstStyle/>
          <a:p>
            <a:pPr algn="ctr">
              <a:defRPr/>
            </a:pPr>
            <a:r>
              <a:rPr lang="en-US" altLang="zh-CN" sz="2500" b="1" dirty="0">
                <a:solidFill>
                  <a:schemeClr val="tx2"/>
                </a:solidFill>
                <a:sym typeface="Wingdings" panose="05000000000000000000" pitchFamily="2" charset="2"/>
              </a:rPr>
              <a:t></a:t>
            </a:r>
            <a:r>
              <a:rPr lang="zh-CN" altLang="en-US" sz="2500" b="1">
                <a:solidFill>
                  <a:srgbClr val="FF0000"/>
                </a:solidFill>
                <a:effectLst>
                  <a:outerShdw blurRad="38100" dist="38100" dir="2700000" algn="tl">
                    <a:srgbClr val="000000"/>
                  </a:outerShdw>
                </a:effectLst>
                <a:ea typeface="黑体" panose="02010609060101010101" pitchFamily="49" charset="-122"/>
              </a:rPr>
              <a:t>讨论思考</a:t>
            </a:r>
            <a:endParaRPr lang="zh-CN" altLang="en-US" sz="2500" b="1">
              <a:solidFill>
                <a:srgbClr val="FF0000"/>
              </a:solidFill>
              <a:effectLst>
                <a:outerShdw blurRad="38100" dist="38100" dir="2700000" algn="tl">
                  <a:srgbClr val="000000"/>
                </a:outerShdw>
              </a:effectLst>
              <a:ea typeface="黑体" panose="02010609060101010101" pitchFamily="49" charset="-122"/>
            </a:endParaRPr>
          </a:p>
        </p:txBody>
      </p:sp>
      <p:sp>
        <p:nvSpPr>
          <p:cNvPr id="59399" name="标题 1"/>
          <p:cNvSpPr/>
          <p:nvPr/>
        </p:nvSpPr>
        <p:spPr bwMode="auto">
          <a:xfrm>
            <a:off x="0" y="230188"/>
            <a:ext cx="63007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0"/>
              </a:spcBef>
              <a:buClrTx/>
              <a:buFontTx/>
              <a:buNone/>
            </a:pPr>
            <a:r>
              <a:rPr lang="en-US" altLang="zh-CN" sz="3200" dirty="0">
                <a:solidFill>
                  <a:schemeClr val="bg1"/>
                </a:solidFill>
                <a:latin typeface="Verdana" panose="020B0604030504040204" pitchFamily="34" charset="0"/>
              </a:rPr>
              <a:t>    8.5</a:t>
            </a:r>
            <a:r>
              <a:rPr lang="zh-CN" altLang="en-US" sz="3200">
                <a:solidFill>
                  <a:schemeClr val="bg1"/>
                </a:solidFill>
                <a:latin typeface="Verdana" panose="020B0604030504040204" pitchFamily="34" charset="0"/>
              </a:rPr>
              <a:t>并发控制和封锁技术</a:t>
            </a:r>
            <a:endParaRPr lang="zh-CN" altLang="en-US" sz="3200">
              <a:solidFill>
                <a:schemeClr val="bg1"/>
              </a:solidFill>
              <a:latin typeface="Verdana" panose="020B0604030504040204" pitchFamily="34" charset="0"/>
            </a:endParaRP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4294967295"/>
          </p:nvPr>
        </p:nvSpPr>
        <p:spPr>
          <a:xfrm>
            <a:off x="228600" y="1012825"/>
            <a:ext cx="8610600" cy="3856038"/>
          </a:xfrm>
        </p:spPr>
        <p:txBody>
          <a:bodyPr/>
          <a:lstStyle/>
          <a:p>
            <a:pPr marL="0" indent="0">
              <a:spcBef>
                <a:spcPct val="20000"/>
              </a:spcBef>
              <a:spcAft>
                <a:spcPct val="20000"/>
              </a:spcAft>
              <a:buNone/>
            </a:pPr>
            <a:r>
              <a:rPr lang="en-US" altLang="zh-CN" sz="2400" dirty="0" smtClean="0">
                <a:solidFill>
                  <a:srgbClr val="CC0000"/>
                </a:solidFill>
              </a:rPr>
              <a:t>8</a:t>
            </a:r>
            <a:r>
              <a:rPr lang="zh-CN" altLang="en-US" sz="2400" dirty="0" smtClean="0">
                <a:solidFill>
                  <a:srgbClr val="CC0000"/>
                </a:solidFill>
              </a:rPr>
              <a:t>.</a:t>
            </a:r>
            <a:r>
              <a:rPr lang="en-US" altLang="zh-CN" sz="2400" dirty="0" smtClean="0">
                <a:solidFill>
                  <a:srgbClr val="CC0000"/>
                </a:solidFill>
              </a:rPr>
              <a:t>6.1</a:t>
            </a:r>
            <a:r>
              <a:rPr lang="zh-CN" altLang="en-US" sz="2400" dirty="0" smtClean="0">
                <a:solidFill>
                  <a:srgbClr val="CC0000"/>
                </a:solidFill>
              </a:rPr>
              <a:t>实验目的</a:t>
            </a:r>
            <a:endParaRPr lang="zh-CN" altLang="en-US" sz="2400" dirty="0" smtClean="0">
              <a:solidFill>
                <a:srgbClr val="CC0000"/>
              </a:solidFill>
            </a:endParaRPr>
          </a:p>
          <a:p>
            <a:pPr marL="0" indent="0">
              <a:lnSpc>
                <a:spcPct val="95000"/>
              </a:lnSpc>
              <a:spcBef>
                <a:spcPct val="15000"/>
              </a:spcBef>
              <a:buNone/>
            </a:pP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1</a:t>
            </a:r>
            <a:r>
              <a:rPr lang="zh-CN" altLang="en-US" sz="2000" dirty="0" smtClean="0">
                <a:latin typeface="Times New Roman" panose="02020603050405020304" pitchFamily="18" charset="0"/>
              </a:rPr>
              <a:t>）掌握数据备份的基本方法。</a:t>
            </a:r>
            <a:endParaRPr lang="zh-CN" altLang="en-US" sz="2000" dirty="0" smtClean="0">
              <a:latin typeface="Times New Roman" panose="02020603050405020304" pitchFamily="18" charset="0"/>
            </a:endParaRPr>
          </a:p>
          <a:p>
            <a:pPr marL="0" indent="0">
              <a:lnSpc>
                <a:spcPct val="95000"/>
              </a:lnSpc>
              <a:spcBef>
                <a:spcPct val="15000"/>
              </a:spcBef>
              <a:buNone/>
            </a:pP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2</a:t>
            </a:r>
            <a:r>
              <a:rPr lang="zh-CN" altLang="en-US" sz="2000" dirty="0" smtClean="0">
                <a:latin typeface="Times New Roman" panose="02020603050405020304" pitchFamily="18" charset="0"/>
              </a:rPr>
              <a:t>）掌握数据还原（恢复）的基本方法</a:t>
            </a:r>
            <a:endParaRPr lang="zh-CN" altLang="en-US" sz="2000" dirty="0" smtClean="0">
              <a:latin typeface="Times New Roman" panose="02020603050405020304" pitchFamily="18" charset="0"/>
            </a:endParaRPr>
          </a:p>
          <a:p>
            <a:pPr marL="0" indent="0">
              <a:lnSpc>
                <a:spcPct val="100000"/>
              </a:lnSpc>
              <a:spcBef>
                <a:spcPct val="20000"/>
              </a:spcBef>
              <a:buNone/>
            </a:pPr>
            <a:r>
              <a:rPr lang="en-US" altLang="zh-CN" sz="2400" dirty="0" smtClean="0">
                <a:solidFill>
                  <a:srgbClr val="CC0000"/>
                </a:solidFill>
              </a:rPr>
              <a:t>8.6.2</a:t>
            </a:r>
            <a:r>
              <a:rPr lang="zh-CN" altLang="en-US" sz="2400" dirty="0" smtClean="0">
                <a:solidFill>
                  <a:srgbClr val="CC0000"/>
                </a:solidFill>
              </a:rPr>
              <a:t>实验内容及步骤</a:t>
            </a:r>
            <a:endParaRPr lang="en-US" altLang="zh-CN" sz="2400" dirty="0" smtClean="0">
              <a:solidFill>
                <a:srgbClr val="CC0000"/>
              </a:solidFill>
            </a:endParaRPr>
          </a:p>
          <a:p>
            <a:pPr lvl="1">
              <a:lnSpc>
                <a:spcPct val="100000"/>
              </a:lnSpc>
              <a:spcBef>
                <a:spcPct val="20000"/>
              </a:spcBef>
            </a:pPr>
            <a:r>
              <a:rPr lang="zh-CN" altLang="en-US" sz="1800" b="1" dirty="0" smtClean="0"/>
              <a:t>（</a:t>
            </a:r>
            <a:r>
              <a:rPr lang="en-US" altLang="zh-CN" sz="1800" b="1" dirty="0" smtClean="0"/>
              <a:t>1</a:t>
            </a:r>
            <a:r>
              <a:rPr lang="zh-CN" altLang="en-US" sz="1800" b="1" dirty="0" smtClean="0"/>
              <a:t>）利用</a:t>
            </a:r>
            <a:r>
              <a:rPr lang="en-US" altLang="zh-CN" sz="1800" b="1" dirty="0" smtClean="0"/>
              <a:t>SQL Server Management Studio</a:t>
            </a:r>
            <a:r>
              <a:rPr lang="zh-CN" altLang="en-US" sz="1800" b="1" dirty="0" smtClean="0"/>
              <a:t>（</a:t>
            </a:r>
            <a:r>
              <a:rPr lang="en-US" altLang="zh-CN" sz="1800" b="1" dirty="0" smtClean="0"/>
              <a:t>SSMS</a:t>
            </a:r>
            <a:r>
              <a:rPr lang="zh-CN" altLang="en-US" sz="1800" b="1" dirty="0" smtClean="0"/>
              <a:t>）管理备份设备。在备份一个数据库之前，需要先创建一个备份设备，比如磁带、硬盘等，然后再去复制有备份的数据库、事务日志、文件</a:t>
            </a:r>
            <a:r>
              <a:rPr lang="en-US" altLang="zh-CN" sz="1800" b="1" dirty="0" smtClean="0"/>
              <a:t>/</a:t>
            </a:r>
            <a:r>
              <a:rPr lang="zh-CN" altLang="en-US" sz="1800" b="1" dirty="0" smtClean="0"/>
              <a:t>文件组。请自己新建一个备份设备，查看备份设备，删除备份设备。</a:t>
            </a:r>
            <a:endParaRPr lang="en-US" altLang="zh-CN" sz="1800" b="1" dirty="0" smtClean="0"/>
          </a:p>
          <a:p>
            <a:pPr lvl="1">
              <a:lnSpc>
                <a:spcPct val="100000"/>
              </a:lnSpc>
              <a:spcBef>
                <a:spcPct val="20000"/>
              </a:spcBef>
            </a:pPr>
            <a:r>
              <a:rPr lang="zh-CN" altLang="en-US" sz="1800" b="1" dirty="0" smtClean="0"/>
              <a:t>使用</a:t>
            </a:r>
            <a:r>
              <a:rPr lang="en-US" altLang="zh-CN" sz="1800" b="1" dirty="0" smtClean="0"/>
              <a:t>SSMS</a:t>
            </a:r>
            <a:r>
              <a:rPr lang="zh-CN" altLang="en-US" sz="1800" b="1" dirty="0" smtClean="0"/>
              <a:t>来创建备份设备：</a:t>
            </a:r>
            <a:endParaRPr lang="en-US" altLang="zh-CN" sz="1800" b="1" dirty="0" smtClean="0"/>
          </a:p>
        </p:txBody>
      </p:sp>
      <p:sp>
        <p:nvSpPr>
          <p:cNvPr id="60419" name="标题 3"/>
          <p:cNvSpPr>
            <a:spLocks noGrp="1"/>
          </p:cNvSpPr>
          <p:nvPr>
            <p:ph type="title" idx="4294967295"/>
          </p:nvPr>
        </p:nvSpPr>
        <p:spPr>
          <a:xfrm>
            <a:off x="611188" y="260350"/>
            <a:ext cx="5865812" cy="685800"/>
          </a:xfrm>
        </p:spPr>
        <p:txBody>
          <a:bodyPr/>
          <a:lstStyle/>
          <a:p>
            <a:pPr algn="l"/>
            <a:r>
              <a:rPr lang="en-US" altLang="zh-CN" sz="2800" dirty="0" smtClean="0">
                <a:ea typeface="宋体" panose="02010600030101010101" pitchFamily="2" charset="-122"/>
              </a:rPr>
              <a:t>8.6 </a:t>
            </a:r>
            <a:r>
              <a:rPr lang="zh-CN" altLang="en-US" sz="2800" smtClean="0">
                <a:ea typeface="宋体" panose="02010600030101010101" pitchFamily="2" charset="-122"/>
              </a:rPr>
              <a:t>实验八 数据备份及恢复操作</a:t>
            </a:r>
            <a:endParaRPr lang="zh-CN" altLang="en-US" sz="2800" smtClean="0">
              <a:ea typeface="宋体" panose="02010600030101010101" pitchFamily="2" charset="-122"/>
            </a:endParaRPr>
          </a:p>
        </p:txBody>
      </p:sp>
      <p:sp>
        <p:nvSpPr>
          <p:cNvPr id="75780" name="AutoShape 6"/>
          <p:cNvSpPr>
            <a:spLocks noChangeArrowheads="1"/>
          </p:cNvSpPr>
          <p:nvPr/>
        </p:nvSpPr>
        <p:spPr bwMode="auto">
          <a:xfrm>
            <a:off x="6261100" y="146050"/>
            <a:ext cx="2789238"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pic>
        <p:nvPicPr>
          <p:cNvPr id="60421" name="Picture 5" descr="j023465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94625" y="1143000"/>
            <a:ext cx="1044575" cy="939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14"/>
          <p:cNvSpPr>
            <a:spLocks noChangeArrowheads="1"/>
          </p:cNvSpPr>
          <p:nvPr/>
        </p:nvSpPr>
        <p:spPr bwMode="auto">
          <a:xfrm>
            <a:off x="0" y="7842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60423" name="Rectangle 15"/>
          <p:cNvSpPr>
            <a:spLocks noChangeArrowheads="1"/>
          </p:cNvSpPr>
          <p:nvPr/>
        </p:nvSpPr>
        <p:spPr bwMode="auto">
          <a:xfrm>
            <a:off x="4457700" y="3165475"/>
            <a:ext cx="227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20000"/>
              </a:spcBef>
              <a:buClrTx/>
              <a:buFont typeface="Wingdings" panose="05000000000000000000" pitchFamily="2" charset="2"/>
              <a:buNone/>
            </a:pPr>
            <a:r>
              <a:rPr lang="zh-CN" altLang="en-US" sz="1200" b="0">
                <a:solidFill>
                  <a:schemeClr val="tx1"/>
                </a:solidFill>
                <a:latin typeface="Arial" panose="020B0604020202020204" pitchFamily="34" charset="0"/>
                <a:ea typeface="方正书宋简体" charset="-122"/>
              </a:rPr>
              <a:t> </a:t>
            </a:r>
            <a:endParaRPr lang="zh-CN" altLang="en-US" sz="2400" b="0">
              <a:solidFill>
                <a:schemeClr val="tx1"/>
              </a:solidFill>
              <a:latin typeface="Arial" panose="020B0604020202020204" pitchFamily="34" charset="0"/>
              <a:ea typeface="方正书宋简体" charset="-122"/>
            </a:endParaRPr>
          </a:p>
        </p:txBody>
      </p:sp>
      <p:pic>
        <p:nvPicPr>
          <p:cNvPr id="60424"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713" y="3681028"/>
            <a:ext cx="3973513"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4294967295"/>
          </p:nvPr>
        </p:nvSpPr>
        <p:spPr>
          <a:xfrm>
            <a:off x="228600" y="1143000"/>
            <a:ext cx="8610600" cy="5454650"/>
          </a:xfrm>
        </p:spPr>
        <p:txBody>
          <a:bodyPr/>
          <a:lstStyle/>
          <a:p>
            <a:r>
              <a:rPr lang="zh-CN" altLang="en-US" sz="2000" dirty="0" smtClean="0"/>
              <a:t>（</a:t>
            </a:r>
            <a:r>
              <a:rPr lang="en-US" altLang="zh-CN" sz="2000" dirty="0" smtClean="0"/>
              <a:t>2</a:t>
            </a:r>
            <a:r>
              <a:rPr lang="zh-CN" altLang="en-US" sz="2000" dirty="0" smtClean="0"/>
              <a:t>）备份数据库。打开</a:t>
            </a:r>
            <a:r>
              <a:rPr lang="en-US" altLang="zh-CN" sz="2000" dirty="0" smtClean="0"/>
              <a:t>SSMS</a:t>
            </a:r>
            <a:r>
              <a:rPr lang="zh-CN" altLang="en-US" sz="2000" dirty="0" smtClean="0"/>
              <a:t>，右击需要备份的数据库，选择“任务”→“备份”命令，出现备份数据库窗口。在此可以选择要备份的数据库和备份类型。</a:t>
            </a:r>
            <a:endParaRPr lang="en-US" altLang="zh-CN" sz="2000" dirty="0" smtClean="0"/>
          </a:p>
          <a:p>
            <a:endParaRPr lang="zh-CN" altLang="en-US" sz="2000" dirty="0" smtClean="0"/>
          </a:p>
        </p:txBody>
      </p:sp>
      <p:sp>
        <p:nvSpPr>
          <p:cNvPr id="61443" name="标题 3"/>
          <p:cNvSpPr>
            <a:spLocks noGrp="1"/>
          </p:cNvSpPr>
          <p:nvPr>
            <p:ph type="title" idx="4294967295"/>
          </p:nvPr>
        </p:nvSpPr>
        <p:spPr>
          <a:xfrm>
            <a:off x="379413" y="260350"/>
            <a:ext cx="5865812" cy="685800"/>
          </a:xfrm>
        </p:spPr>
        <p:txBody>
          <a:bodyPr/>
          <a:lstStyle/>
          <a:p>
            <a:pPr algn="l"/>
            <a:r>
              <a:rPr lang="en-US" altLang="zh-CN" sz="2800" dirty="0" smtClean="0">
                <a:ea typeface="宋体" panose="02010600030101010101" pitchFamily="2" charset="-122"/>
              </a:rPr>
              <a:t>8.6 </a:t>
            </a:r>
            <a:r>
              <a:rPr lang="zh-CN" altLang="en-US" sz="2800" smtClean="0">
                <a:ea typeface="宋体" panose="02010600030101010101" pitchFamily="2" charset="-122"/>
              </a:rPr>
              <a:t>实验八 数据备份及恢复操作</a:t>
            </a:r>
            <a:endParaRPr lang="zh-CN" altLang="en-US" sz="2800" smtClean="0">
              <a:ea typeface="宋体" panose="02010600030101010101" pitchFamily="2" charset="-122"/>
            </a:endParaRPr>
          </a:p>
        </p:txBody>
      </p:sp>
      <p:sp>
        <p:nvSpPr>
          <p:cNvPr id="76804" name="AutoShape 6"/>
          <p:cNvSpPr>
            <a:spLocks noChangeArrowheads="1"/>
          </p:cNvSpPr>
          <p:nvPr/>
        </p:nvSpPr>
        <p:spPr bwMode="auto">
          <a:xfrm>
            <a:off x="6261100" y="146050"/>
            <a:ext cx="2789238"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pic>
        <p:nvPicPr>
          <p:cNvPr id="61445"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413" y="2259013"/>
            <a:ext cx="4156075"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Box 1"/>
          <p:cNvSpPr txBox="1">
            <a:spLocks noChangeArrowheads="1"/>
          </p:cNvSpPr>
          <p:nvPr/>
        </p:nvSpPr>
        <p:spPr bwMode="auto">
          <a:xfrm>
            <a:off x="379413" y="6062663"/>
            <a:ext cx="43211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20000"/>
              </a:spcBef>
              <a:buClrTx/>
              <a:buFont typeface="Wingdings" panose="05000000000000000000" pitchFamily="2" charset="2"/>
              <a:buNone/>
            </a:pPr>
            <a:r>
              <a:rPr lang="zh-CN" altLang="zh-CN" sz="1200" b="0">
                <a:solidFill>
                  <a:srgbClr val="FF0000"/>
                </a:solidFill>
                <a:latin typeface="Times New Roman" panose="02020603050405020304" pitchFamily="18" charset="0"/>
                <a:cs typeface="Times New Roman" panose="02020603050405020304" pitchFamily="18" charset="0"/>
              </a:rPr>
              <a:t>图</a:t>
            </a:r>
            <a:r>
              <a:rPr lang="en-US" altLang="zh-CN" sz="1200" b="0" dirty="0">
                <a:solidFill>
                  <a:srgbClr val="FF0000"/>
                </a:solidFill>
                <a:latin typeface="Times New Roman" panose="02020603050405020304" pitchFamily="18" charset="0"/>
              </a:rPr>
              <a:t>8-7 </a:t>
            </a:r>
            <a:r>
              <a:rPr lang="zh-CN" altLang="zh-CN" sz="1200" b="0">
                <a:solidFill>
                  <a:srgbClr val="FF0000"/>
                </a:solidFill>
                <a:latin typeface="Times New Roman" panose="02020603050405020304" pitchFamily="18" charset="0"/>
                <a:cs typeface="Times New Roman" panose="02020603050405020304" pitchFamily="18" charset="0"/>
              </a:rPr>
              <a:t>使用</a:t>
            </a:r>
            <a:r>
              <a:rPr lang="en-US" altLang="zh-CN" sz="1200" b="0" dirty="0">
                <a:solidFill>
                  <a:srgbClr val="FF0000"/>
                </a:solidFill>
                <a:latin typeface="Times New Roman" panose="02020603050405020304" pitchFamily="18" charset="0"/>
              </a:rPr>
              <a:t>SSMS</a:t>
            </a:r>
            <a:r>
              <a:rPr lang="zh-CN" altLang="zh-CN" sz="1200" b="0">
                <a:solidFill>
                  <a:srgbClr val="FF0000"/>
                </a:solidFill>
                <a:latin typeface="Times New Roman" panose="02020603050405020304" pitchFamily="18" charset="0"/>
                <a:cs typeface="Times New Roman" panose="02020603050405020304" pitchFamily="18" charset="0"/>
              </a:rPr>
              <a:t>执行完整数据库备份</a:t>
            </a:r>
            <a:endParaRPr lang="zh-CN" altLang="en-US" sz="1200" b="0">
              <a:solidFill>
                <a:schemeClr val="tx1"/>
              </a:solidFill>
              <a:latin typeface="Arial" panose="020B0604020202020204" pitchFamily="34" charset="0"/>
            </a:endParaRPr>
          </a:p>
        </p:txBody>
      </p:sp>
      <p:pic>
        <p:nvPicPr>
          <p:cNvPr id="61447"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563" y="2265363"/>
            <a:ext cx="4295775"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TextBox 2"/>
          <p:cNvSpPr txBox="1">
            <a:spLocks noChangeArrowheads="1"/>
          </p:cNvSpPr>
          <p:nvPr/>
        </p:nvSpPr>
        <p:spPr bwMode="auto">
          <a:xfrm>
            <a:off x="5472113" y="6092825"/>
            <a:ext cx="32035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r>
              <a:rPr lang="zh-CN" altLang="en-US" sz="1200" b="0">
                <a:solidFill>
                  <a:srgbClr val="FF0000"/>
                </a:solidFill>
                <a:latin typeface="Times New Roman" panose="02020603050405020304" pitchFamily="18" charset="0"/>
                <a:cs typeface="Times New Roman" panose="02020603050405020304" pitchFamily="18" charset="0"/>
              </a:rPr>
              <a:t>图</a:t>
            </a:r>
            <a:r>
              <a:rPr lang="en-US" altLang="zh-CN" sz="1200" b="0" dirty="0">
                <a:solidFill>
                  <a:srgbClr val="FF0000"/>
                </a:solidFill>
                <a:latin typeface="Times New Roman" panose="02020603050405020304" pitchFamily="18" charset="0"/>
                <a:cs typeface="Times New Roman" panose="02020603050405020304" pitchFamily="18" charset="0"/>
              </a:rPr>
              <a:t>8-8 </a:t>
            </a:r>
            <a:r>
              <a:rPr lang="zh-CN" altLang="en-US" sz="1200" b="0">
                <a:solidFill>
                  <a:srgbClr val="FF0000"/>
                </a:solidFill>
                <a:latin typeface="Times New Roman" panose="02020603050405020304" pitchFamily="18" charset="0"/>
                <a:cs typeface="Times New Roman" panose="02020603050405020304" pitchFamily="18" charset="0"/>
              </a:rPr>
              <a:t>使用</a:t>
            </a:r>
            <a:r>
              <a:rPr lang="en-US" altLang="zh-CN" sz="1200" b="0" dirty="0">
                <a:solidFill>
                  <a:srgbClr val="FF0000"/>
                </a:solidFill>
                <a:latin typeface="Times New Roman" panose="02020603050405020304" pitchFamily="18" charset="0"/>
                <a:cs typeface="Times New Roman" panose="02020603050405020304" pitchFamily="18" charset="0"/>
              </a:rPr>
              <a:t>SSMS</a:t>
            </a:r>
            <a:r>
              <a:rPr lang="zh-CN" altLang="en-US" sz="1200" b="0">
                <a:solidFill>
                  <a:srgbClr val="FF0000"/>
                </a:solidFill>
                <a:latin typeface="Times New Roman" panose="02020603050405020304" pitchFamily="18" charset="0"/>
                <a:cs typeface="Times New Roman" panose="02020603050405020304" pitchFamily="18" charset="0"/>
              </a:rPr>
              <a:t>执行完整数据库备份选项卡</a:t>
            </a:r>
            <a:endParaRPr lang="zh-CN" altLang="en-US" sz="1200" b="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4294967295"/>
          </p:nvPr>
        </p:nvSpPr>
        <p:spPr>
          <a:xfrm>
            <a:off x="228600" y="1143000"/>
            <a:ext cx="8610600" cy="5454650"/>
          </a:xfrm>
        </p:spPr>
        <p:txBody>
          <a:bodyPr/>
          <a:lstStyle/>
          <a:p>
            <a:r>
              <a:rPr lang="zh-CN" altLang="en-US" sz="2000" dirty="0" smtClean="0"/>
              <a:t>（</a:t>
            </a:r>
            <a:r>
              <a:rPr lang="en-US" altLang="zh-CN" sz="2000" dirty="0" smtClean="0"/>
              <a:t>3</a:t>
            </a:r>
            <a:r>
              <a:rPr lang="zh-CN" altLang="en-US" sz="2000" dirty="0" smtClean="0"/>
              <a:t>）数据库的差异备份。差异数据库备份只记录自上次数据库备份后发生更改的数据。差异数据库备份比数据库备份小而且备份速度快，因此可以经常地备份，经常备份将减少丢失数据的危险。</a:t>
            </a:r>
            <a:endParaRPr lang="en-US" altLang="zh-CN" sz="2000" dirty="0" smtClean="0"/>
          </a:p>
          <a:p>
            <a:pPr lvl="1"/>
            <a:r>
              <a:rPr lang="zh-CN" altLang="en-US" sz="2000" dirty="0" smtClean="0"/>
              <a:t>使用差异数据库备份将数据库还原到差异数据库备份完成时那一点。若要恢复到精确的故障点，必须使用事务日志备份。</a:t>
            </a:r>
            <a:endParaRPr lang="zh-CN" altLang="en-US" sz="2000" dirty="0" smtClean="0"/>
          </a:p>
        </p:txBody>
      </p:sp>
      <p:sp>
        <p:nvSpPr>
          <p:cNvPr id="62467" name="标题 3"/>
          <p:cNvSpPr>
            <a:spLocks noGrp="1"/>
          </p:cNvSpPr>
          <p:nvPr>
            <p:ph type="title" idx="4294967295"/>
          </p:nvPr>
        </p:nvSpPr>
        <p:spPr>
          <a:xfrm>
            <a:off x="379413" y="260350"/>
            <a:ext cx="5865812" cy="685800"/>
          </a:xfrm>
        </p:spPr>
        <p:txBody>
          <a:bodyPr/>
          <a:lstStyle/>
          <a:p>
            <a:pPr algn="l"/>
            <a:r>
              <a:rPr lang="en-US" altLang="zh-CN" sz="2800" dirty="0" smtClean="0">
                <a:ea typeface="宋体" panose="02010600030101010101" pitchFamily="2" charset="-122"/>
              </a:rPr>
              <a:t>8.6 </a:t>
            </a:r>
            <a:r>
              <a:rPr lang="zh-CN" altLang="en-US" sz="2800" smtClean="0">
                <a:ea typeface="宋体" panose="02010600030101010101" pitchFamily="2" charset="-122"/>
              </a:rPr>
              <a:t>实验八 数据备份及恢复操作</a:t>
            </a:r>
            <a:endParaRPr lang="zh-CN" altLang="en-US" sz="2800" smtClean="0">
              <a:ea typeface="宋体" panose="02010600030101010101" pitchFamily="2" charset="-122"/>
            </a:endParaRPr>
          </a:p>
        </p:txBody>
      </p:sp>
      <p:sp>
        <p:nvSpPr>
          <p:cNvPr id="76804" name="AutoShape 6"/>
          <p:cNvSpPr>
            <a:spLocks noChangeArrowheads="1"/>
          </p:cNvSpPr>
          <p:nvPr/>
        </p:nvSpPr>
        <p:spPr bwMode="auto">
          <a:xfrm>
            <a:off x="6261100" y="146050"/>
            <a:ext cx="2789238"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62469" name="TextBox 1"/>
          <p:cNvSpPr txBox="1">
            <a:spLocks noChangeArrowheads="1"/>
          </p:cNvSpPr>
          <p:nvPr/>
        </p:nvSpPr>
        <p:spPr bwMode="auto">
          <a:xfrm>
            <a:off x="2339975" y="6327775"/>
            <a:ext cx="43195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20000"/>
              </a:spcBef>
              <a:buClrTx/>
              <a:buFont typeface="Wingdings" panose="05000000000000000000" pitchFamily="2" charset="2"/>
              <a:buNone/>
            </a:pPr>
            <a:r>
              <a:rPr lang="zh-CN" altLang="en-US" sz="1200" b="0">
                <a:solidFill>
                  <a:srgbClr val="FF0000"/>
                </a:solidFill>
                <a:latin typeface="Times New Roman" panose="02020603050405020304" pitchFamily="18" charset="0"/>
                <a:cs typeface="Times New Roman" panose="02020603050405020304" pitchFamily="18" charset="0"/>
              </a:rPr>
              <a:t>图</a:t>
            </a:r>
            <a:r>
              <a:rPr lang="en-US" altLang="zh-CN" sz="1200" b="0" dirty="0">
                <a:solidFill>
                  <a:srgbClr val="FF0000"/>
                </a:solidFill>
                <a:latin typeface="Times New Roman" panose="02020603050405020304" pitchFamily="18" charset="0"/>
                <a:cs typeface="Times New Roman" panose="02020603050405020304" pitchFamily="18" charset="0"/>
              </a:rPr>
              <a:t>8-9 </a:t>
            </a:r>
            <a:r>
              <a:rPr lang="zh-CN" altLang="en-US" sz="1200" b="0">
                <a:solidFill>
                  <a:srgbClr val="FF0000"/>
                </a:solidFill>
                <a:latin typeface="Times New Roman" panose="02020603050405020304" pitchFamily="18" charset="0"/>
                <a:cs typeface="Times New Roman" panose="02020603050405020304" pitchFamily="18" charset="0"/>
              </a:rPr>
              <a:t>使用</a:t>
            </a:r>
            <a:r>
              <a:rPr lang="en-US" altLang="zh-CN" sz="1200" b="0" dirty="0">
                <a:solidFill>
                  <a:srgbClr val="FF0000"/>
                </a:solidFill>
                <a:latin typeface="Times New Roman" panose="02020603050405020304" pitchFamily="18" charset="0"/>
                <a:cs typeface="Times New Roman" panose="02020603050405020304" pitchFamily="18" charset="0"/>
              </a:rPr>
              <a:t>SSMS</a:t>
            </a:r>
            <a:r>
              <a:rPr lang="zh-CN" altLang="en-US" sz="1200" b="0">
                <a:solidFill>
                  <a:srgbClr val="FF0000"/>
                </a:solidFill>
                <a:latin typeface="Times New Roman" panose="02020603050405020304" pitchFamily="18" charset="0"/>
                <a:cs typeface="Times New Roman" panose="02020603050405020304" pitchFamily="18" charset="0"/>
              </a:rPr>
              <a:t>执行差异备份</a:t>
            </a:r>
            <a:endParaRPr lang="zh-CN" altLang="en-US" sz="1200" b="0">
              <a:solidFill>
                <a:schemeClr val="tx1"/>
              </a:solidFill>
              <a:latin typeface="Arial" panose="020B0604020202020204" pitchFamily="34" charset="0"/>
            </a:endParaRPr>
          </a:p>
        </p:txBody>
      </p:sp>
      <p:pic>
        <p:nvPicPr>
          <p:cNvPr id="62470"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5225" y="2952750"/>
            <a:ext cx="4129088"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4294967295"/>
          </p:nvPr>
        </p:nvSpPr>
        <p:spPr>
          <a:xfrm>
            <a:off x="611560" y="1520825"/>
            <a:ext cx="8132390" cy="4803775"/>
          </a:xfrm>
        </p:spPr>
        <p:txBody>
          <a:bodyPr/>
          <a:lstStyle/>
          <a:p>
            <a:pPr>
              <a:buFont typeface="Wingdings" panose="05000000000000000000" pitchFamily="2" charset="2"/>
              <a:buChar char="l"/>
            </a:pPr>
            <a:r>
              <a:rPr lang="zh-CN" altLang="en-US" sz="1800" dirty="0">
                <a:latin typeface="+mn-ea"/>
              </a:rPr>
              <a:t>通过对数据库安全的叙述，讲解了</a:t>
            </a:r>
            <a:r>
              <a:rPr lang="en-US" altLang="zh-CN" sz="1800" dirty="0">
                <a:latin typeface="+mn-ea"/>
              </a:rPr>
              <a:t>SQL server 2016</a:t>
            </a:r>
            <a:r>
              <a:rPr lang="zh-CN" altLang="en-US" sz="1800" dirty="0">
                <a:latin typeface="+mn-ea"/>
              </a:rPr>
              <a:t>在安全方面的特性。概述了</a:t>
            </a:r>
            <a:r>
              <a:rPr lang="zh-CN" altLang="en-US" sz="1800" dirty="0">
                <a:solidFill>
                  <a:srgbClr val="FF0000"/>
                </a:solidFill>
                <a:latin typeface="+mn-ea"/>
              </a:rPr>
              <a:t>数据库安全</a:t>
            </a:r>
            <a:r>
              <a:rPr lang="zh-CN" altLang="en-US" sz="1800" dirty="0">
                <a:latin typeface="+mn-ea"/>
              </a:rPr>
              <a:t>、</a:t>
            </a:r>
            <a:r>
              <a:rPr lang="zh-CN" altLang="en-US" sz="1800" dirty="0">
                <a:solidFill>
                  <a:srgbClr val="FF0000"/>
                </a:solidFill>
                <a:latin typeface="+mn-ea"/>
              </a:rPr>
              <a:t>数据库系统安全</a:t>
            </a:r>
            <a:r>
              <a:rPr lang="zh-CN" altLang="en-US" sz="1800" dirty="0">
                <a:latin typeface="+mn-ea"/>
              </a:rPr>
              <a:t>、</a:t>
            </a:r>
            <a:r>
              <a:rPr lang="zh-CN" altLang="en-US" sz="1800" dirty="0">
                <a:solidFill>
                  <a:srgbClr val="FF0000"/>
                </a:solidFill>
                <a:latin typeface="+mn-ea"/>
              </a:rPr>
              <a:t>数据安全</a:t>
            </a:r>
            <a:r>
              <a:rPr lang="zh-CN" altLang="en-US" sz="1800" dirty="0">
                <a:latin typeface="+mn-ea"/>
              </a:rPr>
              <a:t>的有关概念。</a:t>
            </a:r>
            <a:r>
              <a:rPr lang="zh-CN" altLang="en-US" sz="1800" dirty="0">
                <a:solidFill>
                  <a:srgbClr val="FF0000"/>
                </a:solidFill>
                <a:latin typeface="+mn-ea"/>
              </a:rPr>
              <a:t>数据库安全的核心和关键是数据安全</a:t>
            </a:r>
            <a:r>
              <a:rPr lang="zh-CN" altLang="en-US" sz="1800" dirty="0">
                <a:latin typeface="+mn-ea"/>
              </a:rPr>
              <a:t>。</a:t>
            </a:r>
            <a:endParaRPr lang="zh-CN" altLang="en-US" sz="1800" dirty="0">
              <a:latin typeface="+mn-ea"/>
            </a:endParaRPr>
          </a:p>
          <a:p>
            <a:pPr>
              <a:buFont typeface="Wingdings" panose="05000000000000000000" pitchFamily="2" charset="2"/>
              <a:buChar char="l"/>
            </a:pPr>
            <a:r>
              <a:rPr lang="zh-CN" altLang="en-US" sz="1800" dirty="0">
                <a:latin typeface="+mn-ea"/>
              </a:rPr>
              <a:t>在此基础上做了</a:t>
            </a:r>
            <a:r>
              <a:rPr lang="zh-CN" altLang="en-US" sz="1800" dirty="0">
                <a:solidFill>
                  <a:srgbClr val="FF0000"/>
                </a:solidFill>
                <a:latin typeface="+mn-ea"/>
              </a:rPr>
              <a:t>数据库安全风险分析</a:t>
            </a:r>
            <a:r>
              <a:rPr lang="zh-CN" altLang="en-US" sz="1800" dirty="0">
                <a:latin typeface="+mn-ea"/>
              </a:rPr>
              <a:t>，指出了</a:t>
            </a:r>
            <a:r>
              <a:rPr lang="zh-CN" altLang="en-US" sz="1800" dirty="0">
                <a:solidFill>
                  <a:srgbClr val="FF0000"/>
                </a:solidFill>
                <a:latin typeface="+mn-ea"/>
              </a:rPr>
              <a:t>常见数据库的安全缺陷和隐患要素</a:t>
            </a:r>
            <a:r>
              <a:rPr lang="zh-CN" altLang="en-US" sz="1800" dirty="0">
                <a:latin typeface="+mn-ea"/>
              </a:rPr>
              <a:t>。介绍了</a:t>
            </a:r>
            <a:r>
              <a:rPr lang="zh-CN" altLang="en-US" sz="1800" dirty="0">
                <a:solidFill>
                  <a:srgbClr val="FF0000"/>
                </a:solidFill>
                <a:latin typeface="+mn-ea"/>
              </a:rPr>
              <a:t>数据库安全关键技术</a:t>
            </a:r>
            <a:r>
              <a:rPr lang="zh-CN" altLang="en-US" sz="1800" dirty="0">
                <a:latin typeface="+mn-ea"/>
              </a:rPr>
              <a:t>，</a:t>
            </a:r>
            <a:r>
              <a:rPr lang="en-US" altLang="zh-CN" sz="1800" dirty="0">
                <a:latin typeface="+mn-ea"/>
              </a:rPr>
              <a:t>SQL Server</a:t>
            </a:r>
            <a:r>
              <a:rPr lang="zh-CN" altLang="en-US" sz="1800" dirty="0">
                <a:latin typeface="+mn-ea"/>
              </a:rPr>
              <a:t>的</a:t>
            </a:r>
            <a:r>
              <a:rPr lang="zh-CN" altLang="en-US" sz="1800" dirty="0">
                <a:solidFill>
                  <a:srgbClr val="FF0000"/>
                </a:solidFill>
                <a:latin typeface="+mn-ea"/>
              </a:rPr>
              <a:t>安全策略和安全管理机制</a:t>
            </a:r>
            <a:r>
              <a:rPr lang="zh-CN" altLang="en-US" sz="1800" dirty="0">
                <a:latin typeface="+mn-ea"/>
              </a:rPr>
              <a:t>，在数据的访问权限及控制方面，涉及数据库的</a:t>
            </a:r>
            <a:r>
              <a:rPr lang="zh-CN" altLang="en-US" sz="1800" dirty="0">
                <a:solidFill>
                  <a:srgbClr val="FF0000"/>
                </a:solidFill>
                <a:latin typeface="+mn-ea"/>
              </a:rPr>
              <a:t>身份验证及权限管理</a:t>
            </a:r>
            <a:r>
              <a:rPr lang="zh-CN" altLang="en-US" sz="1800" dirty="0">
                <a:latin typeface="+mn-ea"/>
              </a:rPr>
              <a:t>，以及</a:t>
            </a:r>
            <a:r>
              <a:rPr lang="zh-CN" altLang="en-US" sz="1800" dirty="0">
                <a:solidFill>
                  <a:srgbClr val="FF0000"/>
                </a:solidFill>
                <a:latin typeface="+mn-ea"/>
              </a:rPr>
              <a:t>数据库安全访问控制方法</a:t>
            </a:r>
            <a:r>
              <a:rPr lang="zh-CN" altLang="en-US" sz="1800" dirty="0">
                <a:latin typeface="+mn-ea"/>
              </a:rPr>
              <a:t>。并结合</a:t>
            </a:r>
            <a:r>
              <a:rPr lang="en-US" altLang="zh-CN" sz="1800" dirty="0">
                <a:latin typeface="+mn-ea"/>
              </a:rPr>
              <a:t>SQL Server 2016</a:t>
            </a:r>
            <a:r>
              <a:rPr lang="zh-CN" altLang="en-US" sz="1800" dirty="0">
                <a:latin typeface="+mn-ea"/>
              </a:rPr>
              <a:t>实际应用，概述了具体的登录控制、用户与角色管理和权限管理等应用操作。</a:t>
            </a:r>
            <a:endParaRPr lang="zh-CN" altLang="en-US" sz="1800" dirty="0">
              <a:latin typeface="+mn-ea"/>
            </a:endParaRPr>
          </a:p>
          <a:p>
            <a:pPr>
              <a:buFont typeface="Wingdings" panose="05000000000000000000" pitchFamily="2" charset="2"/>
              <a:buChar char="l"/>
            </a:pPr>
            <a:r>
              <a:rPr lang="zh-CN" altLang="en-US" sz="1800" dirty="0">
                <a:latin typeface="+mn-ea"/>
              </a:rPr>
              <a:t>数据的备份与恢复是数据库文件管理中最常见的操作，</a:t>
            </a:r>
            <a:r>
              <a:rPr lang="zh-CN" altLang="en-US" sz="1800" dirty="0">
                <a:solidFill>
                  <a:srgbClr val="FF0000"/>
                </a:solidFill>
                <a:latin typeface="+mn-ea"/>
              </a:rPr>
              <a:t>数据备份</a:t>
            </a:r>
            <a:r>
              <a:rPr lang="zh-CN" altLang="en-US" sz="1800" dirty="0">
                <a:latin typeface="+mn-ea"/>
              </a:rPr>
              <a:t>应考虑备份内容、备份介质、备份时机、备份方法及类型。</a:t>
            </a:r>
            <a:r>
              <a:rPr lang="zh-CN" altLang="en-US" sz="1800" dirty="0">
                <a:solidFill>
                  <a:srgbClr val="FF0000"/>
                </a:solidFill>
                <a:latin typeface="+mn-ea"/>
              </a:rPr>
              <a:t>数据恢复</a:t>
            </a:r>
            <a:r>
              <a:rPr lang="zh-CN" altLang="en-US" sz="1800" dirty="0">
                <a:latin typeface="+mn-ea"/>
              </a:rPr>
              <a:t>是与数据备份相对应的系统维护和管理操作，通过叙述</a:t>
            </a:r>
            <a:r>
              <a:rPr lang="zh-CN" altLang="en-US" sz="1800" dirty="0">
                <a:solidFill>
                  <a:srgbClr val="FF0000"/>
                </a:solidFill>
                <a:latin typeface="+mn-ea"/>
              </a:rPr>
              <a:t>数据库运行故障</a:t>
            </a:r>
            <a:r>
              <a:rPr lang="zh-CN" altLang="en-US" sz="1800" dirty="0">
                <a:latin typeface="+mn-ea"/>
              </a:rPr>
              <a:t>，介绍了相对应的</a:t>
            </a:r>
            <a:r>
              <a:rPr lang="zh-CN" altLang="en-US" sz="1800" dirty="0">
                <a:solidFill>
                  <a:srgbClr val="FF0000"/>
                </a:solidFill>
                <a:latin typeface="+mn-ea"/>
              </a:rPr>
              <a:t>数据恢复类型</a:t>
            </a:r>
            <a:r>
              <a:rPr lang="zh-CN" altLang="en-US" sz="1800" dirty="0">
                <a:latin typeface="+mn-ea"/>
              </a:rPr>
              <a:t>。介绍了利用</a:t>
            </a:r>
            <a:r>
              <a:rPr lang="en-US" altLang="zh-CN" sz="1800" dirty="0">
                <a:latin typeface="+mn-ea"/>
              </a:rPr>
              <a:t>SQL Server 2016</a:t>
            </a:r>
            <a:r>
              <a:rPr lang="zh-CN" altLang="en-US" sz="1800" dirty="0">
                <a:latin typeface="+mn-ea"/>
              </a:rPr>
              <a:t>管理器</a:t>
            </a:r>
            <a:r>
              <a:rPr lang="en-US" altLang="zh-CN" sz="1800" dirty="0">
                <a:latin typeface="+mn-ea"/>
              </a:rPr>
              <a:t>SSMS</a:t>
            </a:r>
            <a:r>
              <a:rPr lang="zh-CN" altLang="en-US" sz="1800" dirty="0">
                <a:latin typeface="+mn-ea"/>
              </a:rPr>
              <a:t>或</a:t>
            </a:r>
            <a:r>
              <a:rPr lang="en-US" altLang="zh-CN" sz="1800" dirty="0">
                <a:latin typeface="+mn-ea"/>
              </a:rPr>
              <a:t>SQL</a:t>
            </a:r>
            <a:r>
              <a:rPr lang="zh-CN" altLang="en-US" sz="1800" dirty="0">
                <a:latin typeface="+mn-ea"/>
              </a:rPr>
              <a:t>备份</a:t>
            </a:r>
            <a:r>
              <a:rPr lang="en-US" altLang="zh-CN" sz="1800" dirty="0">
                <a:latin typeface="+mn-ea"/>
              </a:rPr>
              <a:t>/</a:t>
            </a:r>
            <a:r>
              <a:rPr lang="zh-CN" altLang="en-US" sz="1800" dirty="0">
                <a:latin typeface="+mn-ea"/>
              </a:rPr>
              <a:t>恢复语句在本地主机上进行数据库备份和恢复操作。</a:t>
            </a:r>
            <a:endParaRPr lang="zh-CN" altLang="en-US" sz="1800" dirty="0">
              <a:latin typeface="+mn-ea"/>
            </a:endParaRPr>
          </a:p>
          <a:p>
            <a:pPr>
              <a:buFont typeface="Wingdings" panose="05000000000000000000" pitchFamily="2" charset="2"/>
              <a:buChar char="l"/>
            </a:pPr>
            <a:r>
              <a:rPr lang="zh-CN" altLang="en-US" sz="1800" dirty="0">
                <a:latin typeface="+mn-ea"/>
              </a:rPr>
              <a:t>最后介绍了</a:t>
            </a:r>
            <a:r>
              <a:rPr lang="zh-CN" altLang="en-US" sz="1800" dirty="0">
                <a:solidFill>
                  <a:srgbClr val="FF0000"/>
                </a:solidFill>
                <a:latin typeface="+mn-ea"/>
              </a:rPr>
              <a:t>并发控制</a:t>
            </a:r>
            <a:r>
              <a:rPr lang="zh-CN" altLang="en-US" sz="1800" dirty="0">
                <a:latin typeface="+mn-ea"/>
              </a:rPr>
              <a:t>与</a:t>
            </a:r>
            <a:r>
              <a:rPr lang="zh-CN" altLang="en-US" sz="1800" dirty="0">
                <a:solidFill>
                  <a:srgbClr val="FF0000"/>
                </a:solidFill>
                <a:latin typeface="+mn-ea"/>
              </a:rPr>
              <a:t>封锁</a:t>
            </a:r>
            <a:r>
              <a:rPr lang="zh-CN" altLang="en-US" sz="1800" dirty="0">
                <a:latin typeface="+mn-ea"/>
              </a:rPr>
              <a:t>等管理技术和方法。</a:t>
            </a:r>
            <a:endParaRPr lang="zh-CN" altLang="en-US" sz="1800" dirty="0">
              <a:latin typeface="+mn-ea"/>
            </a:endParaRPr>
          </a:p>
          <a:p>
            <a:pPr>
              <a:buFont typeface="Wingdings" panose="05000000000000000000" pitchFamily="2" charset="2"/>
              <a:buNone/>
            </a:pPr>
            <a:endParaRPr lang="zh-CN" altLang="en-US" sz="2000" dirty="0" smtClean="0"/>
          </a:p>
        </p:txBody>
      </p:sp>
      <p:sp>
        <p:nvSpPr>
          <p:cNvPr id="63491" name="标题 3"/>
          <p:cNvSpPr>
            <a:spLocks noGrp="1"/>
          </p:cNvSpPr>
          <p:nvPr>
            <p:ph type="title" idx="4294967295"/>
          </p:nvPr>
        </p:nvSpPr>
        <p:spPr>
          <a:xfrm>
            <a:off x="863600" y="146050"/>
            <a:ext cx="5540375" cy="685800"/>
          </a:xfrm>
        </p:spPr>
        <p:txBody>
          <a:bodyPr/>
          <a:lstStyle/>
          <a:p>
            <a:r>
              <a:rPr lang="en-US" altLang="zh-CN" dirty="0" smtClean="0">
                <a:ea typeface="宋体" panose="02010600030101010101" pitchFamily="2" charset="-122"/>
              </a:rPr>
              <a:t>8.7  </a:t>
            </a:r>
            <a:r>
              <a:rPr lang="zh-CN" altLang="en-US" dirty="0" smtClean="0">
                <a:ea typeface="宋体" panose="02010600030101010101" pitchFamily="2" charset="-122"/>
              </a:rPr>
              <a:t>本章小结</a:t>
            </a:r>
            <a:endParaRPr lang="zh-CN" altLang="en-US" dirty="0" smtClean="0">
              <a:ea typeface="宋体" panose="02010600030101010101" pitchFamily="2" charset="-122"/>
            </a:endParaRPr>
          </a:p>
        </p:txBody>
      </p:sp>
      <p:sp>
        <p:nvSpPr>
          <p:cNvPr id="78852" name="AutoShape 6"/>
          <p:cNvSpPr>
            <a:spLocks noChangeArrowheads="1"/>
          </p:cNvSpPr>
          <p:nvPr/>
        </p:nvSpPr>
        <p:spPr bwMode="auto">
          <a:xfrm>
            <a:off x="595471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63493" name="AutoShape 53"/>
          <p:cNvSpPr>
            <a:spLocks noChangeArrowheads="1"/>
          </p:cNvSpPr>
          <p:nvPr/>
        </p:nvSpPr>
        <p:spPr bwMode="auto">
          <a:xfrm>
            <a:off x="287525" y="1181100"/>
            <a:ext cx="8551676" cy="5373688"/>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4294967295"/>
          </p:nvPr>
        </p:nvSpPr>
        <p:spPr>
          <a:xfrm>
            <a:off x="457200" y="1439253"/>
            <a:ext cx="6263693" cy="3861955"/>
          </a:xfrm>
        </p:spPr>
        <p:txBody>
          <a:bodyPr/>
          <a:lstStyle/>
          <a:p>
            <a:pPr marL="0" indent="0">
              <a:buNone/>
              <a:defRPr/>
            </a:pPr>
            <a:r>
              <a:rPr lang="en-US" altLang="zh-CN" sz="2400" dirty="0" smtClean="0">
                <a:solidFill>
                  <a:srgbClr val="CC0000"/>
                </a:solidFill>
              </a:rPr>
              <a:t>   </a:t>
            </a:r>
            <a:r>
              <a:rPr lang="en-US" altLang="zh-CN" sz="2400" dirty="0" smtClean="0">
                <a:solidFill>
                  <a:srgbClr val="CC0000"/>
                </a:solidFill>
                <a:latin typeface="+mn-ea"/>
              </a:rPr>
              <a:t>3.</a:t>
            </a:r>
            <a:r>
              <a:rPr lang="zh-CN" altLang="en-US" sz="2400" dirty="0" smtClean="0">
                <a:solidFill>
                  <a:srgbClr val="CC0000"/>
                </a:solidFill>
                <a:latin typeface="+mn-ea"/>
              </a:rPr>
              <a:t>数据安全</a:t>
            </a:r>
            <a:endParaRPr lang="en-US" altLang="zh-CN" sz="2400" dirty="0" smtClean="0">
              <a:solidFill>
                <a:srgbClr val="CC0000"/>
              </a:solidFill>
              <a:latin typeface="+mn-ea"/>
            </a:endParaRPr>
          </a:p>
          <a:p>
            <a:pPr marL="342900" lvl="1" indent="-342900">
              <a:lnSpc>
                <a:spcPct val="100000"/>
              </a:lnSpc>
              <a:buClr>
                <a:schemeClr val="hlink"/>
              </a:buClr>
              <a:buFont typeface="Wingdings" panose="05000000000000000000" pitchFamily="2" charset="2"/>
              <a:buNone/>
              <a:defRPr/>
            </a:pPr>
            <a:r>
              <a:rPr lang="zh-CN" altLang="en-US" sz="2400" dirty="0" smtClean="0">
                <a:latin typeface="+mn-ea"/>
              </a:rPr>
              <a:t>   </a:t>
            </a:r>
            <a:r>
              <a:rPr lang="zh-CN" altLang="en-US" sz="2400" b="1" dirty="0" smtClean="0">
                <a:solidFill>
                  <a:srgbClr val="C00000"/>
                </a:solidFill>
                <a:latin typeface="+mn-ea"/>
                <a:cs typeface="+mn-cs"/>
              </a:rPr>
              <a:t>数据库安全</a:t>
            </a:r>
            <a:r>
              <a:rPr lang="zh-CN" altLang="en-US" sz="2400" b="1" dirty="0">
                <a:solidFill>
                  <a:srgbClr val="C00000"/>
                </a:solidFill>
                <a:latin typeface="+mn-ea"/>
                <a:cs typeface="+mn-cs"/>
              </a:rPr>
              <a:t>的核心和关键是其数据安全</a:t>
            </a:r>
            <a:r>
              <a:rPr lang="zh-CN" altLang="en-US" sz="2400" b="1" dirty="0" smtClean="0">
                <a:solidFill>
                  <a:srgbClr val="C00000"/>
                </a:solidFill>
                <a:latin typeface="+mn-ea"/>
                <a:cs typeface="+mn-cs"/>
              </a:rPr>
              <a:t>。</a:t>
            </a:r>
            <a:endParaRPr lang="en-US" altLang="zh-CN" sz="2400" b="1" dirty="0" smtClean="0">
              <a:solidFill>
                <a:srgbClr val="C00000"/>
              </a:solidFill>
              <a:latin typeface="+mn-ea"/>
              <a:cs typeface="+mn-cs"/>
            </a:endParaRPr>
          </a:p>
          <a:p>
            <a:pPr marL="342900" lvl="1" indent="-342900">
              <a:lnSpc>
                <a:spcPct val="100000"/>
              </a:lnSpc>
              <a:buClr>
                <a:schemeClr val="hlink"/>
              </a:buClr>
              <a:buFont typeface="Wingdings" panose="05000000000000000000" pitchFamily="2" charset="2"/>
              <a:buNone/>
              <a:defRPr/>
            </a:pPr>
            <a:r>
              <a:rPr lang="en-US" altLang="zh-CN" sz="2400" b="1" dirty="0">
                <a:latin typeface="+mn-ea"/>
                <a:cs typeface="+mn-cs"/>
              </a:rPr>
              <a:t> </a:t>
            </a:r>
            <a:r>
              <a:rPr lang="en-US" altLang="zh-CN" sz="2400" b="1" dirty="0" smtClean="0">
                <a:latin typeface="+mn-ea"/>
                <a:cs typeface="+mn-cs"/>
              </a:rPr>
              <a:t>     </a:t>
            </a:r>
            <a:r>
              <a:rPr lang="zh-CN" altLang="en-US" sz="2400" b="1" dirty="0" smtClean="0">
                <a:solidFill>
                  <a:srgbClr val="C00000"/>
                </a:solidFill>
                <a:latin typeface="+mn-ea"/>
                <a:cs typeface="+mn-cs"/>
              </a:rPr>
              <a:t>数据安全</a:t>
            </a:r>
            <a:r>
              <a:rPr lang="zh-CN" altLang="en-US" sz="2400" b="1" dirty="0">
                <a:latin typeface="+mn-ea"/>
                <a:cs typeface="+mn-cs"/>
              </a:rPr>
              <a:t>是指以保护措施确保数据的完整性、保密性、可用性、可控性和可审查性</a:t>
            </a:r>
            <a:r>
              <a:rPr lang="zh-CN" altLang="en-US" sz="2400" b="1" dirty="0" smtClean="0">
                <a:latin typeface="+mn-ea"/>
                <a:cs typeface="+mn-cs"/>
              </a:rPr>
              <a:t>。</a:t>
            </a:r>
            <a:endParaRPr lang="en-US" altLang="zh-CN" sz="2400" b="1" dirty="0" smtClean="0">
              <a:latin typeface="+mn-ea"/>
              <a:cs typeface="+mn-cs"/>
            </a:endParaRPr>
          </a:p>
          <a:p>
            <a:pPr marL="342900" lvl="1" indent="-342900">
              <a:lnSpc>
                <a:spcPct val="100000"/>
              </a:lnSpc>
              <a:buClr>
                <a:schemeClr val="hlink"/>
              </a:buClr>
              <a:buFont typeface="Wingdings" panose="05000000000000000000" pitchFamily="2" charset="2"/>
              <a:buNone/>
              <a:defRPr/>
            </a:pPr>
            <a:r>
              <a:rPr lang="en-US" altLang="zh-CN" sz="2400" b="1" dirty="0">
                <a:latin typeface="+mn-ea"/>
                <a:cs typeface="+mn-cs"/>
              </a:rPr>
              <a:t> </a:t>
            </a:r>
            <a:r>
              <a:rPr lang="en-US" altLang="zh-CN" sz="2400" b="1" dirty="0" smtClean="0">
                <a:latin typeface="+mn-ea"/>
                <a:cs typeface="+mn-cs"/>
              </a:rPr>
              <a:t>     </a:t>
            </a:r>
            <a:r>
              <a:rPr lang="zh-CN" altLang="en-US" sz="2400" b="1" dirty="0" smtClean="0">
                <a:latin typeface="+mn-ea"/>
                <a:cs typeface="+mn-cs"/>
              </a:rPr>
              <a:t>主要</a:t>
            </a:r>
            <a:r>
              <a:rPr lang="zh-CN" altLang="en-US" sz="2400" b="1" dirty="0">
                <a:latin typeface="+mn-ea"/>
                <a:cs typeface="+mn-cs"/>
              </a:rPr>
              <a:t>通过</a:t>
            </a:r>
            <a:r>
              <a:rPr lang="zh-CN" altLang="en-US" sz="2400" b="1" dirty="0">
                <a:solidFill>
                  <a:srgbClr val="C00000"/>
                </a:solidFill>
                <a:latin typeface="+mn-ea"/>
                <a:cs typeface="+mn-cs"/>
              </a:rPr>
              <a:t>实施对象级控制</a:t>
            </a:r>
            <a:r>
              <a:rPr lang="zh-CN" altLang="en-US" sz="2400" b="1" dirty="0">
                <a:latin typeface="+mn-ea"/>
                <a:cs typeface="+mn-cs"/>
              </a:rPr>
              <a:t>数据库的访问、存取、加密、使用、应急处理和审计等机制，包括用户可存取指定的模式对象及在对象上允许作具体操作类型等。</a:t>
            </a:r>
            <a:endParaRPr lang="zh-CN" altLang="en-US" sz="2400" b="1" dirty="0">
              <a:latin typeface="+mn-ea"/>
              <a:cs typeface="+mn-cs"/>
            </a:endParaRPr>
          </a:p>
        </p:txBody>
      </p:sp>
      <p:sp>
        <p:nvSpPr>
          <p:cNvPr id="11267" name="Rectangle 2"/>
          <p:cNvSpPr>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0"/>
              </a:spcBef>
              <a:buClrTx/>
              <a:buFont typeface="Wingdings" panose="05000000000000000000" pitchFamily="2" charset="2"/>
              <a:buNone/>
            </a:pPr>
            <a:endParaRPr lang="en-US" altLang="zh-CN" sz="3200" dirty="0">
              <a:solidFill>
                <a:schemeClr val="bg1"/>
              </a:solidFill>
              <a:latin typeface="Verdana" panose="020B0604030504040204" pitchFamily="34" charset="0"/>
            </a:endParaRPr>
          </a:p>
        </p:txBody>
      </p:sp>
      <p:sp>
        <p:nvSpPr>
          <p:cNvPr id="11268" name="AutoShape 53"/>
          <p:cNvSpPr>
            <a:spLocks noChangeArrowheads="1"/>
          </p:cNvSpPr>
          <p:nvPr/>
        </p:nvSpPr>
        <p:spPr bwMode="auto">
          <a:xfrm>
            <a:off x="647700" y="1431925"/>
            <a:ext cx="8353425" cy="4270375"/>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256338"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1270"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8.1</a:t>
            </a:r>
            <a:r>
              <a:rPr lang="zh-CN" altLang="en-US" sz="3000">
                <a:solidFill>
                  <a:schemeClr val="bg1"/>
                </a:solidFill>
                <a:latin typeface="Arial" panose="020B0604020202020204" pitchFamily="34" charset="0"/>
              </a:rPr>
              <a:t>数据库安全概念及特点</a:t>
            </a:r>
            <a:endParaRPr lang="zh-CN" altLang="en-US" sz="3000">
              <a:solidFill>
                <a:schemeClr val="bg1"/>
              </a:solidFill>
              <a:latin typeface="Arial" panose="020B0604020202020204" pitchFamily="34" charset="0"/>
            </a:endParaRPr>
          </a:p>
        </p:txBody>
      </p:sp>
      <p:pic>
        <p:nvPicPr>
          <p:cNvPr id="11271" name="Picture 9" descr="C:\Program Files\Microsoft Office\MEDIA\CAGCAT10\j0292982.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8100" y="3764278"/>
            <a:ext cx="1712913"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图片 2"/>
          <p:cNvPicPr>
            <a:picLocks noChangeAspect="1"/>
          </p:cNvPicPr>
          <p:nvPr/>
        </p:nvPicPr>
        <p:blipFill>
          <a:blip r:embed="rId2">
            <a:extLst>
              <a:ext uri="{28A0092B-C50C-407E-A947-70E740481C1C}">
                <a14:useLocalDpi xmlns:a14="http://schemas.microsoft.com/office/drawing/2010/main" val="0"/>
              </a:ext>
            </a:extLst>
          </a:blip>
          <a:srcRect l="16167" t="16316" r="15683" b="18312"/>
          <a:stretch>
            <a:fillRect/>
          </a:stretch>
        </p:blipFill>
        <p:spPr bwMode="auto">
          <a:xfrm>
            <a:off x="6876256" y="1625935"/>
            <a:ext cx="187311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WordArt 5"/>
          <p:cNvSpPr>
            <a:spLocks noChangeArrowheads="1" noChangeShapeType="1" noTextEdit="1"/>
          </p:cNvSpPr>
          <p:nvPr/>
        </p:nvSpPr>
        <p:spPr bwMode="auto">
          <a:xfrm>
            <a:off x="3886200" y="2209800"/>
            <a:ext cx="4357688" cy="990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3600" b="1"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6999"/>
                    </a:srgbClr>
                  </a:outerShdw>
                </a:effectLst>
                <a:latin typeface="黑体" panose="02010609060101010101" pitchFamily="49" charset="-122"/>
                <a:ea typeface="黑体" panose="02010609060101010101" pitchFamily="49" charset="-122"/>
              </a:rPr>
              <a:t>诚挚谢意！</a:t>
            </a:r>
            <a:endParaRPr lang="zh-CN" altLang="en-US" sz="3600" b="1"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6999"/>
                  </a:srgbClr>
                </a:outerShdw>
              </a:effectLst>
              <a:latin typeface="黑体" panose="02010609060101010101" pitchFamily="49" charset="-122"/>
              <a:ea typeface="黑体" panose="02010609060101010101" pitchFamily="49" charset="-122"/>
            </a:endParaRPr>
          </a:p>
        </p:txBody>
      </p:sp>
      <p:pic>
        <p:nvPicPr>
          <p:cNvPr id="64515" name="Picture 6" descr="j03005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4163" y="3284538"/>
            <a:ext cx="12954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AutoShape 6"/>
          <p:cNvSpPr>
            <a:spLocks noChangeArrowheads="1"/>
          </p:cNvSpPr>
          <p:nvPr/>
        </p:nvSpPr>
        <p:spPr bwMode="auto">
          <a:xfrm>
            <a:off x="5562600" y="533400"/>
            <a:ext cx="2971800" cy="914400"/>
          </a:xfrm>
          <a:prstGeom prst="flowChartAlternateProcess">
            <a:avLst/>
          </a:prstGeom>
          <a:solidFill>
            <a:srgbClr val="FFFF00"/>
          </a:solidFill>
          <a:ln>
            <a:noFill/>
          </a:ln>
        </p:spPr>
        <p:txBody>
          <a:bodyPr wrap="none" anchor="ctr"/>
          <a:lstStyle/>
          <a:p>
            <a:pPr algn="ctr">
              <a:lnSpc>
                <a:spcPct val="95000"/>
              </a:lnSpc>
              <a:spcBef>
                <a:spcPct val="15000"/>
              </a:spcBef>
              <a:defRPr/>
            </a:pPr>
            <a:r>
              <a:rPr lang="zh-CN" altLang="en-US" sz="2200" b="1">
                <a:solidFill>
                  <a:srgbClr val="FF0000"/>
                </a:solidFill>
                <a:effectLst>
                  <a:outerShdw blurRad="38100" dist="38100" dir="2700000" algn="tl">
                    <a:srgbClr val="000000"/>
                  </a:outerShdw>
                </a:effectLst>
                <a:ea typeface="黑体" panose="02010609060101010101" pitchFamily="49" charset="-122"/>
              </a:rPr>
              <a:t>上海市高校精品课程</a:t>
            </a:r>
            <a:endParaRPr lang="zh-CN" altLang="en-US" sz="2200" b="1">
              <a:solidFill>
                <a:srgbClr val="FF0000"/>
              </a:solidFill>
              <a:effectLst>
                <a:outerShdw blurRad="38100" dist="38100" dir="2700000" algn="tl">
                  <a:srgbClr val="000000"/>
                </a:outerShdw>
              </a:effectLst>
              <a:ea typeface="黑体" panose="02010609060101010101" pitchFamily="49" charset="-122"/>
            </a:endParaRPr>
          </a:p>
          <a:p>
            <a:pPr algn="ctr">
              <a:lnSpc>
                <a:spcPct val="95000"/>
              </a:lnSpc>
              <a:spcBef>
                <a:spcPct val="15000"/>
              </a:spcBef>
              <a:defRPr/>
            </a:pPr>
            <a:r>
              <a:rPr lang="zh-CN" altLang="en-US" sz="2100" b="1">
                <a:solidFill>
                  <a:srgbClr val="0066FF"/>
                </a:solidFill>
                <a:effectLst>
                  <a:outerShdw blurRad="38100" dist="38100" dir="2700000" algn="tl">
                    <a:srgbClr val="000000"/>
                  </a:outerShdw>
                </a:effectLst>
                <a:latin typeface="Arial Black" panose="020B0A04020102020204" pitchFamily="34" charset="0"/>
                <a:ea typeface="黑体" panose="02010609060101010101" pitchFamily="49" charset="-122"/>
              </a:rPr>
              <a:t>上海教育高地建设项目</a:t>
            </a:r>
            <a:endParaRPr lang="zh-CN" altLang="en-US" sz="2100" b="1">
              <a:solidFill>
                <a:srgbClr val="0066FF"/>
              </a:solidFill>
              <a:effectLst>
                <a:outerShdw blurRad="38100" dist="38100" dir="2700000" algn="tl">
                  <a:srgbClr val="000000"/>
                </a:outerShdw>
              </a:effectLst>
              <a:latin typeface="Arial Black" panose="020B0A04020102020204" pitchFamily="34" charset="0"/>
              <a:ea typeface="黑体" panose="02010609060101010101" pitchFamily="49" charset="-122"/>
            </a:endParaRPr>
          </a:p>
        </p:txBody>
      </p:sp>
      <p:sp>
        <p:nvSpPr>
          <p:cNvPr id="4100" name="AutoShape 6"/>
          <p:cNvSpPr>
            <a:spLocks noChangeArrowheads="1"/>
          </p:cNvSpPr>
          <p:nvPr/>
        </p:nvSpPr>
        <p:spPr bwMode="auto">
          <a:xfrm>
            <a:off x="684213" y="423863"/>
            <a:ext cx="3963987" cy="1023937"/>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defRPr/>
            </a:pPr>
            <a:r>
              <a:rPr lang="zh-CN" altLang="en-US" sz="2000" b="1">
                <a:solidFill>
                  <a:srgbClr val="FFFF00"/>
                </a:solidFill>
                <a:effectLst>
                  <a:outerShdw blurRad="38100" dist="38100" dir="2700000" algn="tl">
                    <a:srgbClr val="000000"/>
                  </a:outerShdw>
                </a:effectLst>
                <a:ea typeface="黑体" panose="02010609060101010101" pitchFamily="49" charset="-122"/>
              </a:rPr>
              <a:t>国家</a:t>
            </a:r>
            <a:r>
              <a:rPr lang="zh-CN" altLang="en-US" sz="1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000" b="1">
                <a:solidFill>
                  <a:srgbClr val="FFFF00"/>
                </a:solidFill>
                <a:effectLst>
                  <a:outerShdw blurRad="38100" dist="38100" dir="2700000" algn="tl">
                    <a:srgbClr val="000000"/>
                  </a:outerShdw>
                </a:effectLst>
                <a:ea typeface="黑体" panose="02010609060101010101" pitchFamily="49" charset="-122"/>
              </a:rPr>
              <a:t>十三五</a:t>
            </a:r>
            <a:r>
              <a:rPr lang="zh-CN" altLang="en-US" sz="1600" b="1">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000" b="1">
                <a:solidFill>
                  <a:srgbClr val="FFFF00"/>
                </a:solidFill>
                <a:effectLst>
                  <a:outerShdw blurRad="38100" dist="38100" dir="2700000" algn="tl">
                    <a:srgbClr val="000000"/>
                  </a:outerShdw>
                </a:effectLst>
                <a:ea typeface="黑体" panose="02010609060101010101" pitchFamily="49" charset="-122"/>
              </a:rPr>
              <a:t>重点出版规划项目</a:t>
            </a:r>
            <a:endParaRPr lang="zh-CN" altLang="en-US" sz="2000" b="1">
              <a:solidFill>
                <a:srgbClr val="FFFF00"/>
              </a:solidFill>
              <a:effectLst>
                <a:outerShdw blurRad="38100" dist="38100" dir="2700000" algn="tl">
                  <a:srgbClr val="000000"/>
                </a:outerShdw>
              </a:effectLst>
              <a:ea typeface="黑体" panose="02010609060101010101" pitchFamily="49" charset="-122"/>
            </a:endParaRPr>
          </a:p>
          <a:p>
            <a:pPr algn="ctr">
              <a:defRPr/>
            </a:pPr>
            <a:r>
              <a:rPr lang="zh-CN" altLang="en-US" sz="2000" b="1">
                <a:solidFill>
                  <a:srgbClr val="FFFF00"/>
                </a:solidFill>
                <a:effectLst>
                  <a:outerShdw blurRad="38100" dist="38100" dir="2700000" algn="tl">
                    <a:srgbClr val="000000"/>
                  </a:outerShdw>
                </a:effectLst>
                <a:ea typeface="黑体" panose="02010609060101010101" pitchFamily="49" charset="-122"/>
              </a:rPr>
              <a:t>上海高校优秀教材奖获得者主编</a:t>
            </a:r>
            <a:endParaRPr lang="zh-CN" altLang="en-US" sz="2000" b="1">
              <a:solidFill>
                <a:srgbClr val="FFFF00"/>
              </a:solidFill>
              <a:effectLst>
                <a:outerShdw blurRad="38100" dist="38100" dir="2700000" algn="tl">
                  <a:srgbClr val="000000"/>
                </a:outerShdw>
              </a:effectLst>
              <a:ea typeface="黑体" panose="02010609060101010101" pitchFamily="49" charset="-122"/>
            </a:endParaRPr>
          </a:p>
        </p:txBody>
      </p:sp>
      <p:sp>
        <p:nvSpPr>
          <p:cNvPr id="64518" name="WordArt 15"/>
          <p:cNvSpPr>
            <a:spLocks noChangeArrowheads="1" noChangeShapeType="1" noTextEdit="1"/>
          </p:cNvSpPr>
          <p:nvPr/>
        </p:nvSpPr>
        <p:spPr bwMode="auto">
          <a:xfrm>
            <a:off x="3886200" y="4398963"/>
            <a:ext cx="4140200" cy="646112"/>
          </a:xfrm>
          <a:prstGeom prst="rect">
            <a:avLst/>
          </a:prstGeom>
        </p:spPr>
        <p:txBody>
          <a:bodyPr wrap="none" fromWordArt="1">
            <a:prstTxWarp prst="textPlain">
              <a:avLst>
                <a:gd name="adj" fmla="val 50000"/>
              </a:avLst>
            </a:prstTxWarp>
          </a:bodyPr>
          <a:lstStyle/>
          <a:p>
            <a:pPr algn="ctr"/>
            <a:r>
              <a:rPr lang="zh-CN" altLang="en-US" sz="3600" b="1" kern="10">
                <a:ln w="19050">
                  <a:solidFill>
                    <a:srgbClr val="CC0000"/>
                  </a:solidFill>
                  <a:round/>
                </a:ln>
                <a:solidFill>
                  <a:srgbClr val="00FFFF"/>
                </a:solidFill>
                <a:effectLst>
                  <a:outerShdw dist="107763" dir="2700000" algn="ctr" rotWithShape="0">
                    <a:srgbClr val="990000">
                      <a:alpha val="50000"/>
                    </a:srgbClr>
                  </a:outerShdw>
                </a:effectLst>
                <a:latin typeface="微软雅黑" panose="020B0503020204020204" charset="-122"/>
                <a:ea typeface="微软雅黑" panose="020B0503020204020204" charset="-122"/>
              </a:rPr>
              <a:t>数据库原理及应用</a:t>
            </a:r>
            <a:endParaRPr lang="zh-CN" altLang="en-US" sz="3600" b="1" kern="10">
              <a:ln w="19050">
                <a:solidFill>
                  <a:srgbClr val="CC0000"/>
                </a:solidFill>
                <a:round/>
              </a:ln>
              <a:solidFill>
                <a:srgbClr val="00FFFF"/>
              </a:solidFill>
              <a:effectLst>
                <a:outerShdw dist="107763" dir="2700000" algn="ctr" rotWithShape="0">
                  <a:srgbClr val="990000">
                    <a:alpha val="50000"/>
                  </a:srgbClr>
                </a:outerShdw>
              </a:effectLst>
              <a:latin typeface="微软雅黑" panose="020B0503020204020204" charset="-122"/>
              <a:ea typeface="微软雅黑" panose="020B0503020204020204" charset="-122"/>
            </a:endParaRPr>
          </a:p>
        </p:txBody>
      </p:sp>
      <p:sp>
        <p:nvSpPr>
          <p:cNvPr id="4105" name="AutoShape 6"/>
          <p:cNvSpPr>
            <a:spLocks noChangeArrowheads="1"/>
          </p:cNvSpPr>
          <p:nvPr/>
        </p:nvSpPr>
        <p:spPr bwMode="auto">
          <a:xfrm>
            <a:off x="5562600" y="533400"/>
            <a:ext cx="2971800" cy="914400"/>
          </a:xfrm>
          <a:prstGeom prst="flowChartAlternateProcess">
            <a:avLst/>
          </a:prstGeom>
          <a:solidFill>
            <a:srgbClr val="FFFF00"/>
          </a:solidFill>
          <a:ln>
            <a:noFill/>
          </a:ln>
        </p:spPr>
        <p:txBody>
          <a:bodyPr wrap="none" anchor="ctr"/>
          <a:lstStyle/>
          <a:p>
            <a:pPr algn="ctr">
              <a:lnSpc>
                <a:spcPct val="95000"/>
              </a:lnSpc>
              <a:spcBef>
                <a:spcPct val="15000"/>
              </a:spcBef>
              <a:defRPr/>
            </a:pPr>
            <a:r>
              <a:rPr lang="zh-CN" altLang="en-US" sz="2200" b="1">
                <a:solidFill>
                  <a:srgbClr val="FF0000"/>
                </a:solidFill>
                <a:effectLst>
                  <a:outerShdw blurRad="38100" dist="38100" dir="2700000" algn="tl">
                    <a:srgbClr val="000000"/>
                  </a:outerShdw>
                </a:effectLst>
                <a:ea typeface="黑体" panose="02010609060101010101" pitchFamily="49" charset="-122"/>
              </a:rPr>
              <a:t>上海市高校精品课程</a:t>
            </a:r>
            <a:endParaRPr lang="zh-CN" altLang="en-US" sz="2200" b="1">
              <a:solidFill>
                <a:srgbClr val="FF0000"/>
              </a:solidFill>
              <a:effectLst>
                <a:outerShdw blurRad="38100" dist="38100" dir="2700000" algn="tl">
                  <a:srgbClr val="000000"/>
                </a:outerShdw>
              </a:effectLst>
              <a:ea typeface="黑体" panose="02010609060101010101" pitchFamily="49" charset="-122"/>
            </a:endParaRPr>
          </a:p>
          <a:p>
            <a:pPr algn="ctr">
              <a:lnSpc>
                <a:spcPct val="95000"/>
              </a:lnSpc>
              <a:spcBef>
                <a:spcPct val="15000"/>
              </a:spcBef>
              <a:defRPr/>
            </a:pPr>
            <a:r>
              <a:rPr lang="zh-CN" altLang="en-US" sz="2100" b="1">
                <a:solidFill>
                  <a:srgbClr val="0066FF"/>
                </a:solidFill>
                <a:effectLst>
                  <a:outerShdw blurRad="38100" dist="38100" dir="2700000" algn="tl">
                    <a:srgbClr val="000000"/>
                  </a:outerShdw>
                </a:effectLst>
                <a:latin typeface="Arial Black" panose="020B0A04020102020204" pitchFamily="34" charset="0"/>
                <a:ea typeface="黑体" panose="02010609060101010101" pitchFamily="49" charset="-122"/>
              </a:rPr>
              <a:t>特色教材</a:t>
            </a:r>
            <a:endParaRPr lang="zh-CN" altLang="en-US" sz="2100" b="1">
              <a:solidFill>
                <a:srgbClr val="0066FF"/>
              </a:solidFill>
              <a:effectLst>
                <a:outerShdw blurRad="38100" dist="38100" dir="2700000" algn="tl">
                  <a:srgbClr val="000000"/>
                </a:outerShdw>
              </a:effectLst>
              <a:latin typeface="Arial Black" panose="020B0A04020102020204" pitchFamily="34" charset="0"/>
              <a:ea typeface="黑体" panose="02010609060101010101" pitchFamily="49" charset="-122"/>
            </a:endParaRPr>
          </a:p>
        </p:txBody>
      </p:sp>
      <p:sp>
        <p:nvSpPr>
          <p:cNvPr id="73740" name="WordArt 12"/>
          <p:cNvSpPr>
            <a:spLocks noChangeArrowheads="1" noChangeShapeType="1" noTextEdit="1"/>
          </p:cNvSpPr>
          <p:nvPr/>
        </p:nvSpPr>
        <p:spPr bwMode="auto">
          <a:xfrm>
            <a:off x="3100388" y="5481638"/>
            <a:ext cx="5143500" cy="457200"/>
          </a:xfrm>
          <a:prstGeom prst="rect">
            <a:avLst/>
          </a:prstGeom>
        </p:spPr>
        <p:txBody>
          <a:bodyPr wrap="none" fromWordArt="1">
            <a:prstTxWarp prst="textPlain">
              <a:avLst>
                <a:gd name="adj" fmla="val 50000"/>
              </a:avLst>
            </a:prstTxWarp>
          </a:bodyPr>
          <a:lstStyle/>
          <a:p>
            <a:pPr algn="ctr">
              <a:defRPr/>
            </a:pPr>
            <a:r>
              <a:rPr lang="en-US" altLang="zh-CN" sz="3600" b="1" kern="10" dirty="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rPr>
              <a:t>——</a:t>
            </a:r>
            <a:r>
              <a:rPr lang="zh-CN" altLang="en-US" sz="3600" b="1" kern="1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rPr>
              <a:t>基于</a:t>
            </a:r>
            <a:r>
              <a:rPr lang="en-US" altLang="zh-CN" sz="3600" b="1" kern="10" dirty="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rPr>
              <a:t>SQL Server2016</a:t>
            </a:r>
            <a:endParaRPr lang="zh-CN" altLang="en-US" sz="3600" b="1" kern="10">
              <a:ln w="19050">
                <a:solidFill>
                  <a:srgbClr val="00CCFF"/>
                </a:solidFill>
                <a:round/>
              </a:ln>
              <a:solidFill>
                <a:srgbClr val="00FFFF"/>
              </a:solidFill>
              <a:effectLst>
                <a:outerShdw dist="35921" dir="2700000" algn="ctr" rotWithShape="0">
                  <a:srgbClr val="990000"/>
                </a:outerShdw>
              </a:effectLst>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457200" y="1149350"/>
            <a:ext cx="6538913" cy="5159375"/>
          </a:xfrm>
        </p:spPr>
        <p:txBody>
          <a:bodyPr/>
          <a:lstStyle/>
          <a:p>
            <a:pPr marL="0" indent="0">
              <a:buNone/>
              <a:defRPr/>
            </a:pPr>
            <a:r>
              <a:rPr lang="en-US" altLang="zh-CN" sz="2400" dirty="0" smtClean="0">
                <a:solidFill>
                  <a:srgbClr val="CC0000"/>
                </a:solidFill>
              </a:rPr>
              <a:t> </a:t>
            </a:r>
            <a:r>
              <a:rPr lang="en-US" altLang="zh-CN" sz="2300" dirty="0">
                <a:solidFill>
                  <a:srgbClr val="FF0000"/>
                </a:solidFill>
                <a:effectLst>
                  <a:outerShdw blurRad="38100" dist="38100" dir="2700000" algn="tl">
                    <a:srgbClr val="C0C0C0"/>
                  </a:outerShdw>
                </a:effectLst>
              </a:rPr>
              <a:t>8.1.2 </a:t>
            </a:r>
            <a:r>
              <a:rPr lang="zh-CN" altLang="en-US" sz="2300" dirty="0">
                <a:solidFill>
                  <a:srgbClr val="FF0000"/>
                </a:solidFill>
                <a:effectLst>
                  <a:outerShdw blurRad="38100" dist="38100" dir="2700000" algn="tl">
                    <a:srgbClr val="C0C0C0"/>
                  </a:outerShdw>
                </a:effectLst>
              </a:rPr>
              <a:t>数据库安全风险分析</a:t>
            </a:r>
            <a:endParaRPr lang="en-US" altLang="zh-CN" sz="2300" dirty="0">
              <a:solidFill>
                <a:srgbClr val="FF0000"/>
              </a:solidFill>
              <a:effectLst>
                <a:outerShdw blurRad="38100" dist="38100" dir="2700000" algn="tl">
                  <a:srgbClr val="C0C0C0"/>
                </a:outerShdw>
              </a:effectLst>
            </a:endParaRPr>
          </a:p>
          <a:p>
            <a:pPr marL="0" lvl="1" indent="0">
              <a:lnSpc>
                <a:spcPct val="100000"/>
              </a:lnSpc>
              <a:buClr>
                <a:schemeClr val="hlink"/>
              </a:buClr>
              <a:buNone/>
              <a:defRPr/>
            </a:pPr>
            <a:r>
              <a:rPr lang="zh-CN" altLang="en-US" sz="2000" b="1" dirty="0" smtClean="0">
                <a:cs typeface="+mn-cs"/>
              </a:rPr>
              <a:t>    主要</a:t>
            </a:r>
            <a:r>
              <a:rPr lang="zh-CN" altLang="en-US" sz="2000" b="1" dirty="0">
                <a:cs typeface="+mn-cs"/>
              </a:rPr>
              <a:t>表现在以下三个层面：</a:t>
            </a:r>
            <a:endParaRPr lang="zh-CN" altLang="en-US" sz="2000" b="1" dirty="0">
              <a:cs typeface="+mn-cs"/>
            </a:endParaRPr>
          </a:p>
          <a:p>
            <a:pPr marL="0" lvl="1" indent="0">
              <a:lnSpc>
                <a:spcPct val="100000"/>
              </a:lnSpc>
              <a:buClr>
                <a:schemeClr val="hlink"/>
              </a:buClr>
              <a:buNone/>
              <a:defRPr/>
            </a:pPr>
            <a:r>
              <a:rPr lang="zh-CN" altLang="en-US" sz="2000" b="1" dirty="0" smtClean="0">
                <a:cs typeface="+mn-cs"/>
              </a:rPr>
              <a:t>    管理</a:t>
            </a:r>
            <a:r>
              <a:rPr lang="zh-CN" altLang="en-US" sz="2000" b="1" dirty="0">
                <a:cs typeface="+mn-cs"/>
              </a:rPr>
              <a:t>层面：主要表现为人员的职责、流程有待完善，内部员工的日常操作有待规范，第三方维护人员的操作监控失效等等，致使安全事件发生时，无法追溯并定位真实的操作者。</a:t>
            </a:r>
            <a:endParaRPr lang="zh-CN" altLang="en-US" sz="2000" b="1" dirty="0">
              <a:cs typeface="+mn-cs"/>
            </a:endParaRPr>
          </a:p>
          <a:p>
            <a:pPr marL="0" lvl="1" indent="0">
              <a:lnSpc>
                <a:spcPct val="100000"/>
              </a:lnSpc>
              <a:buClr>
                <a:schemeClr val="hlink"/>
              </a:buClr>
              <a:buNone/>
              <a:defRPr/>
            </a:pPr>
            <a:r>
              <a:rPr lang="zh-CN" altLang="en-US" sz="2000" b="1" dirty="0" smtClean="0">
                <a:cs typeface="+mn-cs"/>
              </a:rPr>
              <a:t>    技术</a:t>
            </a:r>
            <a:r>
              <a:rPr lang="zh-CN" altLang="en-US" sz="2000" b="1" dirty="0">
                <a:cs typeface="+mn-cs"/>
              </a:rPr>
              <a:t>层面：现有的数据库内部操作不明，无法通过外部的任何安全工具</a:t>
            </a:r>
            <a:r>
              <a:rPr lang="en-US" altLang="zh-CN" sz="2000" b="1" dirty="0">
                <a:cs typeface="+mn-cs"/>
              </a:rPr>
              <a:t>(</a:t>
            </a:r>
            <a:r>
              <a:rPr lang="zh-CN" altLang="en-US" sz="2000" b="1" dirty="0">
                <a:cs typeface="+mn-cs"/>
              </a:rPr>
              <a:t>比如：防火墙、</a:t>
            </a:r>
            <a:r>
              <a:rPr lang="en-US" altLang="zh-CN" sz="2000" b="1" dirty="0">
                <a:cs typeface="+mn-cs"/>
              </a:rPr>
              <a:t>IDS</a:t>
            </a:r>
            <a:r>
              <a:rPr lang="zh-CN" altLang="en-US" sz="2000" b="1" dirty="0">
                <a:cs typeface="+mn-cs"/>
              </a:rPr>
              <a:t>、</a:t>
            </a:r>
            <a:r>
              <a:rPr lang="en-US" altLang="zh-CN" sz="2000" b="1" dirty="0">
                <a:cs typeface="+mn-cs"/>
              </a:rPr>
              <a:t>IPS</a:t>
            </a:r>
            <a:r>
              <a:rPr lang="zh-CN" altLang="en-US" sz="2000" b="1" dirty="0">
                <a:cs typeface="+mn-cs"/>
              </a:rPr>
              <a:t>等</a:t>
            </a:r>
            <a:r>
              <a:rPr lang="en-US" altLang="zh-CN" sz="2000" b="1" dirty="0">
                <a:cs typeface="+mn-cs"/>
              </a:rPr>
              <a:t>)</a:t>
            </a:r>
            <a:r>
              <a:rPr lang="zh-CN" altLang="en-US" sz="2000" b="1" dirty="0">
                <a:cs typeface="+mn-cs"/>
              </a:rPr>
              <a:t>来阻止内部用户的恶意操作、滥用资源和泄露企业机密信息等行为。</a:t>
            </a:r>
            <a:endParaRPr lang="zh-CN" altLang="en-US" sz="2000" b="1" dirty="0">
              <a:cs typeface="+mn-cs"/>
            </a:endParaRPr>
          </a:p>
          <a:p>
            <a:pPr marL="0" lvl="1" indent="0">
              <a:lnSpc>
                <a:spcPct val="100000"/>
              </a:lnSpc>
              <a:buClr>
                <a:schemeClr val="hlink"/>
              </a:buClr>
              <a:buNone/>
              <a:defRPr/>
            </a:pPr>
            <a:r>
              <a:rPr lang="zh-CN" altLang="en-US" sz="2000" b="1" dirty="0" smtClean="0">
                <a:cs typeface="+mn-cs"/>
              </a:rPr>
              <a:t>    审计</a:t>
            </a:r>
            <a:r>
              <a:rPr lang="zh-CN" altLang="en-US" sz="2000" b="1" dirty="0">
                <a:cs typeface="+mn-cs"/>
              </a:rPr>
              <a:t>层面：现有的依赖于数据库日志文件的审计方法，存在诸多的弊端，比如：数据库审计功能的开启会影响数据库本身的性能、数据库日志文件本身存在被篡改的风险，难于体现审计信息的真实性。</a:t>
            </a:r>
            <a:endParaRPr lang="zh-CN" altLang="en-US" sz="2000" b="1" dirty="0">
              <a:cs typeface="+mn-cs"/>
            </a:endParaRPr>
          </a:p>
          <a:p>
            <a:pPr>
              <a:defRPr/>
            </a:pPr>
            <a:endParaRPr lang="zh-CN" altLang="en-US" sz="2400" dirty="0" smtClean="0">
              <a:solidFill>
                <a:srgbClr val="CC0000"/>
              </a:solidFill>
            </a:endParaRPr>
          </a:p>
          <a:p>
            <a:pPr>
              <a:lnSpc>
                <a:spcPct val="95000"/>
              </a:lnSpc>
              <a:spcBef>
                <a:spcPct val="5000"/>
              </a:spcBef>
              <a:buFont typeface="Wingdings" panose="05000000000000000000" pitchFamily="2" charset="2"/>
              <a:buNone/>
              <a:defRPr/>
            </a:pPr>
            <a:endParaRPr lang="zh-CN" altLang="en-US" dirty="0" smtClean="0"/>
          </a:p>
        </p:txBody>
      </p:sp>
      <p:sp>
        <p:nvSpPr>
          <p:cNvPr id="12291" name="Rectangle 2"/>
          <p:cNvSpPr>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0"/>
              </a:spcBef>
              <a:buClrTx/>
              <a:buFont typeface="Wingdings" panose="05000000000000000000" pitchFamily="2" charset="2"/>
              <a:buNone/>
            </a:pPr>
            <a:endParaRPr lang="en-US" altLang="zh-CN" sz="3200" dirty="0">
              <a:solidFill>
                <a:schemeClr val="bg1"/>
              </a:solidFill>
              <a:latin typeface="Verdana" panose="020B0604030504040204" pitchFamily="34" charset="0"/>
            </a:endParaRPr>
          </a:p>
        </p:txBody>
      </p:sp>
      <p:sp>
        <p:nvSpPr>
          <p:cNvPr id="12292" name="AutoShape 53"/>
          <p:cNvSpPr>
            <a:spLocks noChangeArrowheads="1"/>
          </p:cNvSpPr>
          <p:nvPr/>
        </p:nvSpPr>
        <p:spPr bwMode="auto">
          <a:xfrm>
            <a:off x="327025" y="1592263"/>
            <a:ext cx="8566150" cy="4884737"/>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256338"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2294"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8.1</a:t>
            </a:r>
            <a:r>
              <a:rPr lang="zh-CN" altLang="en-US" sz="3000">
                <a:solidFill>
                  <a:schemeClr val="bg1"/>
                </a:solidFill>
                <a:latin typeface="Arial" panose="020B0604020202020204" pitchFamily="34" charset="0"/>
              </a:rPr>
              <a:t>数据库安全概念及特点</a:t>
            </a:r>
            <a:endParaRPr lang="zh-CN" altLang="en-US" sz="3000">
              <a:solidFill>
                <a:schemeClr val="bg1"/>
              </a:solidFill>
              <a:latin typeface="Arial" panose="020B0604020202020204" pitchFamily="34" charset="0"/>
            </a:endParaRPr>
          </a:p>
        </p:txBody>
      </p:sp>
      <p:pic>
        <p:nvPicPr>
          <p:cNvPr id="12295" name="Picture 11" descr="C:\Program Files\Microsoft Office\MEDIA\CAGCAT10\j0195384.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23088" y="1773238"/>
            <a:ext cx="1455737"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2" descr="C:\Program Files\Microsoft Office\MEDIA\CAGCAT10\j029323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3088" y="4797425"/>
            <a:ext cx="156527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3" descr="C:\Program Files\Microsoft Office\MEDIA\CAGCAT10\j019581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0425" y="3429000"/>
            <a:ext cx="1150938"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0"/>
              </a:spcBef>
              <a:buClrTx/>
              <a:buFont typeface="Wingdings" panose="05000000000000000000" pitchFamily="2" charset="2"/>
              <a:buNone/>
            </a:pPr>
            <a:endParaRPr lang="en-US" altLang="zh-CN" sz="3200" dirty="0">
              <a:solidFill>
                <a:schemeClr val="bg1"/>
              </a:solidFill>
              <a:latin typeface="Verdana" panose="020B0604030504040204" pitchFamily="34" charset="0"/>
            </a:endParaRPr>
          </a:p>
        </p:txBody>
      </p:sp>
      <p:sp>
        <p:nvSpPr>
          <p:cNvPr id="13315" name="Rectangle 5"/>
          <p:cNvSpPr>
            <a:spLocks noChangeArrowheads="1"/>
          </p:cNvSpPr>
          <p:nvPr/>
        </p:nvSpPr>
        <p:spPr bwMode="auto">
          <a:xfrm>
            <a:off x="142875" y="1554163"/>
            <a:ext cx="8750300"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        </a:t>
            </a:r>
            <a:r>
              <a:rPr lang="zh-CN" altLang="en-US" sz="2300" dirty="0">
                <a:solidFill>
                  <a:srgbClr val="C00000"/>
                </a:solidFill>
                <a:latin typeface="Arial" panose="020B0604020202020204" pitchFamily="34" charset="0"/>
                <a:cs typeface="Times New Roman" panose="02020603050405020304" pitchFamily="18" charset="0"/>
              </a:rPr>
              <a:t>常见数据库的安全缺陷和隐患要素</a:t>
            </a:r>
            <a:r>
              <a:rPr lang="zh-CN" altLang="en-US" sz="2300" dirty="0">
                <a:latin typeface="Arial" panose="020B0604020202020204" pitchFamily="34" charset="0"/>
                <a:cs typeface="Times New Roman" panose="02020603050405020304" pitchFamily="18" charset="0"/>
              </a:rPr>
              <a:t>，主要包括：</a:t>
            </a:r>
            <a:endParaRPr lang="zh-CN" altLang="en-US" sz="2300" dirty="0">
              <a:latin typeface="Arial" panose="020B0604020202020204" pitchFamily="34" charset="0"/>
              <a:cs typeface="Times New Roman" panose="02020603050405020304" pitchFamily="18" charset="0"/>
            </a:endParaRPr>
          </a:p>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a:t>
            </a:r>
            <a:r>
              <a:rPr lang="en-US" altLang="zh-CN" sz="2300" dirty="0">
                <a:latin typeface="Arial" panose="020B0604020202020204" pitchFamily="34" charset="0"/>
                <a:cs typeface="Times New Roman" panose="02020603050405020304" pitchFamily="18" charset="0"/>
              </a:rPr>
              <a:t>1</a:t>
            </a:r>
            <a:r>
              <a:rPr lang="zh-CN" altLang="en-US" sz="2300" dirty="0">
                <a:latin typeface="Arial" panose="020B0604020202020204" pitchFamily="34" charset="0"/>
                <a:cs typeface="Times New Roman" panose="02020603050405020304" pitchFamily="18" charset="0"/>
              </a:rPr>
              <a:t>）数据库应用程序的研发、管理和维护等人为因素的疏忽；</a:t>
            </a:r>
            <a:endParaRPr lang="zh-CN" altLang="en-US" sz="2300" dirty="0">
              <a:latin typeface="Arial" panose="020B0604020202020204" pitchFamily="34" charset="0"/>
              <a:cs typeface="Times New Roman" panose="02020603050405020304" pitchFamily="18" charset="0"/>
            </a:endParaRPr>
          </a:p>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a:t>
            </a:r>
            <a:r>
              <a:rPr lang="en-US" altLang="zh-CN" sz="2300" dirty="0">
                <a:latin typeface="Arial" panose="020B0604020202020204" pitchFamily="34" charset="0"/>
                <a:cs typeface="Times New Roman" panose="02020603050405020304" pitchFamily="18" charset="0"/>
              </a:rPr>
              <a:t>2</a:t>
            </a:r>
            <a:r>
              <a:rPr lang="zh-CN" altLang="en-US" sz="2300" dirty="0">
                <a:latin typeface="Arial" panose="020B0604020202020204" pitchFamily="34" charset="0"/>
                <a:cs typeface="Times New Roman" panose="02020603050405020304" pitchFamily="18" charset="0"/>
              </a:rPr>
              <a:t>）用户对数据库安全的忽视，安全设置和管理失当；</a:t>
            </a:r>
            <a:endParaRPr lang="zh-CN" altLang="en-US" sz="2300" dirty="0">
              <a:latin typeface="Arial" panose="020B0604020202020204" pitchFamily="34" charset="0"/>
              <a:cs typeface="Times New Roman" panose="02020603050405020304" pitchFamily="18" charset="0"/>
            </a:endParaRPr>
          </a:p>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a:t>
            </a:r>
            <a:r>
              <a:rPr lang="en-US" altLang="zh-CN" sz="2300" dirty="0">
                <a:latin typeface="Arial" panose="020B0604020202020204" pitchFamily="34" charset="0"/>
                <a:cs typeface="Times New Roman" panose="02020603050405020304" pitchFamily="18" charset="0"/>
              </a:rPr>
              <a:t>3</a:t>
            </a:r>
            <a:r>
              <a:rPr lang="zh-CN" altLang="en-US" sz="2300" dirty="0">
                <a:latin typeface="Arial" panose="020B0604020202020204" pitchFamily="34" charset="0"/>
                <a:cs typeface="Times New Roman" panose="02020603050405020304" pitchFamily="18" charset="0"/>
              </a:rPr>
              <a:t>）部分数据库机制威胁网络低层安全；</a:t>
            </a:r>
            <a:endParaRPr lang="zh-CN" altLang="en-US" sz="2300" dirty="0">
              <a:latin typeface="Arial" panose="020B0604020202020204" pitchFamily="34" charset="0"/>
              <a:cs typeface="Times New Roman" panose="02020603050405020304" pitchFamily="18" charset="0"/>
            </a:endParaRPr>
          </a:p>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a:t>
            </a:r>
            <a:r>
              <a:rPr lang="en-US" altLang="zh-CN" sz="2300" dirty="0">
                <a:latin typeface="Arial" panose="020B0604020202020204" pitchFamily="34" charset="0"/>
                <a:cs typeface="Times New Roman" panose="02020603050405020304" pitchFamily="18" charset="0"/>
              </a:rPr>
              <a:t>4</a:t>
            </a:r>
            <a:r>
              <a:rPr lang="zh-CN" altLang="en-US" sz="2300" dirty="0">
                <a:latin typeface="Arial" panose="020B0604020202020204" pitchFamily="34" charset="0"/>
                <a:cs typeface="Times New Roman" panose="02020603050405020304" pitchFamily="18" charset="0"/>
              </a:rPr>
              <a:t>）系统安全特性自身存在的缺陷；</a:t>
            </a:r>
            <a:endParaRPr lang="zh-CN" altLang="en-US" sz="2300" dirty="0">
              <a:latin typeface="Arial" panose="020B0604020202020204" pitchFamily="34" charset="0"/>
              <a:cs typeface="Times New Roman" panose="02020603050405020304" pitchFamily="18" charset="0"/>
            </a:endParaRPr>
          </a:p>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a:t>
            </a:r>
            <a:r>
              <a:rPr lang="en-US" altLang="zh-CN" sz="2300" dirty="0">
                <a:latin typeface="Arial" panose="020B0604020202020204" pitchFamily="34" charset="0"/>
                <a:cs typeface="Times New Roman" panose="02020603050405020304" pitchFamily="18" charset="0"/>
              </a:rPr>
              <a:t>5</a:t>
            </a:r>
            <a:r>
              <a:rPr lang="zh-CN" altLang="en-US" sz="2300" dirty="0">
                <a:latin typeface="Arial" panose="020B0604020202020204" pitchFamily="34" charset="0"/>
                <a:cs typeface="Times New Roman" panose="02020603050405020304" pitchFamily="18" charset="0"/>
              </a:rPr>
              <a:t>）数据库账号、密码容易泄漏和破译；</a:t>
            </a:r>
            <a:endParaRPr lang="zh-CN" altLang="en-US" sz="2300" dirty="0">
              <a:latin typeface="Arial" panose="020B0604020202020204" pitchFamily="34" charset="0"/>
              <a:cs typeface="Times New Roman" panose="02020603050405020304" pitchFamily="18" charset="0"/>
            </a:endParaRPr>
          </a:p>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a:t>
            </a:r>
            <a:r>
              <a:rPr lang="en-US" altLang="zh-CN" sz="2300" dirty="0">
                <a:latin typeface="Arial" panose="020B0604020202020204" pitchFamily="34" charset="0"/>
                <a:cs typeface="Times New Roman" panose="02020603050405020304" pitchFamily="18" charset="0"/>
              </a:rPr>
              <a:t>6</a:t>
            </a:r>
            <a:r>
              <a:rPr lang="zh-CN" altLang="en-US" sz="2300" dirty="0">
                <a:latin typeface="Arial" panose="020B0604020202020204" pitchFamily="34" charset="0"/>
                <a:cs typeface="Times New Roman" panose="02020603050405020304" pitchFamily="18" charset="0"/>
              </a:rPr>
              <a:t>）操作系统后门及漏洞隐患；</a:t>
            </a:r>
            <a:endParaRPr lang="zh-CN" altLang="en-US" sz="2300" dirty="0">
              <a:latin typeface="Arial" panose="020B0604020202020204" pitchFamily="34" charset="0"/>
              <a:cs typeface="Times New Roman" panose="02020603050405020304" pitchFamily="18" charset="0"/>
            </a:endParaRPr>
          </a:p>
          <a:p>
            <a:pPr>
              <a:lnSpc>
                <a:spcPct val="95000"/>
              </a:lnSpc>
              <a:spcBef>
                <a:spcPct val="15000"/>
              </a:spcBef>
              <a:spcAft>
                <a:spcPct val="15000"/>
              </a:spcAft>
              <a:buClrTx/>
              <a:buFont typeface="Wingdings" panose="05000000000000000000" pitchFamily="2" charset="2"/>
              <a:buNone/>
            </a:pPr>
            <a:r>
              <a:rPr lang="zh-CN" altLang="en-US" sz="2300" dirty="0">
                <a:latin typeface="Arial" panose="020B0604020202020204" pitchFamily="34" charset="0"/>
                <a:cs typeface="Times New Roman" panose="02020603050405020304" pitchFamily="18" charset="0"/>
              </a:rPr>
              <a:t>（</a:t>
            </a:r>
            <a:r>
              <a:rPr lang="en-US" altLang="zh-CN" sz="2300" dirty="0">
                <a:latin typeface="Arial" panose="020B0604020202020204" pitchFamily="34" charset="0"/>
                <a:cs typeface="Times New Roman" panose="02020603050405020304" pitchFamily="18" charset="0"/>
              </a:rPr>
              <a:t>7</a:t>
            </a:r>
            <a:r>
              <a:rPr lang="zh-CN" altLang="en-US" sz="2300" dirty="0">
                <a:latin typeface="Arial" panose="020B0604020202020204" pitchFamily="34" charset="0"/>
                <a:cs typeface="Times New Roman" panose="02020603050405020304" pitchFamily="18" charset="0"/>
              </a:rPr>
              <a:t>）网络协议、病毒及运行环境等其它威胁。</a:t>
            </a:r>
            <a:endParaRPr lang="zh-CN" altLang="en-US" sz="2300" dirty="0">
              <a:latin typeface="Arial" panose="020B0604020202020204" pitchFamily="34" charset="0"/>
              <a:cs typeface="Times New Roman" panose="02020603050405020304" pitchFamily="18" charset="0"/>
            </a:endParaRPr>
          </a:p>
        </p:txBody>
      </p:sp>
      <p:sp>
        <p:nvSpPr>
          <p:cNvPr id="13316" name="AutoShape 53"/>
          <p:cNvSpPr>
            <a:spLocks noChangeArrowheads="1"/>
          </p:cNvSpPr>
          <p:nvPr/>
        </p:nvSpPr>
        <p:spPr bwMode="auto">
          <a:xfrm>
            <a:off x="250825" y="1079500"/>
            <a:ext cx="8642350" cy="5589588"/>
          </a:xfrm>
          <a:prstGeom prst="roundRect">
            <a:avLst>
              <a:gd name="adj" fmla="val 16667"/>
            </a:avLst>
          </a:prstGeom>
          <a:noFill/>
          <a:ln w="19050">
            <a:solidFill>
              <a:srgbClr val="0066FF"/>
            </a:solidFill>
            <a:rou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34820" name="AutoShape 6"/>
          <p:cNvSpPr>
            <a:spLocks noChangeArrowheads="1"/>
          </p:cNvSpPr>
          <p:nvPr/>
        </p:nvSpPr>
        <p:spPr bwMode="auto">
          <a:xfrm>
            <a:off x="6256338"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3318" name="Rectangle 28"/>
          <p:cNvSpPr>
            <a:spLocks noChangeArrowheads="1"/>
          </p:cNvSpPr>
          <p:nvPr/>
        </p:nvSpPr>
        <p:spPr bwMode="auto">
          <a:xfrm>
            <a:off x="457200" y="24447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8.1</a:t>
            </a:r>
            <a:r>
              <a:rPr lang="zh-CN" altLang="en-US" sz="3000">
                <a:solidFill>
                  <a:schemeClr val="bg1"/>
                </a:solidFill>
                <a:latin typeface="Arial" panose="020B0604020202020204" pitchFamily="34" charset="0"/>
              </a:rPr>
              <a:t>数据库安全概念及特点</a:t>
            </a:r>
            <a:endParaRPr lang="zh-CN" altLang="en-US" sz="3000">
              <a:solidFill>
                <a:schemeClr val="bg1"/>
              </a:solidFill>
              <a:latin typeface="Arial" panose="020B0604020202020204" pitchFamily="34" charset="0"/>
            </a:endParaRPr>
          </a:p>
        </p:txBody>
      </p:sp>
      <p:pic>
        <p:nvPicPr>
          <p:cNvPr id="13319" name="Picture 10" descr="C:\Program Files\Microsoft Office\MEDIA\CAGCAT10\j023413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27850" y="4111625"/>
            <a:ext cx="1822450" cy="1936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AutoShape 7"/>
          <p:cNvSpPr>
            <a:spLocks noChangeArrowheads="1"/>
          </p:cNvSpPr>
          <p:nvPr/>
        </p:nvSpPr>
        <p:spPr bwMode="auto">
          <a:xfrm>
            <a:off x="855663" y="5518150"/>
            <a:ext cx="5321300" cy="1060450"/>
          </a:xfrm>
          <a:prstGeom prst="flowChartAlternateProcess">
            <a:avLst/>
          </a:prstGeom>
          <a:noFill/>
          <a:ln w="254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dist" eaLnBrk="1" hangingPunct="1">
              <a:lnSpc>
                <a:spcPct val="100000"/>
              </a:lnSpc>
              <a:spcBef>
                <a:spcPct val="20000"/>
              </a:spcBef>
              <a:buClrTx/>
              <a:buFont typeface="Wingdings" panose="05000000000000000000" pitchFamily="2" charset="2"/>
              <a:buNone/>
            </a:pPr>
            <a:endParaRPr lang="zh-CN" altLang="en-US" sz="2400" b="0">
              <a:solidFill>
                <a:schemeClr val="tx1"/>
              </a:solidFill>
              <a:latin typeface="Arial" panose="020B0604020202020204" pitchFamily="34" charset="0"/>
            </a:endParaRPr>
          </a:p>
        </p:txBody>
      </p:sp>
      <p:sp>
        <p:nvSpPr>
          <p:cNvPr id="9" name="AutoShape 8"/>
          <p:cNvSpPr>
            <a:spLocks noChangeArrowheads="1"/>
          </p:cNvSpPr>
          <p:nvPr/>
        </p:nvSpPr>
        <p:spPr bwMode="auto">
          <a:xfrm>
            <a:off x="933450" y="5167313"/>
            <a:ext cx="1828800" cy="425450"/>
          </a:xfrm>
          <a:prstGeom prst="flowChartAlternateProcess">
            <a:avLst/>
          </a:prstGeom>
          <a:solidFill>
            <a:srgbClr val="FFFF00"/>
          </a:solidFill>
          <a:ln w="9525" cmpd="sng">
            <a:solidFill>
              <a:schemeClr val="tx2"/>
            </a:solidFill>
            <a:miter lim="800000"/>
          </a:ln>
          <a:effectLst/>
        </p:spPr>
        <p:txBody>
          <a:bodyPr wrap="none" anchor="ctr"/>
          <a:lstStyle/>
          <a:p>
            <a:pPr algn="ctr">
              <a:defRPr/>
            </a:pPr>
            <a:r>
              <a:rPr lang="en-US" altLang="zh-CN" sz="2000" b="1" dirty="0">
                <a:solidFill>
                  <a:srgbClr val="FF0000"/>
                </a:solidFill>
                <a:sym typeface="Wingdings" panose="05000000000000000000" pitchFamily="2" charset="2"/>
              </a:rPr>
              <a:t></a:t>
            </a:r>
            <a:r>
              <a:rPr lang="zh-CN" altLang="en-US" sz="2000" b="1" dirty="0">
                <a:solidFill>
                  <a:srgbClr val="FF0000"/>
                </a:solidFill>
                <a:effectLst>
                  <a:outerShdw blurRad="38100" dist="38100" dir="2700000" algn="tl">
                    <a:srgbClr val="000000"/>
                  </a:outerShdw>
                </a:effectLst>
              </a:rPr>
              <a:t>讨论思考</a:t>
            </a:r>
            <a:endParaRPr lang="zh-CN" altLang="en-US" sz="2000" b="1" dirty="0">
              <a:solidFill>
                <a:srgbClr val="FF0000"/>
              </a:solidFill>
              <a:effectLst>
                <a:outerShdw blurRad="38100" dist="38100" dir="2700000" algn="tl">
                  <a:srgbClr val="000000"/>
                </a:outerShdw>
              </a:effectLst>
            </a:endParaRPr>
          </a:p>
        </p:txBody>
      </p:sp>
      <p:sp>
        <p:nvSpPr>
          <p:cNvPr id="13322" name="TextBox 1"/>
          <p:cNvSpPr txBox="1">
            <a:spLocks noChangeArrowheads="1"/>
          </p:cNvSpPr>
          <p:nvPr/>
        </p:nvSpPr>
        <p:spPr bwMode="auto">
          <a:xfrm>
            <a:off x="978693" y="5694362"/>
            <a:ext cx="5076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eaLnBrk="1" hangingPunct="1">
              <a:lnSpc>
                <a:spcPct val="100000"/>
              </a:lnSpc>
              <a:spcBef>
                <a:spcPct val="20000"/>
              </a:spcBef>
              <a:buClrTx/>
              <a:buFont typeface="Wingdings" panose="05000000000000000000" pitchFamily="2" charset="2"/>
              <a:buNone/>
            </a:pPr>
            <a:r>
              <a:rPr lang="zh-CN" altLang="en-US" sz="2000" b="0" dirty="0" smtClean="0">
                <a:solidFill>
                  <a:schemeClr val="tx1"/>
                </a:solidFill>
                <a:latin typeface="Arial" panose="020B0604020202020204" pitchFamily="34" charset="0"/>
              </a:rPr>
              <a:t>       </a:t>
            </a:r>
            <a:r>
              <a:rPr lang="zh-CN" altLang="en-US" sz="2000" dirty="0" smtClean="0">
                <a:solidFill>
                  <a:schemeClr val="tx1"/>
                </a:solidFill>
                <a:latin typeface="Arial" panose="020B0604020202020204" pitchFamily="34" charset="0"/>
              </a:rPr>
              <a:t>常见</a:t>
            </a:r>
            <a:r>
              <a:rPr lang="zh-CN" altLang="en-US" sz="2000" dirty="0">
                <a:solidFill>
                  <a:schemeClr val="tx1"/>
                </a:solidFill>
                <a:latin typeface="Arial" panose="020B0604020202020204" pitchFamily="34" charset="0"/>
              </a:rPr>
              <a:t>数据库的安全缺陷和隐患要素，主要包括哪些？</a:t>
            </a:r>
            <a:endParaRPr lang="zh-CN" altLang="en-US" sz="2000" dirty="0">
              <a:solidFill>
                <a:schemeClr val="tx1"/>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AutoShape 6"/>
          <p:cNvSpPr>
            <a:spLocks noChangeArrowheads="1"/>
          </p:cNvSpPr>
          <p:nvPr/>
        </p:nvSpPr>
        <p:spPr bwMode="auto">
          <a:xfrm>
            <a:off x="6354763" y="101600"/>
            <a:ext cx="2789237" cy="692150"/>
          </a:xfrm>
          <a:prstGeom prst="flowChartAlternateProcess">
            <a:avLst/>
          </a:prstGeom>
          <a:gradFill rotWithShape="1">
            <a:gsLst>
              <a:gs pos="0">
                <a:srgbClr val="760000"/>
              </a:gs>
              <a:gs pos="50000">
                <a:srgbClr val="FF0000"/>
              </a:gs>
              <a:gs pos="100000">
                <a:srgbClr val="760000"/>
              </a:gs>
            </a:gsLst>
            <a:lin ang="5400000" scaled="1"/>
          </a:gradFill>
          <a:ln>
            <a:noFill/>
          </a:ln>
        </p:spPr>
        <p:txBody>
          <a:bodyPr wrap="none" anchor="ctr"/>
          <a:lstStyle/>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上海市高校精品课程</a:t>
            </a:r>
            <a:endParaRPr lang="zh-CN" altLang="en-US" sz="1800" b="1">
              <a:solidFill>
                <a:srgbClr val="FFFF00"/>
              </a:solidFill>
              <a:effectLst>
                <a:outerShdw blurRad="38100" dist="38100" dir="2700000" algn="tl">
                  <a:srgbClr val="000000"/>
                </a:outerShdw>
              </a:effectLst>
            </a:endParaRPr>
          </a:p>
          <a:p>
            <a:pPr algn="ctr">
              <a:lnSpc>
                <a:spcPct val="95000"/>
              </a:lnSpc>
              <a:spcBef>
                <a:spcPct val="15000"/>
              </a:spcBef>
              <a:defRPr/>
            </a:pPr>
            <a:r>
              <a:rPr lang="zh-CN" altLang="en-US" sz="1800" b="1">
                <a:solidFill>
                  <a:srgbClr val="FFFF00"/>
                </a:solidFill>
                <a:effectLst>
                  <a:outerShdw blurRad="38100" dist="38100" dir="2700000" algn="tl">
                    <a:srgbClr val="000000"/>
                  </a:outerShdw>
                </a:effectLst>
              </a:rPr>
              <a:t>国家十三五规划项目</a:t>
            </a:r>
            <a:endParaRPr lang="zh-CN" altLang="en-US" sz="1800" b="1">
              <a:solidFill>
                <a:srgbClr val="FFFF00"/>
              </a:solidFill>
              <a:effectLst>
                <a:outerShdw blurRad="38100" dist="38100" dir="2700000" algn="tl">
                  <a:srgbClr val="000000"/>
                </a:outerShdw>
              </a:effectLst>
            </a:endParaRPr>
          </a:p>
        </p:txBody>
      </p:sp>
      <p:sp>
        <p:nvSpPr>
          <p:cNvPr id="14341" name="Rectangle 28"/>
          <p:cNvSpPr>
            <a:spLocks noChangeArrowheads="1"/>
          </p:cNvSpPr>
          <p:nvPr/>
        </p:nvSpPr>
        <p:spPr bwMode="auto">
          <a:xfrm>
            <a:off x="395536" y="238125"/>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nSpc>
                <a:spcPct val="100000"/>
              </a:lnSpc>
              <a:spcBef>
                <a:spcPct val="20000"/>
              </a:spcBef>
              <a:buClrTx/>
              <a:buFont typeface="Wingdings" panose="05000000000000000000" pitchFamily="2" charset="2"/>
              <a:buNone/>
            </a:pPr>
            <a:r>
              <a:rPr lang="en-US" altLang="zh-CN" sz="3000" dirty="0">
                <a:solidFill>
                  <a:schemeClr val="bg1"/>
                </a:solidFill>
                <a:latin typeface="Arial" panose="020B0604020202020204" pitchFamily="34" charset="0"/>
              </a:rPr>
              <a:t>8.2</a:t>
            </a:r>
            <a:r>
              <a:rPr lang="zh-CN" altLang="en-US" sz="3000">
                <a:solidFill>
                  <a:schemeClr val="bg1"/>
                </a:solidFill>
                <a:latin typeface="Arial" panose="020B0604020202020204" pitchFamily="34" charset="0"/>
              </a:rPr>
              <a:t>数据库安全技术和机制</a:t>
            </a:r>
            <a:endParaRPr lang="zh-CN" altLang="en-US" sz="3000">
              <a:solidFill>
                <a:schemeClr val="bg1"/>
              </a:solidFill>
              <a:latin typeface="Arial" panose="020B0604020202020204" pitchFamily="34" charset="0"/>
            </a:endParaRPr>
          </a:p>
        </p:txBody>
      </p:sp>
      <p:sp>
        <p:nvSpPr>
          <p:cNvPr id="11" name="流程图: 可选过程 21"/>
          <p:cNvSpPr/>
          <p:nvPr/>
        </p:nvSpPr>
        <p:spPr bwMode="auto">
          <a:xfrm>
            <a:off x="323528" y="1628801"/>
            <a:ext cx="8640960" cy="1836203"/>
          </a:xfrm>
          <a:prstGeom prst="flowChartAlternateProcess">
            <a:avLst/>
          </a:prstGeom>
          <a:solidFill>
            <a:srgbClr val="EAEAEA"/>
          </a:solidFill>
          <a:ln w="3175">
            <a:solidFill>
              <a:srgbClr val="000000"/>
            </a:solidFill>
            <a:prstDash val="lgDashDot"/>
            <a:miter lim="800000"/>
          </a:ln>
        </p:spPr>
        <p:txBody>
          <a:bodyP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just" eaLnBrk="1" hangingPunct="1">
              <a:lnSpc>
                <a:spcPct val="90000"/>
              </a:lnSpc>
              <a:spcBef>
                <a:spcPct val="5000"/>
              </a:spcBef>
              <a:buClrTx/>
              <a:buNone/>
            </a:pPr>
            <a:r>
              <a:rPr lang="zh-CN" altLang="en-US" dirty="0" smtClean="0">
                <a:solidFill>
                  <a:srgbClr val="FF0000"/>
                </a:solidFill>
                <a:latin typeface="Times New Roman" panose="02020603050405020304" pitchFamily="18" charset="0"/>
              </a:rPr>
              <a:t>        </a:t>
            </a:r>
            <a:r>
              <a:rPr lang="zh-CN" altLang="en-US" sz="2400" dirty="0" smtClean="0">
                <a:solidFill>
                  <a:srgbClr val="FF0000"/>
                </a:solidFill>
                <a:latin typeface="楷体" panose="02010609060101010101" pitchFamily="49" charset="-122"/>
                <a:ea typeface="楷体" panose="02010609060101010101" pitchFamily="49" charset="-122"/>
              </a:rPr>
              <a:t>数据库</a:t>
            </a:r>
            <a:r>
              <a:rPr lang="zh-CN" altLang="en-US" sz="2400" dirty="0">
                <a:solidFill>
                  <a:srgbClr val="FF0000"/>
                </a:solidFill>
                <a:latin typeface="楷体" panose="02010609060101010101" pitchFamily="49" charset="-122"/>
                <a:ea typeface="楷体" panose="02010609060101010101" pitchFamily="49" charset="-122"/>
              </a:rPr>
              <a:t>的一大特点是数据可以共享，但数据共享必然带来数据库的安全性问题，而数据库系统中的数据共享不能是无条件的共享。</a:t>
            </a:r>
            <a:endParaRPr lang="zh-CN" altLang="en-US" sz="2400" dirty="0">
              <a:solidFill>
                <a:srgbClr val="FF0000"/>
              </a:solidFill>
              <a:latin typeface="楷体" panose="02010609060101010101" pitchFamily="49" charset="-122"/>
              <a:ea typeface="楷体" panose="02010609060101010101" pitchFamily="49" charset="-122"/>
            </a:endParaRPr>
          </a:p>
          <a:p>
            <a:pPr algn="just" eaLnBrk="1" hangingPunct="1">
              <a:lnSpc>
                <a:spcPct val="90000"/>
              </a:lnSpc>
              <a:spcBef>
                <a:spcPct val="5000"/>
              </a:spcBef>
              <a:buClrTx/>
              <a:buNone/>
            </a:pPr>
            <a:r>
              <a:rPr lang="zh-CN" altLang="en-US" sz="2400" dirty="0" smtClean="0">
                <a:solidFill>
                  <a:srgbClr val="FF0000"/>
                </a:solidFill>
                <a:latin typeface="楷体" panose="02010609060101010101" pitchFamily="49" charset="-122"/>
                <a:ea typeface="楷体" panose="02010609060101010101" pitchFamily="49" charset="-122"/>
              </a:rPr>
              <a:t>    </a:t>
            </a:r>
            <a:r>
              <a:rPr lang="zh-CN" altLang="en-US" sz="2400" dirty="0">
                <a:solidFill>
                  <a:schemeClr val="tx1"/>
                </a:solidFill>
                <a:latin typeface="Times New Roman" panose="02020603050405020304" pitchFamily="18" charset="0"/>
                <a:ea typeface="楷体" panose="02010609060101010101" pitchFamily="49" charset="-122"/>
              </a:rPr>
              <a:t>比如：新产品实验数据、市场营销策略、销售计划、医疗档案、银行储蓄数据等。</a:t>
            </a:r>
            <a:endParaRPr lang="zh-CN" altLang="en-US" sz="2400" dirty="0">
              <a:solidFill>
                <a:schemeClr val="tx1"/>
              </a:solidFill>
              <a:latin typeface="Times New Roman" panose="02020603050405020304" pitchFamily="18" charset="0"/>
              <a:ea typeface="楷体" panose="02010609060101010101" pitchFamily="49" charset="-122"/>
            </a:endParaRPr>
          </a:p>
          <a:p>
            <a:pPr algn="just" eaLnBrk="1" hangingPunct="1">
              <a:lnSpc>
                <a:spcPct val="90000"/>
              </a:lnSpc>
              <a:spcBef>
                <a:spcPct val="5000"/>
              </a:spcBef>
              <a:buClrTx/>
              <a:buFont typeface="Wingdings" panose="05000000000000000000" pitchFamily="2" charset="2"/>
              <a:buNone/>
            </a:pPr>
            <a:endParaRPr lang="zh-CN" altLang="en-US" dirty="0">
              <a:solidFill>
                <a:schemeClr val="tx1"/>
              </a:solidFill>
              <a:latin typeface="Times New Roman" panose="02020603050405020304" pitchFamily="18" charset="0"/>
              <a:ea typeface="楷体" panose="02010609060101010101" pitchFamily="49" charset="-122"/>
            </a:endParaRPr>
          </a:p>
        </p:txBody>
      </p:sp>
      <p:grpSp>
        <p:nvGrpSpPr>
          <p:cNvPr id="7" name="圆角矩形 12"/>
          <p:cNvGrpSpPr/>
          <p:nvPr/>
        </p:nvGrpSpPr>
        <p:grpSpPr bwMode="auto">
          <a:xfrm>
            <a:off x="11569" y="1088740"/>
            <a:ext cx="1550988" cy="752475"/>
            <a:chOff x="0" y="0"/>
            <a:chExt cx="837" cy="345"/>
          </a:xfrm>
        </p:grpSpPr>
        <p:pic>
          <p:nvPicPr>
            <p:cNvPr id="8" name="圆角矩形 1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837"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1"/>
            <p:cNvSpPr txBox="1">
              <a:spLocks noChangeArrowheads="1"/>
            </p:cNvSpPr>
            <p:nvPr/>
          </p:nvSpPr>
          <p:spPr bwMode="auto">
            <a:xfrm>
              <a:off x="73" y="43"/>
              <a:ext cx="69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lnSpc>
                  <a:spcPct val="110000"/>
                </a:lnSpc>
                <a:spcBef>
                  <a:spcPct val="30000"/>
                </a:spcBef>
                <a:buClr>
                  <a:schemeClr val="hlink"/>
                </a:buClr>
                <a:buChar char="n"/>
                <a:defRPr sz="2200" b="1">
                  <a:solidFill>
                    <a:schemeClr val="tx2"/>
                  </a:solidFill>
                  <a:latin typeface="宋体" panose="02010600030101010101" pitchFamily="2" charset="-122"/>
                  <a:ea typeface="宋体" panose="02010600030101010101" pitchFamily="2" charset="-122"/>
                </a:defRPr>
              </a:lvl1pPr>
              <a:lvl2pPr marL="742950" indent="-285750" algn="l" eaLnBrk="0" hangingPunct="0">
                <a:lnSpc>
                  <a:spcPct val="110000"/>
                </a:lnSpc>
                <a:spcBef>
                  <a:spcPct val="30000"/>
                </a:spcBef>
                <a:buClr>
                  <a:schemeClr val="accent1"/>
                </a:buClr>
                <a:buChar char="n"/>
                <a:defRPr sz="2200">
                  <a:solidFill>
                    <a:schemeClr val="tx2"/>
                  </a:solidFill>
                  <a:latin typeface="宋体" panose="02010600030101010101" pitchFamily="2" charset="-122"/>
                  <a:ea typeface="宋体" panose="02010600030101010101" pitchFamily="2" charset="-122"/>
                </a:defRPr>
              </a:lvl2pPr>
              <a:lvl3pPr marL="1143000" indent="-228600" algn="l" eaLnBrk="0" hangingPunct="0">
                <a:lnSpc>
                  <a:spcPct val="110000"/>
                </a:lnSpc>
                <a:spcBef>
                  <a:spcPct val="30000"/>
                </a:spcBef>
                <a:buClr>
                  <a:schemeClr val="tx1"/>
                </a:buClr>
                <a:buChar char="n"/>
                <a:defRPr sz="2200">
                  <a:solidFill>
                    <a:schemeClr val="tx2"/>
                  </a:solidFill>
                  <a:latin typeface="宋体" panose="02010600030101010101" pitchFamily="2" charset="-122"/>
                  <a:ea typeface="宋体" panose="02010600030101010101" pitchFamily="2" charset="-122"/>
                </a:defRPr>
              </a:lvl3pPr>
              <a:lvl4pPr marL="1600200" indent="-228600" algn="l" eaLnBrk="0" hangingPunct="0">
                <a:buChar char="–"/>
                <a:defRPr sz="1600">
                  <a:solidFill>
                    <a:schemeClr val="tx1"/>
                  </a:solidFill>
                  <a:latin typeface="宋体" panose="02010600030101010101" pitchFamily="2" charset="-122"/>
                  <a:ea typeface="宋体" panose="02010600030101010101" pitchFamily="2" charset="-122"/>
                </a:defRPr>
              </a:lvl4pPr>
              <a:lvl5pPr marL="2057400" indent="-228600" algn="l" eaLnBrk="0" hangingPunc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1400">
                  <a:solidFill>
                    <a:schemeClr val="tx1"/>
                  </a:solidFill>
                  <a:latin typeface="宋体" panose="02010600030101010101" pitchFamily="2" charset="-122"/>
                  <a:ea typeface="宋体" panose="02010600030101010101" pitchFamily="2" charset="-122"/>
                </a:defRPr>
              </a:lvl9pPr>
            </a:lstStyle>
            <a:p>
              <a:pPr algn="ctr">
                <a:lnSpc>
                  <a:spcPct val="100000"/>
                </a:lnSpc>
                <a:spcBef>
                  <a:spcPct val="20000"/>
                </a:spcBef>
                <a:buClrTx/>
                <a:buFont typeface="Wingdings" panose="05000000000000000000" pitchFamily="2" charset="2"/>
                <a:buNone/>
              </a:pPr>
              <a:r>
                <a:rPr lang="zh-CN" altLang="en-US" sz="1600" dirty="0">
                  <a:solidFill>
                    <a:srgbClr val="002060"/>
                  </a:solidFill>
                  <a:latin typeface="微软雅黑" panose="020B0503020204020204" charset="-122"/>
                  <a:ea typeface="微软雅黑" panose="020B0503020204020204" charset="-122"/>
                </a:rPr>
                <a:t>案例</a:t>
              </a:r>
              <a:r>
                <a:rPr lang="en-US" altLang="zh-CN" sz="1600" dirty="0" smtClean="0">
                  <a:solidFill>
                    <a:srgbClr val="002060"/>
                  </a:solidFill>
                  <a:latin typeface="微软雅黑" panose="020B0503020204020204" charset="-122"/>
                  <a:ea typeface="微软雅黑" panose="020B0503020204020204" charset="-122"/>
                </a:rPr>
                <a:t>8-2</a:t>
              </a:r>
              <a:endParaRPr lang="zh-CN" altLang="en-US" sz="1600" dirty="0">
                <a:solidFill>
                  <a:srgbClr val="002060"/>
                </a:solidFill>
                <a:latin typeface="微软雅黑" panose="020B0503020204020204" charset="-122"/>
                <a:ea typeface="微软雅黑" panose="020B0503020204020204" charset="-122"/>
              </a:endParaRPr>
            </a:p>
          </p:txBody>
        </p:sp>
      </p:grpSp>
      <p:sp>
        <p:nvSpPr>
          <p:cNvPr id="2" name="TextBox 1"/>
          <p:cNvSpPr txBox="1"/>
          <p:nvPr/>
        </p:nvSpPr>
        <p:spPr>
          <a:xfrm>
            <a:off x="326985" y="3825044"/>
            <a:ext cx="8645470" cy="2308324"/>
          </a:xfrm>
          <a:prstGeom prst="rect">
            <a:avLst/>
          </a:prstGeom>
          <a:noFill/>
        </p:spPr>
        <p:txBody>
          <a:bodyPr wrap="square" rtlCol="0">
            <a:spAutoFit/>
          </a:bodyPr>
          <a:lstStyle/>
          <a:p>
            <a:pPr algn="l">
              <a:lnSpc>
                <a:spcPct val="150000"/>
              </a:lnSpc>
            </a:pPr>
            <a:r>
              <a:rPr lang="zh-CN" altLang="en-US" dirty="0" smtClean="0"/>
              <a:t>        </a:t>
            </a:r>
            <a:r>
              <a:rPr lang="zh-CN" altLang="en-US" b="1" dirty="0" smtClean="0">
                <a:latin typeface="+mn-ea"/>
                <a:ea typeface="+mn-ea"/>
              </a:rPr>
              <a:t>所以</a:t>
            </a:r>
            <a:r>
              <a:rPr lang="zh-CN" altLang="en-US" b="1" dirty="0">
                <a:latin typeface="+mn-ea"/>
                <a:ea typeface="+mn-ea"/>
              </a:rPr>
              <a:t>说，数据库中数据的共享是在</a:t>
            </a:r>
            <a:r>
              <a:rPr lang="en-US" altLang="zh-CN" b="1" dirty="0">
                <a:latin typeface="+mn-ea"/>
                <a:ea typeface="+mn-ea"/>
              </a:rPr>
              <a:t>DBMS</a:t>
            </a:r>
            <a:r>
              <a:rPr lang="zh-CN" altLang="en-US" b="1" dirty="0">
                <a:latin typeface="+mn-ea"/>
                <a:ea typeface="+mn-ea"/>
              </a:rPr>
              <a:t>统一的严格的控制之下的共享，即只允许有合法使用权限的用户访问允许他存取的数据，因此，</a:t>
            </a:r>
            <a:r>
              <a:rPr lang="zh-CN" altLang="en-US" b="1" dirty="0">
                <a:solidFill>
                  <a:srgbClr val="FF0000"/>
                </a:solidFill>
                <a:latin typeface="+mn-ea"/>
                <a:ea typeface="+mn-ea"/>
              </a:rPr>
              <a:t>数据库系统的安全保护措施</a:t>
            </a:r>
            <a:r>
              <a:rPr lang="zh-CN" altLang="en-US" b="1" dirty="0">
                <a:latin typeface="+mn-ea"/>
                <a:ea typeface="+mn-ea"/>
              </a:rPr>
              <a:t>是否有效是数据库系统主要的性能指标之一。</a:t>
            </a:r>
            <a:endParaRPr lang="zh-CN" altLang="en-US" b="1" dirty="0">
              <a:latin typeface="+mn-ea"/>
              <a:ea typeface="+mn-ea"/>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dist" defTabSz="914400" rtl="0" eaLnBrk="1" fontAlgn="base" latinLnBrk="0" hangingPunct="1">
          <a:lnSpc>
            <a:spcPct val="100000"/>
          </a:lnSpc>
          <a:spcBef>
            <a:spcPct val="20000"/>
          </a:spcBef>
          <a:spcAft>
            <a:spcPct val="0"/>
          </a:spcAft>
          <a:buClrTx/>
          <a:buSzTx/>
          <a:buFont typeface="Wingdings" panose="05000000000000000000" pitchFamily="2" charset="2"/>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dist" defTabSz="914400" rtl="0" eaLnBrk="1" fontAlgn="base" latinLnBrk="0" hangingPunct="1">
          <a:lnSpc>
            <a:spcPct val="100000"/>
          </a:lnSpc>
          <a:spcBef>
            <a:spcPct val="20000"/>
          </a:spcBef>
          <a:spcAft>
            <a:spcPct val="0"/>
          </a:spcAft>
          <a:buClrTx/>
          <a:buSzTx/>
          <a:buFont typeface="Wingdings" panose="05000000000000000000" pitchFamily="2" charset="2"/>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1_Default Design">
      <a:majorFont>
        <a:latin typeface="Verdana"/>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dist" defTabSz="914400" rtl="0" eaLnBrk="1" fontAlgn="base" latinLnBrk="0" hangingPunct="1">
          <a:lnSpc>
            <a:spcPct val="100000"/>
          </a:lnSpc>
          <a:spcBef>
            <a:spcPct val="20000"/>
          </a:spcBef>
          <a:spcAft>
            <a:spcPct val="0"/>
          </a:spcAft>
          <a:buClrTx/>
          <a:buSzTx/>
          <a:buFont typeface="Wingdings" panose="05000000000000000000" pitchFamily="2" charset="2"/>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dist" defTabSz="914400" rtl="0" eaLnBrk="1" fontAlgn="base" latinLnBrk="0" hangingPunct="1">
          <a:lnSpc>
            <a:spcPct val="100000"/>
          </a:lnSpc>
          <a:spcBef>
            <a:spcPct val="20000"/>
          </a:spcBef>
          <a:spcAft>
            <a:spcPct val="0"/>
          </a:spcAft>
          <a:buClrTx/>
          <a:buSzTx/>
          <a:buFont typeface="Wingdings" panose="05000000000000000000" pitchFamily="2" charset="2"/>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1_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1_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14675</Words>
  <Application>WPS 演示</Application>
  <PresentationFormat>全屏显示(4:3)</PresentationFormat>
  <Paragraphs>830</Paragraphs>
  <Slides>60</Slides>
  <Notes>3</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60</vt:i4>
      </vt:variant>
    </vt:vector>
  </HeadingPairs>
  <TitlesOfParts>
    <vt:vector size="78" baseType="lpstr">
      <vt:lpstr>Arial</vt:lpstr>
      <vt:lpstr>宋体</vt:lpstr>
      <vt:lpstr>Wingdings</vt:lpstr>
      <vt:lpstr>Verdana</vt:lpstr>
      <vt:lpstr>Calibri</vt:lpstr>
      <vt:lpstr>华文琥珀</vt:lpstr>
      <vt:lpstr>黑体</vt:lpstr>
      <vt:lpstr>微软雅黑</vt:lpstr>
      <vt:lpstr>Arial Black</vt:lpstr>
      <vt:lpstr>楷体_GB2312</vt:lpstr>
      <vt:lpstr>Times New Roman</vt:lpstr>
      <vt:lpstr>楷体</vt:lpstr>
      <vt:lpstr>Times New Roman</vt:lpstr>
      <vt:lpstr>Calibri</vt:lpstr>
      <vt:lpstr>方正书宋简体</vt:lpstr>
      <vt:lpstr>新宋体</vt:lpstr>
      <vt:lpstr>Default Design</vt:lpstr>
      <vt:lpstr>1_Default Design</vt:lpstr>
      <vt:lpstr>第8章 数据库基础</vt:lpstr>
      <vt:lpstr>第8章 目 录</vt:lpstr>
      <vt:lpstr>第8章 教学目标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8.6 实验八 数据备份及恢复操作</vt:lpstr>
      <vt:lpstr>8.6 实验八 数据备份及恢复操作</vt:lpstr>
      <vt:lpstr>8.6 实验八 数据备份及恢复操作</vt:lpstr>
      <vt:lpstr>8.7  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数据库概述</dc:title>
  <dc:creator>jtj</dc:creator>
  <cp:lastModifiedBy>Administrator</cp:lastModifiedBy>
  <cp:revision>229</cp:revision>
  <dcterms:created xsi:type="dcterms:W3CDTF">2016-12-15T22:42:14Z</dcterms:created>
  <dcterms:modified xsi:type="dcterms:W3CDTF">2016-12-15T22:45:32Z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