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sldIdLst>
    <p:sldId id="256" r:id="rId4"/>
    <p:sldId id="293" r:id="rId5"/>
    <p:sldId id="313" r:id="rId6"/>
    <p:sldId id="273" r:id="rId7"/>
    <p:sldId id="314" r:id="rId8"/>
    <p:sldId id="294" r:id="rId9"/>
    <p:sldId id="295" r:id="rId10"/>
    <p:sldId id="300" r:id="rId11"/>
    <p:sldId id="301" r:id="rId12"/>
    <p:sldId id="299" r:id="rId13"/>
    <p:sldId id="297" r:id="rId14"/>
    <p:sldId id="305" r:id="rId15"/>
    <p:sldId id="315" r:id="rId16"/>
    <p:sldId id="303" r:id="rId17"/>
    <p:sldId id="306" r:id="rId18"/>
    <p:sldId id="309" r:id="rId19"/>
    <p:sldId id="311" r:id="rId20"/>
    <p:sldId id="310" r:id="rId21"/>
    <p:sldId id="307" r:id="rId22"/>
    <p:sldId id="316" r:id="rId23"/>
    <p:sldId id="319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B00A94-D791-4012-869A-48207A2A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60F30-8EB5-4A90-A792-D6DF2282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BB8217-D9A6-4D5C-9E86-A3A599A9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722586-9C29-4B47-A9BB-8F616DB772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4258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2C359-AA2F-45C4-B228-D8B920DE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B6A348-2465-4EBD-B1AD-36CA0292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C35566-9035-40CB-B2F1-7B660E8EC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E6B5AF-5118-410C-9035-B12BEB70A4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4822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07C08-8DEB-4115-8E5B-5BF9B4C3A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1C78AC-9DD5-4252-BFB5-E99AE7C1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34CED5-2C75-4241-92EA-0CA7559C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D491D-D8B2-4738-B890-1E518AD6C3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760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4007D24-8C0F-4FE3-99B9-A0A1972B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3B67784-D1FD-456C-AF3D-62E3A95C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548468B-658B-494B-9257-478EADA5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C909C0-1E01-4DCC-BA5E-908F6E0516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8898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2D844B39-5C7F-4AAD-8214-57AA58393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1309AFF0-7F9B-4BEB-BFFD-71E7B3BA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FEDAEB13-B1D0-44D2-8F34-A0AA4962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DE7455-DBE8-41BE-8F6F-98B0CDD84D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6799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D6B951B-EDCE-42B1-B63B-0D69BD8E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DAEF4000-D961-4137-8096-C219E54E0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887FEFF-AC42-4E74-8BDA-89780E27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2B857-5A6C-4416-9259-2725FDA289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35310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2053D840-7869-4AE3-B80B-02E37CB0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6E82A991-443F-4DC1-A8D3-5364FC6D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40D0878-B781-4877-9BC2-0B3FF4EF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E3ECB4-8C99-4E37-B409-656C48821D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2989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38AB324-FFF1-4821-B49B-135328EA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5A2A17F-5651-455B-976D-4BAA2097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53934F5-B988-40E7-942D-E59DB276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A5D6C-D6DE-49A1-A9AC-19AAC7F0FD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7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6168418-95DD-45EC-9E25-1E0B8CC2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34B2B8D-950A-4A26-9DF0-1864D2CE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D0EF491-F926-41AA-9EB6-90CF1BAB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65410C-CE97-4DDA-97D9-E0B28BA772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19244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AE8B08-AE71-44F0-ACAF-AD59C0D1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BDB730-6E04-4AC7-A92A-5F813B1A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E1C69F-89C7-42E3-B97E-B59A19CD5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11A50-A9FD-4C67-8E25-B1F7EC2DF3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85352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CD88EE-6B21-40A8-98CE-5D8382CE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BDCC93-EBEA-461A-9A94-A140924F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FDE8E6-BFF8-4F72-A1F7-BE155CC6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06C33-4358-40C6-9A10-D62C514DAC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9415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12430A-383C-4B18-9C19-4230A3317CB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02567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B605FF-DE50-4BF4-82B8-5114AD09230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1121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288497-B8F8-4015-9C5E-C791132B8FD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01990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B39AA-97AE-446E-8ED4-63F5F1B56A0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47592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8B8B07-F68D-45D0-86C3-E3029F430DE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17619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41E911-D284-4824-A979-F5906D9B9DA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08249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D111A3-F1CE-45FA-98CC-4867DC7C45A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078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1AF860-5EF1-48D9-937E-A65EC0680C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05849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15FF8-E20E-4849-8200-A48C6906E64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15504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00259-8DD1-490F-894B-C18E266F185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06956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2956EA-89FD-421F-8E8C-94137C7A85F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457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49DE802-8CEB-45DF-B0E1-81497202AB0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3"/>
            <a:ext cx="9144000" cy="6846473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4191C72-C412-40D9-9890-F5F1963D9E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1" r="19045"/>
          <a:stretch/>
        </p:blipFill>
        <p:spPr>
          <a:xfrm>
            <a:off x="0" y="0"/>
            <a:ext cx="9144000" cy="6848027"/>
          </a:xfrm>
          <a:prstGeom prst="rect">
            <a:avLst/>
          </a:prstGeom>
        </p:spPr>
      </p:pic>
      <p:sp>
        <p:nvSpPr>
          <p:cNvPr id="4098" name="标题占位符 1">
            <a:extLst>
              <a:ext uri="{FF2B5EF4-FFF2-40B4-BE49-F238E27FC236}">
                <a16:creationId xmlns:a16="http://schemas.microsoft.com/office/drawing/2014/main" id="{5683F754-233B-4B43-AB48-BFF3599B75F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文本占位符 2">
            <a:extLst>
              <a:ext uri="{FF2B5EF4-FFF2-40B4-BE49-F238E27FC236}">
                <a16:creationId xmlns:a16="http://schemas.microsoft.com/office/drawing/2014/main" id="{35D99A6C-9333-42D5-88CA-D933C2E69A9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146116-D837-4279-9A51-A7E434079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E0DBEF-48E2-48DE-89C8-37BF30DDE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470E57-82AE-420F-B2A2-B28C0F537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640C246-6A8E-4DA3-B40F-A0107EF26C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86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E22A349-3EE3-4133-A9CD-A4F0AA116F9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3"/>
            <a:ext cx="9144000" cy="6846473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2CD6D4-DC7E-4070-B276-D9BE8CA5C543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270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>
            <a:extLst>
              <a:ext uri="{FF2B5EF4-FFF2-40B4-BE49-F238E27FC236}">
                <a16:creationId xmlns:a16="http://schemas.microsoft.com/office/drawing/2014/main" id="{A7DCE552-A90B-40C9-85BB-87E7E50E3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115676"/>
            <a:ext cx="9143999" cy="271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A15A18E2-ED60-4D58-BBD2-E245E00BD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42351"/>
            <a:ext cx="9142411" cy="76200"/>
          </a:xfrm>
          <a:prstGeom prst="rect">
            <a:avLst/>
          </a:pr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73A124D1-7181-43D0-AB82-214B90D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22972"/>
            <a:ext cx="9142411" cy="76200"/>
          </a:xfrm>
          <a:prstGeom prst="rect">
            <a:avLst/>
          </a:pr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E80F4583-1B2B-4248-A16E-20760BA69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491" y="2622379"/>
            <a:ext cx="683935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5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数据结构与算法</a:t>
            </a:r>
          </a:p>
        </p:txBody>
      </p:sp>
      <p:sp>
        <p:nvSpPr>
          <p:cNvPr id="17" name="TextBox 62">
            <a:extLst>
              <a:ext uri="{FF2B5EF4-FFF2-40B4-BE49-F238E27FC236}">
                <a16:creationId xmlns:a16="http://schemas.microsoft.com/office/drawing/2014/main" id="{48A8AA61-FF3A-45AF-8612-BBAB767E7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8418" y="3623968"/>
            <a:ext cx="7055212" cy="943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0" cap="none" spc="0" normalizeH="0" baseline="0" noProof="0" dirty="0">
                <a:ln w="19050" cap="sq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陈越编写</a:t>
            </a:r>
            <a:endParaRPr kumimoji="1" lang="en-US" altLang="zh-CN" sz="2000" b="0" i="0" u="none" strike="noStrike" kern="10" cap="none" spc="0" normalizeH="0" baseline="0" noProof="0" dirty="0">
              <a:ln w="19050" cap="sq">
                <a:solidFill>
                  <a:srgbClr val="99CCFF"/>
                </a:solidFill>
                <a:round/>
                <a:headEnd type="none" w="sm" len="sm"/>
                <a:tailEnd type="none" w="sm" len="sm"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uLnTx/>
              <a:uFillTx/>
              <a:latin typeface="宋体" panose="02010600030101010101" pitchFamily="2" charset="-122"/>
              <a:ea typeface="宋体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0" cap="none" spc="0" normalizeH="0" baseline="0" noProof="0" dirty="0">
                <a:ln w="19050" cap="sq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高等教育出版社出版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0114125-1361-4622-AA9B-E8DCA017A4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053" y="28185"/>
            <a:ext cx="1852303" cy="18523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u="sng" dirty="0">
                <a:solidFill>
                  <a:srgbClr val="000000"/>
                </a:solidFill>
              </a:rPr>
              <a:t>第</a:t>
            </a:r>
            <a:r>
              <a:rPr kumimoji="1" lang="en-US" altLang="zh-CN" u="sng" dirty="0">
                <a:solidFill>
                  <a:srgbClr val="000000"/>
                </a:solidFill>
              </a:rPr>
              <a:t>7</a:t>
            </a:r>
            <a:r>
              <a:rPr kumimoji="1" lang="zh-CN" altLang="en-US" u="sng" dirty="0">
                <a:solidFill>
                  <a:srgbClr val="000000"/>
                </a:solidFill>
              </a:rPr>
              <a:t>章 排序</a:t>
            </a:r>
            <a:endParaRPr kumimoji="1" lang="en-US" altLang="zh-CN" u="sng" dirty="0">
              <a:solidFill>
                <a:srgbClr val="000000"/>
              </a:solidFill>
            </a:endParaRPr>
          </a:p>
        </p:txBody>
      </p:sp>
      <p:sp>
        <p:nvSpPr>
          <p:cNvPr id="13317" name="Text Box 2"/>
          <p:cNvSpPr txBox="1">
            <a:spLocks noChangeArrowheads="1"/>
          </p:cNvSpPr>
          <p:nvPr/>
        </p:nvSpPr>
        <p:spPr bwMode="auto">
          <a:xfrm>
            <a:off x="7215206" y="0"/>
            <a:ext cx="1922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§7.3  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插入排序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609881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sym typeface="Wingdings" pitchFamily="2" charset="2"/>
              </a:rPr>
              <a:t></a:t>
            </a:r>
            <a:r>
              <a:rPr lang="zh-CN" altLang="en-US" sz="2400" b="1" dirty="0"/>
              <a:t>希尔排序</a:t>
            </a:r>
            <a:endParaRPr lang="en-US" altLang="zh-CN" sz="2400" b="1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28662" y="4429133"/>
            <a:ext cx="33730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 </a:t>
            </a:r>
            <a:r>
              <a:rPr lang="zh-CN" altLang="en-US" sz="2000" b="1" dirty="0">
                <a:latin typeface="Arial" pitchFamily="34" charset="0"/>
                <a:sym typeface="Wingdings" pitchFamily="2" charset="2"/>
              </a:rPr>
              <a:t>空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间复杂性</a:t>
            </a:r>
            <a:r>
              <a:rPr lang="en-US" altLang="zh-CN" sz="2000" b="1" dirty="0"/>
              <a:t>S(n) = </a:t>
            </a:r>
            <a:r>
              <a:rPr lang="en-US" altLang="zh-CN" sz="2000" b="1" i="1" dirty="0">
                <a:solidFill>
                  <a:srgbClr val="3333FF"/>
                </a:solidFill>
              </a:rPr>
              <a:t>O</a:t>
            </a:r>
            <a:r>
              <a:rPr lang="zh-CN" altLang="en-US" sz="2000" b="1" i="1" dirty="0">
                <a:solidFill>
                  <a:srgbClr val="3333FF"/>
                </a:solidFill>
              </a:rPr>
              <a:t>（</a:t>
            </a:r>
            <a:r>
              <a:rPr lang="en-US" altLang="zh-CN" sz="2000" b="1" i="1" dirty="0">
                <a:solidFill>
                  <a:srgbClr val="3333FF"/>
                </a:solidFill>
              </a:rPr>
              <a:t>1</a:t>
            </a:r>
            <a:r>
              <a:rPr lang="zh-CN" altLang="en-US" sz="2000" b="1" i="1" dirty="0">
                <a:solidFill>
                  <a:srgbClr val="3333FF"/>
                </a:solidFill>
              </a:rPr>
              <a:t>）</a:t>
            </a:r>
          </a:p>
        </p:txBody>
      </p:sp>
      <p:sp>
        <p:nvSpPr>
          <p:cNvPr id="36" name="AutoShape 39"/>
          <p:cNvSpPr>
            <a:spLocks noChangeArrowheads="1"/>
          </p:cNvSpPr>
          <p:nvPr/>
        </p:nvSpPr>
        <p:spPr bwMode="auto">
          <a:xfrm>
            <a:off x="4357686" y="4429132"/>
            <a:ext cx="4286280" cy="1214445"/>
          </a:xfrm>
          <a:prstGeom prst="wedgeEllipseCallout">
            <a:avLst>
              <a:gd name="adj1" fmla="val -9006"/>
              <a:gd name="adj2" fmla="val -50374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 b="1" dirty="0"/>
              <a:t>对初始基本有序的序列</a:t>
            </a:r>
            <a:endParaRPr lang="en-US" altLang="zh-CN" sz="2000" b="1" dirty="0"/>
          </a:p>
          <a:p>
            <a:pPr algn="ctr"/>
            <a:r>
              <a:rPr lang="zh-CN" altLang="en-US" sz="2000" b="1" dirty="0">
                <a:solidFill>
                  <a:srgbClr val="3333FF"/>
                </a:solidFill>
              </a:rPr>
              <a:t>可以提高时间性能。</a:t>
            </a:r>
            <a:endParaRPr lang="en-US" altLang="zh-CN" sz="2000" b="1" dirty="0"/>
          </a:p>
        </p:txBody>
      </p:sp>
      <p:sp>
        <p:nvSpPr>
          <p:cNvPr id="12" name="矩形 11"/>
          <p:cNvSpPr/>
          <p:nvPr/>
        </p:nvSpPr>
        <p:spPr>
          <a:xfrm>
            <a:off x="928662" y="1357298"/>
            <a:ext cx="75724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000" b="1" dirty="0"/>
              <a:t>希尔排序算法的整体时间复杂度</a:t>
            </a:r>
            <a:r>
              <a:rPr lang="zh-CN" altLang="en-US" sz="2000" b="1" dirty="0">
                <a:solidFill>
                  <a:srgbClr val="3333FF"/>
                </a:solidFill>
              </a:rPr>
              <a:t>和增量序列的选取有关</a:t>
            </a:r>
            <a:r>
              <a:rPr lang="zh-CN" altLang="en-US" sz="2000" b="1" dirty="0"/>
              <a:t>，目前并没有统一的最优增量序列。</a:t>
            </a:r>
            <a:endParaRPr lang="en-US" altLang="zh-CN" sz="2000" b="1" dirty="0"/>
          </a:p>
          <a:p>
            <a:pPr>
              <a:buFont typeface="Wingdings" pitchFamily="2" charset="2"/>
              <a:buChar char="Ø"/>
            </a:pPr>
            <a:endParaRPr lang="en-US" altLang="zh-CN" sz="2000" b="1" dirty="0"/>
          </a:p>
          <a:p>
            <a:r>
              <a:rPr lang="en-US" altLang="zh-CN" sz="2000" b="1" dirty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 </a:t>
            </a:r>
            <a:r>
              <a:rPr lang="zh-CN" altLang="en-US" sz="2000" b="1" dirty="0"/>
              <a:t>当使用增量序列</a:t>
            </a:r>
            <a:r>
              <a:rPr lang="en-US" sz="2000" b="1" dirty="0"/>
              <a:t> { </a:t>
            </a:r>
            <a:r>
              <a:rPr lang="en-US" sz="2000" b="1" dirty="0">
                <a:sym typeface="Symbol"/>
              </a:rPr>
              <a:t></a:t>
            </a:r>
            <a:r>
              <a:rPr lang="en-US" sz="2000" b="1" dirty="0"/>
              <a:t>N/2</a:t>
            </a:r>
            <a:r>
              <a:rPr lang="en-US" sz="2000" b="1" dirty="0">
                <a:sym typeface="Symbol"/>
              </a:rPr>
              <a:t> </a:t>
            </a:r>
            <a:r>
              <a:rPr lang="en-US" sz="2000" b="1" dirty="0"/>
              <a:t>,  </a:t>
            </a:r>
            <a:r>
              <a:rPr lang="en-US" sz="2000" b="1" dirty="0">
                <a:sym typeface="Symbol"/>
              </a:rPr>
              <a:t></a:t>
            </a:r>
            <a:r>
              <a:rPr lang="en-US" sz="2000" b="1" dirty="0"/>
              <a:t>N/2</a:t>
            </a:r>
            <a:r>
              <a:rPr lang="en-US" sz="2000" b="1" baseline="30000" dirty="0"/>
              <a:t>2</a:t>
            </a:r>
            <a:r>
              <a:rPr lang="en-US" sz="2000" b="1" dirty="0">
                <a:sym typeface="Symbol"/>
              </a:rPr>
              <a:t> </a:t>
            </a:r>
            <a:r>
              <a:rPr lang="en-US" sz="2000" b="1" dirty="0"/>
              <a:t>, …,  1} </a:t>
            </a:r>
            <a:r>
              <a:rPr lang="zh-CN" altLang="en-US" sz="2000" b="1" dirty="0"/>
              <a:t>进行希尔排序时，有例子表明，最差情况下的时间复杂度  </a:t>
            </a:r>
            <a:r>
              <a:rPr lang="en-US" altLang="zh-CN" sz="2000" b="1" dirty="0" err="1">
                <a:solidFill>
                  <a:srgbClr val="3333FF"/>
                </a:solidFill>
              </a:rPr>
              <a:t>T</a:t>
            </a:r>
            <a:r>
              <a:rPr lang="en-US" altLang="zh-CN" sz="2000" b="1" baseline="-25000" dirty="0" err="1">
                <a:solidFill>
                  <a:srgbClr val="3333FF"/>
                </a:solidFill>
              </a:rPr>
              <a:t>worst</a:t>
            </a:r>
            <a:r>
              <a:rPr lang="en-US" altLang="zh-CN" sz="2000" b="1" dirty="0">
                <a:solidFill>
                  <a:srgbClr val="3333FF"/>
                </a:solidFill>
              </a:rPr>
              <a:t>(n) = </a:t>
            </a:r>
            <a:r>
              <a:rPr lang="en-US" sz="2000" b="1" dirty="0">
                <a:solidFill>
                  <a:srgbClr val="3333FF"/>
                </a:solidFill>
              </a:rPr>
              <a:t>O(N</a:t>
            </a:r>
            <a:r>
              <a:rPr lang="en-US" sz="2000" b="1" baseline="30000" dirty="0">
                <a:solidFill>
                  <a:srgbClr val="3333FF"/>
                </a:solidFill>
              </a:rPr>
              <a:t>2</a:t>
            </a:r>
            <a:r>
              <a:rPr lang="en-US" sz="2000" b="1" dirty="0">
                <a:solidFill>
                  <a:srgbClr val="3333FF"/>
                </a:solidFill>
              </a:rPr>
              <a:t>)</a:t>
            </a:r>
            <a:r>
              <a:rPr lang="zh-CN" altLang="en-US" sz="2000" b="1" dirty="0"/>
              <a:t>；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 </a:t>
            </a:r>
            <a:r>
              <a:rPr lang="zh-CN" altLang="en-US" sz="2000" b="1" dirty="0"/>
              <a:t>而当使用</a:t>
            </a:r>
            <a:r>
              <a:rPr lang="zh-CN" altLang="en-US" sz="2000" b="1" dirty="0">
                <a:solidFill>
                  <a:srgbClr val="3333FF"/>
                </a:solidFill>
              </a:rPr>
              <a:t>增量序列</a:t>
            </a:r>
            <a:r>
              <a:rPr lang="en-US" sz="2000" b="1" dirty="0">
                <a:solidFill>
                  <a:srgbClr val="3333FF"/>
                </a:solidFill>
              </a:rPr>
              <a:t> { 2</a:t>
            </a:r>
            <a:r>
              <a:rPr lang="en-US" sz="2000" b="1" baseline="30000" dirty="0">
                <a:solidFill>
                  <a:srgbClr val="3333FF"/>
                </a:solidFill>
              </a:rPr>
              <a:t>k</a:t>
            </a:r>
            <a:r>
              <a:rPr lang="en-US" sz="2000" b="1" dirty="0">
                <a:solidFill>
                  <a:srgbClr val="3333FF"/>
                </a:solidFill>
              </a:rPr>
              <a:t>-1,…, 7, 3,1 } </a:t>
            </a:r>
            <a:r>
              <a:rPr lang="zh-CN" altLang="en-US" sz="2000" b="1" dirty="0"/>
              <a:t>时，最差情况下时间复杂度为</a:t>
            </a:r>
            <a:r>
              <a:rPr lang="en-US" altLang="zh-CN" sz="2000" b="1" dirty="0" err="1">
                <a:solidFill>
                  <a:srgbClr val="3333FF"/>
                </a:solidFill>
              </a:rPr>
              <a:t>T</a:t>
            </a:r>
            <a:r>
              <a:rPr lang="en-US" altLang="zh-CN" sz="2000" b="1" baseline="-25000" dirty="0" err="1">
                <a:solidFill>
                  <a:srgbClr val="3333FF"/>
                </a:solidFill>
              </a:rPr>
              <a:t>worst</a:t>
            </a:r>
            <a:r>
              <a:rPr lang="en-US" altLang="zh-CN" sz="2000" b="1" dirty="0">
                <a:solidFill>
                  <a:srgbClr val="3333FF"/>
                </a:solidFill>
              </a:rPr>
              <a:t>(n) =  </a:t>
            </a:r>
            <a:r>
              <a:rPr lang="en-US" sz="2000" b="1" dirty="0">
                <a:solidFill>
                  <a:srgbClr val="3333FF"/>
                </a:solidFill>
              </a:rPr>
              <a:t>O(N</a:t>
            </a:r>
            <a:r>
              <a:rPr lang="en-US" sz="2000" b="1" baseline="30000" dirty="0">
                <a:solidFill>
                  <a:srgbClr val="3333FF"/>
                </a:solidFill>
              </a:rPr>
              <a:t>3/2</a:t>
            </a:r>
            <a:r>
              <a:rPr lang="en-US" sz="2000" b="1" dirty="0">
                <a:solidFill>
                  <a:srgbClr val="3333FF"/>
                </a:solidFill>
              </a:rPr>
              <a:t>)</a:t>
            </a:r>
            <a:r>
              <a:rPr lang="zh-CN" altLang="en-US" sz="2000" b="1" dirty="0"/>
              <a:t>，平均时间复杂度为</a:t>
            </a:r>
            <a:r>
              <a:rPr lang="en-US" altLang="zh-CN" sz="2000" b="1" dirty="0" err="1">
                <a:solidFill>
                  <a:srgbClr val="3333FF"/>
                </a:solidFill>
              </a:rPr>
              <a:t>T</a:t>
            </a:r>
            <a:r>
              <a:rPr lang="en-US" altLang="zh-CN" sz="2000" b="1" baseline="-25000" dirty="0" err="1">
                <a:solidFill>
                  <a:srgbClr val="3333FF"/>
                </a:solidFill>
              </a:rPr>
              <a:t>average</a:t>
            </a:r>
            <a:r>
              <a:rPr lang="en-US" altLang="zh-CN" sz="2000" b="1" dirty="0">
                <a:solidFill>
                  <a:srgbClr val="3333FF"/>
                </a:solidFill>
              </a:rPr>
              <a:t>(n) = </a:t>
            </a:r>
            <a:r>
              <a:rPr lang="en-US" sz="2000" b="1" dirty="0">
                <a:solidFill>
                  <a:srgbClr val="3333FF"/>
                </a:solidFill>
              </a:rPr>
              <a:t>O(N</a:t>
            </a:r>
            <a:r>
              <a:rPr lang="en-US" sz="2000" b="1" baseline="30000" dirty="0">
                <a:solidFill>
                  <a:srgbClr val="3333FF"/>
                </a:solidFill>
              </a:rPr>
              <a:t>5/4</a:t>
            </a:r>
            <a:r>
              <a:rPr lang="en-US" sz="2000" b="1" dirty="0">
                <a:solidFill>
                  <a:srgbClr val="3333FF"/>
                </a:solidFill>
              </a:rPr>
              <a:t>)</a:t>
            </a:r>
            <a:r>
              <a:rPr lang="zh-CN" altLang="en-US" sz="2000" b="1" dirty="0">
                <a:solidFill>
                  <a:srgbClr val="3333FF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1471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6" grpId="0" animBg="1" autoUpdateAnimBg="0"/>
      <p:bldP spid="36" grpId="1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u="sng" dirty="0">
                <a:solidFill>
                  <a:srgbClr val="000000"/>
                </a:solidFill>
              </a:rPr>
              <a:t>第</a:t>
            </a:r>
            <a:r>
              <a:rPr kumimoji="1" lang="en-US" altLang="zh-CN" u="sng" dirty="0">
                <a:solidFill>
                  <a:srgbClr val="000000"/>
                </a:solidFill>
              </a:rPr>
              <a:t>7</a:t>
            </a:r>
            <a:r>
              <a:rPr kumimoji="1" lang="zh-CN" altLang="en-US" u="sng" dirty="0">
                <a:solidFill>
                  <a:srgbClr val="000000"/>
                </a:solidFill>
              </a:rPr>
              <a:t>章 排序</a:t>
            </a:r>
            <a:endParaRPr kumimoji="1" lang="en-US" altLang="zh-CN" u="sng" dirty="0">
              <a:solidFill>
                <a:srgbClr val="000000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215206" y="0"/>
            <a:ext cx="1922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§7.3  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希尔排序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71472" y="920132"/>
          <a:ext cx="8072494" cy="4937760"/>
        </p:xfrm>
        <a:graphic>
          <a:graphicData uri="http://schemas.openxmlformats.org/drawingml/2006/table">
            <a:tbl>
              <a:tblPr/>
              <a:tblGrid>
                <a:gridCol w="8072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9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void </a:t>
                      </a:r>
                      <a:r>
                        <a:rPr lang="en-US" sz="1800" b="1" kern="0" dirty="0" err="1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ShellSort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( </a:t>
                      </a:r>
                      <a:r>
                        <a:rPr lang="en-US" sz="1800" b="1" kern="0" dirty="0" err="1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ElementType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 A[], </a:t>
                      </a:r>
                      <a:r>
                        <a:rPr lang="en-US" sz="1800" b="1" kern="0" dirty="0" err="1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int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 N 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{    </a:t>
                      </a:r>
                      <a:r>
                        <a:rPr lang="en-US" sz="1800" b="1" kern="0" dirty="0" err="1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int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 Si, D, P, </a:t>
                      </a:r>
                      <a:r>
                        <a:rPr lang="en-US" sz="1800" b="1" kern="0" dirty="0" err="1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i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     </a:t>
                      </a:r>
                      <a:r>
                        <a:rPr lang="en-US" sz="1800" b="1" kern="0" dirty="0" err="1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ElementType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 </a:t>
                      </a:r>
                      <a:r>
                        <a:rPr lang="en-US" sz="1800" b="1" kern="0" dirty="0" err="1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Tmp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     /* </a:t>
                      </a:r>
                      <a:r>
                        <a:rPr lang="zh-CN" altLang="en-US" sz="1800" b="1" kern="0" dirty="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宋体"/>
                        </a:rPr>
                        <a:t>这里只列出一小部分增量 *</a:t>
                      </a:r>
                      <a:r>
                        <a:rPr lang="en-US" altLang="zh-CN" sz="1800" b="1" kern="0" dirty="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宋体"/>
                        </a:rPr>
                        <a:t>/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1" kern="0" dirty="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宋体"/>
                        </a:rPr>
                        <a:t>     </a:t>
                      </a:r>
                      <a:r>
                        <a:rPr lang="en-US" sz="1800" b="1" kern="0" dirty="0" err="1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int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 </a:t>
                      </a:r>
                      <a:r>
                        <a:rPr lang="en-US" sz="1800" b="1" kern="0" dirty="0" err="1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Sedgewick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[] = {929, 505, 209, 109, 41, 19, 5, 1, 0};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   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     for ( Si=0; </a:t>
                      </a:r>
                      <a:r>
                        <a:rPr lang="en-US" sz="1800" b="1" kern="0" dirty="0" err="1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Sedgewick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[Si]&gt;=N; Si++ )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         ; /* </a:t>
                      </a:r>
                      <a:r>
                        <a:rPr lang="zh-CN" altLang="en-US" sz="1800" b="1" kern="0" dirty="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宋体"/>
                        </a:rPr>
                        <a:t>初始的增量</a:t>
                      </a:r>
                      <a:r>
                        <a:rPr lang="en-US" sz="1800" b="1" kern="0" dirty="0" err="1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Sedgewick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[Si]</a:t>
                      </a:r>
                      <a:r>
                        <a:rPr lang="zh-CN" altLang="en-US" sz="1800" b="1" kern="0" dirty="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宋体"/>
                        </a:rPr>
                        <a:t>不能超过待排序列长度 *</a:t>
                      </a:r>
                      <a:r>
                        <a:rPr lang="en-US" altLang="zh-CN" sz="1800" b="1" kern="0" dirty="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宋体"/>
                        </a:rPr>
                        <a:t>/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800" b="1" kern="0" dirty="0">
                        <a:solidFill>
                          <a:schemeClr val="tx1"/>
                        </a:solidFill>
                        <a:latin typeface="Courier"/>
                        <a:ea typeface="+mn-ea"/>
                        <a:cs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1" kern="0" dirty="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宋体"/>
                        </a:rPr>
                        <a:t>     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for ( D=</a:t>
                      </a:r>
                      <a:r>
                        <a:rPr lang="en-US" sz="1800" b="1" kern="0" dirty="0" err="1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Sedgewick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[Si]; D&gt;0; D=</a:t>
                      </a:r>
                      <a:r>
                        <a:rPr lang="en-US" sz="1800" b="1" kern="0" dirty="0" err="1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Sedgewick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[++Si] 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         for ( P=D; P&lt;N; P++ ) { /* </a:t>
                      </a:r>
                      <a:r>
                        <a:rPr lang="zh-CN" altLang="en-US" sz="1800" b="1" kern="0" dirty="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宋体"/>
                        </a:rPr>
                        <a:t>插入排序*</a:t>
                      </a:r>
                      <a:r>
                        <a:rPr lang="en-US" altLang="zh-CN" sz="1800" b="1" kern="0" dirty="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宋体"/>
                        </a:rPr>
                        <a:t>/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1" kern="0" dirty="0">
                          <a:solidFill>
                            <a:schemeClr val="tx1"/>
                          </a:solidFill>
                          <a:latin typeface="Courier"/>
                          <a:ea typeface="+mn-ea"/>
                          <a:cs typeface="宋体"/>
                        </a:rPr>
                        <a:t>             </a:t>
                      </a:r>
                      <a:r>
                        <a:rPr lang="en-US" sz="1800" b="1" kern="0" dirty="0" err="1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Tmp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 = A[P];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             for ( </a:t>
                      </a:r>
                      <a:r>
                        <a:rPr lang="en-US" sz="1800" b="1" kern="0" dirty="0" err="1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i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=P; </a:t>
                      </a:r>
                      <a:r>
                        <a:rPr lang="en-US" sz="1800" b="1" kern="0" dirty="0" err="1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i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&gt;=D &amp;&amp; A[</a:t>
                      </a:r>
                      <a:r>
                        <a:rPr lang="en-US" sz="1800" b="1" kern="0" dirty="0" err="1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i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-D]&gt;</a:t>
                      </a:r>
                      <a:r>
                        <a:rPr lang="en-US" sz="1800" b="1" kern="0" dirty="0" err="1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Tmp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; </a:t>
                      </a:r>
                      <a:r>
                        <a:rPr lang="en-US" sz="1800" b="1" kern="0" dirty="0" err="1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i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-=D 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                 A[</a:t>
                      </a:r>
                      <a:r>
                        <a:rPr lang="en-US" sz="1800" b="1" kern="0" dirty="0" err="1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i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] = A[</a:t>
                      </a:r>
                      <a:r>
                        <a:rPr lang="en-US" sz="1800" b="1" kern="0" dirty="0" err="1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i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-D];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             A[</a:t>
                      </a:r>
                      <a:r>
                        <a:rPr lang="en-US" sz="1800" b="1" kern="0" dirty="0" err="1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i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] = </a:t>
                      </a:r>
                      <a:r>
                        <a:rPr lang="en-US" sz="1800" b="1" kern="0" dirty="0" err="1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Tmp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      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宋体"/>
                        </a:rPr>
                        <a:t>}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u="sng" dirty="0">
                <a:solidFill>
                  <a:srgbClr val="000000"/>
                </a:solidFill>
              </a:rPr>
              <a:t>第</a:t>
            </a:r>
            <a:r>
              <a:rPr kumimoji="1" lang="en-US" altLang="zh-CN" u="sng" dirty="0">
                <a:solidFill>
                  <a:srgbClr val="000000"/>
                </a:solidFill>
              </a:rPr>
              <a:t>7</a:t>
            </a:r>
            <a:r>
              <a:rPr kumimoji="1" lang="zh-CN" altLang="en-US" u="sng" dirty="0">
                <a:solidFill>
                  <a:srgbClr val="000000"/>
                </a:solidFill>
              </a:rPr>
              <a:t>章 排序</a:t>
            </a:r>
            <a:endParaRPr kumimoji="1" lang="en-US" altLang="zh-CN" u="sng" dirty="0">
              <a:solidFill>
                <a:srgbClr val="000000"/>
              </a:solidFill>
            </a:endParaRPr>
          </a:p>
        </p:txBody>
      </p:sp>
      <p:sp>
        <p:nvSpPr>
          <p:cNvPr id="58" name="Text Box 2"/>
          <p:cNvSpPr txBox="1">
            <a:spLocks noChangeArrowheads="1"/>
          </p:cNvSpPr>
          <p:nvPr/>
        </p:nvSpPr>
        <p:spPr bwMode="auto">
          <a:xfrm>
            <a:off x="7215206" y="0"/>
            <a:ext cx="1922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§7.4  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交换排序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3568" y="620688"/>
            <a:ext cx="169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sym typeface="Wingdings" pitchFamily="2" charset="2"/>
              </a:rPr>
              <a:t></a:t>
            </a:r>
            <a:r>
              <a:rPr lang="zh-CN" altLang="en-US" sz="2400" b="1" dirty="0">
                <a:sym typeface="Wingdings" pitchFamily="2" charset="2"/>
              </a:rPr>
              <a:t>冒泡排序</a:t>
            </a:r>
            <a:endParaRPr lang="en-US" altLang="zh-CN" sz="24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B061B42-2654-4B5A-8C7F-4C7F1B8AE213}"/>
              </a:ext>
            </a:extLst>
          </p:cNvPr>
          <p:cNvSpPr/>
          <p:nvPr/>
        </p:nvSpPr>
        <p:spPr>
          <a:xfrm>
            <a:off x="965242" y="1196752"/>
            <a:ext cx="7927238" cy="5252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+mn-ea"/>
              </a:rPr>
              <a:t>算法思想：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+mn-ea"/>
              </a:rPr>
              <a:t>从前到后（即从下标较小的元素开始）依次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</a:rPr>
              <a:t>比较相邻元素的值</a:t>
            </a:r>
            <a:r>
              <a:rPr lang="zh-CN" altLang="en-US" sz="2000" b="1" dirty="0">
                <a:latin typeface="+mn-ea"/>
              </a:rPr>
              <a:t>，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</a:rPr>
              <a:t>若发现逆序则交换位置</a:t>
            </a:r>
            <a:r>
              <a:rPr lang="zh-CN" altLang="en-US" sz="2000" b="1" dirty="0">
                <a:latin typeface="+mn-ea"/>
              </a:rPr>
              <a:t>，使值较大的元素逐渐从前移向后部。</a:t>
            </a:r>
          </a:p>
          <a:p>
            <a:endParaRPr lang="en-US" altLang="zh-CN" sz="2000" b="1" dirty="0">
              <a:latin typeface="+mn-ea"/>
            </a:endParaRPr>
          </a:p>
          <a:p>
            <a:r>
              <a:rPr lang="en-US" altLang="zh-CN" sz="2000" b="1" dirty="0" err="1">
                <a:latin typeface="+mn-ea"/>
              </a:rPr>
              <a:t>eg</a:t>
            </a:r>
            <a:r>
              <a:rPr lang="en-US" altLang="zh-CN" sz="2000" b="1" dirty="0">
                <a:latin typeface="+mn-ea"/>
              </a:rPr>
              <a:t>:</a:t>
            </a:r>
            <a:r>
              <a:rPr lang="zh-CN" altLang="en-US" sz="2000" b="1" dirty="0">
                <a:latin typeface="+mn-ea"/>
              </a:rPr>
              <a:t>待排序的数：</a:t>
            </a:r>
            <a:r>
              <a:rPr lang="en-US" altLang="zh-CN" sz="2000" b="1" dirty="0">
                <a:latin typeface="+mn-ea"/>
              </a:rPr>
              <a:t>7,3,22,15,8</a:t>
            </a:r>
          </a:p>
          <a:p>
            <a:endParaRPr lang="en-US" altLang="zh-CN" sz="2000" b="1" dirty="0">
              <a:latin typeface="+mn-ea"/>
            </a:endParaRPr>
          </a:p>
          <a:p>
            <a:r>
              <a:rPr lang="zh-CN" altLang="en-US" sz="2000" b="1" dirty="0">
                <a:latin typeface="+mn-ea"/>
              </a:rPr>
              <a:t>根据冒泡排序的思想：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+mn-ea"/>
              </a:rPr>
              <a:t>比较</a:t>
            </a:r>
            <a:r>
              <a:rPr lang="en-US" altLang="zh-CN" sz="2000" b="1" dirty="0">
                <a:solidFill>
                  <a:srgbClr val="3333FF"/>
                </a:solidFill>
                <a:latin typeface="+mn-ea"/>
              </a:rPr>
              <a:t>7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</a:rPr>
              <a:t>和</a:t>
            </a:r>
            <a:r>
              <a:rPr lang="en-US" altLang="zh-CN" sz="2000" b="1" dirty="0">
                <a:solidFill>
                  <a:srgbClr val="3333FF"/>
                </a:solidFill>
                <a:latin typeface="+mn-ea"/>
              </a:rPr>
              <a:t>3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</a:rPr>
              <a:t>是否是逆序的</a:t>
            </a:r>
            <a:r>
              <a:rPr lang="zh-CN" altLang="en-US" sz="2000" b="1" dirty="0">
                <a:latin typeface="+mn-ea"/>
              </a:rPr>
              <a:t>：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</a:rPr>
              <a:t>若逆序则交换这</a:t>
            </a:r>
            <a:r>
              <a:rPr lang="en-US" altLang="zh-CN" sz="2000" b="1" dirty="0">
                <a:solidFill>
                  <a:srgbClr val="3333FF"/>
                </a:solidFill>
                <a:latin typeface="+mn-ea"/>
              </a:rPr>
              <a:t>2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</a:rPr>
              <a:t>个数的位置</a:t>
            </a:r>
            <a:r>
              <a:rPr lang="zh-CN" altLang="en-US" sz="2000" b="1" dirty="0">
                <a:latin typeface="+mn-ea"/>
              </a:rPr>
              <a:t>，因为</a:t>
            </a:r>
            <a:r>
              <a:rPr lang="en-US" altLang="zh-CN" sz="2000" b="1" dirty="0">
                <a:latin typeface="+mn-ea"/>
              </a:rPr>
              <a:t>7&gt;3</a:t>
            </a:r>
            <a:r>
              <a:rPr lang="zh-CN" altLang="en-US" sz="2000" b="1" dirty="0">
                <a:latin typeface="+mn-ea"/>
              </a:rPr>
              <a:t>，它们的位置是逆序的故交换位置交换后：</a:t>
            </a:r>
            <a:r>
              <a:rPr lang="en-US" altLang="zh-CN" sz="2000" b="1" dirty="0">
                <a:latin typeface="+mn-ea"/>
              </a:rPr>
              <a:t>3,7,22,15,8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3333FF"/>
                </a:solidFill>
                <a:latin typeface="+mn-ea"/>
              </a:rPr>
              <a:t>比较</a:t>
            </a:r>
            <a:r>
              <a:rPr lang="en-US" altLang="zh-CN" sz="2000" b="1" dirty="0">
                <a:solidFill>
                  <a:srgbClr val="3333FF"/>
                </a:solidFill>
                <a:latin typeface="+mn-ea"/>
              </a:rPr>
              <a:t>7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</a:rPr>
              <a:t>和</a:t>
            </a:r>
            <a:r>
              <a:rPr lang="en-US" altLang="zh-CN" sz="2000" b="1" dirty="0">
                <a:solidFill>
                  <a:srgbClr val="3333FF"/>
                </a:solidFill>
                <a:latin typeface="+mn-ea"/>
              </a:rPr>
              <a:t>22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</a:rPr>
              <a:t>是否是逆序的</a:t>
            </a:r>
            <a:r>
              <a:rPr lang="zh-CN" altLang="en-US" sz="2000" b="1" dirty="0">
                <a:latin typeface="+mn-ea"/>
              </a:rPr>
              <a:t>：若逆序则交换这</a:t>
            </a:r>
            <a:r>
              <a:rPr lang="en-US" altLang="zh-CN" sz="2000" b="1" dirty="0">
                <a:latin typeface="+mn-ea"/>
              </a:rPr>
              <a:t>2</a:t>
            </a:r>
            <a:r>
              <a:rPr lang="zh-CN" altLang="en-US" sz="2000" b="1" dirty="0">
                <a:latin typeface="+mn-ea"/>
              </a:rPr>
              <a:t>个数的位置，因为</a:t>
            </a:r>
            <a:r>
              <a:rPr lang="en-US" altLang="zh-CN" sz="2000" b="1" dirty="0">
                <a:latin typeface="+mn-ea"/>
              </a:rPr>
              <a:t>7&lt;22</a:t>
            </a:r>
            <a:r>
              <a:rPr lang="zh-CN" altLang="en-US" sz="2000" b="1" dirty="0">
                <a:latin typeface="+mn-ea"/>
              </a:rPr>
              <a:t>，它们的位置是顺序的。故不用交换位置顺序仍为：</a:t>
            </a:r>
            <a:r>
              <a:rPr lang="en-US" altLang="zh-CN" sz="2000" b="1" dirty="0">
                <a:latin typeface="+mn-ea"/>
              </a:rPr>
              <a:t>3,7,22,</a:t>
            </a:r>
            <a:r>
              <a:rPr lang="zh-CN" altLang="en-US" sz="2000" b="1" dirty="0">
                <a:latin typeface="+mn-ea"/>
              </a:rPr>
              <a:t> </a:t>
            </a:r>
            <a:r>
              <a:rPr lang="en-US" altLang="zh-CN" sz="2000" b="1" dirty="0">
                <a:latin typeface="+mn-ea"/>
              </a:rPr>
              <a:t>15,8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3333FF"/>
                </a:solidFill>
                <a:latin typeface="+mn-ea"/>
              </a:rPr>
              <a:t>以此类推，</a:t>
            </a:r>
            <a:r>
              <a:rPr lang="zh-CN" altLang="en-US" sz="2000" b="1" dirty="0">
                <a:latin typeface="+mn-ea"/>
              </a:rPr>
              <a:t>思路分析会进行详细分析。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 descr="32"/>
          <p:cNvSpPr/>
          <p:nvPr/>
        </p:nvSpPr>
        <p:spPr bwMode="auto">
          <a:xfrm>
            <a:off x="3863453" y="1357298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44</a:t>
            </a:r>
            <a:endParaRPr kumimoji="1" lang="zh-CN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椭圆 12" descr="32"/>
          <p:cNvSpPr/>
          <p:nvPr/>
        </p:nvSpPr>
        <p:spPr bwMode="auto">
          <a:xfrm>
            <a:off x="3863453" y="2214554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12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椭圆 13" descr="32"/>
          <p:cNvSpPr/>
          <p:nvPr/>
        </p:nvSpPr>
        <p:spPr bwMode="auto">
          <a:xfrm>
            <a:off x="3863453" y="3143248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59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椭圆 14" descr="32"/>
          <p:cNvSpPr/>
          <p:nvPr/>
        </p:nvSpPr>
        <p:spPr bwMode="auto">
          <a:xfrm>
            <a:off x="3863453" y="4000504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36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椭圆 15" descr="32"/>
          <p:cNvSpPr/>
          <p:nvPr/>
        </p:nvSpPr>
        <p:spPr bwMode="auto">
          <a:xfrm>
            <a:off x="3863453" y="4857760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62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椭圆 16" descr="32"/>
          <p:cNvSpPr/>
          <p:nvPr/>
        </p:nvSpPr>
        <p:spPr bwMode="auto">
          <a:xfrm>
            <a:off x="3863453" y="5786454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43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右箭头 20"/>
          <p:cNvSpPr/>
          <p:nvPr/>
        </p:nvSpPr>
        <p:spPr bwMode="auto">
          <a:xfrm>
            <a:off x="2720445" y="1357298"/>
            <a:ext cx="785818" cy="785818"/>
          </a:xfrm>
          <a:prstGeom prst="rightArrow">
            <a:avLst/>
          </a:prstGeom>
          <a:solidFill>
            <a:srgbClr val="FFC000">
              <a:alpha val="4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   j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右箭头 21"/>
          <p:cNvSpPr/>
          <p:nvPr/>
        </p:nvSpPr>
        <p:spPr bwMode="auto">
          <a:xfrm>
            <a:off x="1720313" y="5715016"/>
            <a:ext cx="785818" cy="785818"/>
          </a:xfrm>
          <a:prstGeom prst="rightArrow">
            <a:avLst/>
          </a:prstGeom>
          <a:solidFill>
            <a:srgbClr val="FFC000">
              <a:alpha val="4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  </a:t>
            </a: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i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右箭头 22"/>
          <p:cNvSpPr/>
          <p:nvPr/>
        </p:nvSpPr>
        <p:spPr bwMode="auto">
          <a:xfrm>
            <a:off x="2720445" y="3071810"/>
            <a:ext cx="785818" cy="785818"/>
          </a:xfrm>
          <a:prstGeom prst="rightArrow">
            <a:avLst/>
          </a:prstGeom>
          <a:solidFill>
            <a:srgbClr val="FFC000">
              <a:alpha val="4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   j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右箭头 24"/>
          <p:cNvSpPr/>
          <p:nvPr/>
        </p:nvSpPr>
        <p:spPr bwMode="auto">
          <a:xfrm>
            <a:off x="2791883" y="4786322"/>
            <a:ext cx="785818" cy="785818"/>
          </a:xfrm>
          <a:prstGeom prst="rightArrow">
            <a:avLst/>
          </a:prstGeom>
          <a:solidFill>
            <a:srgbClr val="FFC000">
              <a:alpha val="4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   j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7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u="sng" dirty="0">
                <a:solidFill>
                  <a:srgbClr val="000000"/>
                </a:solidFill>
              </a:rPr>
              <a:t>第</a:t>
            </a:r>
            <a:r>
              <a:rPr kumimoji="1" lang="en-US" altLang="zh-CN" u="sng" dirty="0">
                <a:solidFill>
                  <a:srgbClr val="000000"/>
                </a:solidFill>
              </a:rPr>
              <a:t>7</a:t>
            </a:r>
            <a:r>
              <a:rPr kumimoji="1" lang="zh-CN" altLang="en-US" u="sng" dirty="0">
                <a:solidFill>
                  <a:srgbClr val="000000"/>
                </a:solidFill>
              </a:rPr>
              <a:t>章 排序</a:t>
            </a:r>
            <a:endParaRPr kumimoji="1" lang="en-US" altLang="zh-CN" u="sng" dirty="0">
              <a:solidFill>
                <a:srgbClr val="000000"/>
              </a:solidFill>
            </a:endParaRPr>
          </a:p>
        </p:txBody>
      </p:sp>
      <p:sp>
        <p:nvSpPr>
          <p:cNvPr id="58" name="Text Box 2"/>
          <p:cNvSpPr txBox="1">
            <a:spLocks noChangeArrowheads="1"/>
          </p:cNvSpPr>
          <p:nvPr/>
        </p:nvSpPr>
        <p:spPr bwMode="auto">
          <a:xfrm>
            <a:off x="7215206" y="0"/>
            <a:ext cx="1922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§7.4  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交换排序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7305" y="455040"/>
            <a:ext cx="169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sym typeface="Wingdings" pitchFamily="2" charset="2"/>
              </a:rPr>
              <a:t></a:t>
            </a:r>
            <a:r>
              <a:rPr lang="zh-CN" altLang="en-US" sz="2400" b="1" dirty="0">
                <a:sym typeface="Wingdings" pitchFamily="2" charset="2"/>
              </a:rPr>
              <a:t>冒泡排序</a:t>
            </a:r>
            <a:endParaRPr lang="en-US" altLang="zh-CN" sz="2400" b="1" dirty="0"/>
          </a:p>
        </p:txBody>
      </p: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051338"/>
              </p:ext>
            </p:extLst>
          </p:nvPr>
        </p:nvGraphicFramePr>
        <p:xfrm>
          <a:off x="577305" y="1428736"/>
          <a:ext cx="500066" cy="5143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72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0</a:t>
                      </a:r>
                    </a:p>
                  </a:txBody>
                  <a:tcPr>
                    <a:solidFill>
                      <a:srgbClr val="7030A0">
                        <a:alpha val="8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7030A0">
                        <a:alpha val="8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2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7030A0">
                        <a:alpha val="8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2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7030A0">
                        <a:alpha val="8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72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7030A0">
                        <a:alpha val="8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72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7030A0">
                        <a:alpha val="8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3" name="椭圆 72" descr="32"/>
          <p:cNvSpPr/>
          <p:nvPr/>
        </p:nvSpPr>
        <p:spPr bwMode="auto">
          <a:xfrm>
            <a:off x="3863453" y="1357298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12</a:t>
            </a:r>
            <a:endParaRPr kumimoji="1" lang="zh-CN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4" name="椭圆 73" descr="32"/>
          <p:cNvSpPr/>
          <p:nvPr/>
        </p:nvSpPr>
        <p:spPr bwMode="auto">
          <a:xfrm>
            <a:off x="3863453" y="2214554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44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5" name="椭圆 74" descr="32"/>
          <p:cNvSpPr/>
          <p:nvPr/>
        </p:nvSpPr>
        <p:spPr bwMode="auto">
          <a:xfrm>
            <a:off x="3863453" y="3143248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36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6" name="椭圆 75" descr="32"/>
          <p:cNvSpPr/>
          <p:nvPr/>
        </p:nvSpPr>
        <p:spPr bwMode="auto">
          <a:xfrm>
            <a:off x="3863453" y="4000504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59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7" name="椭圆 76" descr="32"/>
          <p:cNvSpPr/>
          <p:nvPr/>
        </p:nvSpPr>
        <p:spPr bwMode="auto">
          <a:xfrm>
            <a:off x="3863453" y="4857760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43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" name="椭圆 77" descr="32"/>
          <p:cNvSpPr/>
          <p:nvPr/>
        </p:nvSpPr>
        <p:spPr bwMode="auto">
          <a:xfrm>
            <a:off x="3863453" y="5786454"/>
            <a:ext cx="785818" cy="714380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62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" name="右箭头 78"/>
          <p:cNvSpPr/>
          <p:nvPr/>
        </p:nvSpPr>
        <p:spPr bwMode="auto">
          <a:xfrm>
            <a:off x="2720445" y="1357298"/>
            <a:ext cx="785818" cy="785818"/>
          </a:xfrm>
          <a:prstGeom prst="rightArrow">
            <a:avLst/>
          </a:prstGeom>
          <a:solidFill>
            <a:srgbClr val="FFC000">
              <a:alpha val="4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   j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0" name="右箭头 79"/>
          <p:cNvSpPr/>
          <p:nvPr/>
        </p:nvSpPr>
        <p:spPr bwMode="auto">
          <a:xfrm>
            <a:off x="1720313" y="5715016"/>
            <a:ext cx="785818" cy="785818"/>
          </a:xfrm>
          <a:prstGeom prst="rightArrow">
            <a:avLst/>
          </a:prstGeom>
          <a:solidFill>
            <a:srgbClr val="FFC000">
              <a:alpha val="4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  </a:t>
            </a: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i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1" name="右箭头 80"/>
          <p:cNvSpPr/>
          <p:nvPr/>
        </p:nvSpPr>
        <p:spPr bwMode="auto">
          <a:xfrm>
            <a:off x="2720445" y="3071810"/>
            <a:ext cx="785818" cy="785818"/>
          </a:xfrm>
          <a:prstGeom prst="rightArrow">
            <a:avLst/>
          </a:prstGeom>
          <a:solidFill>
            <a:srgbClr val="FFC000">
              <a:alpha val="4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   j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2" name="椭圆 81" descr="32"/>
          <p:cNvSpPr/>
          <p:nvPr/>
        </p:nvSpPr>
        <p:spPr bwMode="auto">
          <a:xfrm>
            <a:off x="3863453" y="1357298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12</a:t>
            </a:r>
            <a:endParaRPr kumimoji="1" lang="zh-CN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3" name="椭圆 82" descr="32"/>
          <p:cNvSpPr/>
          <p:nvPr/>
        </p:nvSpPr>
        <p:spPr bwMode="auto">
          <a:xfrm>
            <a:off x="3863453" y="2214554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36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4" name="椭圆 83" descr="32"/>
          <p:cNvSpPr/>
          <p:nvPr/>
        </p:nvSpPr>
        <p:spPr bwMode="auto">
          <a:xfrm>
            <a:off x="3863453" y="3143248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44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5" name="椭圆 84" descr="32"/>
          <p:cNvSpPr/>
          <p:nvPr/>
        </p:nvSpPr>
        <p:spPr bwMode="auto">
          <a:xfrm>
            <a:off x="3863453" y="4000504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43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6" name="椭圆 85" descr="32"/>
          <p:cNvSpPr/>
          <p:nvPr/>
        </p:nvSpPr>
        <p:spPr bwMode="auto">
          <a:xfrm>
            <a:off x="3863453" y="4857760"/>
            <a:ext cx="785818" cy="714380"/>
          </a:xfrm>
          <a:prstGeom prst="ellipse">
            <a:avLst/>
          </a:prstGeom>
          <a:solidFill>
            <a:schemeClr val="accent6">
              <a:lumMod val="60000"/>
              <a:lumOff val="40000"/>
              <a:alpha val="48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59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7" name="椭圆 86" descr="32"/>
          <p:cNvSpPr/>
          <p:nvPr/>
        </p:nvSpPr>
        <p:spPr bwMode="auto">
          <a:xfrm>
            <a:off x="3863453" y="5786454"/>
            <a:ext cx="785818" cy="714380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62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8" name="右箭头 87"/>
          <p:cNvSpPr/>
          <p:nvPr/>
        </p:nvSpPr>
        <p:spPr bwMode="auto">
          <a:xfrm>
            <a:off x="2720445" y="1357298"/>
            <a:ext cx="785818" cy="785818"/>
          </a:xfrm>
          <a:prstGeom prst="rightArrow">
            <a:avLst/>
          </a:prstGeom>
          <a:solidFill>
            <a:srgbClr val="FFC000">
              <a:alpha val="4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   j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9" name="右箭头 88"/>
          <p:cNvSpPr/>
          <p:nvPr/>
        </p:nvSpPr>
        <p:spPr bwMode="auto">
          <a:xfrm>
            <a:off x="1720313" y="4786322"/>
            <a:ext cx="785818" cy="785818"/>
          </a:xfrm>
          <a:prstGeom prst="rightArrow">
            <a:avLst/>
          </a:prstGeom>
          <a:solidFill>
            <a:srgbClr val="FFC000">
              <a:alpha val="4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  </a:t>
            </a: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i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0" name="右箭头 89"/>
          <p:cNvSpPr/>
          <p:nvPr/>
        </p:nvSpPr>
        <p:spPr bwMode="auto">
          <a:xfrm>
            <a:off x="2720445" y="3071810"/>
            <a:ext cx="785818" cy="785818"/>
          </a:xfrm>
          <a:prstGeom prst="rightArrow">
            <a:avLst/>
          </a:prstGeom>
          <a:solidFill>
            <a:srgbClr val="FFC000">
              <a:alpha val="4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   j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1" name="椭圆 90" descr="32"/>
          <p:cNvSpPr/>
          <p:nvPr/>
        </p:nvSpPr>
        <p:spPr bwMode="auto">
          <a:xfrm>
            <a:off x="3863453" y="1357298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12</a:t>
            </a:r>
            <a:endParaRPr kumimoji="1" lang="zh-CN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" name="椭圆 91" descr="32"/>
          <p:cNvSpPr/>
          <p:nvPr/>
        </p:nvSpPr>
        <p:spPr bwMode="auto">
          <a:xfrm>
            <a:off x="3863453" y="2214554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36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" name="椭圆 92" descr="32"/>
          <p:cNvSpPr/>
          <p:nvPr/>
        </p:nvSpPr>
        <p:spPr bwMode="auto">
          <a:xfrm>
            <a:off x="3863453" y="3143248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43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4" name="椭圆 93" descr="32"/>
          <p:cNvSpPr/>
          <p:nvPr/>
        </p:nvSpPr>
        <p:spPr bwMode="auto">
          <a:xfrm>
            <a:off x="3863453" y="4000504"/>
            <a:ext cx="785818" cy="714380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44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5" name="椭圆 94" descr="32"/>
          <p:cNvSpPr/>
          <p:nvPr/>
        </p:nvSpPr>
        <p:spPr bwMode="auto">
          <a:xfrm>
            <a:off x="3863453" y="4857760"/>
            <a:ext cx="785818" cy="714380"/>
          </a:xfrm>
          <a:prstGeom prst="ellipse">
            <a:avLst/>
          </a:prstGeom>
          <a:solidFill>
            <a:schemeClr val="accent6">
              <a:lumMod val="60000"/>
              <a:lumOff val="40000"/>
              <a:alpha val="48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59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" name="椭圆 95" descr="32"/>
          <p:cNvSpPr/>
          <p:nvPr/>
        </p:nvSpPr>
        <p:spPr bwMode="auto">
          <a:xfrm>
            <a:off x="3863453" y="5786454"/>
            <a:ext cx="785818" cy="714380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62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7" name="右箭头 96"/>
          <p:cNvSpPr/>
          <p:nvPr/>
        </p:nvSpPr>
        <p:spPr bwMode="auto">
          <a:xfrm>
            <a:off x="2720445" y="1357298"/>
            <a:ext cx="785818" cy="785818"/>
          </a:xfrm>
          <a:prstGeom prst="rightArrow">
            <a:avLst/>
          </a:prstGeom>
          <a:solidFill>
            <a:srgbClr val="FFC000">
              <a:alpha val="4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   j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8" name="右箭头 97"/>
          <p:cNvSpPr/>
          <p:nvPr/>
        </p:nvSpPr>
        <p:spPr bwMode="auto">
          <a:xfrm>
            <a:off x="1720313" y="3929066"/>
            <a:ext cx="785818" cy="785818"/>
          </a:xfrm>
          <a:prstGeom prst="rightArrow">
            <a:avLst/>
          </a:prstGeom>
          <a:solidFill>
            <a:srgbClr val="FFC000">
              <a:alpha val="4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  </a:t>
            </a: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i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5072066" y="2143116"/>
            <a:ext cx="3786246" cy="1357322"/>
            <a:chOff x="785786" y="1142984"/>
            <a:chExt cx="3500462" cy="1071570"/>
          </a:xfrm>
        </p:grpSpPr>
        <p:sp>
          <p:nvSpPr>
            <p:cNvPr id="101" name="AutoShape 1511"/>
            <p:cNvSpPr>
              <a:spLocks noChangeArrowheads="1"/>
            </p:cNvSpPr>
            <p:nvPr/>
          </p:nvSpPr>
          <p:spPr bwMode="auto">
            <a:xfrm>
              <a:off x="785786" y="1142984"/>
              <a:ext cx="3500462" cy="1071570"/>
            </a:xfrm>
            <a:prstGeom prst="foldedCorner">
              <a:avLst>
                <a:gd name="adj" fmla="val 7787"/>
              </a:avLst>
            </a:prstGeom>
            <a:gradFill rotWithShape="0">
              <a:gsLst>
                <a:gs pos="0">
                  <a:srgbClr val="FFFFFF"/>
                </a:gs>
                <a:gs pos="100000">
                  <a:schemeClr val="bg1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26000" tIns="154800"/>
            <a:lstStyle/>
            <a:p>
              <a:endParaRPr lang="en-US" altLang="zh-CN" sz="2000" b="1" dirty="0">
                <a:latin typeface="Arial" charset="0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928662" y="1214422"/>
              <a:ext cx="2917349" cy="9476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hlink"/>
                  </a:solidFill>
                  <a:latin typeface="Arial" pitchFamily="34" charset="0"/>
                  <a:sym typeface="Wingdings" pitchFamily="2" charset="2"/>
                </a:rPr>
                <a:t> </a:t>
              </a:r>
              <a:r>
                <a:rPr lang="zh-CN" altLang="en-US" b="1" dirty="0">
                  <a:solidFill>
                    <a:schemeClr val="hlink"/>
                  </a:solidFill>
                  <a:latin typeface="Arial" pitchFamily="34" charset="0"/>
                  <a:sym typeface="Wingdings" pitchFamily="2" charset="2"/>
                </a:rPr>
                <a:t>无交换发生，可以提前结束？</a:t>
              </a:r>
              <a:endParaRPr lang="en-US" altLang="zh-CN" b="1" dirty="0">
                <a:solidFill>
                  <a:schemeClr val="hlink"/>
                </a:solidFill>
                <a:latin typeface="Arial" pitchFamily="34" charset="0"/>
                <a:sym typeface="Wingdings" pitchFamily="2" charset="2"/>
              </a:endParaRPr>
            </a:p>
            <a:p>
              <a:r>
                <a:rPr lang="en-US" altLang="zh-CN" b="1" dirty="0">
                  <a:solidFill>
                    <a:schemeClr val="hlink"/>
                  </a:solidFill>
                  <a:latin typeface="Arial" pitchFamily="34" charset="0"/>
                  <a:sym typeface="Wingdings" pitchFamily="2" charset="2"/>
                </a:rPr>
                <a:t> </a:t>
              </a:r>
              <a:r>
                <a:rPr lang="zh-CN" altLang="en-US" b="1" dirty="0"/>
                <a:t>时间复杂性 </a:t>
              </a:r>
              <a:r>
                <a:rPr lang="en-US" altLang="zh-CN" b="1" dirty="0"/>
                <a:t>T(n) = </a:t>
              </a:r>
              <a:r>
                <a:rPr lang="en-US" altLang="zh-CN" b="1" i="1" dirty="0">
                  <a:solidFill>
                    <a:srgbClr val="3333FF"/>
                  </a:solidFill>
                </a:rPr>
                <a:t>O</a:t>
              </a:r>
              <a:r>
                <a:rPr lang="zh-CN" altLang="en-US" b="1" i="1" dirty="0">
                  <a:solidFill>
                    <a:srgbClr val="3333FF"/>
                  </a:solidFill>
                </a:rPr>
                <a:t>（</a:t>
              </a:r>
              <a:r>
                <a:rPr lang="en-US" altLang="zh-CN" b="1" i="1" dirty="0">
                  <a:solidFill>
                    <a:srgbClr val="3333FF"/>
                  </a:solidFill>
                </a:rPr>
                <a:t>n</a:t>
              </a:r>
              <a:r>
                <a:rPr lang="en-US" altLang="zh-CN" b="1" i="1" baseline="30000" dirty="0">
                  <a:solidFill>
                    <a:srgbClr val="3333FF"/>
                  </a:solidFill>
                </a:rPr>
                <a:t>2</a:t>
              </a:r>
              <a:r>
                <a:rPr lang="zh-CN" altLang="en-US" b="1" i="1" dirty="0">
                  <a:solidFill>
                    <a:srgbClr val="3333FF"/>
                  </a:solidFill>
                </a:rPr>
                <a:t>）</a:t>
              </a:r>
              <a:endParaRPr lang="en-US" altLang="zh-CN" b="1" i="1" dirty="0">
                <a:solidFill>
                  <a:srgbClr val="3333FF"/>
                </a:solidFill>
              </a:endParaRPr>
            </a:p>
            <a:p>
              <a:r>
                <a:rPr lang="en-US" altLang="zh-CN" b="1" dirty="0">
                  <a:solidFill>
                    <a:schemeClr val="hlink"/>
                  </a:solidFill>
                  <a:latin typeface="Arial" pitchFamily="34" charset="0"/>
                  <a:sym typeface="Wingdings" pitchFamily="2" charset="2"/>
                </a:rPr>
                <a:t> </a:t>
              </a:r>
              <a:r>
                <a:rPr lang="zh-CN" altLang="en-US" b="1" dirty="0">
                  <a:latin typeface="Arial" pitchFamily="34" charset="0"/>
                  <a:sym typeface="Wingdings" pitchFamily="2" charset="2"/>
                </a:rPr>
                <a:t>空</a:t>
              </a:r>
              <a:r>
                <a:rPr lang="en-US" altLang="zh-CN" b="1" dirty="0"/>
                <a:t> </a:t>
              </a:r>
              <a:r>
                <a:rPr lang="zh-CN" altLang="en-US" b="1" dirty="0"/>
                <a:t>间复杂性</a:t>
              </a:r>
              <a:r>
                <a:rPr lang="en-US" altLang="zh-CN" b="1" dirty="0"/>
                <a:t>S(n) = </a:t>
              </a:r>
              <a:r>
                <a:rPr lang="en-US" altLang="zh-CN" b="1" i="1" dirty="0">
                  <a:solidFill>
                    <a:srgbClr val="3333FF"/>
                  </a:solidFill>
                </a:rPr>
                <a:t>O</a:t>
              </a:r>
              <a:r>
                <a:rPr lang="zh-CN" altLang="en-US" b="1" i="1" dirty="0">
                  <a:solidFill>
                    <a:srgbClr val="3333FF"/>
                  </a:solidFill>
                </a:rPr>
                <a:t>（</a:t>
              </a:r>
              <a:r>
                <a:rPr lang="en-US" altLang="zh-CN" b="1" i="1" dirty="0">
                  <a:solidFill>
                    <a:srgbClr val="3333FF"/>
                  </a:solidFill>
                </a:rPr>
                <a:t>1</a:t>
              </a:r>
              <a:r>
                <a:rPr lang="zh-CN" altLang="en-US" b="1" i="1" dirty="0">
                  <a:solidFill>
                    <a:srgbClr val="3333FF"/>
                  </a:solidFill>
                </a:rPr>
                <a:t>）</a:t>
              </a:r>
              <a:endParaRPr lang="en-US" altLang="zh-CN" b="1" i="1" dirty="0">
                <a:solidFill>
                  <a:srgbClr val="3333FF"/>
                </a:solidFill>
              </a:endParaRPr>
            </a:p>
            <a:p>
              <a:r>
                <a:rPr lang="en-US" altLang="zh-CN" b="1" dirty="0">
                  <a:solidFill>
                    <a:schemeClr val="hlink"/>
                  </a:solidFill>
                  <a:latin typeface="Arial" pitchFamily="34" charset="0"/>
                  <a:sym typeface="Wingdings" pitchFamily="2" charset="2"/>
                </a:rPr>
                <a:t> </a:t>
              </a:r>
              <a:r>
                <a:rPr lang="zh-CN" altLang="en-US" b="1" dirty="0">
                  <a:latin typeface="Arial" pitchFamily="34" charset="0"/>
                  <a:sym typeface="Wingdings" pitchFamily="2" charset="2"/>
                </a:rPr>
                <a:t>稳定性：</a:t>
              </a:r>
              <a:r>
                <a:rPr lang="zh-CN" altLang="en-US" b="1" dirty="0">
                  <a:solidFill>
                    <a:srgbClr val="3333FF"/>
                  </a:solidFill>
                  <a:latin typeface="Arial" pitchFamily="34" charset="0"/>
                  <a:sym typeface="Wingdings" pitchFamily="2" charset="2"/>
                </a:rPr>
                <a:t>稳定。</a:t>
              </a:r>
              <a:endParaRPr lang="zh-CN" altLang="en-US" b="1" i="1" dirty="0">
                <a:solidFill>
                  <a:srgbClr val="3333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824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5.55112E-17 L 0.00347 -0.12755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638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0.00162 L -1.38889E-6 0.125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59259E-6 L 0.00191 0.11829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-0.00047 L -1.38889E-6 0.125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627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33333E-6 L 0.00347 -0.1257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59259E-6 L 0.00191 0.11829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-0.00255 L -1.38889E-6 0.13541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6898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33333E-6 L 0.00347 -0.13402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7.40741E-7 L 3.61111E-6 -0.11829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59259E-6 L 0.00191 0.11829 " pathEditMode="relative" rAng="0" ptsTypes="AA">
                                      <p:cBhvr>
                                        <p:cTn id="1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5.55112E-17 L -0.00295 0.13472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6736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6 0.00162 L -1.38889E-6 -0.13542 " pathEditMode="relative" rAng="0" ptsTypes="AA">
                                      <p:cBhvr>
                                        <p:cTn id="1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59259E-6 L 0.00191 0.11829 " pathEditMode="relative" rAng="0" ptsTypes="AA">
                                      <p:cBhvr>
                                        <p:cTn id="1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0.00902 L -1.38889E-6 0.125 " pathEditMode="relative" rAng="0" ptsTypes="AA">
                                      <p:cBhvr>
                                        <p:cTn id="13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5787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33333E-6 L -0.00295 -0.12454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59259E-6 L 3.61111E-6 -0.11828 " pathEditMode="relative" rAng="0" ptsTypes="AA">
                                      <p:cBhvr>
                                        <p:cTn id="17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59259E-6 L 0.00191 0.11829 " pathEditMode="relative" rAng="0" ptsTypes="AA">
                                      <p:cBhvr>
                                        <p:cTn id="18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33333E-6 L 0.00191 0.12384 " pathEditMode="relative" rAng="0" ptsTypes="AA">
                                      <p:cBhvr>
                                        <p:cTn id="19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6181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00116 L -0.00104 -0.12686 " pathEditMode="relative" rAng="0" ptsTypes="AA">
                                      <p:cBhvr>
                                        <p:cTn id="20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59259E-6 L 3.61111E-6 -0.11828 " pathEditMode="relative" rAng="0" ptsTypes="AA">
                                      <p:cBhvr>
                                        <p:cTn id="23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59259E-6 L 0.00191 0.11829 " pathEditMode="relative" rAng="0" ptsTypes="AA">
                                      <p:cBhvr>
                                        <p:cTn id="24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3" grpId="0" animBg="1"/>
      <p:bldP spid="23" grpId="1" animBg="1"/>
      <p:bldP spid="23" grpId="2" animBg="1"/>
      <p:bldP spid="23" grpId="3" animBg="1"/>
      <p:bldP spid="25" grpId="0" animBg="1"/>
      <p:bldP spid="25" grpId="1" animBg="1"/>
      <p:bldP spid="73" grpId="0" animBg="1"/>
      <p:bldP spid="73" grpId="1" animBg="1"/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77" grpId="0" animBg="1"/>
      <p:bldP spid="77" grpId="1" animBg="1"/>
      <p:bldP spid="77" grpId="2" animBg="1"/>
      <p:bldP spid="78" grpId="0" animBg="1"/>
      <p:bldP spid="78" grpId="1" animBg="1"/>
      <p:bldP spid="79" grpId="0" animBg="1"/>
      <p:bldP spid="79" grpId="1" animBg="1"/>
      <p:bldP spid="79" grpId="2" animBg="1"/>
      <p:bldP spid="79" grpId="3" animBg="1"/>
      <p:bldP spid="79" grpId="4" animBg="1"/>
      <p:bldP spid="80" grpId="0" animBg="1"/>
      <p:bldP spid="80" grpId="1" animBg="1"/>
      <p:bldP spid="80" grpId="2" animBg="1"/>
      <p:bldP spid="81" grpId="0" animBg="1"/>
      <p:bldP spid="81" grpId="1" animBg="1"/>
      <p:bldP spid="81" grpId="2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4" grpId="2" animBg="1"/>
      <p:bldP spid="85" grpId="0" animBg="1"/>
      <p:bldP spid="85" grpId="1" animBg="1"/>
      <p:bldP spid="85" grpId="2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8" grpId="2" animBg="1"/>
      <p:bldP spid="88" grpId="3" animBg="1"/>
      <p:bldP spid="89" grpId="0" animBg="1"/>
      <p:bldP spid="89" grpId="1" animBg="1"/>
      <p:bldP spid="89" grpId="2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7" grpId="2" animBg="1"/>
      <p:bldP spid="98" grpId="0" animBg="1"/>
      <p:bldP spid="98" grpId="1" animBg="1"/>
      <p:bldP spid="98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1511"/>
          <p:cNvSpPr>
            <a:spLocks noChangeArrowheads="1"/>
          </p:cNvSpPr>
          <p:nvPr/>
        </p:nvSpPr>
        <p:spPr bwMode="auto">
          <a:xfrm>
            <a:off x="571472" y="714356"/>
            <a:ext cx="8072494" cy="5429288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126000" tIns="154800"/>
          <a:lstStyle/>
          <a:p>
            <a:r>
              <a:rPr lang="en-US" sz="2000" b="1" dirty="0"/>
              <a:t>void </a:t>
            </a:r>
            <a:r>
              <a:rPr lang="en-US" sz="2000" b="1" dirty="0" err="1"/>
              <a:t>BubbleSort</a:t>
            </a:r>
            <a:r>
              <a:rPr lang="en-US" sz="2000" b="1" dirty="0"/>
              <a:t>( </a:t>
            </a:r>
            <a:r>
              <a:rPr lang="en-US" sz="2000" b="1" dirty="0" err="1"/>
              <a:t>ElementType</a:t>
            </a:r>
            <a:r>
              <a:rPr lang="en-US" sz="2000" b="1" dirty="0"/>
              <a:t> A[], </a:t>
            </a:r>
            <a:r>
              <a:rPr lang="en-US" sz="2000" b="1" dirty="0" err="1"/>
              <a:t>int</a:t>
            </a:r>
            <a:r>
              <a:rPr lang="en-US" sz="2000" b="1" dirty="0"/>
              <a:t> N )</a:t>
            </a:r>
          </a:p>
          <a:p>
            <a:r>
              <a:rPr lang="en-US" sz="2000" b="1" dirty="0"/>
              <a:t>{   </a:t>
            </a:r>
            <a:r>
              <a:rPr lang="en-US" sz="2000" b="1" dirty="0" err="1"/>
              <a:t>int</a:t>
            </a:r>
            <a:r>
              <a:rPr lang="en-US" sz="2000" b="1" dirty="0"/>
              <a:t> P, </a:t>
            </a:r>
            <a:r>
              <a:rPr lang="en-US" sz="2000" b="1" dirty="0" err="1"/>
              <a:t>i</a:t>
            </a:r>
            <a:r>
              <a:rPr lang="en-US" sz="2000" b="1" dirty="0"/>
              <a:t>;</a:t>
            </a:r>
          </a:p>
          <a:p>
            <a:r>
              <a:rPr lang="en-US" sz="2000" b="1" dirty="0"/>
              <a:t>    </a:t>
            </a:r>
            <a:r>
              <a:rPr lang="en-US" sz="2000" b="1" dirty="0" err="1"/>
              <a:t>bool</a:t>
            </a:r>
            <a:r>
              <a:rPr lang="en-US" sz="2000" b="1" dirty="0"/>
              <a:t> flag;</a:t>
            </a:r>
          </a:p>
          <a:p>
            <a:endParaRPr lang="en-US" sz="2000" b="1" dirty="0"/>
          </a:p>
          <a:p>
            <a:r>
              <a:rPr lang="en-US" sz="2000" b="1" dirty="0"/>
              <a:t>    for ( P=N-1; P&gt;=0; P-- ) {</a:t>
            </a:r>
          </a:p>
          <a:p>
            <a:r>
              <a:rPr lang="en-US" sz="2000" b="1" dirty="0"/>
              <a:t>        flag = false; </a:t>
            </a:r>
          </a:p>
          <a:p>
            <a:r>
              <a:rPr lang="en-US" sz="2000" b="1" dirty="0"/>
              <a:t>        for( </a:t>
            </a:r>
            <a:r>
              <a:rPr lang="en-US" sz="2000" b="1" dirty="0" err="1"/>
              <a:t>i</a:t>
            </a:r>
            <a:r>
              <a:rPr lang="en-US" sz="2000" b="1" dirty="0"/>
              <a:t>=0; </a:t>
            </a:r>
            <a:r>
              <a:rPr lang="en-US" sz="2000" b="1" dirty="0" err="1"/>
              <a:t>i</a:t>
            </a:r>
            <a:r>
              <a:rPr lang="en-US" sz="2000" b="1" dirty="0"/>
              <a:t>&lt;P; </a:t>
            </a:r>
            <a:r>
              <a:rPr lang="en-US" sz="2000" b="1" dirty="0" err="1"/>
              <a:t>i</a:t>
            </a:r>
            <a:r>
              <a:rPr lang="en-US" sz="2000" b="1" dirty="0"/>
              <a:t>++ ) { /* </a:t>
            </a:r>
            <a:r>
              <a:rPr lang="zh-CN" altLang="en-US" sz="2000" b="1" dirty="0"/>
              <a:t>一趟冒泡 *</a:t>
            </a:r>
            <a:r>
              <a:rPr lang="en-US" altLang="zh-CN" sz="2000" b="1" dirty="0"/>
              <a:t>/</a:t>
            </a:r>
          </a:p>
          <a:p>
            <a:r>
              <a:rPr lang="en-US" altLang="zh-CN" sz="2000" b="1" dirty="0"/>
              <a:t>	/* </a:t>
            </a:r>
            <a:r>
              <a:rPr lang="zh-CN" altLang="en-US" sz="2000" b="1" dirty="0"/>
              <a:t>每次循环找出一个最大元素，被交换到最右端 *</a:t>
            </a:r>
            <a:r>
              <a:rPr lang="en-US" altLang="zh-CN" sz="2000" b="1" dirty="0"/>
              <a:t>/</a:t>
            </a:r>
          </a:p>
          <a:p>
            <a:r>
              <a:rPr lang="en-US" altLang="zh-CN" sz="2000" b="1" dirty="0"/>
              <a:t>	</a:t>
            </a:r>
            <a:r>
              <a:rPr lang="en-US" sz="2000" b="1" dirty="0"/>
              <a:t>if ( A[</a:t>
            </a:r>
            <a:r>
              <a:rPr lang="en-US" sz="2000" b="1" dirty="0" err="1"/>
              <a:t>i</a:t>
            </a:r>
            <a:r>
              <a:rPr lang="en-US" sz="2000" b="1" dirty="0"/>
              <a:t>] &gt; A[i+1] ) {</a:t>
            </a:r>
          </a:p>
          <a:p>
            <a:r>
              <a:rPr lang="en-US" sz="2000" b="1" dirty="0"/>
              <a:t>		Swap( &amp;A[</a:t>
            </a:r>
            <a:r>
              <a:rPr lang="en-US" sz="2000" b="1" dirty="0" err="1"/>
              <a:t>i</a:t>
            </a:r>
            <a:r>
              <a:rPr lang="en-US" sz="2000" b="1" dirty="0"/>
              <a:t>], &amp;A[i+1] ); </a:t>
            </a:r>
          </a:p>
          <a:p>
            <a:r>
              <a:rPr lang="en-US" sz="2000" b="1" dirty="0"/>
              <a:t> 		flag = true; /* </a:t>
            </a:r>
            <a:r>
              <a:rPr lang="zh-CN" altLang="en-US" sz="2000" b="1" dirty="0"/>
              <a:t>标识发生了交换 *</a:t>
            </a:r>
            <a:r>
              <a:rPr lang="en-US" altLang="zh-CN" sz="2000" b="1" dirty="0"/>
              <a:t>/</a:t>
            </a:r>
          </a:p>
          <a:p>
            <a:r>
              <a:rPr lang="en-US" altLang="zh-CN" sz="2000" b="1" dirty="0"/>
              <a:t>	}</a:t>
            </a:r>
          </a:p>
          <a:p>
            <a:r>
              <a:rPr lang="en-US" altLang="zh-CN" sz="2000" b="1" dirty="0"/>
              <a:t>        }</a:t>
            </a:r>
          </a:p>
          <a:p>
            <a:r>
              <a:rPr lang="en-US" sz="2000" b="1" dirty="0"/>
              <a:t>        if ( flag==false ) break ; /*</a:t>
            </a:r>
            <a:r>
              <a:rPr lang="zh-CN" altLang="en-US" sz="2000" b="1" dirty="0"/>
              <a:t>若全程无交换，则跳出循环*</a:t>
            </a:r>
            <a:r>
              <a:rPr lang="en-US" altLang="zh-CN" sz="2000" b="1" dirty="0"/>
              <a:t>/</a:t>
            </a:r>
          </a:p>
          <a:p>
            <a:r>
              <a:rPr lang="en-US" altLang="zh-CN" sz="2000" b="1" dirty="0"/>
              <a:t>    }</a:t>
            </a:r>
          </a:p>
          <a:p>
            <a:r>
              <a:rPr lang="en-US" altLang="zh-CN" sz="2000" b="1" dirty="0"/>
              <a:t>}</a:t>
            </a:r>
            <a:endParaRPr lang="en-US" altLang="zh-CN" sz="2000" b="1" dirty="0">
              <a:latin typeface="Arial" charset="0"/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u="sng" dirty="0">
                <a:solidFill>
                  <a:srgbClr val="000000"/>
                </a:solidFill>
              </a:rPr>
              <a:t>第</a:t>
            </a:r>
            <a:r>
              <a:rPr kumimoji="1" lang="en-US" altLang="zh-CN" u="sng" dirty="0">
                <a:solidFill>
                  <a:srgbClr val="000000"/>
                </a:solidFill>
              </a:rPr>
              <a:t>7</a:t>
            </a:r>
            <a:r>
              <a:rPr kumimoji="1" lang="zh-CN" altLang="en-US" u="sng" dirty="0">
                <a:solidFill>
                  <a:srgbClr val="000000"/>
                </a:solidFill>
              </a:rPr>
              <a:t>章 排序</a:t>
            </a:r>
            <a:endParaRPr kumimoji="1" lang="en-US" altLang="zh-CN" u="sng" dirty="0">
              <a:solidFill>
                <a:srgbClr val="000000"/>
              </a:solidFill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7215206" y="0"/>
            <a:ext cx="1922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§7.4  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交换排序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>
            <a:grpSpLocks/>
          </p:cNvGrpSpPr>
          <p:nvPr/>
        </p:nvGrpSpPr>
        <p:grpSpPr bwMode="auto">
          <a:xfrm>
            <a:off x="3679022" y="1214433"/>
            <a:ext cx="1928826" cy="1643063"/>
            <a:chOff x="1928794" y="4214818"/>
            <a:chExt cx="1071570" cy="1643074"/>
          </a:xfrm>
        </p:grpSpPr>
        <p:grpSp>
          <p:nvGrpSpPr>
            <p:cNvPr id="3" name="组合 10"/>
            <p:cNvGrpSpPr>
              <a:grpSpLocks/>
            </p:cNvGrpSpPr>
            <p:nvPr/>
          </p:nvGrpSpPr>
          <p:grpSpPr bwMode="auto">
            <a:xfrm>
              <a:off x="1928794" y="4214818"/>
              <a:ext cx="1071570" cy="1643074"/>
              <a:chOff x="1928794" y="4214818"/>
              <a:chExt cx="1071570" cy="1643074"/>
            </a:xfrm>
          </p:grpSpPr>
          <p:sp>
            <p:nvSpPr>
              <p:cNvPr id="5" name="椭圆 4" descr="S"/>
              <p:cNvSpPr/>
              <p:nvPr/>
            </p:nvSpPr>
            <p:spPr bwMode="auto">
              <a:xfrm>
                <a:off x="1928794" y="4214818"/>
                <a:ext cx="1071570" cy="164307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kumimoji="1" lang="zh-CN" altLang="en-US" sz="2400"/>
              </a:p>
            </p:txBody>
          </p:sp>
          <p:sp>
            <p:nvSpPr>
              <p:cNvPr id="6" name="TextBox 9"/>
              <p:cNvSpPr txBox="1">
                <a:spLocks noChangeArrowheads="1"/>
              </p:cNvSpPr>
              <p:nvPr/>
            </p:nvSpPr>
            <p:spPr bwMode="auto">
              <a:xfrm>
                <a:off x="2305830" y="4500561"/>
                <a:ext cx="28575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</p:grpSp>
        <p:sp>
          <p:nvSpPr>
            <p:cNvPr id="4" name="TextBox 17"/>
            <p:cNvSpPr txBox="1">
              <a:spLocks noChangeArrowheads="1"/>
            </p:cNvSpPr>
            <p:nvPr/>
          </p:nvSpPr>
          <p:spPr bwMode="auto">
            <a:xfrm>
              <a:off x="2147078" y="4857753"/>
              <a:ext cx="64294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/>
                <a:t>N</a:t>
              </a:r>
              <a:r>
                <a:rPr lang="zh-CN" altLang="en-US" dirty="0"/>
                <a:t>个元素</a:t>
              </a:r>
            </a:p>
          </p:txBody>
        </p:sp>
      </p:grpSp>
      <p:grpSp>
        <p:nvGrpSpPr>
          <p:cNvPr id="7" name="组合 21"/>
          <p:cNvGrpSpPr>
            <a:grpSpLocks/>
          </p:cNvGrpSpPr>
          <p:nvPr/>
        </p:nvGrpSpPr>
        <p:grpSpPr bwMode="auto">
          <a:xfrm>
            <a:off x="5322096" y="3348039"/>
            <a:ext cx="1607358" cy="999912"/>
            <a:chOff x="4071934" y="3786190"/>
            <a:chExt cx="803679" cy="1000132"/>
          </a:xfrm>
        </p:grpSpPr>
        <p:grpSp>
          <p:nvGrpSpPr>
            <p:cNvPr id="8" name="组合 11"/>
            <p:cNvGrpSpPr>
              <a:grpSpLocks/>
            </p:cNvGrpSpPr>
            <p:nvPr/>
          </p:nvGrpSpPr>
          <p:grpSpPr bwMode="auto">
            <a:xfrm>
              <a:off x="4071934" y="3786190"/>
              <a:ext cx="785818" cy="1000132"/>
              <a:chOff x="1928794" y="4214818"/>
              <a:chExt cx="1071570" cy="1643074"/>
            </a:xfrm>
          </p:grpSpPr>
          <p:sp>
            <p:nvSpPr>
              <p:cNvPr id="10" name="椭圆 12" descr="S"/>
              <p:cNvSpPr>
                <a:spLocks noChangeArrowheads="1"/>
              </p:cNvSpPr>
              <p:nvPr/>
            </p:nvSpPr>
            <p:spPr bwMode="auto">
              <a:xfrm>
                <a:off x="1928794" y="4214818"/>
                <a:ext cx="1071570" cy="1643074"/>
              </a:xfrm>
              <a:prstGeom prst="ellipse">
                <a:avLst/>
              </a:prstGeom>
              <a:solidFill>
                <a:srgbClr val="B0B2AE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kumimoji="1" lang="zh-CN" altLang="en-US" sz="2400"/>
              </a:p>
            </p:txBody>
          </p:sp>
          <p:sp>
            <p:nvSpPr>
              <p:cNvPr id="11" name="TextBox 13"/>
              <p:cNvSpPr txBox="1">
                <a:spLocks noChangeArrowheads="1"/>
              </p:cNvSpPr>
              <p:nvPr/>
            </p:nvSpPr>
            <p:spPr bwMode="auto">
              <a:xfrm>
                <a:off x="2318455" y="4347856"/>
                <a:ext cx="365311" cy="6067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S1</a:t>
                </a:r>
                <a:endParaRPr lang="zh-CN" altLang="en-US" dirty="0"/>
              </a:p>
            </p:txBody>
          </p:sp>
        </p:grpSp>
        <p:sp>
          <p:nvSpPr>
            <p:cNvPr id="9" name="TextBox 18"/>
            <p:cNvSpPr txBox="1">
              <a:spLocks noChangeArrowheads="1"/>
            </p:cNvSpPr>
            <p:nvPr/>
          </p:nvSpPr>
          <p:spPr bwMode="auto">
            <a:xfrm>
              <a:off x="4161233" y="4081530"/>
              <a:ext cx="714380" cy="369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N1</a:t>
              </a:r>
              <a:r>
                <a:rPr lang="zh-CN" altLang="en-US" dirty="0"/>
                <a:t>个元素</a:t>
              </a:r>
            </a:p>
          </p:txBody>
        </p:sp>
      </p:grpSp>
      <p:grpSp>
        <p:nvGrpSpPr>
          <p:cNvPr id="12" name="组合 22"/>
          <p:cNvGrpSpPr>
            <a:grpSpLocks/>
          </p:cNvGrpSpPr>
          <p:nvPr/>
        </p:nvGrpSpPr>
        <p:grpSpPr bwMode="auto">
          <a:xfrm>
            <a:off x="2250262" y="3348038"/>
            <a:ext cx="2000264" cy="1071570"/>
            <a:chOff x="4071934" y="5214950"/>
            <a:chExt cx="1000132" cy="1143008"/>
          </a:xfrm>
        </p:grpSpPr>
        <p:grpSp>
          <p:nvGrpSpPr>
            <p:cNvPr id="13" name="组合 14"/>
            <p:cNvGrpSpPr>
              <a:grpSpLocks/>
            </p:cNvGrpSpPr>
            <p:nvPr/>
          </p:nvGrpSpPr>
          <p:grpSpPr bwMode="auto">
            <a:xfrm>
              <a:off x="4071934" y="5214950"/>
              <a:ext cx="1000132" cy="1143008"/>
              <a:chOff x="1928794" y="4214818"/>
              <a:chExt cx="1071570" cy="1643074"/>
            </a:xfrm>
          </p:grpSpPr>
          <p:sp>
            <p:nvSpPr>
              <p:cNvPr id="15" name="椭圆 15" descr="S"/>
              <p:cNvSpPr>
                <a:spLocks noChangeArrowheads="1"/>
              </p:cNvSpPr>
              <p:nvPr/>
            </p:nvSpPr>
            <p:spPr bwMode="auto">
              <a:xfrm>
                <a:off x="1928794" y="4214818"/>
                <a:ext cx="1071570" cy="1643074"/>
              </a:xfrm>
              <a:prstGeom prst="ellipse">
                <a:avLst/>
              </a:prstGeom>
              <a:solidFill>
                <a:srgbClr val="B0B2AE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kumimoji="1" lang="zh-CN" altLang="en-US" sz="2400"/>
              </a:p>
            </p:txBody>
          </p:sp>
          <p:sp>
            <p:nvSpPr>
              <p:cNvPr id="16" name="TextBox 16"/>
              <p:cNvSpPr txBox="1">
                <a:spLocks noChangeArrowheads="1"/>
              </p:cNvSpPr>
              <p:nvPr/>
            </p:nvSpPr>
            <p:spPr bwMode="auto">
              <a:xfrm>
                <a:off x="2292364" y="4338960"/>
                <a:ext cx="344433" cy="566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S2</a:t>
                </a:r>
                <a:endParaRPr lang="zh-CN" altLang="en-US" dirty="0"/>
              </a:p>
            </p:txBody>
          </p:sp>
        </p:grpSp>
        <p:sp>
          <p:nvSpPr>
            <p:cNvPr id="14" name="TextBox 19"/>
            <p:cNvSpPr txBox="1">
              <a:spLocks noChangeArrowheads="1"/>
            </p:cNvSpPr>
            <p:nvPr/>
          </p:nvSpPr>
          <p:spPr bwMode="auto">
            <a:xfrm>
              <a:off x="4232671" y="5569385"/>
              <a:ext cx="714380" cy="3939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N2</a:t>
              </a:r>
              <a:r>
                <a:rPr lang="zh-CN" altLang="en-US" dirty="0"/>
                <a:t>个元素</a:t>
              </a:r>
            </a:p>
          </p:txBody>
        </p:sp>
      </p:grpSp>
      <p:grpSp>
        <p:nvGrpSpPr>
          <p:cNvPr id="17" name="组合 27"/>
          <p:cNvGrpSpPr>
            <a:grpSpLocks/>
          </p:cNvGrpSpPr>
          <p:nvPr/>
        </p:nvGrpSpPr>
        <p:grpSpPr bwMode="auto">
          <a:xfrm>
            <a:off x="4643433" y="2786056"/>
            <a:ext cx="1857384" cy="561982"/>
            <a:chOff x="6822331" y="2941132"/>
            <a:chExt cx="1857397" cy="560866"/>
          </a:xfrm>
        </p:grpSpPr>
        <p:cxnSp>
          <p:nvCxnSpPr>
            <p:cNvPr id="18" name="直接箭头连接符 24"/>
            <p:cNvCxnSpPr>
              <a:cxnSpLocks noChangeShapeType="1"/>
              <a:stCxn id="5" idx="4"/>
              <a:endCxn id="10" idx="0"/>
            </p:cNvCxnSpPr>
            <p:nvPr/>
          </p:nvCxnSpPr>
          <p:spPr bwMode="auto">
            <a:xfrm rot="16200000" flipH="1">
              <a:off x="7309793" y="2524968"/>
              <a:ext cx="489568" cy="146448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9" name="TextBox 25"/>
            <p:cNvSpPr txBox="1">
              <a:spLocks noChangeArrowheads="1"/>
            </p:cNvSpPr>
            <p:nvPr/>
          </p:nvSpPr>
          <p:spPr bwMode="auto">
            <a:xfrm>
              <a:off x="7608158" y="2941132"/>
              <a:ext cx="10715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600" b="1" dirty="0"/>
                <a:t>元素 </a:t>
              </a:r>
              <a:r>
                <a:rPr lang="en-US" altLang="zh-CN" sz="1600" b="1" dirty="0"/>
                <a:t>&gt;= e</a:t>
              </a:r>
              <a:endParaRPr lang="zh-CN" altLang="en-US" sz="1600" b="1" dirty="0"/>
            </a:p>
          </p:txBody>
        </p:sp>
      </p:grpSp>
      <p:grpSp>
        <p:nvGrpSpPr>
          <p:cNvPr id="20" name="组合 36"/>
          <p:cNvGrpSpPr>
            <a:grpSpLocks/>
          </p:cNvGrpSpPr>
          <p:nvPr/>
        </p:nvGrpSpPr>
        <p:grpSpPr bwMode="auto">
          <a:xfrm>
            <a:off x="2821765" y="2776534"/>
            <a:ext cx="1821672" cy="571504"/>
            <a:chOff x="5000649" y="2922715"/>
            <a:chExt cx="1821684" cy="572745"/>
          </a:xfrm>
        </p:grpSpPr>
        <p:cxnSp>
          <p:nvCxnSpPr>
            <p:cNvPr id="21" name="直接箭头连接符 29"/>
            <p:cNvCxnSpPr>
              <a:cxnSpLocks noChangeShapeType="1"/>
              <a:stCxn id="5" idx="4"/>
              <a:endCxn id="15" idx="0"/>
            </p:cNvCxnSpPr>
            <p:nvPr/>
          </p:nvCxnSpPr>
          <p:spPr bwMode="auto">
            <a:xfrm rot="5400000">
              <a:off x="5880003" y="2553131"/>
              <a:ext cx="491607" cy="13930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2" name="TextBox 30"/>
            <p:cNvSpPr txBox="1">
              <a:spLocks noChangeArrowheads="1"/>
            </p:cNvSpPr>
            <p:nvPr/>
          </p:nvSpPr>
          <p:spPr bwMode="auto">
            <a:xfrm>
              <a:off x="5000649" y="2922715"/>
              <a:ext cx="1071570" cy="338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600" b="1" dirty="0"/>
                <a:t>元素 </a:t>
              </a:r>
              <a:r>
                <a:rPr lang="en-US" altLang="zh-CN" sz="1600" b="1" dirty="0"/>
                <a:t>&lt; e</a:t>
              </a:r>
              <a:endParaRPr lang="zh-CN" altLang="en-US" sz="1600" b="1" dirty="0"/>
            </a:p>
          </p:txBody>
        </p:sp>
      </p:grpSp>
      <p:sp>
        <p:nvSpPr>
          <p:cNvPr id="28" name="矩形 2"/>
          <p:cNvSpPr>
            <a:spLocks noChangeArrowheads="1"/>
          </p:cNvSpPr>
          <p:nvPr/>
        </p:nvSpPr>
        <p:spPr bwMode="auto">
          <a:xfrm>
            <a:off x="857224" y="1285860"/>
            <a:ext cx="20072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 </a:t>
            </a:r>
            <a:r>
              <a:rPr lang="zh-CN" altLang="zh-CN" sz="2000" b="1" dirty="0"/>
              <a:t>基于问题分解</a:t>
            </a:r>
          </a:p>
        </p:txBody>
      </p:sp>
      <p:sp>
        <p:nvSpPr>
          <p:cNvPr id="30" name="矩形 2"/>
          <p:cNvSpPr>
            <a:spLocks noChangeArrowheads="1"/>
          </p:cNvSpPr>
          <p:nvPr/>
        </p:nvSpPr>
        <p:spPr bwMode="auto">
          <a:xfrm>
            <a:off x="5786446" y="1142984"/>
            <a:ext cx="31432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 </a:t>
            </a:r>
            <a:r>
              <a:rPr lang="zh-CN" altLang="en-US" sz="2000" b="1" dirty="0">
                <a:latin typeface="Arial" pitchFamily="34" charset="0"/>
                <a:sym typeface="Wingdings" pitchFamily="2" charset="2"/>
              </a:rPr>
              <a:t>类似于</a:t>
            </a:r>
            <a:r>
              <a:rPr lang="zh-CN" altLang="zh-CN" sz="2000" b="1" dirty="0"/>
              <a:t>求解集合第</a:t>
            </a:r>
            <a:r>
              <a:rPr lang="en-US" altLang="zh-CN" sz="2000" b="1" dirty="0"/>
              <a:t>K</a:t>
            </a:r>
            <a:r>
              <a:rPr lang="zh-CN" altLang="zh-CN" sz="2000" b="1" dirty="0"/>
              <a:t>大</a:t>
            </a:r>
            <a:endParaRPr lang="en-US" altLang="zh-CN" sz="2000" b="1" dirty="0"/>
          </a:p>
          <a:p>
            <a:r>
              <a:rPr lang="zh-CN" altLang="zh-CN" sz="2000" b="1" dirty="0"/>
              <a:t>整数问题的一种</a:t>
            </a:r>
            <a:r>
              <a:rPr lang="zh-CN" altLang="en-US" sz="2000" b="1" dirty="0">
                <a:solidFill>
                  <a:srgbClr val="0000B8"/>
                </a:solidFill>
              </a:rPr>
              <a:t>递归</a:t>
            </a:r>
            <a:r>
              <a:rPr lang="zh-CN" altLang="zh-CN" sz="2000" b="1" dirty="0"/>
              <a:t>思路</a:t>
            </a:r>
            <a:endParaRPr lang="en-US" altLang="zh-CN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00034" y="642918"/>
            <a:ext cx="375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sym typeface="Wingdings" pitchFamily="2" charset="2"/>
              </a:rPr>
              <a:t></a:t>
            </a:r>
            <a:r>
              <a:rPr lang="zh-CN" altLang="en-US" sz="2400" b="1" dirty="0">
                <a:sym typeface="Wingdings" pitchFamily="2" charset="2"/>
              </a:rPr>
              <a:t>快速排序（</a:t>
            </a:r>
            <a:r>
              <a:rPr lang="en-US" altLang="zh-CN" sz="2400" b="1" dirty="0">
                <a:sym typeface="Wingdings" pitchFamily="2" charset="2"/>
              </a:rPr>
              <a:t>Quick Sort</a:t>
            </a:r>
            <a:r>
              <a:rPr lang="zh-CN" altLang="en-US" sz="2400" b="1" dirty="0">
                <a:sym typeface="Wingdings" pitchFamily="2" charset="2"/>
              </a:rPr>
              <a:t>）</a:t>
            </a:r>
            <a:endParaRPr lang="en-US" altLang="zh-CN" sz="2400" b="1" dirty="0"/>
          </a:p>
        </p:txBody>
      </p:sp>
      <p:grpSp>
        <p:nvGrpSpPr>
          <p:cNvPr id="39" name="组合 11"/>
          <p:cNvGrpSpPr>
            <a:grpSpLocks/>
          </p:cNvGrpSpPr>
          <p:nvPr/>
        </p:nvGrpSpPr>
        <p:grpSpPr bwMode="auto">
          <a:xfrm>
            <a:off x="4429124" y="3500438"/>
            <a:ext cx="642942" cy="571504"/>
            <a:chOff x="1928794" y="4214818"/>
            <a:chExt cx="1071570" cy="1643074"/>
          </a:xfrm>
        </p:grpSpPr>
        <p:sp>
          <p:nvSpPr>
            <p:cNvPr id="41" name="椭圆 12" descr="S"/>
            <p:cNvSpPr>
              <a:spLocks noChangeArrowheads="1"/>
            </p:cNvSpPr>
            <p:nvPr/>
          </p:nvSpPr>
          <p:spPr bwMode="auto">
            <a:xfrm>
              <a:off x="1928794" y="4214818"/>
              <a:ext cx="1071570" cy="1643074"/>
            </a:xfrm>
            <a:prstGeom prst="ellipse">
              <a:avLst/>
            </a:prstGeom>
            <a:solidFill>
              <a:srgbClr val="B0B2AE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kumimoji="1" lang="zh-CN" altLang="en-US" sz="2400"/>
            </a:p>
          </p:txBody>
        </p:sp>
        <p:sp>
          <p:nvSpPr>
            <p:cNvPr id="42" name="TextBox 13"/>
            <p:cNvSpPr txBox="1">
              <a:spLocks noChangeArrowheads="1"/>
            </p:cNvSpPr>
            <p:nvPr/>
          </p:nvSpPr>
          <p:spPr bwMode="auto">
            <a:xfrm>
              <a:off x="2221040" y="4449544"/>
              <a:ext cx="320620" cy="606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e</a:t>
              </a:r>
              <a:endParaRPr lang="zh-CN" altLang="en-US" dirty="0"/>
            </a:p>
          </p:txBody>
        </p:sp>
      </p:grpSp>
      <p:grpSp>
        <p:nvGrpSpPr>
          <p:cNvPr id="44" name="组合 11"/>
          <p:cNvGrpSpPr>
            <a:grpSpLocks/>
          </p:cNvGrpSpPr>
          <p:nvPr/>
        </p:nvGrpSpPr>
        <p:grpSpPr bwMode="auto">
          <a:xfrm>
            <a:off x="3286116" y="4991112"/>
            <a:ext cx="1107285" cy="571503"/>
            <a:chOff x="1928795" y="4009431"/>
            <a:chExt cx="897801" cy="164307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6" name="椭圆 12" descr="S"/>
            <p:cNvSpPr>
              <a:spLocks noChangeArrowheads="1"/>
            </p:cNvSpPr>
            <p:nvPr/>
          </p:nvSpPr>
          <p:spPr bwMode="auto">
            <a:xfrm>
              <a:off x="1928795" y="4009431"/>
              <a:ext cx="897801" cy="1643074"/>
            </a:xfrm>
            <a:prstGeom prst="ellipse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kumimoji="1" lang="zh-CN" altLang="en-US" sz="2400"/>
            </a:p>
          </p:txBody>
        </p:sp>
        <p:sp>
          <p:nvSpPr>
            <p:cNvPr id="47" name="TextBox 13"/>
            <p:cNvSpPr txBox="1">
              <a:spLocks noChangeArrowheads="1"/>
            </p:cNvSpPr>
            <p:nvPr/>
          </p:nvSpPr>
          <p:spPr bwMode="auto">
            <a:xfrm>
              <a:off x="2102564" y="4447582"/>
              <a:ext cx="584493" cy="10618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/>
                <a:t>S1’’</a:t>
              </a:r>
              <a:endParaRPr lang="zh-CN" altLang="en-US" dirty="0"/>
            </a:p>
          </p:txBody>
        </p:sp>
      </p:grpSp>
      <p:grpSp>
        <p:nvGrpSpPr>
          <p:cNvPr id="49" name="组合 14"/>
          <p:cNvGrpSpPr>
            <a:grpSpLocks/>
          </p:cNvGrpSpPr>
          <p:nvPr/>
        </p:nvGrpSpPr>
        <p:grpSpPr bwMode="auto">
          <a:xfrm>
            <a:off x="500034" y="5062551"/>
            <a:ext cx="1821666" cy="500065"/>
            <a:chOff x="1928794" y="4214818"/>
            <a:chExt cx="1071570" cy="164307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1" name="椭圆 15" descr="S"/>
            <p:cNvSpPr>
              <a:spLocks noChangeArrowheads="1"/>
            </p:cNvSpPr>
            <p:nvPr/>
          </p:nvSpPr>
          <p:spPr bwMode="auto">
            <a:xfrm>
              <a:off x="1928794" y="4214818"/>
              <a:ext cx="1071570" cy="1643074"/>
            </a:xfrm>
            <a:prstGeom prst="ellipse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kumimoji="1" lang="zh-CN" altLang="en-US" sz="2400"/>
            </a:p>
          </p:txBody>
        </p:sp>
        <p:sp>
          <p:nvSpPr>
            <p:cNvPr id="52" name="TextBox 16"/>
            <p:cNvSpPr txBox="1">
              <a:spLocks noChangeArrowheads="1"/>
            </p:cNvSpPr>
            <p:nvPr/>
          </p:nvSpPr>
          <p:spPr bwMode="auto">
            <a:xfrm>
              <a:off x="2158416" y="4420202"/>
              <a:ext cx="584493" cy="12135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/>
                <a:t>S2’’</a:t>
              </a:r>
              <a:endParaRPr lang="zh-CN" altLang="en-US" dirty="0"/>
            </a:p>
          </p:txBody>
        </p:sp>
      </p:grpSp>
      <p:grpSp>
        <p:nvGrpSpPr>
          <p:cNvPr id="53" name="组合 27"/>
          <p:cNvGrpSpPr>
            <a:grpSpLocks/>
          </p:cNvGrpSpPr>
          <p:nvPr/>
        </p:nvGrpSpPr>
        <p:grpSpPr bwMode="auto">
          <a:xfrm>
            <a:off x="3250393" y="4419608"/>
            <a:ext cx="1535916" cy="571504"/>
            <a:chOff x="7536709" y="2789031"/>
            <a:chExt cx="1535926" cy="570369"/>
          </a:xfrm>
        </p:grpSpPr>
        <p:cxnSp>
          <p:nvCxnSpPr>
            <p:cNvPr id="54" name="直接箭头连接符 24"/>
            <p:cNvCxnSpPr>
              <a:cxnSpLocks noChangeShapeType="1"/>
              <a:stCxn id="15" idx="4"/>
              <a:endCxn id="46" idx="0"/>
            </p:cNvCxnSpPr>
            <p:nvPr/>
          </p:nvCxnSpPr>
          <p:spPr bwMode="auto">
            <a:xfrm rot="16200000" flipH="1">
              <a:off x="7546209" y="2779531"/>
              <a:ext cx="570369" cy="58936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5" name="TextBox 25"/>
            <p:cNvSpPr txBox="1">
              <a:spLocks noChangeArrowheads="1"/>
            </p:cNvSpPr>
            <p:nvPr/>
          </p:nvSpPr>
          <p:spPr bwMode="auto">
            <a:xfrm>
              <a:off x="8001065" y="2798536"/>
              <a:ext cx="1071570" cy="33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600" b="1" dirty="0"/>
                <a:t>元素 </a:t>
              </a:r>
              <a:r>
                <a:rPr lang="en-US" altLang="zh-CN" sz="1600" b="1" dirty="0"/>
                <a:t>&gt;= e’’</a:t>
              </a:r>
              <a:endParaRPr lang="zh-CN" altLang="en-US" sz="1600" b="1" dirty="0"/>
            </a:p>
          </p:txBody>
        </p:sp>
      </p:grpSp>
      <p:grpSp>
        <p:nvGrpSpPr>
          <p:cNvPr id="56" name="组合 36"/>
          <p:cNvGrpSpPr>
            <a:grpSpLocks/>
          </p:cNvGrpSpPr>
          <p:nvPr/>
        </p:nvGrpSpPr>
        <p:grpSpPr bwMode="auto">
          <a:xfrm>
            <a:off x="1321568" y="4419607"/>
            <a:ext cx="1928827" cy="642943"/>
            <a:chOff x="5250681" y="2851121"/>
            <a:chExt cx="1928839" cy="644339"/>
          </a:xfrm>
        </p:grpSpPr>
        <p:cxnSp>
          <p:nvCxnSpPr>
            <p:cNvPr id="57" name="直接箭头连接符 29"/>
            <p:cNvCxnSpPr>
              <a:cxnSpLocks noChangeShapeType="1"/>
              <a:stCxn id="15" idx="4"/>
              <a:endCxn id="51" idx="0"/>
            </p:cNvCxnSpPr>
            <p:nvPr/>
          </p:nvCxnSpPr>
          <p:spPr bwMode="auto">
            <a:xfrm rot="5400000">
              <a:off x="5937581" y="2253522"/>
              <a:ext cx="644339" cy="183953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8" name="TextBox 30"/>
            <p:cNvSpPr txBox="1">
              <a:spLocks noChangeArrowheads="1"/>
            </p:cNvSpPr>
            <p:nvPr/>
          </p:nvSpPr>
          <p:spPr bwMode="auto">
            <a:xfrm>
              <a:off x="5250681" y="2851122"/>
              <a:ext cx="1071570" cy="338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600" b="1" dirty="0"/>
                <a:t>元素 </a:t>
              </a:r>
              <a:r>
                <a:rPr lang="en-US" altLang="zh-CN" sz="1600" b="1" dirty="0"/>
                <a:t>&lt; e’’</a:t>
              </a:r>
              <a:endParaRPr lang="zh-CN" altLang="en-US" sz="1600" b="1" dirty="0"/>
            </a:p>
          </p:txBody>
        </p:sp>
      </p:grpSp>
      <p:grpSp>
        <p:nvGrpSpPr>
          <p:cNvPr id="59" name="组合 11"/>
          <p:cNvGrpSpPr>
            <a:grpSpLocks/>
          </p:cNvGrpSpPr>
          <p:nvPr/>
        </p:nvGrpSpPr>
        <p:grpSpPr bwMode="auto">
          <a:xfrm>
            <a:off x="2428860" y="4991112"/>
            <a:ext cx="642942" cy="571504"/>
            <a:chOff x="1928794" y="4214818"/>
            <a:chExt cx="1071570" cy="164307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60" name="椭圆 12" descr="S"/>
            <p:cNvSpPr>
              <a:spLocks noChangeArrowheads="1"/>
            </p:cNvSpPr>
            <p:nvPr/>
          </p:nvSpPr>
          <p:spPr bwMode="auto">
            <a:xfrm>
              <a:off x="1928794" y="4214818"/>
              <a:ext cx="1071570" cy="1643074"/>
            </a:xfrm>
            <a:prstGeom prst="ellipse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kumimoji="1" lang="zh-CN" altLang="en-US" sz="2400"/>
            </a:p>
          </p:txBody>
        </p:sp>
        <p:sp>
          <p:nvSpPr>
            <p:cNvPr id="61" name="TextBox 13"/>
            <p:cNvSpPr txBox="1">
              <a:spLocks noChangeArrowheads="1"/>
            </p:cNvSpPr>
            <p:nvPr/>
          </p:nvSpPr>
          <p:spPr bwMode="auto">
            <a:xfrm>
              <a:off x="2047857" y="4447584"/>
              <a:ext cx="779323" cy="10618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e’’</a:t>
              </a:r>
              <a:endParaRPr lang="zh-CN" altLang="en-US" dirty="0"/>
            </a:p>
          </p:txBody>
        </p:sp>
      </p:grpSp>
      <p:grpSp>
        <p:nvGrpSpPr>
          <p:cNvPr id="66" name="组合 11"/>
          <p:cNvGrpSpPr>
            <a:grpSpLocks/>
          </p:cNvGrpSpPr>
          <p:nvPr/>
        </p:nvGrpSpPr>
        <p:grpSpPr bwMode="auto">
          <a:xfrm>
            <a:off x="7429520" y="5072074"/>
            <a:ext cx="1107285" cy="571503"/>
            <a:chOff x="2044640" y="4009431"/>
            <a:chExt cx="897801" cy="164307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67" name="椭圆 12" descr="S"/>
            <p:cNvSpPr>
              <a:spLocks noChangeArrowheads="1"/>
            </p:cNvSpPr>
            <p:nvPr/>
          </p:nvSpPr>
          <p:spPr bwMode="auto">
            <a:xfrm>
              <a:off x="2044640" y="4009431"/>
              <a:ext cx="897801" cy="1643074"/>
            </a:xfrm>
            <a:prstGeom prst="ellipse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kumimoji="1" lang="zh-CN" altLang="en-US" sz="2400"/>
            </a:p>
          </p:txBody>
        </p:sp>
        <p:sp>
          <p:nvSpPr>
            <p:cNvPr id="68" name="TextBox 13"/>
            <p:cNvSpPr txBox="1">
              <a:spLocks noChangeArrowheads="1"/>
            </p:cNvSpPr>
            <p:nvPr/>
          </p:nvSpPr>
          <p:spPr bwMode="auto">
            <a:xfrm>
              <a:off x="2221041" y="4449543"/>
              <a:ext cx="584493" cy="10618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/>
                <a:t>S1’</a:t>
              </a:r>
              <a:endParaRPr lang="zh-CN" altLang="en-US" dirty="0"/>
            </a:p>
          </p:txBody>
        </p:sp>
      </p:grpSp>
      <p:grpSp>
        <p:nvGrpSpPr>
          <p:cNvPr id="69" name="组合 14"/>
          <p:cNvGrpSpPr>
            <a:grpSpLocks/>
          </p:cNvGrpSpPr>
          <p:nvPr/>
        </p:nvGrpSpPr>
        <p:grpSpPr bwMode="auto">
          <a:xfrm>
            <a:off x="5286380" y="5000636"/>
            <a:ext cx="1214446" cy="642942"/>
            <a:chOff x="1928794" y="4214818"/>
            <a:chExt cx="1071570" cy="164307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70" name="椭圆 15" descr="S"/>
            <p:cNvSpPr>
              <a:spLocks noChangeArrowheads="1"/>
            </p:cNvSpPr>
            <p:nvPr/>
          </p:nvSpPr>
          <p:spPr bwMode="auto">
            <a:xfrm>
              <a:off x="1928794" y="4214818"/>
              <a:ext cx="1071570" cy="1643074"/>
            </a:xfrm>
            <a:prstGeom prst="ellipse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kumimoji="1" lang="zh-CN" altLang="en-US" sz="2400"/>
            </a:p>
          </p:txBody>
        </p:sp>
        <p:sp>
          <p:nvSpPr>
            <p:cNvPr id="71" name="TextBox 16"/>
            <p:cNvSpPr txBox="1">
              <a:spLocks noChangeArrowheads="1"/>
            </p:cNvSpPr>
            <p:nvPr/>
          </p:nvSpPr>
          <p:spPr bwMode="auto">
            <a:xfrm>
              <a:off x="2158416" y="4420203"/>
              <a:ext cx="584493" cy="9438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/>
                <a:t>S2’</a:t>
              </a:r>
              <a:endParaRPr lang="zh-CN" altLang="en-US" dirty="0"/>
            </a:p>
          </p:txBody>
        </p:sp>
      </p:grpSp>
      <p:grpSp>
        <p:nvGrpSpPr>
          <p:cNvPr id="72" name="组合 27"/>
          <p:cNvGrpSpPr>
            <a:grpSpLocks/>
          </p:cNvGrpSpPr>
          <p:nvPr/>
        </p:nvGrpSpPr>
        <p:grpSpPr bwMode="auto">
          <a:xfrm>
            <a:off x="6107912" y="4347951"/>
            <a:ext cx="2107416" cy="724124"/>
            <a:chOff x="8286814" y="3349674"/>
            <a:chExt cx="2107432" cy="722685"/>
          </a:xfrm>
        </p:grpSpPr>
        <p:cxnSp>
          <p:nvCxnSpPr>
            <p:cNvPr id="73" name="直接箭头连接符 24"/>
            <p:cNvCxnSpPr>
              <a:cxnSpLocks noChangeShapeType="1"/>
              <a:stCxn id="10" idx="4"/>
              <a:endCxn id="67" idx="0"/>
            </p:cNvCxnSpPr>
            <p:nvPr/>
          </p:nvCxnSpPr>
          <p:spPr bwMode="auto">
            <a:xfrm rot="16200000" flipH="1">
              <a:off x="8863103" y="2773385"/>
              <a:ext cx="722685" cy="187526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74" name="TextBox 25"/>
            <p:cNvSpPr txBox="1">
              <a:spLocks noChangeArrowheads="1"/>
            </p:cNvSpPr>
            <p:nvPr/>
          </p:nvSpPr>
          <p:spPr bwMode="auto">
            <a:xfrm>
              <a:off x="9322676" y="3359398"/>
              <a:ext cx="1071570" cy="33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600" b="1" dirty="0"/>
                <a:t>元素 </a:t>
              </a:r>
              <a:r>
                <a:rPr lang="en-US" altLang="zh-CN" sz="1600" b="1" dirty="0"/>
                <a:t>&gt;= e’</a:t>
              </a:r>
              <a:endParaRPr lang="zh-CN" altLang="en-US" sz="1600" b="1" dirty="0"/>
            </a:p>
          </p:txBody>
        </p:sp>
      </p:grpSp>
      <p:cxnSp>
        <p:nvCxnSpPr>
          <p:cNvPr id="76" name="直接箭头连接符 29"/>
          <p:cNvCxnSpPr>
            <a:cxnSpLocks noChangeShapeType="1"/>
            <a:stCxn id="10" idx="4"/>
            <a:endCxn id="70" idx="0"/>
          </p:cNvCxnSpPr>
          <p:nvPr/>
        </p:nvCxnSpPr>
        <p:spPr bwMode="auto">
          <a:xfrm rot="5400000">
            <a:off x="5674416" y="4567138"/>
            <a:ext cx="652686" cy="21431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78" name="组合 11"/>
          <p:cNvGrpSpPr>
            <a:grpSpLocks/>
          </p:cNvGrpSpPr>
          <p:nvPr/>
        </p:nvGrpSpPr>
        <p:grpSpPr bwMode="auto">
          <a:xfrm>
            <a:off x="6643702" y="5072074"/>
            <a:ext cx="642942" cy="571504"/>
            <a:chOff x="1928794" y="4214818"/>
            <a:chExt cx="1071570" cy="164307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79" name="椭圆 12" descr="S"/>
            <p:cNvSpPr>
              <a:spLocks noChangeArrowheads="1"/>
            </p:cNvSpPr>
            <p:nvPr/>
          </p:nvSpPr>
          <p:spPr bwMode="auto">
            <a:xfrm>
              <a:off x="1928794" y="4214818"/>
              <a:ext cx="1071570" cy="1643074"/>
            </a:xfrm>
            <a:prstGeom prst="ellipse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kumimoji="1" lang="zh-CN" altLang="en-US" sz="2400"/>
            </a:p>
          </p:txBody>
        </p:sp>
        <p:sp>
          <p:nvSpPr>
            <p:cNvPr id="80" name="TextBox 13"/>
            <p:cNvSpPr txBox="1">
              <a:spLocks noChangeArrowheads="1"/>
            </p:cNvSpPr>
            <p:nvPr/>
          </p:nvSpPr>
          <p:spPr bwMode="auto">
            <a:xfrm>
              <a:off x="2047857" y="4420202"/>
              <a:ext cx="779323" cy="10618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e’</a:t>
              </a:r>
              <a:endParaRPr lang="zh-CN" altLang="en-US" dirty="0"/>
            </a:p>
          </p:txBody>
        </p:sp>
      </p:grpSp>
      <p:sp>
        <p:nvSpPr>
          <p:cNvPr id="84" name="TextBox 30"/>
          <p:cNvSpPr txBox="1">
            <a:spLocks noChangeArrowheads="1"/>
          </p:cNvSpPr>
          <p:nvPr/>
        </p:nvSpPr>
        <p:spPr bwMode="auto">
          <a:xfrm>
            <a:off x="4857752" y="4500570"/>
            <a:ext cx="1071563" cy="33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1" dirty="0"/>
              <a:t>元素 </a:t>
            </a:r>
            <a:r>
              <a:rPr lang="en-US" altLang="zh-CN" sz="1600" b="1" dirty="0"/>
              <a:t>&lt; e’</a:t>
            </a:r>
            <a:endParaRPr lang="zh-CN" altLang="en-US" sz="1600" b="1" dirty="0"/>
          </a:p>
        </p:txBody>
      </p:sp>
      <p:sp>
        <p:nvSpPr>
          <p:cNvPr id="88" name="矩形 2"/>
          <p:cNvSpPr>
            <a:spLocks noChangeArrowheads="1"/>
          </p:cNvSpPr>
          <p:nvPr/>
        </p:nvSpPr>
        <p:spPr bwMode="auto">
          <a:xfrm>
            <a:off x="4040317" y="2233190"/>
            <a:ext cx="11031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1600" b="1" dirty="0">
                <a:solidFill>
                  <a:srgbClr val="3333FF"/>
                </a:solidFill>
              </a:rPr>
              <a:t>基</a:t>
            </a:r>
            <a:r>
              <a:rPr lang="zh-CN" altLang="en-US" sz="1600" b="1" dirty="0">
                <a:solidFill>
                  <a:srgbClr val="3333FF"/>
                </a:solidFill>
              </a:rPr>
              <a:t>准元素</a:t>
            </a:r>
            <a:r>
              <a:rPr lang="en-US" altLang="zh-CN" sz="1600" b="1" dirty="0">
                <a:solidFill>
                  <a:srgbClr val="3333FF"/>
                </a:solidFill>
              </a:rPr>
              <a:t>e</a:t>
            </a:r>
            <a:endParaRPr lang="zh-CN" altLang="zh-CN" sz="1600" b="1" dirty="0">
              <a:solidFill>
                <a:srgbClr val="3333FF"/>
              </a:solidFill>
            </a:endParaRPr>
          </a:p>
        </p:txBody>
      </p:sp>
      <p:sp>
        <p:nvSpPr>
          <p:cNvPr id="89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u="sng" dirty="0">
                <a:solidFill>
                  <a:srgbClr val="000000"/>
                </a:solidFill>
              </a:rPr>
              <a:t>第</a:t>
            </a:r>
            <a:r>
              <a:rPr kumimoji="1" lang="en-US" altLang="zh-CN" u="sng" dirty="0">
                <a:solidFill>
                  <a:srgbClr val="000000"/>
                </a:solidFill>
              </a:rPr>
              <a:t>7</a:t>
            </a:r>
            <a:r>
              <a:rPr kumimoji="1" lang="zh-CN" altLang="en-US" u="sng" dirty="0">
                <a:solidFill>
                  <a:srgbClr val="000000"/>
                </a:solidFill>
              </a:rPr>
              <a:t>章 排序</a:t>
            </a:r>
            <a:endParaRPr kumimoji="1" lang="en-US" altLang="zh-CN" u="sng" dirty="0">
              <a:solidFill>
                <a:srgbClr val="000000"/>
              </a:solidFill>
            </a:endParaRPr>
          </a:p>
        </p:txBody>
      </p:sp>
      <p:sp>
        <p:nvSpPr>
          <p:cNvPr id="90" name="Text Box 2"/>
          <p:cNvSpPr txBox="1">
            <a:spLocks noChangeArrowheads="1"/>
          </p:cNvSpPr>
          <p:nvPr/>
        </p:nvSpPr>
        <p:spPr bwMode="auto">
          <a:xfrm>
            <a:off x="7215206" y="0"/>
            <a:ext cx="1922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§7.4  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交换排序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93" name="矩形 2"/>
          <p:cNvSpPr>
            <a:spLocks noChangeArrowheads="1"/>
          </p:cNvSpPr>
          <p:nvPr/>
        </p:nvSpPr>
        <p:spPr bwMode="auto">
          <a:xfrm>
            <a:off x="2571736" y="4000504"/>
            <a:ext cx="1229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1600" b="1" dirty="0">
                <a:solidFill>
                  <a:srgbClr val="3333FF"/>
                </a:solidFill>
              </a:rPr>
              <a:t>基</a:t>
            </a:r>
            <a:r>
              <a:rPr lang="zh-CN" altLang="en-US" sz="1600" b="1" dirty="0">
                <a:solidFill>
                  <a:srgbClr val="3333FF"/>
                </a:solidFill>
              </a:rPr>
              <a:t>准元素</a:t>
            </a:r>
            <a:r>
              <a:rPr lang="en-US" altLang="zh-CN" sz="1600" b="1" dirty="0">
                <a:solidFill>
                  <a:srgbClr val="3333FF"/>
                </a:solidFill>
              </a:rPr>
              <a:t>e’’</a:t>
            </a:r>
            <a:endParaRPr lang="zh-CN" altLang="zh-CN" sz="1600" b="1" dirty="0">
              <a:solidFill>
                <a:srgbClr val="3333FF"/>
              </a:solidFill>
            </a:endParaRPr>
          </a:p>
        </p:txBody>
      </p:sp>
      <p:sp>
        <p:nvSpPr>
          <p:cNvPr id="98" name="矩形 2"/>
          <p:cNvSpPr>
            <a:spLocks noChangeArrowheads="1"/>
          </p:cNvSpPr>
          <p:nvPr/>
        </p:nvSpPr>
        <p:spPr bwMode="auto">
          <a:xfrm>
            <a:off x="5500694" y="3929066"/>
            <a:ext cx="11608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1600" b="1" dirty="0">
                <a:solidFill>
                  <a:srgbClr val="3333FF"/>
                </a:solidFill>
              </a:rPr>
              <a:t>基</a:t>
            </a:r>
            <a:r>
              <a:rPr lang="zh-CN" altLang="en-US" sz="1600" b="1" dirty="0">
                <a:solidFill>
                  <a:srgbClr val="3333FF"/>
                </a:solidFill>
              </a:rPr>
              <a:t>准元素</a:t>
            </a:r>
            <a:r>
              <a:rPr lang="en-US" altLang="zh-CN" sz="1600" b="1" dirty="0">
                <a:solidFill>
                  <a:srgbClr val="3333FF"/>
                </a:solidFill>
              </a:rPr>
              <a:t>e’</a:t>
            </a:r>
            <a:endParaRPr lang="zh-CN" altLang="zh-CN" sz="1600" b="1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33333E-6 L 0.00417 0.22084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1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84" grpId="0"/>
      <p:bldP spid="88" grpId="0"/>
      <p:bldP spid="93" grpId="0"/>
      <p:bldP spid="9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1371600"/>
            <a:ext cx="6858000" cy="457200"/>
            <a:chOff x="576" y="864"/>
            <a:chExt cx="4320" cy="288"/>
          </a:xfrm>
        </p:grpSpPr>
        <p:sp>
          <p:nvSpPr>
            <p:cNvPr id="71685" name="Rectangle 5"/>
            <p:cNvSpPr>
              <a:spLocks noChangeArrowheads="1"/>
            </p:cNvSpPr>
            <p:nvPr/>
          </p:nvSpPr>
          <p:spPr bwMode="auto">
            <a:xfrm>
              <a:off x="576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/>
                <a:t>8</a:t>
              </a:r>
            </a:p>
          </p:txBody>
        </p:sp>
        <p:sp>
          <p:nvSpPr>
            <p:cNvPr id="71686" name="Rectangle 6"/>
            <p:cNvSpPr>
              <a:spLocks noChangeArrowheads="1"/>
            </p:cNvSpPr>
            <p:nvPr/>
          </p:nvSpPr>
          <p:spPr bwMode="auto">
            <a:xfrm>
              <a:off x="1008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/>
                <a:t>1</a:t>
              </a:r>
            </a:p>
          </p:txBody>
        </p:sp>
        <p:sp>
          <p:nvSpPr>
            <p:cNvPr id="71687" name="Rectangle 7"/>
            <p:cNvSpPr>
              <a:spLocks noChangeArrowheads="1"/>
            </p:cNvSpPr>
            <p:nvPr/>
          </p:nvSpPr>
          <p:spPr bwMode="auto">
            <a:xfrm>
              <a:off x="1440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/>
                <a:t>4</a:t>
              </a:r>
            </a:p>
          </p:txBody>
        </p:sp>
        <p:sp>
          <p:nvSpPr>
            <p:cNvPr id="71688" name="Rectangle 8"/>
            <p:cNvSpPr>
              <a:spLocks noChangeArrowheads="1"/>
            </p:cNvSpPr>
            <p:nvPr/>
          </p:nvSpPr>
          <p:spPr bwMode="auto">
            <a:xfrm>
              <a:off x="1872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/>
                <a:t>9</a:t>
              </a:r>
            </a:p>
          </p:txBody>
        </p:sp>
        <p:sp>
          <p:nvSpPr>
            <p:cNvPr id="71689" name="Rectangle 9"/>
            <p:cNvSpPr>
              <a:spLocks noChangeArrowheads="1"/>
            </p:cNvSpPr>
            <p:nvPr/>
          </p:nvSpPr>
          <p:spPr bwMode="auto">
            <a:xfrm>
              <a:off x="2304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/>
                <a:t>0</a:t>
              </a:r>
            </a:p>
          </p:txBody>
        </p:sp>
        <p:sp>
          <p:nvSpPr>
            <p:cNvPr id="71690" name="Rectangle 10"/>
            <p:cNvSpPr>
              <a:spLocks noChangeArrowheads="1"/>
            </p:cNvSpPr>
            <p:nvPr/>
          </p:nvSpPr>
          <p:spPr bwMode="auto">
            <a:xfrm>
              <a:off x="2736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/>
                <a:t>3</a:t>
              </a:r>
            </a:p>
          </p:txBody>
        </p:sp>
        <p:sp>
          <p:nvSpPr>
            <p:cNvPr id="71691" name="Rectangle 11"/>
            <p:cNvSpPr>
              <a:spLocks noChangeArrowheads="1"/>
            </p:cNvSpPr>
            <p:nvPr/>
          </p:nvSpPr>
          <p:spPr bwMode="auto">
            <a:xfrm>
              <a:off x="3168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/>
                <a:t>5</a:t>
              </a:r>
            </a:p>
          </p:txBody>
        </p:sp>
        <p:sp>
          <p:nvSpPr>
            <p:cNvPr id="71692" name="Rectangle 12"/>
            <p:cNvSpPr>
              <a:spLocks noChangeArrowheads="1"/>
            </p:cNvSpPr>
            <p:nvPr/>
          </p:nvSpPr>
          <p:spPr bwMode="auto">
            <a:xfrm>
              <a:off x="3600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/>
                <a:t>2</a:t>
              </a:r>
            </a:p>
          </p:txBody>
        </p:sp>
        <p:sp>
          <p:nvSpPr>
            <p:cNvPr id="71693" name="Rectangle 13"/>
            <p:cNvSpPr>
              <a:spLocks noChangeArrowheads="1"/>
            </p:cNvSpPr>
            <p:nvPr/>
          </p:nvSpPr>
          <p:spPr bwMode="auto">
            <a:xfrm>
              <a:off x="4032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/>
                <a:t>7</a:t>
              </a:r>
            </a:p>
          </p:txBody>
        </p:sp>
        <p:sp>
          <p:nvSpPr>
            <p:cNvPr id="71694" name="Rectangle 14"/>
            <p:cNvSpPr>
              <a:spLocks noChangeArrowheads="1"/>
            </p:cNvSpPr>
            <p:nvPr/>
          </p:nvSpPr>
          <p:spPr bwMode="auto">
            <a:xfrm>
              <a:off x="4464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FF0000"/>
                  </a:solidFill>
                </a:rPr>
                <a:t>6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971800" y="1371600"/>
            <a:ext cx="2743200" cy="457200"/>
            <a:chOff x="1920" y="3360"/>
            <a:chExt cx="1728" cy="288"/>
          </a:xfrm>
        </p:grpSpPr>
        <p:sp>
          <p:nvSpPr>
            <p:cNvPr id="71696" name="Rectangle 16"/>
            <p:cNvSpPr>
              <a:spLocks noChangeArrowheads="1"/>
            </p:cNvSpPr>
            <p:nvPr/>
          </p:nvSpPr>
          <p:spPr bwMode="auto">
            <a:xfrm>
              <a:off x="1920" y="3360"/>
              <a:ext cx="432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990099"/>
                  </a:solidFill>
                </a:rPr>
                <a:t>5</a:t>
              </a:r>
            </a:p>
          </p:txBody>
        </p:sp>
        <p:sp>
          <p:nvSpPr>
            <p:cNvPr id="71697" name="Rectangle 17"/>
            <p:cNvSpPr>
              <a:spLocks noChangeArrowheads="1"/>
            </p:cNvSpPr>
            <p:nvPr/>
          </p:nvSpPr>
          <p:spPr bwMode="auto">
            <a:xfrm>
              <a:off x="3216" y="3360"/>
              <a:ext cx="432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990099"/>
                  </a:solidFill>
                </a:rPr>
                <a:t>9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914400" y="1371600"/>
            <a:ext cx="5486400" cy="457200"/>
            <a:chOff x="624" y="3312"/>
            <a:chExt cx="3456" cy="288"/>
          </a:xfrm>
        </p:grpSpPr>
        <p:sp>
          <p:nvSpPr>
            <p:cNvPr id="71699" name="Rectangle 19"/>
            <p:cNvSpPr>
              <a:spLocks noChangeArrowheads="1"/>
            </p:cNvSpPr>
            <p:nvPr/>
          </p:nvSpPr>
          <p:spPr bwMode="auto">
            <a:xfrm>
              <a:off x="624" y="3312"/>
              <a:ext cx="432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990099"/>
                  </a:solidFill>
                </a:rPr>
                <a:t>2</a:t>
              </a:r>
            </a:p>
          </p:txBody>
        </p:sp>
        <p:sp>
          <p:nvSpPr>
            <p:cNvPr id="71700" name="Rectangle 20"/>
            <p:cNvSpPr>
              <a:spLocks noChangeArrowheads="1"/>
            </p:cNvSpPr>
            <p:nvPr/>
          </p:nvSpPr>
          <p:spPr bwMode="auto">
            <a:xfrm>
              <a:off x="3648" y="3312"/>
              <a:ext cx="432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990099"/>
                  </a:solidFill>
                </a:rPr>
                <a:t>8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029200" y="1371600"/>
            <a:ext cx="2743200" cy="457200"/>
            <a:chOff x="3216" y="3360"/>
            <a:chExt cx="1728" cy="288"/>
          </a:xfrm>
        </p:grpSpPr>
        <p:sp>
          <p:nvSpPr>
            <p:cNvPr id="71702" name="Rectangle 22"/>
            <p:cNvSpPr>
              <a:spLocks noChangeArrowheads="1"/>
            </p:cNvSpPr>
            <p:nvPr/>
          </p:nvSpPr>
          <p:spPr bwMode="auto">
            <a:xfrm>
              <a:off x="3216" y="3360"/>
              <a:ext cx="432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71703" name="Rectangle 23"/>
            <p:cNvSpPr>
              <a:spLocks noChangeArrowheads="1"/>
            </p:cNvSpPr>
            <p:nvPr/>
          </p:nvSpPr>
          <p:spPr bwMode="auto">
            <a:xfrm>
              <a:off x="4512" y="3360"/>
              <a:ext cx="432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990099"/>
                  </a:solidFill>
                </a:rPr>
                <a:t>9</a:t>
              </a:r>
            </a:p>
          </p:txBody>
        </p:sp>
      </p:grpSp>
      <p:sp>
        <p:nvSpPr>
          <p:cNvPr id="71704" name="AutoShape 24"/>
          <p:cNvSpPr>
            <a:spLocks noChangeArrowheads="1"/>
          </p:cNvSpPr>
          <p:nvPr/>
        </p:nvSpPr>
        <p:spPr bwMode="auto">
          <a:xfrm>
            <a:off x="990600" y="2286000"/>
            <a:ext cx="381000" cy="381000"/>
          </a:xfrm>
          <a:prstGeom prst="wedgeRectCallout">
            <a:avLst>
              <a:gd name="adj1" fmla="val 22083"/>
              <a:gd name="adj2" fmla="val -145417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tIns="0"/>
          <a:lstStyle/>
          <a:p>
            <a:pPr algn="ctr"/>
            <a:r>
              <a:rPr lang="en-US" altLang="zh-CN" sz="1800" b="1" i="1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71705" name="AutoShape 25"/>
          <p:cNvSpPr>
            <a:spLocks noChangeArrowheads="1"/>
          </p:cNvSpPr>
          <p:nvPr/>
        </p:nvSpPr>
        <p:spPr bwMode="auto">
          <a:xfrm>
            <a:off x="6553200" y="2286000"/>
            <a:ext cx="381000" cy="381000"/>
          </a:xfrm>
          <a:prstGeom prst="wedgeRectCallout">
            <a:avLst>
              <a:gd name="adj1" fmla="val -12917"/>
              <a:gd name="adj2" fmla="val -154583"/>
            </a:avLst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tIns="0"/>
          <a:lstStyle/>
          <a:p>
            <a:pPr algn="ctr"/>
            <a:r>
              <a:rPr lang="en-US" altLang="zh-CN" sz="1800" b="1" i="1">
                <a:solidFill>
                  <a:srgbClr val="009900"/>
                </a:solidFill>
              </a:rPr>
              <a:t>j</a:t>
            </a:r>
          </a:p>
        </p:txBody>
      </p:sp>
      <p:sp>
        <p:nvSpPr>
          <p:cNvPr id="71706" name="Text Box 26"/>
          <p:cNvSpPr txBox="1">
            <a:spLocks noChangeArrowheads="1"/>
          </p:cNvSpPr>
          <p:nvPr/>
        </p:nvSpPr>
        <p:spPr bwMode="auto">
          <a:xfrm>
            <a:off x="990600" y="914400"/>
            <a:ext cx="5334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71707" name="Text Box 27"/>
          <p:cNvSpPr txBox="1">
            <a:spLocks noChangeArrowheads="1"/>
          </p:cNvSpPr>
          <p:nvPr/>
        </p:nvSpPr>
        <p:spPr bwMode="auto">
          <a:xfrm>
            <a:off x="6477000" y="914400"/>
            <a:ext cx="5334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&gt;</a:t>
            </a:r>
          </a:p>
        </p:txBody>
      </p:sp>
      <p:sp>
        <p:nvSpPr>
          <p:cNvPr id="71708" name="AutoShape 28"/>
          <p:cNvSpPr>
            <a:spLocks noChangeArrowheads="1"/>
          </p:cNvSpPr>
          <p:nvPr/>
        </p:nvSpPr>
        <p:spPr bwMode="auto">
          <a:xfrm>
            <a:off x="5867400" y="2286000"/>
            <a:ext cx="381000" cy="381000"/>
          </a:xfrm>
          <a:prstGeom prst="wedgeRectCallout">
            <a:avLst>
              <a:gd name="adj1" fmla="val 1667"/>
              <a:gd name="adj2" fmla="val -152917"/>
            </a:avLst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tIns="0"/>
          <a:lstStyle/>
          <a:p>
            <a:pPr algn="ctr"/>
            <a:r>
              <a:rPr lang="en-US" altLang="zh-CN" sz="1800" b="1" i="1">
                <a:solidFill>
                  <a:srgbClr val="009900"/>
                </a:solidFill>
              </a:rPr>
              <a:t>j</a:t>
            </a:r>
          </a:p>
        </p:txBody>
      </p:sp>
      <p:sp>
        <p:nvSpPr>
          <p:cNvPr id="71709" name="Rectangle 29"/>
          <p:cNvSpPr>
            <a:spLocks noChangeArrowheads="1"/>
          </p:cNvSpPr>
          <p:nvPr/>
        </p:nvSpPr>
        <p:spPr bwMode="auto">
          <a:xfrm>
            <a:off x="6477000" y="1863725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0" name="Text Box 30"/>
          <p:cNvSpPr txBox="1">
            <a:spLocks noChangeArrowheads="1"/>
          </p:cNvSpPr>
          <p:nvPr/>
        </p:nvSpPr>
        <p:spPr bwMode="auto">
          <a:xfrm>
            <a:off x="5791200" y="914400"/>
            <a:ext cx="5334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&lt;</a:t>
            </a:r>
          </a:p>
        </p:txBody>
      </p:sp>
      <p:sp>
        <p:nvSpPr>
          <p:cNvPr id="71712" name="Text Box 32"/>
          <p:cNvSpPr txBox="1">
            <a:spLocks noChangeArrowheads="1"/>
          </p:cNvSpPr>
          <p:nvPr/>
        </p:nvSpPr>
        <p:spPr bwMode="auto">
          <a:xfrm>
            <a:off x="1676400" y="914400"/>
            <a:ext cx="5334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&lt;</a:t>
            </a:r>
          </a:p>
        </p:txBody>
      </p:sp>
      <p:sp>
        <p:nvSpPr>
          <p:cNvPr id="71713" name="Rectangle 33"/>
          <p:cNvSpPr>
            <a:spLocks noChangeArrowheads="1"/>
          </p:cNvSpPr>
          <p:nvPr/>
        </p:nvSpPr>
        <p:spPr bwMode="auto">
          <a:xfrm>
            <a:off x="914400" y="1863725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4" name="AutoShape 34"/>
          <p:cNvSpPr>
            <a:spLocks noChangeArrowheads="1"/>
          </p:cNvSpPr>
          <p:nvPr/>
        </p:nvSpPr>
        <p:spPr bwMode="auto">
          <a:xfrm>
            <a:off x="1752600" y="2286000"/>
            <a:ext cx="381000" cy="381000"/>
          </a:xfrm>
          <a:prstGeom prst="wedgeRectCallout">
            <a:avLst>
              <a:gd name="adj1" fmla="val -9167"/>
              <a:gd name="adj2" fmla="val -157500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tIns="0"/>
          <a:lstStyle/>
          <a:p>
            <a:pPr algn="ctr"/>
            <a:r>
              <a:rPr lang="en-US" altLang="zh-CN" sz="1800" b="1" i="1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71715" name="AutoShape 35"/>
          <p:cNvSpPr>
            <a:spLocks noChangeArrowheads="1"/>
          </p:cNvSpPr>
          <p:nvPr/>
        </p:nvSpPr>
        <p:spPr bwMode="auto">
          <a:xfrm>
            <a:off x="2514600" y="2286000"/>
            <a:ext cx="381000" cy="381000"/>
          </a:xfrm>
          <a:prstGeom prst="wedgeRectCallout">
            <a:avLst>
              <a:gd name="adj1" fmla="val -25000"/>
              <a:gd name="adj2" fmla="val -147500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tIns="0"/>
          <a:lstStyle/>
          <a:p>
            <a:pPr algn="ctr"/>
            <a:r>
              <a:rPr lang="en-US" altLang="zh-CN" sz="1800" b="1" i="1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71716" name="Rectangle 36"/>
          <p:cNvSpPr>
            <a:spLocks noChangeArrowheads="1"/>
          </p:cNvSpPr>
          <p:nvPr/>
        </p:nvSpPr>
        <p:spPr bwMode="auto">
          <a:xfrm>
            <a:off x="1676400" y="1863725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7" name="Text Box 37"/>
          <p:cNvSpPr txBox="1">
            <a:spLocks noChangeArrowheads="1"/>
          </p:cNvSpPr>
          <p:nvPr/>
        </p:nvSpPr>
        <p:spPr bwMode="auto">
          <a:xfrm>
            <a:off x="2362200" y="914400"/>
            <a:ext cx="5334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&lt;</a:t>
            </a:r>
          </a:p>
        </p:txBody>
      </p:sp>
      <p:sp>
        <p:nvSpPr>
          <p:cNvPr id="71718" name="AutoShape 38"/>
          <p:cNvSpPr>
            <a:spLocks noChangeArrowheads="1"/>
          </p:cNvSpPr>
          <p:nvPr/>
        </p:nvSpPr>
        <p:spPr bwMode="auto">
          <a:xfrm>
            <a:off x="3124200" y="2286000"/>
            <a:ext cx="381000" cy="381000"/>
          </a:xfrm>
          <a:prstGeom prst="wedgeRectCallout">
            <a:avLst>
              <a:gd name="adj1" fmla="val -2083"/>
              <a:gd name="adj2" fmla="val -145417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tIns="0"/>
          <a:lstStyle/>
          <a:p>
            <a:pPr algn="ctr"/>
            <a:r>
              <a:rPr lang="en-US" altLang="zh-CN" sz="1800" b="1" i="1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71719" name="Rectangle 39"/>
          <p:cNvSpPr>
            <a:spLocks noChangeArrowheads="1"/>
          </p:cNvSpPr>
          <p:nvPr/>
        </p:nvSpPr>
        <p:spPr bwMode="auto">
          <a:xfrm>
            <a:off x="2438400" y="1863725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0" name="Text Box 40"/>
          <p:cNvSpPr txBox="1">
            <a:spLocks noChangeArrowheads="1"/>
          </p:cNvSpPr>
          <p:nvPr/>
        </p:nvSpPr>
        <p:spPr bwMode="auto">
          <a:xfrm>
            <a:off x="3048000" y="914400"/>
            <a:ext cx="5334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71721" name="AutoShape 41"/>
          <p:cNvSpPr>
            <a:spLocks noChangeArrowheads="1"/>
          </p:cNvSpPr>
          <p:nvPr/>
        </p:nvSpPr>
        <p:spPr bwMode="auto">
          <a:xfrm>
            <a:off x="5257800" y="2286000"/>
            <a:ext cx="381000" cy="381000"/>
          </a:xfrm>
          <a:prstGeom prst="wedgeRectCallout">
            <a:avLst>
              <a:gd name="adj1" fmla="val -20833"/>
              <a:gd name="adj2" fmla="val -147917"/>
            </a:avLst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tIns="0"/>
          <a:lstStyle/>
          <a:p>
            <a:pPr algn="ctr"/>
            <a:r>
              <a:rPr lang="en-US" altLang="zh-CN" sz="1800" b="1" i="1">
                <a:solidFill>
                  <a:srgbClr val="009900"/>
                </a:solidFill>
              </a:rPr>
              <a:t>j</a:t>
            </a:r>
          </a:p>
        </p:txBody>
      </p:sp>
      <p:sp>
        <p:nvSpPr>
          <p:cNvPr id="71722" name="Rectangle 42"/>
          <p:cNvSpPr>
            <a:spLocks noChangeArrowheads="1"/>
          </p:cNvSpPr>
          <p:nvPr/>
        </p:nvSpPr>
        <p:spPr bwMode="auto">
          <a:xfrm>
            <a:off x="5791200" y="1863725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3" name="Text Box 43"/>
          <p:cNvSpPr txBox="1">
            <a:spLocks noChangeArrowheads="1"/>
          </p:cNvSpPr>
          <p:nvPr/>
        </p:nvSpPr>
        <p:spPr bwMode="auto">
          <a:xfrm>
            <a:off x="5105400" y="914400"/>
            <a:ext cx="5334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&lt;</a:t>
            </a:r>
          </a:p>
        </p:txBody>
      </p:sp>
      <p:sp>
        <p:nvSpPr>
          <p:cNvPr id="71724" name="AutoShape 44"/>
          <p:cNvSpPr>
            <a:spLocks noChangeArrowheads="1"/>
          </p:cNvSpPr>
          <p:nvPr/>
        </p:nvSpPr>
        <p:spPr bwMode="auto">
          <a:xfrm>
            <a:off x="3657600" y="2286000"/>
            <a:ext cx="1447800" cy="304800"/>
          </a:xfrm>
          <a:prstGeom prst="leftRightArrow">
            <a:avLst>
              <a:gd name="adj1" fmla="val 20833"/>
              <a:gd name="adj2" fmla="val 97925"/>
            </a:avLst>
          </a:prstGeom>
          <a:solidFill>
            <a:schemeClr val="hlink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5" name="AutoShape 45"/>
          <p:cNvSpPr>
            <a:spLocks noChangeArrowheads="1"/>
          </p:cNvSpPr>
          <p:nvPr/>
        </p:nvSpPr>
        <p:spPr bwMode="auto">
          <a:xfrm>
            <a:off x="3810000" y="2286000"/>
            <a:ext cx="381000" cy="381000"/>
          </a:xfrm>
          <a:prstGeom prst="wedgeRectCallout">
            <a:avLst>
              <a:gd name="adj1" fmla="val -2917"/>
              <a:gd name="adj2" fmla="val -160833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tIns="0"/>
          <a:lstStyle/>
          <a:p>
            <a:pPr algn="ctr"/>
            <a:r>
              <a:rPr lang="en-US" altLang="zh-CN" sz="1800" b="1" i="1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71726" name="Rectangle 46"/>
          <p:cNvSpPr>
            <a:spLocks noChangeArrowheads="1"/>
          </p:cNvSpPr>
          <p:nvPr/>
        </p:nvSpPr>
        <p:spPr bwMode="auto">
          <a:xfrm>
            <a:off x="3011488" y="1863725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7" name="Text Box 47"/>
          <p:cNvSpPr txBox="1">
            <a:spLocks noChangeArrowheads="1"/>
          </p:cNvSpPr>
          <p:nvPr/>
        </p:nvSpPr>
        <p:spPr bwMode="auto">
          <a:xfrm>
            <a:off x="3733800" y="914400"/>
            <a:ext cx="5334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&lt;</a:t>
            </a:r>
          </a:p>
        </p:txBody>
      </p:sp>
      <p:sp>
        <p:nvSpPr>
          <p:cNvPr id="71728" name="AutoShape 48"/>
          <p:cNvSpPr>
            <a:spLocks noChangeArrowheads="1"/>
          </p:cNvSpPr>
          <p:nvPr/>
        </p:nvSpPr>
        <p:spPr bwMode="auto">
          <a:xfrm>
            <a:off x="4495800" y="2286000"/>
            <a:ext cx="381000" cy="381000"/>
          </a:xfrm>
          <a:prstGeom prst="wedgeRectCallout">
            <a:avLst>
              <a:gd name="adj1" fmla="val -7500"/>
              <a:gd name="adj2" fmla="val -159167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tIns="0"/>
          <a:lstStyle/>
          <a:p>
            <a:pPr algn="ctr"/>
            <a:r>
              <a:rPr lang="en-US" altLang="zh-CN" sz="1800" b="1" i="1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71729" name="Rectangle 49"/>
          <p:cNvSpPr>
            <a:spLocks noChangeArrowheads="1"/>
          </p:cNvSpPr>
          <p:nvPr/>
        </p:nvSpPr>
        <p:spPr bwMode="auto">
          <a:xfrm>
            <a:off x="3733800" y="1863725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0" name="Text Box 50"/>
          <p:cNvSpPr txBox="1">
            <a:spLocks noChangeArrowheads="1"/>
          </p:cNvSpPr>
          <p:nvPr/>
        </p:nvSpPr>
        <p:spPr bwMode="auto">
          <a:xfrm>
            <a:off x="4419600" y="914400"/>
            <a:ext cx="5334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&lt;</a:t>
            </a:r>
          </a:p>
        </p:txBody>
      </p:sp>
      <p:sp>
        <p:nvSpPr>
          <p:cNvPr id="71731" name="Rectangle 51"/>
          <p:cNvSpPr>
            <a:spLocks noChangeArrowheads="1"/>
          </p:cNvSpPr>
          <p:nvPr/>
        </p:nvSpPr>
        <p:spPr bwMode="auto">
          <a:xfrm>
            <a:off x="5181600" y="1863725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2" name="Rectangle 52"/>
          <p:cNvSpPr>
            <a:spLocks noChangeArrowheads="1"/>
          </p:cNvSpPr>
          <p:nvPr/>
        </p:nvSpPr>
        <p:spPr bwMode="auto">
          <a:xfrm>
            <a:off x="4419600" y="1863725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3" name="Text Box 53"/>
          <p:cNvSpPr txBox="1">
            <a:spLocks noChangeArrowheads="1"/>
          </p:cNvSpPr>
          <p:nvPr/>
        </p:nvSpPr>
        <p:spPr bwMode="auto">
          <a:xfrm>
            <a:off x="5105400" y="685800"/>
            <a:ext cx="5334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71734" name="AutoShape 54"/>
          <p:cNvSpPr>
            <a:spLocks noChangeArrowheads="1"/>
          </p:cNvSpPr>
          <p:nvPr/>
        </p:nvSpPr>
        <p:spPr bwMode="auto">
          <a:xfrm>
            <a:off x="4495800" y="2286000"/>
            <a:ext cx="381000" cy="381000"/>
          </a:xfrm>
          <a:prstGeom prst="wedgeRectCallout">
            <a:avLst>
              <a:gd name="adj1" fmla="val 0"/>
              <a:gd name="adj2" fmla="val -156667"/>
            </a:avLst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tIns="0"/>
          <a:lstStyle/>
          <a:p>
            <a:pPr algn="ctr"/>
            <a:r>
              <a:rPr lang="en-US" altLang="zh-CN" sz="1800" b="1" i="1">
                <a:solidFill>
                  <a:srgbClr val="009900"/>
                </a:solidFill>
              </a:rPr>
              <a:t>j</a:t>
            </a:r>
          </a:p>
        </p:txBody>
      </p:sp>
      <p:sp>
        <p:nvSpPr>
          <p:cNvPr id="71735" name="AutoShape 55"/>
          <p:cNvSpPr>
            <a:spLocks noChangeArrowheads="1"/>
          </p:cNvSpPr>
          <p:nvPr/>
        </p:nvSpPr>
        <p:spPr bwMode="auto">
          <a:xfrm>
            <a:off x="5867400" y="2286000"/>
            <a:ext cx="381000" cy="381000"/>
          </a:xfrm>
          <a:prstGeom prst="wedgeRectCallout">
            <a:avLst>
              <a:gd name="adj1" fmla="val -167500"/>
              <a:gd name="adj2" fmla="val -161250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tIns="0"/>
          <a:lstStyle/>
          <a:p>
            <a:pPr algn="ctr"/>
            <a:r>
              <a:rPr lang="en-US" altLang="zh-CN" sz="1800" b="1" i="1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71736" name="Text Box 56"/>
          <p:cNvSpPr txBox="1">
            <a:spLocks noChangeArrowheads="1"/>
          </p:cNvSpPr>
          <p:nvPr/>
        </p:nvSpPr>
        <p:spPr bwMode="auto">
          <a:xfrm>
            <a:off x="4419600" y="685800"/>
            <a:ext cx="5334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&lt;</a:t>
            </a:r>
          </a:p>
        </p:txBody>
      </p:sp>
      <p:sp>
        <p:nvSpPr>
          <p:cNvPr id="71737" name="Freeform 57"/>
          <p:cNvSpPr>
            <a:spLocks/>
          </p:cNvSpPr>
          <p:nvPr/>
        </p:nvSpPr>
        <p:spPr bwMode="auto">
          <a:xfrm>
            <a:off x="5410200" y="1828800"/>
            <a:ext cx="2057400" cy="342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6" y="144"/>
              </a:cxn>
              <a:cxn ang="0">
                <a:pos x="864" y="192"/>
              </a:cxn>
              <a:cxn ang="0">
                <a:pos x="1296" y="0"/>
              </a:cxn>
            </a:cxnLst>
            <a:rect l="0" t="0" r="r" b="b"/>
            <a:pathLst>
              <a:path w="1296" h="216">
                <a:moveTo>
                  <a:pt x="0" y="0"/>
                </a:moveTo>
                <a:cubicBezTo>
                  <a:pt x="96" y="56"/>
                  <a:pt x="192" y="112"/>
                  <a:pt x="336" y="144"/>
                </a:cubicBezTo>
                <a:cubicBezTo>
                  <a:pt x="480" y="176"/>
                  <a:pt x="704" y="216"/>
                  <a:pt x="864" y="192"/>
                </a:cubicBezTo>
                <a:cubicBezTo>
                  <a:pt x="1024" y="168"/>
                  <a:pt x="1160" y="84"/>
                  <a:pt x="1296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triangle" w="sm" len="lg"/>
            <a:tailEnd type="triangle" w="sm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u="sng" dirty="0">
                <a:solidFill>
                  <a:srgbClr val="000000"/>
                </a:solidFill>
              </a:rPr>
              <a:t>第</a:t>
            </a:r>
            <a:r>
              <a:rPr kumimoji="1" lang="en-US" altLang="zh-CN" u="sng" dirty="0">
                <a:solidFill>
                  <a:srgbClr val="000000"/>
                </a:solidFill>
              </a:rPr>
              <a:t>7</a:t>
            </a:r>
            <a:r>
              <a:rPr kumimoji="1" lang="zh-CN" altLang="en-US" u="sng" dirty="0">
                <a:solidFill>
                  <a:srgbClr val="000000"/>
                </a:solidFill>
              </a:rPr>
              <a:t>章 排序</a:t>
            </a:r>
            <a:endParaRPr kumimoji="1" lang="en-US" altLang="zh-CN" u="sng" dirty="0">
              <a:solidFill>
                <a:srgbClr val="000000"/>
              </a:solidFill>
            </a:endParaRPr>
          </a:p>
        </p:txBody>
      </p:sp>
      <p:sp>
        <p:nvSpPr>
          <p:cNvPr id="110" name="Text Box 2"/>
          <p:cNvSpPr txBox="1">
            <a:spLocks noChangeArrowheads="1"/>
          </p:cNvSpPr>
          <p:nvPr/>
        </p:nvSpPr>
        <p:spPr bwMode="auto">
          <a:xfrm>
            <a:off x="7215206" y="0"/>
            <a:ext cx="1922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§7.4  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交换排序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112" name="Rectangle 3"/>
          <p:cNvSpPr>
            <a:spLocks noChangeArrowheads="1"/>
          </p:cNvSpPr>
          <p:nvPr/>
        </p:nvSpPr>
        <p:spPr bwMode="auto">
          <a:xfrm>
            <a:off x="457200" y="2962247"/>
            <a:ext cx="247172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sym typeface="Wingdings" pitchFamily="2" charset="2"/>
              </a:rPr>
              <a:t>  </a:t>
            </a:r>
            <a:r>
              <a:rPr lang="zh-CN" altLang="en-US" sz="2000" b="1" dirty="0">
                <a:ea typeface="MS Hei" pitchFamily="49" charset="-122"/>
                <a:sym typeface="Wingdings" pitchFamily="2" charset="2"/>
              </a:rPr>
              <a:t>分析时间复杂性</a:t>
            </a:r>
            <a:endParaRPr lang="en-US" altLang="zh-CN" sz="2000" b="1" dirty="0">
              <a:ea typeface="MS Hei" pitchFamily="49" charset="-122"/>
            </a:endParaRPr>
          </a:p>
        </p:txBody>
      </p:sp>
      <p:sp>
        <p:nvSpPr>
          <p:cNvPr id="113" name="Rectangle 4"/>
          <p:cNvSpPr>
            <a:spLocks noChangeArrowheads="1"/>
          </p:cNvSpPr>
          <p:nvPr/>
        </p:nvSpPr>
        <p:spPr bwMode="auto">
          <a:xfrm>
            <a:off x="1752600" y="3471866"/>
            <a:ext cx="48006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 dirty="0">
                <a:ea typeface="MS Hei" pitchFamily="49" charset="-122"/>
                <a:sym typeface="Wingdings" pitchFamily="2" charset="2"/>
              </a:rPr>
              <a:t>T</a:t>
            </a:r>
            <a:r>
              <a:rPr lang="en-US" altLang="zh-CN" b="1" dirty="0">
                <a:ea typeface="MS Hei" pitchFamily="49" charset="-122"/>
                <a:sym typeface="Wingdings" pitchFamily="2" charset="2"/>
              </a:rPr>
              <a:t>( </a:t>
            </a:r>
            <a:r>
              <a:rPr lang="en-US" altLang="zh-CN" b="1" i="1" dirty="0">
                <a:ea typeface="MS Hei" pitchFamily="49" charset="-122"/>
                <a:sym typeface="Wingdings" pitchFamily="2" charset="2"/>
              </a:rPr>
              <a:t>N </a:t>
            </a:r>
            <a:r>
              <a:rPr lang="en-US" altLang="zh-CN" b="1" dirty="0">
                <a:ea typeface="MS Hei" pitchFamily="49" charset="-122"/>
                <a:sym typeface="Wingdings" pitchFamily="2" charset="2"/>
              </a:rPr>
              <a:t>) = </a:t>
            </a:r>
            <a:r>
              <a:rPr lang="en-US" altLang="zh-CN" b="1" i="1" dirty="0">
                <a:ea typeface="MS Hei" pitchFamily="49" charset="-122"/>
                <a:sym typeface="Wingdings" pitchFamily="2" charset="2"/>
              </a:rPr>
              <a:t>T</a:t>
            </a:r>
            <a:r>
              <a:rPr lang="en-US" altLang="zh-CN" b="1" dirty="0">
                <a:ea typeface="MS Hei" pitchFamily="49" charset="-122"/>
                <a:sym typeface="Wingdings" pitchFamily="2" charset="2"/>
              </a:rPr>
              <a:t>( </a:t>
            </a:r>
            <a:r>
              <a:rPr lang="en-US" altLang="zh-CN" b="1" i="1" dirty="0" err="1">
                <a:ea typeface="MS Hei" pitchFamily="49" charset="-122"/>
                <a:sym typeface="Wingdings" pitchFamily="2" charset="2"/>
              </a:rPr>
              <a:t>i</a:t>
            </a:r>
            <a:r>
              <a:rPr lang="en-US" altLang="zh-CN" b="1" i="1" dirty="0">
                <a:ea typeface="MS Hei" pitchFamily="49" charset="-122"/>
                <a:sym typeface="Wingdings" pitchFamily="2" charset="2"/>
              </a:rPr>
              <a:t> </a:t>
            </a:r>
            <a:r>
              <a:rPr lang="en-US" altLang="zh-CN" b="1" dirty="0">
                <a:ea typeface="MS Hei" pitchFamily="49" charset="-122"/>
                <a:sym typeface="Wingdings" pitchFamily="2" charset="2"/>
              </a:rPr>
              <a:t>) + </a:t>
            </a:r>
            <a:r>
              <a:rPr lang="en-US" altLang="zh-CN" b="1" i="1" dirty="0">
                <a:ea typeface="MS Hei" pitchFamily="49" charset="-122"/>
                <a:sym typeface="Wingdings" pitchFamily="2" charset="2"/>
              </a:rPr>
              <a:t>T</a:t>
            </a:r>
            <a:r>
              <a:rPr lang="en-US" altLang="zh-CN" b="1" dirty="0">
                <a:ea typeface="MS Hei" pitchFamily="49" charset="-122"/>
                <a:sym typeface="Wingdings" pitchFamily="2" charset="2"/>
              </a:rPr>
              <a:t>( </a:t>
            </a:r>
            <a:r>
              <a:rPr lang="en-US" altLang="zh-CN" b="1" i="1" dirty="0">
                <a:ea typeface="MS Hei" pitchFamily="49" charset="-122"/>
                <a:sym typeface="Wingdings" pitchFamily="2" charset="2"/>
              </a:rPr>
              <a:t>N – </a:t>
            </a:r>
            <a:r>
              <a:rPr lang="en-US" altLang="zh-CN" b="1" i="1" dirty="0" err="1">
                <a:ea typeface="MS Hei" pitchFamily="49" charset="-122"/>
                <a:sym typeface="Wingdings" pitchFamily="2" charset="2"/>
              </a:rPr>
              <a:t>i</a:t>
            </a:r>
            <a:r>
              <a:rPr lang="en-US" altLang="zh-CN" b="1" i="1" dirty="0">
                <a:ea typeface="MS Hei" pitchFamily="49" charset="-122"/>
                <a:sym typeface="Wingdings" pitchFamily="2" charset="2"/>
              </a:rPr>
              <a:t> – </a:t>
            </a:r>
            <a:r>
              <a:rPr lang="en-US" altLang="zh-CN" b="1" dirty="0">
                <a:ea typeface="MS Hei" pitchFamily="49" charset="-122"/>
                <a:sym typeface="Wingdings" pitchFamily="2" charset="2"/>
              </a:rPr>
              <a:t>1 ) + </a:t>
            </a:r>
            <a:r>
              <a:rPr lang="en-US" altLang="zh-CN" b="1" i="1" dirty="0">
                <a:ea typeface="MS Hei" pitchFamily="49" charset="-122"/>
                <a:sym typeface="Wingdings" pitchFamily="2" charset="2"/>
              </a:rPr>
              <a:t>c N</a:t>
            </a:r>
            <a:endParaRPr lang="en-US" altLang="zh-CN" b="1" dirty="0">
              <a:ea typeface="MS Hei" pitchFamily="49" charset="-122"/>
              <a:sym typeface="Wingdings" pitchFamily="2" charset="2"/>
            </a:endParaRPr>
          </a:p>
        </p:txBody>
      </p:sp>
      <p:sp>
        <p:nvSpPr>
          <p:cNvPr id="114" name="Rectangle 5"/>
          <p:cNvSpPr>
            <a:spLocks noChangeArrowheads="1"/>
          </p:cNvSpPr>
          <p:nvPr/>
        </p:nvSpPr>
        <p:spPr bwMode="auto">
          <a:xfrm>
            <a:off x="457200" y="3829056"/>
            <a:ext cx="31242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hlink"/>
                </a:solidFill>
                <a:ea typeface="MS Hei" pitchFamily="49" charset="-122"/>
                <a:sym typeface="Wingdings" pitchFamily="2" charset="2"/>
              </a:rPr>
              <a:t></a:t>
            </a:r>
            <a:r>
              <a:rPr lang="en-US" altLang="zh-CN" b="1" dirty="0">
                <a:ea typeface="MS Hei" pitchFamily="49" charset="-122"/>
                <a:sym typeface="Wingdings" pitchFamily="2" charset="2"/>
              </a:rPr>
              <a:t> </a:t>
            </a:r>
            <a:r>
              <a:rPr lang="zh-CN" altLang="en-US" b="1" dirty="0">
                <a:ea typeface="MS Hei" pitchFamily="49" charset="-122"/>
                <a:sym typeface="Wingdings" pitchFamily="2" charset="2"/>
              </a:rPr>
              <a:t>最坏情形</a:t>
            </a:r>
            <a:r>
              <a:rPr lang="en-US" altLang="zh-CN" b="1" dirty="0">
                <a:ea typeface="MS Hei" pitchFamily="49" charset="-122"/>
                <a:sym typeface="Wingdings" pitchFamily="2" charset="2"/>
              </a:rPr>
              <a:t>:</a:t>
            </a:r>
            <a:endParaRPr lang="en-US" altLang="zh-CN" b="1" dirty="0">
              <a:ea typeface="MS Hei" pitchFamily="49" charset="-122"/>
            </a:endParaRPr>
          </a:p>
        </p:txBody>
      </p:sp>
      <p:sp>
        <p:nvSpPr>
          <p:cNvPr id="115" name="Rectangle 6"/>
          <p:cNvSpPr>
            <a:spLocks noChangeArrowheads="1"/>
          </p:cNvSpPr>
          <p:nvPr/>
        </p:nvSpPr>
        <p:spPr bwMode="auto">
          <a:xfrm>
            <a:off x="914400" y="4257684"/>
            <a:ext cx="35814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ea typeface="MS Hei" pitchFamily="49" charset="-122"/>
                <a:sym typeface="Wingdings" pitchFamily="2" charset="2"/>
              </a:rPr>
              <a:t>T</a:t>
            </a:r>
            <a:r>
              <a:rPr lang="en-US" altLang="zh-CN" b="1">
                <a:ea typeface="MS Hei" pitchFamily="49" charset="-122"/>
                <a:sym typeface="Wingdings" pitchFamily="2" charset="2"/>
              </a:rPr>
              <a:t>( </a:t>
            </a:r>
            <a:r>
              <a:rPr lang="en-US" altLang="zh-CN" b="1" i="1">
                <a:ea typeface="MS Hei" pitchFamily="49" charset="-122"/>
                <a:sym typeface="Wingdings" pitchFamily="2" charset="2"/>
              </a:rPr>
              <a:t>N </a:t>
            </a:r>
            <a:r>
              <a:rPr lang="en-US" altLang="zh-CN" b="1">
                <a:ea typeface="MS Hei" pitchFamily="49" charset="-122"/>
                <a:sym typeface="Wingdings" pitchFamily="2" charset="2"/>
              </a:rPr>
              <a:t>) = </a:t>
            </a:r>
            <a:r>
              <a:rPr lang="en-US" altLang="zh-CN" b="1" i="1">
                <a:ea typeface="MS Hei" pitchFamily="49" charset="-122"/>
                <a:sym typeface="Wingdings" pitchFamily="2" charset="2"/>
              </a:rPr>
              <a:t>T</a:t>
            </a:r>
            <a:r>
              <a:rPr lang="en-US" altLang="zh-CN" b="1">
                <a:ea typeface="MS Hei" pitchFamily="49" charset="-122"/>
                <a:sym typeface="Wingdings" pitchFamily="2" charset="2"/>
              </a:rPr>
              <a:t>( </a:t>
            </a:r>
            <a:r>
              <a:rPr lang="en-US" altLang="zh-CN" b="1" i="1">
                <a:ea typeface="MS Hei" pitchFamily="49" charset="-122"/>
                <a:sym typeface="Wingdings" pitchFamily="2" charset="2"/>
              </a:rPr>
              <a:t>N – </a:t>
            </a:r>
            <a:r>
              <a:rPr lang="en-US" altLang="zh-CN" b="1">
                <a:ea typeface="MS Hei" pitchFamily="49" charset="-122"/>
                <a:sym typeface="Wingdings" pitchFamily="2" charset="2"/>
              </a:rPr>
              <a:t>1 ) + </a:t>
            </a:r>
            <a:r>
              <a:rPr lang="en-US" altLang="zh-CN" b="1" i="1">
                <a:ea typeface="MS Hei" pitchFamily="49" charset="-122"/>
                <a:sym typeface="Wingdings" pitchFamily="2" charset="2"/>
              </a:rPr>
              <a:t>c N</a:t>
            </a:r>
            <a:endParaRPr lang="en-US" altLang="zh-CN" b="1">
              <a:ea typeface="MS Hei" pitchFamily="49" charset="-122"/>
              <a:sym typeface="Wingdings" pitchFamily="2" charset="2"/>
            </a:endParaRPr>
          </a:p>
        </p:txBody>
      </p:sp>
      <p:sp>
        <p:nvSpPr>
          <p:cNvPr id="116" name="AutoShape 7"/>
          <p:cNvSpPr>
            <a:spLocks noChangeArrowheads="1"/>
          </p:cNvSpPr>
          <p:nvPr/>
        </p:nvSpPr>
        <p:spPr bwMode="auto">
          <a:xfrm>
            <a:off x="4419600" y="4329122"/>
            <a:ext cx="609600" cy="228600"/>
          </a:xfrm>
          <a:prstGeom prst="rightArrow">
            <a:avLst>
              <a:gd name="adj1" fmla="val 50000"/>
              <a:gd name="adj2" fmla="val 118753"/>
            </a:avLst>
          </a:prstGeom>
          <a:solidFill>
            <a:schemeClr val="hlink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Rectangle 8"/>
          <p:cNvSpPr>
            <a:spLocks noChangeArrowheads="1"/>
          </p:cNvSpPr>
          <p:nvPr/>
        </p:nvSpPr>
        <p:spPr bwMode="auto">
          <a:xfrm>
            <a:off x="5105400" y="4257684"/>
            <a:ext cx="24384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 dirty="0" err="1">
                <a:ea typeface="MS Hei" pitchFamily="49" charset="-122"/>
                <a:sym typeface="Wingdings" pitchFamily="2" charset="2"/>
              </a:rPr>
              <a:t>T</a:t>
            </a:r>
            <a:r>
              <a:rPr lang="en-US" altLang="zh-CN" b="1" i="1" baseline="-25000" dirty="0" err="1">
                <a:ea typeface="MS Hei" pitchFamily="49" charset="-122"/>
                <a:sym typeface="Wingdings" pitchFamily="2" charset="2"/>
              </a:rPr>
              <a:t>worst</a:t>
            </a:r>
            <a:r>
              <a:rPr lang="en-US" altLang="zh-CN" b="1" dirty="0">
                <a:ea typeface="MS Hei" pitchFamily="49" charset="-122"/>
                <a:sym typeface="Wingdings" pitchFamily="2" charset="2"/>
              </a:rPr>
              <a:t>( </a:t>
            </a:r>
            <a:r>
              <a:rPr lang="en-US" altLang="zh-CN" b="1" i="1" dirty="0">
                <a:ea typeface="MS Hei" pitchFamily="49" charset="-122"/>
                <a:sym typeface="Wingdings" pitchFamily="2" charset="2"/>
              </a:rPr>
              <a:t>N </a:t>
            </a:r>
            <a:r>
              <a:rPr lang="en-US" altLang="zh-CN" b="1" dirty="0">
                <a:ea typeface="MS Hei" pitchFamily="49" charset="-122"/>
                <a:sym typeface="Wingdings" pitchFamily="2" charset="2"/>
              </a:rPr>
              <a:t>) = O( </a:t>
            </a:r>
            <a:r>
              <a:rPr lang="en-US" altLang="zh-CN" b="1" i="1" dirty="0">
                <a:ea typeface="MS Hei" pitchFamily="49" charset="-122"/>
                <a:sym typeface="Wingdings" pitchFamily="2" charset="2"/>
              </a:rPr>
              <a:t>N</a:t>
            </a:r>
            <a:r>
              <a:rPr lang="en-US" altLang="zh-CN" b="1" baseline="30000" dirty="0">
                <a:ea typeface="MS Hei" pitchFamily="49" charset="-122"/>
                <a:sym typeface="Wingdings" pitchFamily="2" charset="2"/>
              </a:rPr>
              <a:t>2</a:t>
            </a:r>
            <a:r>
              <a:rPr lang="en-US" altLang="zh-CN" b="1" dirty="0">
                <a:ea typeface="MS Hei" pitchFamily="49" charset="-122"/>
                <a:sym typeface="Wingdings" pitchFamily="2" charset="2"/>
              </a:rPr>
              <a:t> )</a:t>
            </a:r>
          </a:p>
        </p:txBody>
      </p:sp>
      <p:sp>
        <p:nvSpPr>
          <p:cNvPr id="122" name="AutoShape 39"/>
          <p:cNvSpPr>
            <a:spLocks noChangeArrowheads="1"/>
          </p:cNvSpPr>
          <p:nvPr/>
        </p:nvSpPr>
        <p:spPr bwMode="auto">
          <a:xfrm>
            <a:off x="1571604" y="4857760"/>
            <a:ext cx="6500858" cy="1428760"/>
          </a:xfrm>
          <a:prstGeom prst="wedgeEllipseCallout">
            <a:avLst>
              <a:gd name="adj1" fmla="val 25769"/>
              <a:gd name="adj2" fmla="val -72407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b="1" dirty="0"/>
              <a:t>为了避免最坏情形，确定基准时用</a:t>
            </a:r>
            <a:r>
              <a:rPr lang="zh-CN" altLang="en-US" b="1" dirty="0">
                <a:solidFill>
                  <a:srgbClr val="3333FF"/>
                </a:solidFill>
              </a:rPr>
              <a:t>“三者取其中”</a:t>
            </a:r>
            <a:r>
              <a:rPr lang="zh-CN" altLang="en-US" b="1" dirty="0"/>
              <a:t>的方法，即将</a:t>
            </a:r>
            <a:r>
              <a:rPr lang="en-US" b="1" dirty="0"/>
              <a:t>A[ low ]</a:t>
            </a:r>
            <a:r>
              <a:rPr lang="zh-CN" altLang="en-US" b="1" dirty="0"/>
              <a:t>、</a:t>
            </a:r>
            <a:r>
              <a:rPr lang="en-US" b="1" dirty="0"/>
              <a:t>A[ high ]</a:t>
            </a:r>
            <a:r>
              <a:rPr lang="zh-CN" altLang="en-US" b="1" dirty="0"/>
              <a:t>、</a:t>
            </a:r>
            <a:r>
              <a:rPr lang="en-US" b="1" dirty="0"/>
              <a:t>A[ ( low + high ) / 2 ]</a:t>
            </a:r>
            <a:r>
              <a:rPr lang="zh-CN" altLang="en-US" b="1" dirty="0"/>
              <a:t>三者关键字的中值</a:t>
            </a:r>
            <a:endParaRPr lang="en-US" altLang="zh-CN" b="1" dirty="0"/>
          </a:p>
        </p:txBody>
      </p:sp>
      <p:sp>
        <p:nvSpPr>
          <p:cNvPr id="123" name="Rectangle 9"/>
          <p:cNvSpPr>
            <a:spLocks noChangeArrowheads="1"/>
          </p:cNvSpPr>
          <p:nvPr/>
        </p:nvSpPr>
        <p:spPr bwMode="auto">
          <a:xfrm>
            <a:off x="452462" y="4724416"/>
            <a:ext cx="51054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hlink"/>
                </a:solidFill>
                <a:ea typeface="MS Hei" pitchFamily="49" charset="-122"/>
                <a:sym typeface="Wingdings" pitchFamily="2" charset="2"/>
              </a:rPr>
              <a:t></a:t>
            </a:r>
            <a:r>
              <a:rPr lang="en-US" altLang="zh-CN" b="1" dirty="0">
                <a:ea typeface="MS Hei" pitchFamily="49" charset="-122"/>
                <a:sym typeface="Wingdings" pitchFamily="2" charset="2"/>
              </a:rPr>
              <a:t> </a:t>
            </a:r>
            <a:r>
              <a:rPr lang="zh-CN" altLang="en-US" b="1" dirty="0">
                <a:ea typeface="MS Hei" pitchFamily="49" charset="-122"/>
                <a:sym typeface="Wingdings" pitchFamily="2" charset="2"/>
              </a:rPr>
              <a:t>最好情形</a:t>
            </a:r>
            <a:r>
              <a:rPr lang="en-US" altLang="zh-CN" b="1" dirty="0">
                <a:ea typeface="MS Hei" pitchFamily="49" charset="-122"/>
                <a:sym typeface="Wingdings" pitchFamily="2" charset="2"/>
              </a:rPr>
              <a:t>:  </a:t>
            </a:r>
            <a:r>
              <a:rPr lang="en-US" altLang="zh-CN" b="1" dirty="0"/>
              <a:t>[ ... ... ] </a:t>
            </a:r>
            <a:r>
              <a:rPr lang="en-US" altLang="zh-CN" b="1" dirty="0">
                <a:solidFill>
                  <a:schemeClr val="hlink"/>
                </a:solidFill>
                <a:sym typeface="Symbol" pitchFamily="18" charset="2"/>
              </a:rPr>
              <a:t>  </a:t>
            </a:r>
            <a:r>
              <a:rPr lang="en-US" altLang="zh-CN" b="1" dirty="0"/>
              <a:t>[ ... ... ] </a:t>
            </a:r>
          </a:p>
        </p:txBody>
      </p:sp>
      <p:sp>
        <p:nvSpPr>
          <p:cNvPr id="124" name="Rectangle 10"/>
          <p:cNvSpPr>
            <a:spLocks noChangeArrowheads="1"/>
          </p:cNvSpPr>
          <p:nvPr/>
        </p:nvSpPr>
        <p:spPr bwMode="auto">
          <a:xfrm>
            <a:off x="909662" y="5257816"/>
            <a:ext cx="35814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ea typeface="MS Hei" pitchFamily="49" charset="-122"/>
                <a:sym typeface="Wingdings" pitchFamily="2" charset="2"/>
              </a:rPr>
              <a:t>T</a:t>
            </a:r>
            <a:r>
              <a:rPr lang="en-US" altLang="zh-CN" b="1">
                <a:ea typeface="MS Hei" pitchFamily="49" charset="-122"/>
                <a:sym typeface="Wingdings" pitchFamily="2" charset="2"/>
              </a:rPr>
              <a:t>( </a:t>
            </a:r>
            <a:r>
              <a:rPr lang="en-US" altLang="zh-CN" b="1" i="1">
                <a:ea typeface="MS Hei" pitchFamily="49" charset="-122"/>
                <a:sym typeface="Wingdings" pitchFamily="2" charset="2"/>
              </a:rPr>
              <a:t>N </a:t>
            </a:r>
            <a:r>
              <a:rPr lang="en-US" altLang="zh-CN" b="1">
                <a:ea typeface="MS Hei" pitchFamily="49" charset="-122"/>
                <a:sym typeface="Wingdings" pitchFamily="2" charset="2"/>
              </a:rPr>
              <a:t>) = 2</a:t>
            </a:r>
            <a:r>
              <a:rPr lang="en-US" altLang="zh-CN" b="1" i="1">
                <a:ea typeface="MS Hei" pitchFamily="49" charset="-122"/>
                <a:sym typeface="Wingdings" pitchFamily="2" charset="2"/>
              </a:rPr>
              <a:t>T</a:t>
            </a:r>
            <a:r>
              <a:rPr lang="en-US" altLang="zh-CN" b="1">
                <a:ea typeface="MS Hei" pitchFamily="49" charset="-122"/>
                <a:sym typeface="Wingdings" pitchFamily="2" charset="2"/>
              </a:rPr>
              <a:t>( </a:t>
            </a:r>
            <a:r>
              <a:rPr lang="en-US" altLang="zh-CN" b="1" i="1">
                <a:ea typeface="MS Hei" pitchFamily="49" charset="-122"/>
                <a:sym typeface="Wingdings" pitchFamily="2" charset="2"/>
              </a:rPr>
              <a:t>N </a:t>
            </a:r>
            <a:r>
              <a:rPr lang="en-US" altLang="zh-CN" b="1">
                <a:ea typeface="MS Hei" pitchFamily="49" charset="-122"/>
                <a:sym typeface="Wingdings" pitchFamily="2" charset="2"/>
              </a:rPr>
              <a:t>/ 2 ) + </a:t>
            </a:r>
            <a:r>
              <a:rPr lang="en-US" altLang="zh-CN" b="1" i="1">
                <a:ea typeface="MS Hei" pitchFamily="49" charset="-122"/>
                <a:sym typeface="Wingdings" pitchFamily="2" charset="2"/>
              </a:rPr>
              <a:t>c N</a:t>
            </a:r>
            <a:endParaRPr lang="en-US" altLang="zh-CN" b="1">
              <a:ea typeface="MS Hei" pitchFamily="49" charset="-122"/>
              <a:sym typeface="Wingdings" pitchFamily="2" charset="2"/>
            </a:endParaRPr>
          </a:p>
        </p:txBody>
      </p:sp>
      <p:sp>
        <p:nvSpPr>
          <p:cNvPr id="125" name="AutoShape 11"/>
          <p:cNvSpPr>
            <a:spLocks noChangeArrowheads="1"/>
          </p:cNvSpPr>
          <p:nvPr/>
        </p:nvSpPr>
        <p:spPr bwMode="auto">
          <a:xfrm>
            <a:off x="4414862" y="5410216"/>
            <a:ext cx="609600" cy="228600"/>
          </a:xfrm>
          <a:prstGeom prst="rightArrow">
            <a:avLst>
              <a:gd name="adj1" fmla="val 50000"/>
              <a:gd name="adj2" fmla="val 118753"/>
            </a:avLst>
          </a:prstGeom>
          <a:solidFill>
            <a:schemeClr val="hlink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" name="Rectangle 12"/>
          <p:cNvSpPr>
            <a:spLocks noChangeArrowheads="1"/>
          </p:cNvSpPr>
          <p:nvPr/>
        </p:nvSpPr>
        <p:spPr bwMode="auto">
          <a:xfrm>
            <a:off x="5100662" y="5257816"/>
            <a:ext cx="29718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 dirty="0" err="1">
                <a:ea typeface="MS Hei" pitchFamily="49" charset="-122"/>
                <a:sym typeface="Wingdings" pitchFamily="2" charset="2"/>
              </a:rPr>
              <a:t>T</a:t>
            </a:r>
            <a:r>
              <a:rPr lang="en-US" altLang="zh-CN" b="1" i="1" baseline="-25000" dirty="0" err="1">
                <a:ea typeface="MS Hei" pitchFamily="49" charset="-122"/>
                <a:sym typeface="Wingdings" pitchFamily="2" charset="2"/>
              </a:rPr>
              <a:t>best</a:t>
            </a:r>
            <a:r>
              <a:rPr lang="en-US" altLang="zh-CN" b="1" dirty="0">
                <a:ea typeface="MS Hei" pitchFamily="49" charset="-122"/>
                <a:sym typeface="Wingdings" pitchFamily="2" charset="2"/>
              </a:rPr>
              <a:t>( </a:t>
            </a:r>
            <a:r>
              <a:rPr lang="en-US" altLang="zh-CN" b="1" i="1" dirty="0">
                <a:ea typeface="MS Hei" pitchFamily="49" charset="-122"/>
                <a:sym typeface="Wingdings" pitchFamily="2" charset="2"/>
              </a:rPr>
              <a:t>N </a:t>
            </a:r>
            <a:r>
              <a:rPr lang="en-US" altLang="zh-CN" b="1" dirty="0">
                <a:ea typeface="MS Hei" pitchFamily="49" charset="-122"/>
                <a:sym typeface="Wingdings" pitchFamily="2" charset="2"/>
              </a:rPr>
              <a:t>) = O( </a:t>
            </a:r>
            <a:r>
              <a:rPr lang="en-US" altLang="zh-CN" b="1" i="1" dirty="0">
                <a:ea typeface="MS Hei" pitchFamily="49" charset="-122"/>
                <a:sym typeface="Wingdings" pitchFamily="2" charset="2"/>
              </a:rPr>
              <a:t>N </a:t>
            </a:r>
            <a:r>
              <a:rPr lang="en-US" altLang="zh-CN" b="1" dirty="0">
                <a:ea typeface="MS Hei" pitchFamily="49" charset="-122"/>
                <a:sym typeface="Wingdings" pitchFamily="2" charset="2"/>
              </a:rPr>
              <a:t>log </a:t>
            </a:r>
            <a:r>
              <a:rPr lang="en-US" altLang="zh-CN" b="1" i="1" dirty="0">
                <a:ea typeface="MS Hei" pitchFamily="49" charset="-122"/>
                <a:sym typeface="Wingdings" pitchFamily="2" charset="2"/>
              </a:rPr>
              <a:t>N</a:t>
            </a:r>
            <a:r>
              <a:rPr lang="en-US" altLang="zh-CN" b="1" dirty="0">
                <a:ea typeface="MS Hei" pitchFamily="49" charset="-122"/>
                <a:sym typeface="Wingdings" pitchFamily="2" charset="2"/>
              </a:rPr>
              <a:t>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1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1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1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1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1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1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1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7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1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1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1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1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7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1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1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1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1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7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1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1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1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1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7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1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1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1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1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1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1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7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1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1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1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71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7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1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1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71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71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7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71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71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71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71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7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71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71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4" grpId="0" animBg="1" autoUpdateAnimBg="0"/>
      <p:bldP spid="71705" grpId="0" animBg="1" autoUpdateAnimBg="0"/>
      <p:bldP spid="71706" grpId="0" autoUpdateAnimBg="0"/>
      <p:bldP spid="71707" grpId="0" autoUpdateAnimBg="0"/>
      <p:bldP spid="71708" grpId="0" animBg="1" autoUpdateAnimBg="0"/>
      <p:bldP spid="71709" grpId="0" animBg="1"/>
      <p:bldP spid="71710" grpId="0" autoUpdateAnimBg="0"/>
      <p:bldP spid="71712" grpId="0" autoUpdateAnimBg="0"/>
      <p:bldP spid="71713" grpId="0" animBg="1"/>
      <p:bldP spid="71714" grpId="0" animBg="1" autoUpdateAnimBg="0"/>
      <p:bldP spid="71715" grpId="0" animBg="1" autoUpdateAnimBg="0"/>
      <p:bldP spid="71716" grpId="0" animBg="1"/>
      <p:bldP spid="71717" grpId="0" autoUpdateAnimBg="0"/>
      <p:bldP spid="71718" grpId="0" animBg="1" autoUpdateAnimBg="0"/>
      <p:bldP spid="71719" grpId="0" animBg="1"/>
      <p:bldP spid="71720" grpId="0" autoUpdateAnimBg="0"/>
      <p:bldP spid="71721" grpId="0" animBg="1" autoUpdateAnimBg="0"/>
      <p:bldP spid="71722" grpId="0" animBg="1"/>
      <p:bldP spid="71723" grpId="0" autoUpdateAnimBg="0"/>
      <p:bldP spid="71724" grpId="0" animBg="1"/>
      <p:bldP spid="71725" grpId="0" animBg="1" autoUpdateAnimBg="0"/>
      <p:bldP spid="71726" grpId="0" animBg="1"/>
      <p:bldP spid="71727" grpId="0" autoUpdateAnimBg="0"/>
      <p:bldP spid="71728" grpId="0" animBg="1" autoUpdateAnimBg="0"/>
      <p:bldP spid="71729" grpId="0" animBg="1"/>
      <p:bldP spid="71730" grpId="0" autoUpdateAnimBg="0"/>
      <p:bldP spid="71731" grpId="0" animBg="1"/>
      <p:bldP spid="71732" grpId="0" animBg="1"/>
      <p:bldP spid="71733" grpId="0" autoUpdateAnimBg="0"/>
      <p:bldP spid="71734" grpId="0" animBg="1" autoUpdateAnimBg="0"/>
      <p:bldP spid="71735" grpId="0" animBg="1" autoUpdateAnimBg="0"/>
      <p:bldP spid="71736" grpId="0" autoUpdateAnimBg="0"/>
      <p:bldP spid="71737" grpId="0" animBg="1"/>
      <p:bldP spid="112" grpId="0" autoUpdateAnimBg="0"/>
      <p:bldP spid="113" grpId="0" autoUpdateAnimBg="0"/>
      <p:bldP spid="114" grpId="0" autoUpdateAnimBg="0"/>
      <p:bldP spid="115" grpId="0" autoUpdateAnimBg="0"/>
      <p:bldP spid="116" grpId="0" animBg="1"/>
      <p:bldP spid="117" grpId="0" autoUpdateAnimBg="0"/>
      <p:bldP spid="122" grpId="0" animBg="1" autoUpdateAnimBg="0"/>
      <p:bldP spid="122" grpId="1" animBg="1"/>
      <p:bldP spid="123" grpId="0" autoUpdateAnimBg="0"/>
      <p:bldP spid="124" grpId="0" autoUpdateAnimBg="0"/>
      <p:bldP spid="125" grpId="0" animBg="1"/>
      <p:bldP spid="12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1511"/>
          <p:cNvSpPr>
            <a:spLocks noChangeArrowheads="1"/>
          </p:cNvSpPr>
          <p:nvPr/>
        </p:nvSpPr>
        <p:spPr bwMode="auto">
          <a:xfrm>
            <a:off x="642910" y="785794"/>
            <a:ext cx="8072494" cy="4643470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126000" tIns="154800"/>
          <a:lstStyle/>
          <a:p>
            <a:r>
              <a:rPr lang="en-US" sz="2000" b="1" dirty="0" err="1"/>
              <a:t>ElementType</a:t>
            </a:r>
            <a:r>
              <a:rPr lang="en-US" sz="2000" b="1" dirty="0"/>
              <a:t> Median3( </a:t>
            </a:r>
            <a:r>
              <a:rPr lang="en-US" sz="2000" b="1" dirty="0" err="1"/>
              <a:t>ElementType</a:t>
            </a:r>
            <a:r>
              <a:rPr lang="en-US" sz="2000" b="1" dirty="0"/>
              <a:t> A[], </a:t>
            </a:r>
            <a:r>
              <a:rPr lang="en-US" sz="2000" b="1" dirty="0" err="1"/>
              <a:t>int</a:t>
            </a:r>
            <a:r>
              <a:rPr lang="en-US" sz="2000" b="1" dirty="0"/>
              <a:t> Left, </a:t>
            </a:r>
            <a:r>
              <a:rPr lang="en-US" sz="2000" b="1" dirty="0" err="1"/>
              <a:t>int</a:t>
            </a:r>
            <a:r>
              <a:rPr lang="en-US" sz="2000" b="1" dirty="0"/>
              <a:t> Right )</a:t>
            </a:r>
          </a:p>
          <a:p>
            <a:r>
              <a:rPr lang="en-US" sz="2000" b="1" dirty="0"/>
              <a:t>{ </a:t>
            </a:r>
          </a:p>
          <a:p>
            <a:r>
              <a:rPr lang="en-US" sz="2000" b="1" dirty="0"/>
              <a:t>    </a:t>
            </a:r>
            <a:r>
              <a:rPr lang="en-US" sz="2000" b="1" dirty="0" err="1"/>
              <a:t>int</a:t>
            </a:r>
            <a:r>
              <a:rPr lang="en-US" sz="2000" b="1" dirty="0"/>
              <a:t> Center = (</a:t>
            </a:r>
            <a:r>
              <a:rPr lang="en-US" sz="2000" b="1" dirty="0" err="1"/>
              <a:t>Left+Right</a:t>
            </a:r>
            <a:r>
              <a:rPr lang="en-US" sz="2000" b="1" dirty="0"/>
              <a:t>) / 2;</a:t>
            </a:r>
          </a:p>
          <a:p>
            <a:r>
              <a:rPr lang="en-US" sz="2000" b="1" dirty="0"/>
              <a:t>    if ( A[Left] &gt; A[Center] )</a:t>
            </a:r>
          </a:p>
          <a:p>
            <a:r>
              <a:rPr lang="en-US" sz="2000" b="1" dirty="0"/>
              <a:t>        Swap( &amp;A[Left], &amp;A[Center] );</a:t>
            </a:r>
          </a:p>
          <a:p>
            <a:r>
              <a:rPr lang="en-US" sz="2000" b="1" dirty="0"/>
              <a:t>    if ( A[Left] &gt; A[Right] )</a:t>
            </a:r>
          </a:p>
          <a:p>
            <a:r>
              <a:rPr lang="en-US" sz="2000" b="1" dirty="0"/>
              <a:t>        Swap( &amp;A[Left], &amp;A[Right] );</a:t>
            </a:r>
          </a:p>
          <a:p>
            <a:r>
              <a:rPr lang="en-US" sz="2000" b="1" dirty="0"/>
              <a:t>    if ( A[Center] &gt; A[Right] )</a:t>
            </a:r>
          </a:p>
          <a:p>
            <a:r>
              <a:rPr lang="en-US" sz="2000" b="1" dirty="0"/>
              <a:t>        Swap( &amp;A[Center], &amp;A[Right] );</a:t>
            </a:r>
          </a:p>
          <a:p>
            <a:r>
              <a:rPr lang="en-US" sz="2000" b="1" dirty="0"/>
              <a:t>    /* </a:t>
            </a:r>
            <a:r>
              <a:rPr lang="zh-CN" altLang="en-US" sz="2000" b="1" dirty="0"/>
              <a:t>此时</a:t>
            </a:r>
            <a:r>
              <a:rPr lang="en-US" sz="2000" b="1" dirty="0"/>
              <a:t>A[Left] &lt;= A[Center] &lt;= A[Right] */</a:t>
            </a:r>
          </a:p>
          <a:p>
            <a:r>
              <a:rPr lang="en-US" sz="2000" b="1" dirty="0"/>
              <a:t>    Swap( &amp;A[Center], &amp;A[Right-1] ); /* </a:t>
            </a:r>
            <a:r>
              <a:rPr lang="zh-CN" altLang="en-US" sz="2000" b="1" dirty="0"/>
              <a:t>将基准</a:t>
            </a:r>
            <a:r>
              <a:rPr lang="en-US" sz="2000" b="1" dirty="0"/>
              <a:t>Pivot</a:t>
            </a:r>
            <a:r>
              <a:rPr lang="zh-CN" altLang="en-US" sz="2000" b="1" dirty="0"/>
              <a:t>藏到右边*</a:t>
            </a:r>
            <a:r>
              <a:rPr lang="en-US" altLang="zh-CN" sz="2000" b="1" dirty="0"/>
              <a:t>/</a:t>
            </a:r>
          </a:p>
          <a:p>
            <a:r>
              <a:rPr lang="en-US" altLang="zh-CN" sz="2000" b="1" dirty="0"/>
              <a:t>    /* </a:t>
            </a:r>
            <a:r>
              <a:rPr lang="zh-CN" altLang="en-US" sz="2000" b="1" dirty="0"/>
              <a:t>只需要考虑</a:t>
            </a:r>
            <a:r>
              <a:rPr lang="en-US" sz="2000" b="1" dirty="0"/>
              <a:t>A[Left+1] … A[Right-2] */</a:t>
            </a:r>
          </a:p>
          <a:p>
            <a:r>
              <a:rPr lang="en-US" sz="2000" b="1" dirty="0"/>
              <a:t>    return  A[Right-1];  /* </a:t>
            </a:r>
            <a:r>
              <a:rPr lang="zh-CN" altLang="en-US" sz="2000" b="1" dirty="0"/>
              <a:t>返回基准</a:t>
            </a:r>
            <a:r>
              <a:rPr lang="en-US" sz="2000" b="1" dirty="0"/>
              <a:t>Pivot */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u="sng" dirty="0">
                <a:solidFill>
                  <a:srgbClr val="000000"/>
                </a:solidFill>
              </a:rPr>
              <a:t>第</a:t>
            </a:r>
            <a:r>
              <a:rPr kumimoji="1" lang="en-US" altLang="zh-CN" u="sng" dirty="0">
                <a:solidFill>
                  <a:srgbClr val="000000"/>
                </a:solidFill>
              </a:rPr>
              <a:t>7</a:t>
            </a:r>
            <a:r>
              <a:rPr kumimoji="1" lang="zh-CN" altLang="en-US" u="sng" dirty="0">
                <a:solidFill>
                  <a:srgbClr val="000000"/>
                </a:solidFill>
              </a:rPr>
              <a:t>章 排序</a:t>
            </a:r>
            <a:endParaRPr kumimoji="1" lang="en-US" altLang="zh-CN" u="sng" dirty="0">
              <a:solidFill>
                <a:srgbClr val="000000"/>
              </a:solidFill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7215206" y="0"/>
            <a:ext cx="1922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§7.4  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交换排序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457200" y="642918"/>
            <a:ext cx="247172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sym typeface="Wingdings" pitchFamily="2" charset="2"/>
              </a:rPr>
              <a:t>  </a:t>
            </a:r>
            <a:r>
              <a:rPr lang="zh-CN" altLang="en-US" sz="2000" b="1" dirty="0">
                <a:ea typeface="MS Hei" pitchFamily="49" charset="-122"/>
                <a:sym typeface="Wingdings" pitchFamily="2" charset="2"/>
              </a:rPr>
              <a:t>分析时间复杂性</a:t>
            </a:r>
            <a:endParaRPr lang="en-US" altLang="zh-CN" sz="2000" b="1" dirty="0">
              <a:ea typeface="MS Hei" pitchFamily="49" charset="-122"/>
            </a:endParaRP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752600" y="1195403"/>
            <a:ext cx="48006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 dirty="0">
                <a:ea typeface="MS Hei" pitchFamily="49" charset="-122"/>
                <a:sym typeface="Wingdings" pitchFamily="2" charset="2"/>
              </a:rPr>
              <a:t>T</a:t>
            </a:r>
            <a:r>
              <a:rPr lang="en-US" altLang="zh-CN" b="1" dirty="0">
                <a:ea typeface="MS Hei" pitchFamily="49" charset="-122"/>
                <a:sym typeface="Wingdings" pitchFamily="2" charset="2"/>
              </a:rPr>
              <a:t>( </a:t>
            </a:r>
            <a:r>
              <a:rPr lang="en-US" altLang="zh-CN" b="1" i="1" dirty="0">
                <a:ea typeface="MS Hei" pitchFamily="49" charset="-122"/>
                <a:sym typeface="Wingdings" pitchFamily="2" charset="2"/>
              </a:rPr>
              <a:t>N </a:t>
            </a:r>
            <a:r>
              <a:rPr lang="en-US" altLang="zh-CN" b="1" dirty="0">
                <a:ea typeface="MS Hei" pitchFamily="49" charset="-122"/>
                <a:sym typeface="Wingdings" pitchFamily="2" charset="2"/>
              </a:rPr>
              <a:t>) = </a:t>
            </a:r>
            <a:r>
              <a:rPr lang="en-US" altLang="zh-CN" b="1" i="1" dirty="0">
                <a:ea typeface="MS Hei" pitchFamily="49" charset="-122"/>
                <a:sym typeface="Wingdings" pitchFamily="2" charset="2"/>
              </a:rPr>
              <a:t>T</a:t>
            </a:r>
            <a:r>
              <a:rPr lang="en-US" altLang="zh-CN" b="1" dirty="0">
                <a:ea typeface="MS Hei" pitchFamily="49" charset="-122"/>
                <a:sym typeface="Wingdings" pitchFamily="2" charset="2"/>
              </a:rPr>
              <a:t>( </a:t>
            </a:r>
            <a:r>
              <a:rPr lang="en-US" altLang="zh-CN" b="1" i="1" dirty="0" err="1">
                <a:ea typeface="MS Hei" pitchFamily="49" charset="-122"/>
                <a:sym typeface="Wingdings" pitchFamily="2" charset="2"/>
              </a:rPr>
              <a:t>i</a:t>
            </a:r>
            <a:r>
              <a:rPr lang="en-US" altLang="zh-CN" b="1" i="1" dirty="0">
                <a:ea typeface="MS Hei" pitchFamily="49" charset="-122"/>
                <a:sym typeface="Wingdings" pitchFamily="2" charset="2"/>
              </a:rPr>
              <a:t> </a:t>
            </a:r>
            <a:r>
              <a:rPr lang="en-US" altLang="zh-CN" b="1" dirty="0">
                <a:ea typeface="MS Hei" pitchFamily="49" charset="-122"/>
                <a:sym typeface="Wingdings" pitchFamily="2" charset="2"/>
              </a:rPr>
              <a:t>) + </a:t>
            </a:r>
            <a:r>
              <a:rPr lang="en-US" altLang="zh-CN" b="1" i="1" dirty="0">
                <a:ea typeface="MS Hei" pitchFamily="49" charset="-122"/>
                <a:sym typeface="Wingdings" pitchFamily="2" charset="2"/>
              </a:rPr>
              <a:t>T</a:t>
            </a:r>
            <a:r>
              <a:rPr lang="en-US" altLang="zh-CN" b="1" dirty="0">
                <a:ea typeface="MS Hei" pitchFamily="49" charset="-122"/>
                <a:sym typeface="Wingdings" pitchFamily="2" charset="2"/>
              </a:rPr>
              <a:t>( </a:t>
            </a:r>
            <a:r>
              <a:rPr lang="en-US" altLang="zh-CN" b="1" i="1" dirty="0">
                <a:ea typeface="MS Hei" pitchFamily="49" charset="-122"/>
                <a:sym typeface="Wingdings" pitchFamily="2" charset="2"/>
              </a:rPr>
              <a:t>N – </a:t>
            </a:r>
            <a:r>
              <a:rPr lang="en-US" altLang="zh-CN" b="1" i="1" dirty="0" err="1">
                <a:ea typeface="MS Hei" pitchFamily="49" charset="-122"/>
                <a:sym typeface="Wingdings" pitchFamily="2" charset="2"/>
              </a:rPr>
              <a:t>i</a:t>
            </a:r>
            <a:r>
              <a:rPr lang="en-US" altLang="zh-CN" b="1" i="1" dirty="0">
                <a:ea typeface="MS Hei" pitchFamily="49" charset="-122"/>
                <a:sym typeface="Wingdings" pitchFamily="2" charset="2"/>
              </a:rPr>
              <a:t> – </a:t>
            </a:r>
            <a:r>
              <a:rPr lang="en-US" altLang="zh-CN" b="1" dirty="0">
                <a:ea typeface="MS Hei" pitchFamily="49" charset="-122"/>
                <a:sym typeface="Wingdings" pitchFamily="2" charset="2"/>
              </a:rPr>
              <a:t>1 ) + </a:t>
            </a:r>
            <a:r>
              <a:rPr lang="en-US" altLang="zh-CN" b="1" i="1" dirty="0">
                <a:ea typeface="MS Hei" pitchFamily="49" charset="-122"/>
                <a:sym typeface="Wingdings" pitchFamily="2" charset="2"/>
              </a:rPr>
              <a:t>c N</a:t>
            </a:r>
            <a:endParaRPr lang="en-US" altLang="zh-CN" b="1" dirty="0">
              <a:ea typeface="MS Hei" pitchFamily="49" charset="-122"/>
              <a:sym typeface="Wingdings" pitchFamily="2" charset="2"/>
            </a:endParaRPr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457200" y="1500174"/>
            <a:ext cx="33528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hlink"/>
                </a:solidFill>
                <a:ea typeface="MS Hei" pitchFamily="49" charset="-122"/>
                <a:sym typeface="Wingdings" pitchFamily="2" charset="2"/>
              </a:rPr>
              <a:t></a:t>
            </a:r>
            <a:r>
              <a:rPr lang="en-US" altLang="zh-CN" b="1" dirty="0">
                <a:ea typeface="MS Hei" pitchFamily="49" charset="-122"/>
                <a:sym typeface="Wingdings" pitchFamily="2" charset="2"/>
              </a:rPr>
              <a:t> </a:t>
            </a:r>
            <a:r>
              <a:rPr lang="zh-CN" altLang="en-US" b="1" dirty="0">
                <a:ea typeface="MS Hei" pitchFamily="49" charset="-122"/>
                <a:sym typeface="Wingdings" pitchFamily="2" charset="2"/>
              </a:rPr>
              <a:t>平均情形</a:t>
            </a:r>
            <a:r>
              <a:rPr lang="en-US" altLang="zh-CN" b="1" dirty="0">
                <a:ea typeface="MS Hei" pitchFamily="49" charset="-122"/>
                <a:sym typeface="Wingdings" pitchFamily="2" charset="2"/>
              </a:rPr>
              <a:t>:</a:t>
            </a:r>
            <a:endParaRPr lang="en-US" altLang="zh-CN" b="1" dirty="0">
              <a:ea typeface="MS Hei" pitchFamily="49" charset="-122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857224" y="1809737"/>
            <a:ext cx="6143668" cy="793750"/>
            <a:chOff x="624" y="2652"/>
            <a:chExt cx="3075" cy="500"/>
          </a:xfrm>
        </p:grpSpPr>
        <p:sp>
          <p:nvSpPr>
            <p:cNvPr id="75791" name="Rectangle 15"/>
            <p:cNvSpPr>
              <a:spLocks noChangeArrowheads="1"/>
            </p:cNvSpPr>
            <p:nvPr/>
          </p:nvSpPr>
          <p:spPr bwMode="auto">
            <a:xfrm>
              <a:off x="624" y="2784"/>
              <a:ext cx="2709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ea typeface="MS Hei" pitchFamily="49" charset="-122"/>
                  <a:sym typeface="Wingdings" pitchFamily="2" charset="2"/>
                </a:rPr>
                <a:t>对任意  </a:t>
              </a:r>
              <a:r>
                <a:rPr lang="en-US" altLang="zh-CN" sz="2000" b="1" i="1" dirty="0" err="1">
                  <a:ea typeface="MS Hei" pitchFamily="49" charset="-122"/>
                  <a:sym typeface="Wingdings" pitchFamily="2" charset="2"/>
                </a:rPr>
                <a:t>i</a:t>
              </a:r>
              <a:r>
                <a:rPr lang="en-US" altLang="zh-CN" sz="2000" b="1" i="1" dirty="0">
                  <a:ea typeface="MS Hei" pitchFamily="49" charset="-122"/>
                  <a:sym typeface="Wingdings" pitchFamily="2" charset="2"/>
                </a:rPr>
                <a:t> </a:t>
              </a:r>
              <a:r>
                <a:rPr lang="zh-CN" altLang="en-US" sz="2000" b="1" dirty="0">
                  <a:ea typeface="MS Hei" pitchFamily="49" charset="-122"/>
                  <a:sym typeface="Wingdings" pitchFamily="2" charset="2"/>
                </a:rPr>
                <a:t>，假定平均时间 </a:t>
              </a:r>
              <a:r>
                <a:rPr lang="en-US" altLang="zh-CN" sz="2000" b="1" i="1" dirty="0">
                  <a:ea typeface="MS Hei" pitchFamily="49" charset="-122"/>
                  <a:sym typeface="Wingdings" pitchFamily="2" charset="2"/>
                </a:rPr>
                <a:t>T</a:t>
              </a:r>
              <a:r>
                <a:rPr lang="en-US" altLang="zh-CN" sz="2000" b="1" dirty="0">
                  <a:ea typeface="MS Hei" pitchFamily="49" charset="-122"/>
                  <a:sym typeface="Wingdings" pitchFamily="2" charset="2"/>
                </a:rPr>
                <a:t>( </a:t>
              </a:r>
              <a:r>
                <a:rPr lang="en-US" altLang="zh-CN" sz="2000" b="1" i="1" dirty="0" err="1">
                  <a:ea typeface="MS Hei" pitchFamily="49" charset="-122"/>
                  <a:sym typeface="Wingdings" pitchFamily="2" charset="2"/>
                </a:rPr>
                <a:t>i</a:t>
              </a:r>
              <a:r>
                <a:rPr lang="en-US" altLang="zh-CN" sz="2000" b="1" i="1" dirty="0">
                  <a:ea typeface="MS Hei" pitchFamily="49" charset="-122"/>
                  <a:sym typeface="Wingdings" pitchFamily="2" charset="2"/>
                </a:rPr>
                <a:t> </a:t>
              </a:r>
              <a:r>
                <a:rPr lang="en-US" altLang="zh-CN" sz="2000" b="1" dirty="0">
                  <a:ea typeface="MS Hei" pitchFamily="49" charset="-122"/>
                  <a:sym typeface="Wingdings" pitchFamily="2" charset="2"/>
                </a:rPr>
                <a:t>) </a:t>
              </a:r>
              <a:r>
                <a:rPr lang="zh-CN" altLang="en-US" sz="2000" b="1" dirty="0">
                  <a:ea typeface="MS Hei" pitchFamily="49" charset="-122"/>
                  <a:sym typeface="Wingdings" pitchFamily="2" charset="2"/>
                </a:rPr>
                <a:t>是：</a:t>
              </a:r>
              <a:endParaRPr lang="en-US" altLang="zh-CN" sz="2000" b="1" dirty="0">
                <a:ea typeface="MS Hei" pitchFamily="49" charset="-122"/>
              </a:endParaRPr>
            </a:p>
          </p:txBody>
        </p:sp>
        <p:graphicFrame>
          <p:nvGraphicFramePr>
            <p:cNvPr id="75792" name="Object 16"/>
            <p:cNvGraphicFramePr>
              <a:graphicFrameLocks noChangeAspect="1"/>
            </p:cNvGraphicFramePr>
            <p:nvPr/>
          </p:nvGraphicFramePr>
          <p:xfrm>
            <a:off x="2739" y="2652"/>
            <a:ext cx="960" cy="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12" name="Equation" r:id="rId4" imgW="927000" imgH="482400" progId="Equation.3">
                    <p:embed/>
                  </p:oleObj>
                </mc:Choice>
                <mc:Fallback>
                  <p:oleObj name="Equation" r:id="rId4" imgW="927000" imgH="4824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9" y="2652"/>
                          <a:ext cx="960" cy="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5793" name="Object 17"/>
          <p:cNvGraphicFramePr>
            <a:graphicFrameLocks noChangeAspect="1"/>
          </p:cNvGraphicFramePr>
          <p:nvPr/>
        </p:nvGraphicFramePr>
        <p:xfrm>
          <a:off x="914400" y="2490774"/>
          <a:ext cx="3429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3" name="Equation" r:id="rId6" imgW="1765080" imgH="482400" progId="Equation.3">
                  <p:embed/>
                </p:oleObj>
              </mc:Choice>
              <mc:Fallback>
                <p:oleObj name="Equation" r:id="rId6" imgW="176508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90774"/>
                        <a:ext cx="3429000" cy="938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4" name="AutoShape 18"/>
          <p:cNvSpPr>
            <a:spLocks noChangeArrowheads="1"/>
          </p:cNvSpPr>
          <p:nvPr/>
        </p:nvSpPr>
        <p:spPr bwMode="auto">
          <a:xfrm>
            <a:off x="4419600" y="2871774"/>
            <a:ext cx="609600" cy="228600"/>
          </a:xfrm>
          <a:prstGeom prst="rightArrow">
            <a:avLst>
              <a:gd name="adj1" fmla="val 50000"/>
              <a:gd name="adj2" fmla="val 118753"/>
            </a:avLst>
          </a:prstGeom>
          <a:solidFill>
            <a:schemeClr val="hlink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95" name="Rectangle 19"/>
          <p:cNvSpPr>
            <a:spLocks noChangeArrowheads="1"/>
          </p:cNvSpPr>
          <p:nvPr/>
        </p:nvSpPr>
        <p:spPr bwMode="auto">
          <a:xfrm>
            <a:off x="5105400" y="2719374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ea typeface="MS Hei" pitchFamily="49" charset="-122"/>
                <a:sym typeface="Wingdings" pitchFamily="2" charset="2"/>
              </a:rPr>
              <a:t>T</a:t>
            </a:r>
            <a:r>
              <a:rPr lang="en-US" altLang="zh-CN" b="1">
                <a:ea typeface="MS Hei" pitchFamily="49" charset="-122"/>
                <a:sym typeface="Wingdings" pitchFamily="2" charset="2"/>
              </a:rPr>
              <a:t>( </a:t>
            </a:r>
            <a:r>
              <a:rPr lang="en-US" altLang="zh-CN" b="1" i="1">
                <a:ea typeface="MS Hei" pitchFamily="49" charset="-122"/>
                <a:sym typeface="Wingdings" pitchFamily="2" charset="2"/>
              </a:rPr>
              <a:t>N </a:t>
            </a:r>
            <a:r>
              <a:rPr lang="en-US" altLang="zh-CN" b="1">
                <a:ea typeface="MS Hei" pitchFamily="49" charset="-122"/>
                <a:sym typeface="Wingdings" pitchFamily="2" charset="2"/>
              </a:rPr>
              <a:t>) = O( </a:t>
            </a:r>
            <a:r>
              <a:rPr lang="en-US" altLang="zh-CN" b="1" i="1">
                <a:ea typeface="MS Hei" pitchFamily="49" charset="-122"/>
                <a:sym typeface="Wingdings" pitchFamily="2" charset="2"/>
              </a:rPr>
              <a:t>N </a:t>
            </a:r>
            <a:r>
              <a:rPr lang="en-US" altLang="zh-CN" b="1">
                <a:ea typeface="MS Hei" pitchFamily="49" charset="-122"/>
                <a:sym typeface="Wingdings" pitchFamily="2" charset="2"/>
              </a:rPr>
              <a:t>log </a:t>
            </a:r>
            <a:r>
              <a:rPr lang="en-US" altLang="zh-CN" b="1" i="1">
                <a:ea typeface="MS Hei" pitchFamily="49" charset="-122"/>
                <a:sym typeface="Wingdings" pitchFamily="2" charset="2"/>
              </a:rPr>
              <a:t>N</a:t>
            </a:r>
            <a:r>
              <a:rPr lang="en-US" altLang="zh-CN" b="1">
                <a:ea typeface="MS Hei" pitchFamily="49" charset="-122"/>
                <a:sym typeface="Wingdings" pitchFamily="2" charset="2"/>
              </a:rPr>
              <a:t> )</a:t>
            </a:r>
          </a:p>
        </p:txBody>
      </p:sp>
      <p:sp>
        <p:nvSpPr>
          <p:cNvPr id="75797" name="Text Box 21"/>
          <p:cNvSpPr txBox="1">
            <a:spLocks noChangeArrowheads="1"/>
          </p:cNvSpPr>
          <p:nvPr/>
        </p:nvSpPr>
        <p:spPr bwMode="auto">
          <a:xfrm>
            <a:off x="357158" y="5559998"/>
            <a:ext cx="8153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>
              <a:spcBef>
                <a:spcPct val="50000"/>
              </a:spcBef>
            </a:pPr>
            <a:r>
              <a:rPr lang="en-US" altLang="zh-CN" b="1" dirty="0">
                <a:ea typeface="MS Hei" pitchFamily="49" charset="-122"/>
              </a:rPr>
              <a:t>〖</a:t>
            </a:r>
            <a:r>
              <a:rPr lang="zh-CN" altLang="en-US" b="1" dirty="0">
                <a:ea typeface="MS Hei" pitchFamily="49" charset="-122"/>
              </a:rPr>
              <a:t>例</a:t>
            </a:r>
            <a:r>
              <a:rPr lang="en-US" altLang="zh-CN" b="1" dirty="0">
                <a:ea typeface="MS Hei" pitchFamily="49" charset="-122"/>
              </a:rPr>
              <a:t>〗</a:t>
            </a:r>
            <a:r>
              <a:rPr lang="zh-CN" altLang="en-US" b="1" dirty="0">
                <a:ea typeface="MS Hei" pitchFamily="49" charset="-122"/>
              </a:rPr>
              <a:t>给定</a:t>
            </a:r>
            <a:r>
              <a:rPr lang="en-US" altLang="zh-CN" b="1" i="1" dirty="0">
                <a:ea typeface="MS Hei" pitchFamily="49" charset="-122"/>
              </a:rPr>
              <a:t>N</a:t>
            </a:r>
            <a:r>
              <a:rPr lang="en-US" altLang="zh-CN" b="1" dirty="0">
                <a:ea typeface="MS Hei" pitchFamily="49" charset="-122"/>
              </a:rPr>
              <a:t> </a:t>
            </a:r>
            <a:r>
              <a:rPr lang="zh-CN" altLang="en-US" b="1" dirty="0">
                <a:ea typeface="MS Hei" pitchFamily="49" charset="-122"/>
              </a:rPr>
              <a:t>个元素的列表以及正整数 </a:t>
            </a:r>
            <a:r>
              <a:rPr lang="en-US" altLang="zh-CN" b="1" i="1" dirty="0">
                <a:ea typeface="MS Hei" pitchFamily="49" charset="-122"/>
              </a:rPr>
              <a:t>k</a:t>
            </a:r>
            <a:r>
              <a:rPr lang="en-US" altLang="zh-CN" b="1" dirty="0">
                <a:ea typeface="MS Hei" pitchFamily="49" charset="-122"/>
              </a:rPr>
              <a:t>.  </a:t>
            </a:r>
            <a:r>
              <a:rPr lang="zh-CN" altLang="en-US" b="1" dirty="0">
                <a:ea typeface="MS Hei" pitchFamily="49" charset="-122"/>
              </a:rPr>
              <a:t>求第</a:t>
            </a:r>
            <a:r>
              <a:rPr lang="en-US" altLang="zh-CN" b="1" i="1" dirty="0">
                <a:ea typeface="MS Hei" pitchFamily="49" charset="-122"/>
              </a:rPr>
              <a:t>k</a:t>
            </a:r>
            <a:r>
              <a:rPr lang="zh-CN" altLang="en-US" b="1" dirty="0">
                <a:ea typeface="MS Hei" pitchFamily="49" charset="-122"/>
              </a:rPr>
              <a:t>个大元素（或中位数）。</a:t>
            </a:r>
            <a:endParaRPr lang="en-US" altLang="zh-CN" b="1" dirty="0">
              <a:ea typeface="MS Hei" pitchFamily="49" charset="-122"/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u="sng" dirty="0">
                <a:solidFill>
                  <a:srgbClr val="000000"/>
                </a:solidFill>
              </a:rPr>
              <a:t>第</a:t>
            </a:r>
            <a:r>
              <a:rPr kumimoji="1" lang="en-US" altLang="zh-CN" u="sng" dirty="0">
                <a:solidFill>
                  <a:srgbClr val="000000"/>
                </a:solidFill>
              </a:rPr>
              <a:t>7</a:t>
            </a:r>
            <a:r>
              <a:rPr kumimoji="1" lang="zh-CN" altLang="en-US" u="sng" dirty="0">
                <a:solidFill>
                  <a:srgbClr val="000000"/>
                </a:solidFill>
              </a:rPr>
              <a:t>章 排序</a:t>
            </a:r>
            <a:endParaRPr kumimoji="1" lang="en-US" altLang="zh-CN" u="sng" dirty="0">
              <a:solidFill>
                <a:srgbClr val="000000"/>
              </a:solidFill>
            </a:endParaRP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7215206" y="0"/>
            <a:ext cx="1922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§7.4  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交换排序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28596" y="3714752"/>
            <a:ext cx="247172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sym typeface="Wingdings" pitchFamily="2" charset="2"/>
              </a:rPr>
              <a:t>  </a:t>
            </a:r>
            <a:r>
              <a:rPr lang="zh-CN" altLang="en-US" sz="2000" b="1" dirty="0">
                <a:ea typeface="MS Hei" pitchFamily="49" charset="-122"/>
                <a:sym typeface="Wingdings" pitchFamily="2" charset="2"/>
              </a:rPr>
              <a:t>分析空间复杂性</a:t>
            </a:r>
            <a:endParaRPr lang="en-US" altLang="zh-CN" sz="2000" b="1" dirty="0">
              <a:ea typeface="MS Hei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57224" y="4143380"/>
            <a:ext cx="7215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hlink"/>
                </a:solidFill>
                <a:ea typeface="MS Hei" pitchFamily="49" charset="-122"/>
                <a:sym typeface="Wingdings" pitchFamily="2" charset="2"/>
              </a:rPr>
              <a:t> </a:t>
            </a:r>
            <a:r>
              <a:rPr lang="zh-CN" altLang="en-US" b="1" dirty="0"/>
              <a:t>由于快速排序需要进行至少</a:t>
            </a:r>
            <a:r>
              <a:rPr lang="en-US" b="1" dirty="0"/>
              <a:t>log</a:t>
            </a:r>
            <a:r>
              <a:rPr lang="en-US" b="1" baseline="-25000" dirty="0"/>
              <a:t>2</a:t>
            </a:r>
            <a:r>
              <a:rPr lang="en-US" b="1" dirty="0"/>
              <a:t>N</a:t>
            </a:r>
            <a:r>
              <a:rPr lang="zh-CN" altLang="en-US" b="1" dirty="0"/>
              <a:t>层的递归，因此需要至少</a:t>
            </a:r>
            <a:r>
              <a:rPr lang="en-US" b="1" dirty="0">
                <a:solidFill>
                  <a:srgbClr val="3333FF"/>
                </a:solidFill>
              </a:rPr>
              <a:t>O(log</a:t>
            </a:r>
            <a:r>
              <a:rPr lang="en-US" b="1" baseline="-25000" dirty="0">
                <a:solidFill>
                  <a:srgbClr val="3333FF"/>
                </a:solidFill>
              </a:rPr>
              <a:t>2</a:t>
            </a:r>
            <a:r>
              <a:rPr lang="en-US" b="1" dirty="0">
                <a:solidFill>
                  <a:srgbClr val="3333FF"/>
                </a:solidFill>
              </a:rPr>
              <a:t>N)</a:t>
            </a:r>
            <a:r>
              <a:rPr lang="zh-CN" altLang="en-US" b="1" dirty="0"/>
              <a:t>深度的栈空间。</a:t>
            </a: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57200" y="4886278"/>
            <a:ext cx="247172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sym typeface="Wingdings" pitchFamily="2" charset="2"/>
              </a:rPr>
              <a:t>  </a:t>
            </a:r>
            <a:r>
              <a:rPr lang="zh-CN" altLang="en-US" sz="2000" b="1" dirty="0">
                <a:sym typeface="Wingdings" pitchFamily="2" charset="2"/>
              </a:rPr>
              <a:t>稳定性</a:t>
            </a:r>
            <a:r>
              <a:rPr lang="en-US" altLang="zh-CN" sz="2000" b="1" dirty="0">
                <a:sym typeface="Wingdings" pitchFamily="2" charset="2"/>
              </a:rPr>
              <a:t>:   </a:t>
            </a:r>
            <a:r>
              <a:rPr lang="zh-CN" altLang="en-US" sz="2000" b="1" dirty="0">
                <a:solidFill>
                  <a:srgbClr val="3333FF"/>
                </a:solidFill>
                <a:sym typeface="Wingdings" pitchFamily="2" charset="2"/>
              </a:rPr>
              <a:t>不稳定</a:t>
            </a:r>
            <a:endParaRPr lang="en-US" altLang="zh-CN" sz="2000" b="1" dirty="0">
              <a:ea typeface="MS Hei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5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utoUpdateAnimBg="0"/>
      <p:bldP spid="75780" grpId="0" autoUpdateAnimBg="0"/>
      <p:bldP spid="75789" grpId="0" autoUpdateAnimBg="0"/>
      <p:bldP spid="75794" grpId="0" animBg="1"/>
      <p:bldP spid="75795" grpId="0" autoUpdateAnimBg="0"/>
      <p:bldP spid="75797" grpId="0" autoUpdateAnimBg="0"/>
      <p:bldP spid="26" grpId="0" autoUpdateAnimBg="0"/>
      <p:bldP spid="27" grpId="0"/>
      <p:bldP spid="2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1511"/>
          <p:cNvSpPr>
            <a:spLocks noChangeArrowheads="1"/>
          </p:cNvSpPr>
          <p:nvPr/>
        </p:nvSpPr>
        <p:spPr bwMode="auto">
          <a:xfrm>
            <a:off x="642910" y="357166"/>
            <a:ext cx="8072494" cy="6286544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126000" tIns="154800"/>
          <a:lstStyle/>
          <a:p>
            <a:r>
              <a:rPr lang="en-US" b="1" dirty="0"/>
              <a:t>void </a:t>
            </a:r>
            <a:r>
              <a:rPr lang="en-US" b="1" dirty="0" err="1"/>
              <a:t>Qsort</a:t>
            </a:r>
            <a:r>
              <a:rPr lang="en-US" b="1" dirty="0"/>
              <a:t>( </a:t>
            </a:r>
            <a:r>
              <a:rPr lang="en-US" b="1" dirty="0" err="1"/>
              <a:t>ElementType</a:t>
            </a:r>
            <a:r>
              <a:rPr lang="en-US" b="1" dirty="0"/>
              <a:t> A[], </a:t>
            </a:r>
            <a:r>
              <a:rPr lang="en-US" b="1" dirty="0" err="1"/>
              <a:t>int</a:t>
            </a:r>
            <a:r>
              <a:rPr lang="en-US" b="1" dirty="0"/>
              <a:t> Left, </a:t>
            </a:r>
            <a:r>
              <a:rPr lang="en-US" b="1" dirty="0" err="1"/>
              <a:t>int</a:t>
            </a:r>
            <a:r>
              <a:rPr lang="en-US" b="1" dirty="0"/>
              <a:t> Right )</a:t>
            </a:r>
          </a:p>
          <a:p>
            <a:r>
              <a:rPr lang="en-US" b="1" dirty="0"/>
              <a:t>{    </a:t>
            </a:r>
            <a:r>
              <a:rPr lang="en-US" b="1" dirty="0" err="1"/>
              <a:t>int</a:t>
            </a:r>
            <a:r>
              <a:rPr lang="en-US" b="1" dirty="0"/>
              <a:t> Pivot, Cutoff, Low, High;</a:t>
            </a:r>
          </a:p>
          <a:p>
            <a:r>
              <a:rPr lang="en-US" b="1" dirty="0"/>
              <a:t>      if ( Cutoff &lt;= Right-Left ) { /* </a:t>
            </a:r>
            <a:r>
              <a:rPr lang="zh-CN" altLang="en-US" b="1" dirty="0"/>
              <a:t>如果序列元素充分多，进入快排 *</a:t>
            </a:r>
            <a:r>
              <a:rPr lang="en-US" altLang="zh-CN" b="1" dirty="0"/>
              <a:t>/</a:t>
            </a:r>
          </a:p>
          <a:p>
            <a:r>
              <a:rPr lang="en-US" altLang="zh-CN" b="1" dirty="0"/>
              <a:t>          </a:t>
            </a:r>
            <a:r>
              <a:rPr lang="en-US" b="1" dirty="0"/>
              <a:t>Pivot = Median3( A, Left, Right ); /* </a:t>
            </a:r>
            <a:r>
              <a:rPr lang="zh-CN" altLang="en-US" b="1" dirty="0"/>
              <a:t>选基准 *</a:t>
            </a:r>
            <a:r>
              <a:rPr lang="en-US" altLang="zh-CN" b="1" dirty="0"/>
              <a:t>/ </a:t>
            </a:r>
          </a:p>
          <a:p>
            <a:r>
              <a:rPr lang="en-US" altLang="zh-CN" b="1" dirty="0"/>
              <a:t>          </a:t>
            </a:r>
            <a:r>
              <a:rPr lang="en-US" b="1" dirty="0"/>
              <a:t>Low = Left; High = Right-1;</a:t>
            </a:r>
          </a:p>
          <a:p>
            <a:r>
              <a:rPr lang="en-US" b="1" dirty="0"/>
              <a:t>          while (1) { /*</a:t>
            </a:r>
            <a:r>
              <a:rPr lang="zh-CN" altLang="en-US" b="1" dirty="0"/>
              <a:t>将序列中比基准小的移到基准左边，大的移到右边*</a:t>
            </a:r>
            <a:r>
              <a:rPr lang="en-US" altLang="zh-CN" b="1" dirty="0"/>
              <a:t>/</a:t>
            </a:r>
          </a:p>
          <a:p>
            <a:r>
              <a:rPr lang="en-US" altLang="zh-CN" b="1" dirty="0"/>
              <a:t>               </a:t>
            </a:r>
            <a:r>
              <a:rPr lang="en-US" b="1" dirty="0"/>
              <a:t>while ( A[++Low] &lt; Pivot ) ;</a:t>
            </a:r>
          </a:p>
          <a:p>
            <a:r>
              <a:rPr lang="en-US" b="1" dirty="0"/>
              <a:t>               while ( A[--High] &gt; Pivot ) ;</a:t>
            </a:r>
          </a:p>
          <a:p>
            <a:r>
              <a:rPr lang="en-US" b="1" dirty="0"/>
              <a:t>               if ( Low &lt; High ) Swap( &amp;A[Low], &amp;A[High] );</a:t>
            </a:r>
          </a:p>
          <a:p>
            <a:r>
              <a:rPr lang="en-US" b="1" dirty="0"/>
              <a:t>               else break;</a:t>
            </a:r>
          </a:p>
          <a:p>
            <a:r>
              <a:rPr lang="en-US" b="1" dirty="0"/>
              <a:t>          }</a:t>
            </a:r>
          </a:p>
          <a:p>
            <a:r>
              <a:rPr lang="en-US" b="1" dirty="0"/>
              <a:t>          Swap( &amp;A[Low], &amp;A[Right-1] );   /* </a:t>
            </a:r>
            <a:r>
              <a:rPr lang="zh-CN" altLang="en-US" b="1" dirty="0"/>
              <a:t>将基准换到正确的位置 *</a:t>
            </a:r>
            <a:r>
              <a:rPr lang="en-US" altLang="zh-CN" b="1" dirty="0"/>
              <a:t>/ </a:t>
            </a:r>
          </a:p>
          <a:p>
            <a:r>
              <a:rPr lang="en-US" altLang="zh-CN" b="1" dirty="0"/>
              <a:t>          </a:t>
            </a:r>
            <a:r>
              <a:rPr lang="en-US" b="1" dirty="0" err="1"/>
              <a:t>Qsort</a:t>
            </a:r>
            <a:r>
              <a:rPr lang="en-US" b="1" dirty="0"/>
              <a:t>( A, Left, Low-1 );    /* </a:t>
            </a:r>
            <a:r>
              <a:rPr lang="zh-CN" altLang="en-US" b="1" dirty="0"/>
              <a:t>递归解决左边 *</a:t>
            </a:r>
            <a:r>
              <a:rPr lang="en-US" altLang="zh-CN" b="1" dirty="0"/>
              <a:t>/ </a:t>
            </a:r>
          </a:p>
          <a:p>
            <a:r>
              <a:rPr lang="en-US" altLang="zh-CN" b="1" dirty="0"/>
              <a:t>          </a:t>
            </a:r>
            <a:r>
              <a:rPr lang="en-US" b="1" dirty="0" err="1"/>
              <a:t>Qsort</a:t>
            </a:r>
            <a:r>
              <a:rPr lang="en-US" b="1" dirty="0"/>
              <a:t>( A, Low+1, Right );   /* </a:t>
            </a:r>
            <a:r>
              <a:rPr lang="zh-CN" altLang="en-US" b="1" dirty="0"/>
              <a:t>递归解决右边 *</a:t>
            </a:r>
            <a:r>
              <a:rPr lang="en-US" altLang="zh-CN" b="1" dirty="0"/>
              <a:t>/  </a:t>
            </a:r>
          </a:p>
          <a:p>
            <a:r>
              <a:rPr lang="en-US" altLang="zh-CN" b="1" dirty="0"/>
              <a:t>     }</a:t>
            </a:r>
          </a:p>
          <a:p>
            <a:r>
              <a:rPr lang="en-US" altLang="zh-CN" b="1" dirty="0"/>
              <a:t>     </a:t>
            </a:r>
            <a:r>
              <a:rPr lang="en-US" b="1" dirty="0"/>
              <a:t>else </a:t>
            </a:r>
            <a:r>
              <a:rPr lang="en-US" b="1" dirty="0" err="1"/>
              <a:t>InsertionSort</a:t>
            </a:r>
            <a:r>
              <a:rPr lang="en-US" b="1" dirty="0"/>
              <a:t>( </a:t>
            </a:r>
            <a:r>
              <a:rPr lang="en-US" b="1" dirty="0" err="1"/>
              <a:t>A+Left</a:t>
            </a:r>
            <a:r>
              <a:rPr lang="en-US" b="1" dirty="0"/>
              <a:t>, Right-Left+1 ); /* </a:t>
            </a:r>
            <a:r>
              <a:rPr lang="zh-CN" altLang="en-US" b="1" dirty="0"/>
              <a:t>元素太少，用简单排序 *</a:t>
            </a:r>
            <a:r>
              <a:rPr lang="en-US" altLang="zh-CN" b="1" dirty="0"/>
              <a:t>/ </a:t>
            </a:r>
          </a:p>
          <a:p>
            <a:r>
              <a:rPr lang="en-US" altLang="zh-CN" b="1" dirty="0"/>
              <a:t>}</a:t>
            </a:r>
          </a:p>
          <a:p>
            <a:endParaRPr lang="en-US" altLang="zh-CN" b="1" dirty="0"/>
          </a:p>
          <a:p>
            <a:r>
              <a:rPr lang="en-US" b="1" dirty="0"/>
              <a:t>void </a:t>
            </a:r>
            <a:r>
              <a:rPr lang="en-US" b="1" dirty="0" err="1"/>
              <a:t>QuickSort</a:t>
            </a:r>
            <a:r>
              <a:rPr lang="en-US" b="1" dirty="0"/>
              <a:t>( </a:t>
            </a:r>
            <a:r>
              <a:rPr lang="en-US" b="1" dirty="0" err="1"/>
              <a:t>ElementType</a:t>
            </a:r>
            <a:r>
              <a:rPr lang="en-US" b="1" dirty="0"/>
              <a:t> A[], </a:t>
            </a:r>
            <a:r>
              <a:rPr lang="en-US" b="1" dirty="0" err="1"/>
              <a:t>int</a:t>
            </a:r>
            <a:r>
              <a:rPr lang="en-US" b="1" dirty="0"/>
              <a:t> N )</a:t>
            </a:r>
          </a:p>
          <a:p>
            <a:r>
              <a:rPr lang="en-US" b="1" dirty="0"/>
              <a:t>{ /* </a:t>
            </a:r>
            <a:r>
              <a:rPr lang="zh-CN" altLang="en-US" b="1" dirty="0"/>
              <a:t>统一接口 *</a:t>
            </a:r>
            <a:r>
              <a:rPr lang="en-US" altLang="zh-CN" b="1" dirty="0"/>
              <a:t>/</a:t>
            </a:r>
          </a:p>
          <a:p>
            <a:r>
              <a:rPr lang="en-US" altLang="zh-CN" b="1" dirty="0"/>
              <a:t>     </a:t>
            </a:r>
            <a:r>
              <a:rPr lang="en-US" b="1" dirty="0" err="1"/>
              <a:t>Qsort</a:t>
            </a:r>
            <a:r>
              <a:rPr lang="en-US" b="1" dirty="0"/>
              <a:t>( A, 0, N-1 );</a:t>
            </a:r>
          </a:p>
          <a:p>
            <a:r>
              <a:rPr lang="en-US" b="1" dirty="0"/>
              <a:t>}</a:t>
            </a:r>
            <a:endParaRPr lang="en-US" altLang="zh-CN" b="1" dirty="0">
              <a:latin typeface="Arial" charset="0"/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u="sng" dirty="0">
                <a:solidFill>
                  <a:srgbClr val="000000"/>
                </a:solidFill>
              </a:rPr>
              <a:t>第</a:t>
            </a:r>
            <a:r>
              <a:rPr kumimoji="1" lang="en-US" altLang="zh-CN" u="sng" dirty="0">
                <a:solidFill>
                  <a:srgbClr val="000000"/>
                </a:solidFill>
              </a:rPr>
              <a:t>7</a:t>
            </a:r>
            <a:r>
              <a:rPr kumimoji="1" lang="zh-CN" altLang="en-US" u="sng" dirty="0">
                <a:solidFill>
                  <a:srgbClr val="000000"/>
                </a:solidFill>
              </a:rPr>
              <a:t>章 排序</a:t>
            </a:r>
            <a:endParaRPr kumimoji="1" lang="en-US" altLang="zh-CN" u="sng" dirty="0">
              <a:solidFill>
                <a:srgbClr val="000000"/>
              </a:solidFill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7215206" y="0"/>
            <a:ext cx="1922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§7.4  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交换排序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u="sng" dirty="0">
                <a:solidFill>
                  <a:srgbClr val="000000"/>
                </a:solidFill>
              </a:rPr>
              <a:t>第</a:t>
            </a:r>
            <a:r>
              <a:rPr kumimoji="1" lang="en-US" altLang="zh-CN" u="sng" dirty="0">
                <a:solidFill>
                  <a:srgbClr val="000000"/>
                </a:solidFill>
              </a:rPr>
              <a:t>7</a:t>
            </a:r>
            <a:r>
              <a:rPr kumimoji="1" lang="zh-CN" altLang="en-US" u="sng" dirty="0">
                <a:solidFill>
                  <a:srgbClr val="000000"/>
                </a:solidFill>
              </a:rPr>
              <a:t>章 排序</a:t>
            </a:r>
            <a:endParaRPr kumimoji="1" lang="en-US" altLang="zh-CN" u="sng" dirty="0">
              <a:solidFill>
                <a:srgbClr val="000000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092280" y="0"/>
            <a:ext cx="20453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§7.1  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引子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500042"/>
            <a:ext cx="7265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hlink"/>
                </a:solidFill>
                <a:sym typeface="Wingdings" pitchFamily="2" charset="2"/>
              </a:rPr>
              <a:t></a:t>
            </a:r>
            <a:r>
              <a:rPr lang="zh-CN" altLang="en-US" sz="2400" b="1" dirty="0">
                <a:solidFill>
                  <a:srgbClr val="3333FF"/>
                </a:solidFill>
                <a:sym typeface="Wingdings" pitchFamily="2" charset="2"/>
              </a:rPr>
              <a:t>排序</a:t>
            </a:r>
            <a:r>
              <a:rPr lang="zh-CN" altLang="en-US" sz="2400" b="1" dirty="0">
                <a:sym typeface="Wingdings" pitchFamily="2" charset="2"/>
              </a:rPr>
              <a:t>是很常见的一类问题（</a:t>
            </a:r>
            <a:r>
              <a:rPr lang="zh-CN" altLang="en-US" sz="2400" b="1" dirty="0">
                <a:solidFill>
                  <a:srgbClr val="3333FF"/>
                </a:solidFill>
                <a:sym typeface="Wingdings" pitchFamily="2" charset="2"/>
              </a:rPr>
              <a:t>并不局限于排序本身）</a:t>
            </a:r>
            <a:endParaRPr lang="en-US" altLang="zh-CN" sz="2400" b="1" dirty="0"/>
          </a:p>
        </p:txBody>
      </p:sp>
      <p:sp>
        <p:nvSpPr>
          <p:cNvPr id="7" name="矩形 6"/>
          <p:cNvSpPr/>
          <p:nvPr/>
        </p:nvSpPr>
        <p:spPr>
          <a:xfrm>
            <a:off x="500034" y="1000108"/>
            <a:ext cx="7786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333FF"/>
                </a:solidFill>
              </a:rPr>
              <a:t>[</a:t>
            </a:r>
            <a:r>
              <a:rPr lang="zh-CN" altLang="en-US" sz="2000" b="1" dirty="0">
                <a:solidFill>
                  <a:srgbClr val="3333FF"/>
                </a:solidFill>
              </a:rPr>
              <a:t>例</a:t>
            </a:r>
            <a:r>
              <a:rPr lang="en-US" sz="2000" b="1" dirty="0">
                <a:solidFill>
                  <a:srgbClr val="3333FF"/>
                </a:solidFill>
              </a:rPr>
              <a:t>7.1] </a:t>
            </a:r>
            <a:r>
              <a:rPr lang="zh-CN" altLang="en-US" sz="2000" b="1" dirty="0"/>
              <a:t>有</a:t>
            </a:r>
            <a:r>
              <a:rPr lang="en-US" sz="2000" b="1" dirty="0">
                <a:solidFill>
                  <a:srgbClr val="3333FF"/>
                </a:solidFill>
              </a:rPr>
              <a:t>1</a:t>
            </a:r>
            <a:r>
              <a:rPr lang="zh-CN" altLang="en-US" sz="2000" b="1" dirty="0">
                <a:solidFill>
                  <a:srgbClr val="3333FF"/>
                </a:solidFill>
              </a:rPr>
              <a:t>亿个</a:t>
            </a:r>
            <a:r>
              <a:rPr lang="zh-CN" altLang="en-US" sz="2000" b="1" dirty="0"/>
              <a:t>随机给出的浮点数，请找出其中</a:t>
            </a:r>
            <a:r>
              <a:rPr lang="zh-CN" altLang="en-US" sz="2000" b="1" dirty="0">
                <a:solidFill>
                  <a:srgbClr val="3333FF"/>
                </a:solidFill>
              </a:rPr>
              <a:t>最大的</a:t>
            </a:r>
            <a:r>
              <a:rPr lang="en-US" sz="2000" b="1" dirty="0">
                <a:solidFill>
                  <a:srgbClr val="3333FF"/>
                </a:solidFill>
              </a:rPr>
              <a:t>1</a:t>
            </a:r>
            <a:r>
              <a:rPr lang="zh-CN" altLang="en-US" sz="2000" b="1" dirty="0">
                <a:solidFill>
                  <a:srgbClr val="3333FF"/>
                </a:solidFill>
              </a:rPr>
              <a:t>万个</a:t>
            </a:r>
            <a:r>
              <a:rPr lang="zh-CN" altLang="en-US" sz="2000" b="1" dirty="0"/>
              <a:t>。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714348" y="1500174"/>
            <a:ext cx="2346976" cy="369332"/>
            <a:chOff x="714348" y="1500174"/>
            <a:chExt cx="2346976" cy="369332"/>
          </a:xfrm>
        </p:grpSpPr>
        <p:sp>
          <p:nvSpPr>
            <p:cNvPr id="8" name="矩形 7"/>
            <p:cNvSpPr/>
            <p:nvPr/>
          </p:nvSpPr>
          <p:spPr>
            <a:xfrm>
              <a:off x="714348" y="1500174"/>
              <a:ext cx="9989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3333FF"/>
                  </a:solidFill>
                </a:rPr>
                <a:t>方法</a:t>
              </a:r>
              <a:r>
                <a:rPr lang="en-US" b="1" dirty="0">
                  <a:solidFill>
                    <a:srgbClr val="3333FF"/>
                  </a:solidFill>
                </a:rPr>
                <a:t>1</a:t>
              </a:r>
              <a:r>
                <a:rPr lang="zh-CN" altLang="en-US" b="1" dirty="0">
                  <a:solidFill>
                    <a:srgbClr val="3333FF"/>
                  </a:solidFill>
                </a:rPr>
                <a:t>：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714480" y="1500174"/>
              <a:ext cx="13468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/>
                <a:t>简单选择法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953767" y="2042197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 </a:t>
            </a:r>
            <a:r>
              <a:rPr lang="zh-CN" altLang="en-US" b="1" dirty="0"/>
              <a:t>总比较次数为</a:t>
            </a:r>
            <a:r>
              <a:rPr lang="en-US" b="1" dirty="0">
                <a:solidFill>
                  <a:srgbClr val="3333FF"/>
                </a:solidFill>
              </a:rPr>
              <a:t>N-1+(N-2)+…+(N-10000)</a:t>
            </a:r>
            <a:r>
              <a:rPr lang="zh-CN" altLang="en-US" b="1" dirty="0"/>
              <a:t>次。当</a:t>
            </a:r>
            <a:r>
              <a:rPr lang="en-US" b="1" dirty="0"/>
              <a:t>N</a:t>
            </a:r>
            <a:r>
              <a:rPr lang="zh-CN" altLang="en-US" b="1" dirty="0"/>
              <a:t>为</a:t>
            </a:r>
            <a:r>
              <a:rPr lang="en-US" b="1" dirty="0"/>
              <a:t>1</a:t>
            </a:r>
            <a:r>
              <a:rPr lang="zh-CN" altLang="en-US" b="1" dirty="0"/>
              <a:t>亿时，大约为</a:t>
            </a:r>
            <a:r>
              <a:rPr lang="en-US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万亿</a:t>
            </a:r>
            <a:r>
              <a:rPr lang="zh-CN" altLang="en-US" b="1" dirty="0">
                <a:solidFill>
                  <a:srgbClr val="3333FF"/>
                </a:solidFill>
              </a:rPr>
              <a:t>次</a:t>
            </a:r>
            <a:r>
              <a:rPr lang="zh-CN" altLang="en-US" b="1" dirty="0"/>
              <a:t>。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703870" y="2708350"/>
            <a:ext cx="2426916" cy="369332"/>
            <a:chOff x="714348" y="2357430"/>
            <a:chExt cx="2426916" cy="369332"/>
          </a:xfrm>
        </p:grpSpPr>
        <p:sp>
          <p:nvSpPr>
            <p:cNvPr id="11" name="矩形 10"/>
            <p:cNvSpPr/>
            <p:nvPr/>
          </p:nvSpPr>
          <p:spPr>
            <a:xfrm>
              <a:off x="1571604" y="2357430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/>
                <a:t>“分而治之”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714348" y="2357430"/>
              <a:ext cx="9989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3333FF"/>
                  </a:solidFill>
                </a:rPr>
                <a:t>方法</a:t>
              </a:r>
              <a:r>
                <a:rPr lang="en-US" b="1" dirty="0">
                  <a:solidFill>
                    <a:srgbClr val="3333FF"/>
                  </a:solidFill>
                </a:rPr>
                <a:t>2</a:t>
              </a:r>
              <a:r>
                <a:rPr lang="zh-CN" altLang="en-US" b="1" dirty="0">
                  <a:solidFill>
                    <a:srgbClr val="3333FF"/>
                  </a:solidFill>
                </a:rPr>
                <a:t>：</a:t>
              </a:r>
            </a:p>
          </p:txBody>
        </p:sp>
      </p:grpSp>
      <p:sp>
        <p:nvSpPr>
          <p:cNvPr id="13" name="矩形 12"/>
          <p:cNvSpPr/>
          <p:nvPr/>
        </p:nvSpPr>
        <p:spPr>
          <a:xfrm>
            <a:off x="853244" y="3088208"/>
            <a:ext cx="7429552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 </a:t>
            </a:r>
            <a:r>
              <a:rPr lang="zh-CN" altLang="en-US" b="1" dirty="0"/>
              <a:t>比如，以</a:t>
            </a:r>
            <a:r>
              <a:rPr lang="en-US" b="1" dirty="0">
                <a:solidFill>
                  <a:srgbClr val="3333FF"/>
                </a:solidFill>
              </a:rPr>
              <a:t>1</a:t>
            </a:r>
            <a:r>
              <a:rPr lang="zh-CN" altLang="en-US" b="1" dirty="0">
                <a:solidFill>
                  <a:srgbClr val="3333FF"/>
                </a:solidFill>
              </a:rPr>
              <a:t>百万为一个块，分为</a:t>
            </a:r>
            <a:r>
              <a:rPr lang="en-US" b="1" dirty="0">
                <a:solidFill>
                  <a:srgbClr val="3333FF"/>
                </a:solidFill>
              </a:rPr>
              <a:t>100</a:t>
            </a:r>
            <a:r>
              <a:rPr lang="zh-CN" altLang="en-US" b="1" dirty="0">
                <a:solidFill>
                  <a:srgbClr val="3333FF"/>
                </a:solidFill>
              </a:rPr>
              <a:t>块</a:t>
            </a:r>
            <a:r>
              <a:rPr lang="zh-CN" altLang="en-US" b="1" dirty="0"/>
              <a:t>，分别对这</a:t>
            </a:r>
            <a:r>
              <a:rPr lang="en-US" b="1" dirty="0"/>
              <a:t>100</a:t>
            </a:r>
            <a:r>
              <a:rPr lang="zh-CN" altLang="en-US" b="1" dirty="0"/>
              <a:t>块数据进行排序。由于只需要得到最大的</a:t>
            </a:r>
            <a:r>
              <a:rPr lang="en-US" b="1" dirty="0"/>
              <a:t>1</a:t>
            </a:r>
            <a:r>
              <a:rPr lang="zh-CN" altLang="en-US" b="1" dirty="0"/>
              <a:t>万个数，故</a:t>
            </a:r>
            <a:r>
              <a:rPr lang="zh-CN" altLang="en-US" b="1" dirty="0">
                <a:solidFill>
                  <a:srgbClr val="3333FF"/>
                </a:solidFill>
              </a:rPr>
              <a:t>每块</a:t>
            </a:r>
            <a:r>
              <a:rPr lang="zh-CN" altLang="en-US" b="1" dirty="0"/>
              <a:t>排完后可以</a:t>
            </a:r>
            <a:r>
              <a:rPr lang="zh-CN" altLang="en-US" b="1" dirty="0">
                <a:solidFill>
                  <a:srgbClr val="3333FF"/>
                </a:solidFill>
              </a:rPr>
              <a:t>只要前</a:t>
            </a:r>
            <a:r>
              <a:rPr lang="en-US" b="1" dirty="0">
                <a:solidFill>
                  <a:srgbClr val="3333FF"/>
                </a:solidFill>
              </a:rPr>
              <a:t>1</a:t>
            </a:r>
            <a:r>
              <a:rPr lang="zh-CN" altLang="en-US" b="1" dirty="0">
                <a:solidFill>
                  <a:srgbClr val="3333FF"/>
                </a:solidFill>
              </a:rPr>
              <a:t>万个数</a:t>
            </a:r>
            <a:r>
              <a:rPr lang="zh-CN" altLang="en-US" b="1" dirty="0"/>
              <a:t>，再从这</a:t>
            </a:r>
            <a:r>
              <a:rPr lang="en-US" b="1" dirty="0">
                <a:solidFill>
                  <a:srgbClr val="3333FF"/>
                </a:solidFill>
              </a:rPr>
              <a:t>100</a:t>
            </a:r>
            <a:r>
              <a:rPr lang="zh-CN" altLang="en-US" b="1" dirty="0">
                <a:solidFill>
                  <a:srgbClr val="3333FF"/>
                </a:solidFill>
              </a:rPr>
              <a:t>块共</a:t>
            </a:r>
            <a:r>
              <a:rPr lang="en-US" b="1" dirty="0">
                <a:solidFill>
                  <a:srgbClr val="3333FF"/>
                </a:solidFill>
              </a:rPr>
              <a:t>100</a:t>
            </a:r>
            <a:r>
              <a:rPr lang="zh-CN" altLang="en-US" b="1" dirty="0">
                <a:solidFill>
                  <a:srgbClr val="3333FF"/>
                </a:solidFill>
              </a:rPr>
              <a:t>万个数</a:t>
            </a:r>
            <a:r>
              <a:rPr lang="zh-CN" altLang="en-US" b="1" dirty="0"/>
              <a:t>中取最大的</a:t>
            </a:r>
            <a:r>
              <a:rPr lang="en-US" b="1" dirty="0"/>
              <a:t>1</a:t>
            </a:r>
            <a:r>
              <a:rPr lang="zh-CN" altLang="en-US" b="1" dirty="0"/>
              <a:t>万个就可以了。</a:t>
            </a:r>
          </a:p>
        </p:txBody>
      </p:sp>
      <p:sp>
        <p:nvSpPr>
          <p:cNvPr id="14" name="矩形 13"/>
          <p:cNvSpPr/>
          <p:nvPr/>
        </p:nvSpPr>
        <p:spPr>
          <a:xfrm>
            <a:off x="853244" y="4576787"/>
            <a:ext cx="74295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 </a:t>
            </a:r>
            <a:r>
              <a:rPr lang="zh-CN" altLang="en-US" b="1" dirty="0"/>
              <a:t>当</a:t>
            </a:r>
            <a:r>
              <a:rPr lang="en-US" b="1" dirty="0"/>
              <a:t>N</a:t>
            </a:r>
            <a:r>
              <a:rPr lang="zh-CN" altLang="en-US" b="1" dirty="0"/>
              <a:t>为</a:t>
            </a:r>
            <a:r>
              <a:rPr lang="en-US" b="1" dirty="0"/>
              <a:t>100</a:t>
            </a:r>
            <a:r>
              <a:rPr lang="zh-CN" altLang="en-US" b="1" dirty="0"/>
              <a:t>万时，</a:t>
            </a:r>
            <a:r>
              <a:rPr lang="en-US" b="1" dirty="0">
                <a:solidFill>
                  <a:srgbClr val="3333FF"/>
                </a:solidFill>
              </a:rPr>
              <a:t>O(</a:t>
            </a:r>
            <a:r>
              <a:rPr lang="en-US" b="1" dirty="0" err="1">
                <a:solidFill>
                  <a:srgbClr val="3333FF"/>
                </a:solidFill>
              </a:rPr>
              <a:t>NlogN</a:t>
            </a:r>
            <a:r>
              <a:rPr lang="en-US" b="1" dirty="0">
                <a:solidFill>
                  <a:srgbClr val="3333FF"/>
                </a:solidFill>
              </a:rPr>
              <a:t>)</a:t>
            </a:r>
            <a:r>
              <a:rPr lang="zh-CN" altLang="en-US" b="1" dirty="0">
                <a:solidFill>
                  <a:srgbClr val="3333FF"/>
                </a:solidFill>
              </a:rPr>
              <a:t>是</a:t>
            </a:r>
            <a:r>
              <a:rPr lang="en-US" b="1" dirty="0">
                <a:solidFill>
                  <a:srgbClr val="3333FF"/>
                </a:solidFill>
              </a:rPr>
              <a:t>2000</a:t>
            </a:r>
            <a:r>
              <a:rPr lang="zh-CN" altLang="en-US" b="1" dirty="0">
                <a:solidFill>
                  <a:srgbClr val="3333FF"/>
                </a:solidFill>
              </a:rPr>
              <a:t>万</a:t>
            </a:r>
            <a:r>
              <a:rPr lang="zh-CN" altLang="en-US" b="1" dirty="0"/>
              <a:t>，所以求解</a:t>
            </a:r>
            <a:r>
              <a:rPr lang="en-US" b="1" dirty="0"/>
              <a:t>101</a:t>
            </a:r>
            <a:r>
              <a:rPr lang="zh-CN" altLang="en-US" b="1" dirty="0"/>
              <a:t>块百万数据的排序问题，时间大约是</a:t>
            </a:r>
            <a:r>
              <a:rPr lang="en-US" sz="2400" b="1" dirty="0">
                <a:solidFill>
                  <a:srgbClr val="FF0000"/>
                </a:solidFill>
              </a:rPr>
              <a:t>20</a:t>
            </a:r>
            <a:r>
              <a:rPr lang="zh-CN" altLang="en-US" sz="2400" b="1" dirty="0">
                <a:solidFill>
                  <a:srgbClr val="FF0000"/>
                </a:solidFill>
              </a:rPr>
              <a:t>亿</a:t>
            </a:r>
            <a:r>
              <a:rPr lang="zh-CN" altLang="en-US" b="1" dirty="0">
                <a:solidFill>
                  <a:srgbClr val="3333FF"/>
                </a:solidFill>
              </a:rPr>
              <a:t>次运算</a:t>
            </a:r>
            <a:r>
              <a:rPr lang="zh-CN" altLang="en-US" b="1" dirty="0"/>
              <a:t>。</a:t>
            </a:r>
          </a:p>
        </p:txBody>
      </p:sp>
      <p:sp>
        <p:nvSpPr>
          <p:cNvPr id="19" name="矩形 18"/>
          <p:cNvSpPr/>
          <p:nvPr/>
        </p:nvSpPr>
        <p:spPr>
          <a:xfrm>
            <a:off x="2857488" y="1428736"/>
            <a:ext cx="1577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万亿）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61324" y="2636912"/>
            <a:ext cx="14237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sz="2400" b="1" dirty="0">
                <a:solidFill>
                  <a:srgbClr val="FF0000"/>
                </a:solidFill>
              </a:rPr>
              <a:t>20</a:t>
            </a:r>
            <a:r>
              <a:rPr lang="zh-CN" altLang="en-US" sz="2400" b="1" dirty="0">
                <a:solidFill>
                  <a:srgbClr val="FF0000"/>
                </a:solidFill>
              </a:rPr>
              <a:t>亿）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第</a:t>
            </a:r>
            <a:r>
              <a:rPr kumimoji="1" lang="en-US" altLang="zh-CN" sz="1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7</a:t>
            </a:r>
            <a:r>
              <a:rPr kumimoji="1" lang="zh-CN" alt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章 排序</a:t>
            </a:r>
            <a:endParaRPr kumimoji="1" lang="en-US" altLang="zh-CN" sz="1800" b="0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3317" name="Text Box 2"/>
          <p:cNvSpPr txBox="1">
            <a:spLocks noChangeArrowheads="1"/>
          </p:cNvSpPr>
          <p:nvPr/>
        </p:nvSpPr>
        <p:spPr bwMode="auto">
          <a:xfrm>
            <a:off x="7215206" y="0"/>
            <a:ext cx="1922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  <a:sym typeface="Webdings" pitchFamily="18" charset="2"/>
              </a:rPr>
              <a:t>§7.5  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  <a:sym typeface="Webdings" pitchFamily="18" charset="2"/>
              </a:rPr>
              <a:t>归并排序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  <a:sym typeface="Webdings" pitchFamily="18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609881"/>
            <a:ext cx="169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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归并排序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28662" y="1142984"/>
            <a:ext cx="70723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+mn-cs"/>
                <a:sym typeface="Wingdings" pitchFamily="2" charset="2"/>
              </a:rPr>
              <a:t>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将两个已排序的子序列合并成一个有序序列。</a:t>
            </a:r>
          </a:p>
        </p:txBody>
      </p:sp>
      <p:grpSp>
        <p:nvGrpSpPr>
          <p:cNvPr id="116" name="Group 4"/>
          <p:cNvGrpSpPr>
            <a:grpSpLocks/>
          </p:cNvGrpSpPr>
          <p:nvPr/>
        </p:nvGrpSpPr>
        <p:grpSpPr bwMode="auto">
          <a:xfrm>
            <a:off x="1771664" y="2443146"/>
            <a:ext cx="1828800" cy="381000"/>
            <a:chOff x="1056" y="1344"/>
            <a:chExt cx="1152" cy="240"/>
          </a:xfrm>
        </p:grpSpPr>
        <p:sp>
          <p:nvSpPr>
            <p:cNvPr id="117" name="Rectangle 5"/>
            <p:cNvSpPr>
              <a:spLocks noChangeArrowheads="1"/>
            </p:cNvSpPr>
            <p:nvPr/>
          </p:nvSpPr>
          <p:spPr bwMode="auto">
            <a:xfrm>
              <a:off x="1056" y="1344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18" name="Rectangle 6"/>
            <p:cNvSpPr>
              <a:spLocks noChangeArrowheads="1"/>
            </p:cNvSpPr>
            <p:nvPr/>
          </p:nvSpPr>
          <p:spPr bwMode="auto">
            <a:xfrm>
              <a:off x="1344" y="1344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13</a:t>
              </a:r>
            </a:p>
          </p:txBody>
        </p:sp>
        <p:sp>
          <p:nvSpPr>
            <p:cNvPr id="119" name="Rectangle 7"/>
            <p:cNvSpPr>
              <a:spLocks noChangeArrowheads="1"/>
            </p:cNvSpPr>
            <p:nvPr/>
          </p:nvSpPr>
          <p:spPr bwMode="auto">
            <a:xfrm>
              <a:off x="1632" y="1344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24</a:t>
              </a:r>
            </a:p>
          </p:txBody>
        </p:sp>
        <p:sp>
          <p:nvSpPr>
            <p:cNvPr id="120" name="Rectangle 8"/>
            <p:cNvSpPr>
              <a:spLocks noChangeArrowheads="1"/>
            </p:cNvSpPr>
            <p:nvPr/>
          </p:nvSpPr>
          <p:spPr bwMode="auto">
            <a:xfrm>
              <a:off x="1920" y="1344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26</a:t>
              </a:r>
            </a:p>
          </p:txBody>
        </p:sp>
      </p:grpSp>
      <p:grpSp>
        <p:nvGrpSpPr>
          <p:cNvPr id="121" name="Group 9"/>
          <p:cNvGrpSpPr>
            <a:grpSpLocks/>
          </p:cNvGrpSpPr>
          <p:nvPr/>
        </p:nvGrpSpPr>
        <p:grpSpPr bwMode="auto">
          <a:xfrm>
            <a:off x="4743464" y="2443146"/>
            <a:ext cx="1828800" cy="381000"/>
            <a:chOff x="2928" y="1344"/>
            <a:chExt cx="1152" cy="240"/>
          </a:xfrm>
        </p:grpSpPr>
        <p:sp>
          <p:nvSpPr>
            <p:cNvPr id="122" name="Rectangle 10"/>
            <p:cNvSpPr>
              <a:spLocks noChangeArrowheads="1"/>
            </p:cNvSpPr>
            <p:nvPr/>
          </p:nvSpPr>
          <p:spPr bwMode="auto">
            <a:xfrm>
              <a:off x="2928" y="1344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23" name="Rectangle 11"/>
            <p:cNvSpPr>
              <a:spLocks noChangeArrowheads="1"/>
            </p:cNvSpPr>
            <p:nvPr/>
          </p:nvSpPr>
          <p:spPr bwMode="auto">
            <a:xfrm>
              <a:off x="3216" y="1344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124" name="Rectangle 12"/>
            <p:cNvSpPr>
              <a:spLocks noChangeArrowheads="1"/>
            </p:cNvSpPr>
            <p:nvPr/>
          </p:nvSpPr>
          <p:spPr bwMode="auto">
            <a:xfrm>
              <a:off x="3504" y="1344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27</a:t>
              </a:r>
            </a:p>
          </p:txBody>
        </p:sp>
        <p:sp>
          <p:nvSpPr>
            <p:cNvPr id="125" name="Rectangle 13"/>
            <p:cNvSpPr>
              <a:spLocks noChangeArrowheads="1"/>
            </p:cNvSpPr>
            <p:nvPr/>
          </p:nvSpPr>
          <p:spPr bwMode="auto">
            <a:xfrm>
              <a:off x="3792" y="1344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38</a:t>
              </a:r>
            </a:p>
          </p:txBody>
        </p:sp>
      </p:grpSp>
      <p:grpSp>
        <p:nvGrpSpPr>
          <p:cNvPr id="126" name="Group 14"/>
          <p:cNvGrpSpPr>
            <a:grpSpLocks/>
          </p:cNvGrpSpPr>
          <p:nvPr/>
        </p:nvGrpSpPr>
        <p:grpSpPr bwMode="auto">
          <a:xfrm>
            <a:off x="2381264" y="3433746"/>
            <a:ext cx="3657600" cy="381000"/>
            <a:chOff x="1440" y="1968"/>
            <a:chExt cx="2304" cy="240"/>
          </a:xfrm>
        </p:grpSpPr>
        <p:sp>
          <p:nvSpPr>
            <p:cNvPr id="127" name="Rectangle 15"/>
            <p:cNvSpPr>
              <a:spLocks noChangeArrowheads="1"/>
            </p:cNvSpPr>
            <p:nvPr/>
          </p:nvSpPr>
          <p:spPr bwMode="auto">
            <a:xfrm>
              <a:off x="1440" y="1968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8" name="Rectangle 16"/>
            <p:cNvSpPr>
              <a:spLocks noChangeArrowheads="1"/>
            </p:cNvSpPr>
            <p:nvPr/>
          </p:nvSpPr>
          <p:spPr bwMode="auto">
            <a:xfrm>
              <a:off x="1728" y="1968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9" name="Rectangle 17"/>
            <p:cNvSpPr>
              <a:spLocks noChangeArrowheads="1"/>
            </p:cNvSpPr>
            <p:nvPr/>
          </p:nvSpPr>
          <p:spPr bwMode="auto">
            <a:xfrm>
              <a:off x="2016" y="1968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" name="Rectangle 18"/>
            <p:cNvSpPr>
              <a:spLocks noChangeArrowheads="1"/>
            </p:cNvSpPr>
            <p:nvPr/>
          </p:nvSpPr>
          <p:spPr bwMode="auto">
            <a:xfrm>
              <a:off x="2304" y="1968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1" name="Rectangle 19"/>
            <p:cNvSpPr>
              <a:spLocks noChangeArrowheads="1"/>
            </p:cNvSpPr>
            <p:nvPr/>
          </p:nvSpPr>
          <p:spPr bwMode="auto">
            <a:xfrm>
              <a:off x="2592" y="1968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2" name="Rectangle 20"/>
            <p:cNvSpPr>
              <a:spLocks noChangeArrowheads="1"/>
            </p:cNvSpPr>
            <p:nvPr/>
          </p:nvSpPr>
          <p:spPr bwMode="auto">
            <a:xfrm>
              <a:off x="2880" y="1968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" name="Rectangle 21"/>
            <p:cNvSpPr>
              <a:spLocks noChangeArrowheads="1"/>
            </p:cNvSpPr>
            <p:nvPr/>
          </p:nvSpPr>
          <p:spPr bwMode="auto">
            <a:xfrm>
              <a:off x="3168" y="1968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4" name="Rectangle 22"/>
            <p:cNvSpPr>
              <a:spLocks noChangeArrowheads="1"/>
            </p:cNvSpPr>
            <p:nvPr/>
          </p:nvSpPr>
          <p:spPr bwMode="auto">
            <a:xfrm>
              <a:off x="3456" y="1968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7" name="AutoShape 25"/>
          <p:cNvSpPr>
            <a:spLocks noChangeArrowheads="1"/>
          </p:cNvSpPr>
          <p:nvPr/>
        </p:nvSpPr>
        <p:spPr bwMode="auto">
          <a:xfrm>
            <a:off x="1571604" y="1714488"/>
            <a:ext cx="685800" cy="381000"/>
          </a:xfrm>
          <a:prstGeom prst="wedgeRectCallout">
            <a:avLst>
              <a:gd name="adj1" fmla="val 9954"/>
              <a:gd name="adj2" fmla="val 128750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18000" rIns="1800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Aptr</a:t>
            </a:r>
            <a:endParaRPr kumimoji="0" lang="en-US" altLang="zh-CN" sz="16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8" name="AutoShape 26"/>
          <p:cNvSpPr>
            <a:spLocks noChangeArrowheads="1"/>
          </p:cNvSpPr>
          <p:nvPr/>
        </p:nvSpPr>
        <p:spPr bwMode="auto">
          <a:xfrm>
            <a:off x="4514864" y="1714488"/>
            <a:ext cx="685800" cy="381000"/>
          </a:xfrm>
          <a:prstGeom prst="wedgeRectCallout">
            <a:avLst>
              <a:gd name="adj1" fmla="val 12269"/>
              <a:gd name="adj2" fmla="val 131250"/>
            </a:avLst>
          </a:prstGeom>
          <a:noFill/>
          <a:ln w="25400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lIns="18000" rIns="1800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1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Bptr</a:t>
            </a:r>
            <a:endParaRPr kumimoji="0" lang="en-US" altLang="zh-CN" sz="1600" b="1" i="1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9" name="AutoShape 27"/>
          <p:cNvSpPr>
            <a:spLocks noChangeArrowheads="1"/>
          </p:cNvSpPr>
          <p:nvPr/>
        </p:nvSpPr>
        <p:spPr bwMode="auto">
          <a:xfrm>
            <a:off x="2305064" y="4195746"/>
            <a:ext cx="685800" cy="381000"/>
          </a:xfrm>
          <a:prstGeom prst="wedgeRectCallout">
            <a:avLst>
              <a:gd name="adj1" fmla="val -15278"/>
              <a:gd name="adj2" fmla="val -144167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8000" rIns="1800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Cptr</a:t>
            </a:r>
          </a:p>
        </p:txBody>
      </p:sp>
      <p:sp>
        <p:nvSpPr>
          <p:cNvPr id="147" name="AutoShape 35"/>
          <p:cNvSpPr>
            <a:spLocks noChangeArrowheads="1"/>
          </p:cNvSpPr>
          <p:nvPr/>
        </p:nvSpPr>
        <p:spPr bwMode="auto">
          <a:xfrm>
            <a:off x="3371864" y="4195746"/>
            <a:ext cx="685800" cy="381000"/>
          </a:xfrm>
          <a:prstGeom prst="wedgeRectCallout">
            <a:avLst>
              <a:gd name="adj1" fmla="val -32870"/>
              <a:gd name="adj2" fmla="val -140417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8000" rIns="1800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Cptr</a:t>
            </a:r>
            <a:endParaRPr kumimoji="0" lang="en-US" altLang="zh-CN" sz="16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" name="Rectangle 36"/>
          <p:cNvSpPr>
            <a:spLocks noChangeArrowheads="1"/>
          </p:cNvSpPr>
          <p:nvPr/>
        </p:nvSpPr>
        <p:spPr bwMode="auto">
          <a:xfrm>
            <a:off x="1071538" y="4929198"/>
            <a:ext cx="414340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+mn-cs"/>
                <a:sym typeface="Wingdings" pitchFamily="2" charset="2"/>
              </a:rPr>
              <a:t>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T</a:t>
            </a:r>
            <a:r>
              <a:rPr kumimoji="0" lang="en-US" altLang="zh-CN" sz="1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(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N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) = O (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       </a:t>
            </a:r>
            <a:r>
              <a:rPr kumimoji="0" lang="en-US" altLang="zh-CN" sz="18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)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是元素个数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.</a:t>
            </a:r>
          </a:p>
        </p:txBody>
      </p:sp>
      <p:sp>
        <p:nvSpPr>
          <p:cNvPr id="150" name="Rectangle 37"/>
          <p:cNvSpPr>
            <a:spLocks noChangeArrowheads="1"/>
          </p:cNvSpPr>
          <p:nvPr/>
        </p:nvSpPr>
        <p:spPr bwMode="auto">
          <a:xfrm>
            <a:off x="2666989" y="4900626"/>
            <a:ext cx="41047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N</a:t>
            </a:r>
          </a:p>
        </p:txBody>
      </p:sp>
      <p:sp>
        <p:nvSpPr>
          <p:cNvPr id="151" name="矩形 150"/>
          <p:cNvSpPr/>
          <p:nvPr/>
        </p:nvSpPr>
        <p:spPr>
          <a:xfrm>
            <a:off x="1857356" y="24288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52" name="矩形 151"/>
          <p:cNvSpPr/>
          <p:nvPr/>
        </p:nvSpPr>
        <p:spPr>
          <a:xfrm>
            <a:off x="4843422" y="24288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153" name="Rectangle 36"/>
          <p:cNvSpPr>
            <a:spLocks noChangeArrowheads="1"/>
          </p:cNvSpPr>
          <p:nvPr/>
        </p:nvSpPr>
        <p:spPr bwMode="auto">
          <a:xfrm>
            <a:off x="1071538" y="5345684"/>
            <a:ext cx="307183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+mn-cs"/>
                <a:sym typeface="Wingdings" pitchFamily="2" charset="2"/>
              </a:rPr>
              <a:t>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+mn-cs"/>
                <a:sym typeface="Wingdings" pitchFamily="2" charset="2"/>
              </a:rPr>
              <a:t>S</a:t>
            </a:r>
            <a:r>
              <a:rPr kumimoji="0" lang="en-US" altLang="zh-CN" sz="1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(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N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) = O (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       </a:t>
            </a:r>
            <a:r>
              <a:rPr kumimoji="0" lang="en-US" altLang="zh-CN" sz="18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)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。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  <a:sym typeface="Wingdings" pitchFamily="2" charset="2"/>
            </a:endParaRPr>
          </a:p>
        </p:txBody>
      </p:sp>
      <p:sp>
        <p:nvSpPr>
          <p:cNvPr id="154" name="Rectangle 37"/>
          <p:cNvSpPr>
            <a:spLocks noChangeArrowheads="1"/>
          </p:cNvSpPr>
          <p:nvPr/>
        </p:nvSpPr>
        <p:spPr bwMode="auto">
          <a:xfrm>
            <a:off x="2714612" y="5357826"/>
            <a:ext cx="41047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N</a:t>
            </a:r>
          </a:p>
        </p:txBody>
      </p:sp>
      <p:sp>
        <p:nvSpPr>
          <p:cNvPr id="155" name="Rectangle 36"/>
          <p:cNvSpPr>
            <a:spLocks noChangeArrowheads="1"/>
          </p:cNvSpPr>
          <p:nvPr/>
        </p:nvSpPr>
        <p:spPr bwMode="auto">
          <a:xfrm>
            <a:off x="1071538" y="5774312"/>
            <a:ext cx="307183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+mn-cs"/>
                <a:sym typeface="Wingdings" pitchFamily="2" charset="2"/>
              </a:rPr>
              <a:t> 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+mn-cs"/>
                <a:sym typeface="Wingdings" pitchFamily="2" charset="2"/>
              </a:rPr>
              <a:t>方法是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+mn-cs"/>
                <a:sym typeface="Wingdings" pitchFamily="2" charset="2"/>
              </a:rPr>
              <a:t>稳定的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。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  <a:sym typeface="Wingdings" pitchFamily="2" charset="2"/>
            </a:endParaRPr>
          </a:p>
        </p:txBody>
      </p:sp>
      <p:sp>
        <p:nvSpPr>
          <p:cNvPr id="156" name="AutoShape 5"/>
          <p:cNvSpPr>
            <a:spLocks noChangeArrowheads="1"/>
          </p:cNvSpPr>
          <p:nvPr/>
        </p:nvSpPr>
        <p:spPr bwMode="auto">
          <a:xfrm>
            <a:off x="5143504" y="4214818"/>
            <a:ext cx="3357586" cy="1071570"/>
          </a:xfrm>
          <a:prstGeom prst="wedgeEllipseCallout">
            <a:avLst>
              <a:gd name="adj1" fmla="val -61198"/>
              <a:gd name="adj2" fmla="val -86036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二路归并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也可以使用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多路归并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390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-0.00671 L 0.0665 0.14421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0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0.05435 0.00208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06077 -0.00278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21146 0.15093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00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.05538 0.00208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xit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37" grpId="0" animBg="1" autoUpdateAnimBg="0"/>
      <p:bldP spid="137" grpId="1" animBg="1"/>
      <p:bldP spid="138" grpId="0" animBg="1" autoUpdateAnimBg="0"/>
      <p:bldP spid="138" grpId="1" animBg="1"/>
      <p:bldP spid="139" grpId="0" animBg="1" autoUpdateAnimBg="0"/>
      <p:bldP spid="139" grpId="1" animBg="1"/>
      <p:bldP spid="139" grpId="2" animBg="1"/>
      <p:bldP spid="147" grpId="0" animBg="1"/>
      <p:bldP spid="149" grpId="0" autoUpdateAnimBg="0"/>
      <p:bldP spid="150" grpId="0" autoUpdateAnimBg="0"/>
      <p:bldP spid="151" grpId="0"/>
      <p:bldP spid="151" grpId="1"/>
      <p:bldP spid="152" grpId="0"/>
      <p:bldP spid="152" grpId="1"/>
      <p:bldP spid="153" grpId="0" autoUpdateAnimBg="0"/>
      <p:bldP spid="154" grpId="0" autoUpdateAnimBg="0"/>
      <p:bldP spid="155" grpId="0" autoUpdateAnimBg="0"/>
      <p:bldP spid="156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2357422" y="214290"/>
            <a:ext cx="21336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+mn-cs"/>
                <a:sym typeface="Wingdings" pitchFamily="2" charset="2"/>
              </a:rPr>
              <a:t>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Hei" pitchFamily="49" charset="-122"/>
                <a:cs typeface="+mn-cs"/>
              </a:rPr>
              <a:t>时间复杂性分析：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Hei" pitchFamily="49" charset="-122"/>
              <a:cs typeface="+mn-cs"/>
            </a:endParaRP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533400" y="533400"/>
            <a:ext cx="16002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T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( 1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) = 1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533400" y="914400"/>
            <a:ext cx="42672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T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(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N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) = 2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T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 (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N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  / 2</a:t>
            </a:r>
            <a:r>
              <a:rPr kumimoji="0" lang="en-US" altLang="zh-CN" sz="2000" b="1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 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) + O(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N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)</a:t>
            </a: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1219200" y="1295400"/>
            <a:ext cx="33528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= 2</a:t>
            </a:r>
            <a:r>
              <a:rPr kumimoji="0" lang="en-US" altLang="zh-CN" sz="2000" b="1" i="1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k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T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 (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N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  / 2</a:t>
            </a:r>
            <a:r>
              <a:rPr kumimoji="0" lang="en-US" altLang="zh-CN" sz="2000" b="1" i="1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k</a:t>
            </a:r>
            <a:r>
              <a:rPr kumimoji="0" lang="en-US" altLang="zh-CN" sz="2000" b="1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) +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k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 * O(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N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)</a:t>
            </a:r>
            <a:endParaRPr kumimoji="0" lang="en-US" altLang="zh-CN" sz="2000" b="1" i="1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  <a:sym typeface="Wingdings" pitchFamily="2" charset="2"/>
            </a:endParaRP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1219200" y="1752600"/>
            <a:ext cx="33528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=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N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 *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T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 ( 1</a:t>
            </a:r>
            <a:r>
              <a:rPr kumimoji="0" lang="en-US" altLang="zh-CN" sz="2000" b="1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) + log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N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 * O(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N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)</a:t>
            </a:r>
            <a:endParaRPr kumimoji="0" lang="en-US" altLang="zh-CN" sz="2000" b="1" i="1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  <a:sym typeface="Wingdings" pitchFamily="2" charset="2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1219200" y="2133600"/>
            <a:ext cx="24384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= O(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N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 +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N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 log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N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)</a:t>
            </a:r>
            <a:endParaRPr kumimoji="0" lang="en-US" altLang="zh-CN" sz="2000" b="1" i="1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  <a:sym typeface="Wingdings" pitchFamily="2" charset="2"/>
            </a:endParaRP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554038" y="2667000"/>
            <a:ext cx="2951162" cy="402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800" rIns="0" bIns="468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+mn-cs"/>
                <a:sym typeface="Wingdings" pitchFamily="2" charset="2"/>
              </a:rPr>
              <a:t>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非递归的算法思想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: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38200" y="3200400"/>
            <a:ext cx="6400800" cy="428625"/>
            <a:chOff x="384" y="1920"/>
            <a:chExt cx="4032" cy="270"/>
          </a:xfrm>
        </p:grpSpPr>
        <p:sp>
          <p:nvSpPr>
            <p:cNvPr id="61451" name="Rectangle 11"/>
            <p:cNvSpPr>
              <a:spLocks noChangeArrowheads="1"/>
            </p:cNvSpPr>
            <p:nvPr/>
          </p:nvSpPr>
          <p:spPr bwMode="auto">
            <a:xfrm>
              <a:off x="384" y="1968"/>
              <a:ext cx="292" cy="22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61452" name="Rectangle 12"/>
            <p:cNvSpPr>
              <a:spLocks noChangeArrowheads="1"/>
            </p:cNvSpPr>
            <p:nvPr/>
          </p:nvSpPr>
          <p:spPr bwMode="auto">
            <a:xfrm>
              <a:off x="720" y="1968"/>
              <a:ext cx="28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61453" name="Rectangle 13"/>
            <p:cNvSpPr>
              <a:spLocks noChangeArrowheads="1"/>
            </p:cNvSpPr>
            <p:nvPr/>
          </p:nvSpPr>
          <p:spPr bwMode="auto">
            <a:xfrm>
              <a:off x="1056" y="1968"/>
              <a:ext cx="28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61454" name="Rectangle 14"/>
            <p:cNvSpPr>
              <a:spLocks noChangeArrowheads="1"/>
            </p:cNvSpPr>
            <p:nvPr/>
          </p:nvSpPr>
          <p:spPr bwMode="auto">
            <a:xfrm>
              <a:off x="1392" y="1968"/>
              <a:ext cx="28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1455" name="Rectangle 15"/>
            <p:cNvSpPr>
              <a:spLocks noChangeArrowheads="1"/>
            </p:cNvSpPr>
            <p:nvPr/>
          </p:nvSpPr>
          <p:spPr bwMode="auto">
            <a:xfrm>
              <a:off x="1728" y="1968"/>
              <a:ext cx="28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61456" name="Rectangle 16"/>
            <p:cNvSpPr>
              <a:spLocks noChangeArrowheads="1"/>
            </p:cNvSpPr>
            <p:nvPr/>
          </p:nvSpPr>
          <p:spPr bwMode="auto">
            <a:xfrm>
              <a:off x="2112" y="1920"/>
              <a:ext cx="960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…… ……</a:t>
              </a:r>
            </a:p>
          </p:txBody>
        </p:sp>
        <p:sp>
          <p:nvSpPr>
            <p:cNvPr id="61457" name="Rectangle 17"/>
            <p:cNvSpPr>
              <a:spLocks noChangeArrowheads="1"/>
            </p:cNvSpPr>
            <p:nvPr/>
          </p:nvSpPr>
          <p:spPr bwMode="auto">
            <a:xfrm>
              <a:off x="3120" y="1968"/>
              <a:ext cx="28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  <a:sym typeface="Symbol" pitchFamily="18" charset="2"/>
                </a:rPr>
                <a:t>4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58" name="Rectangle 18"/>
            <p:cNvSpPr>
              <a:spLocks noChangeArrowheads="1"/>
            </p:cNvSpPr>
            <p:nvPr/>
          </p:nvSpPr>
          <p:spPr bwMode="auto">
            <a:xfrm>
              <a:off x="3456" y="1968"/>
              <a:ext cx="28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  <a:sym typeface="Symbol" pitchFamily="18" charset="2"/>
                </a:rPr>
                <a:t>3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59" name="Rectangle 19"/>
            <p:cNvSpPr>
              <a:spLocks noChangeArrowheads="1"/>
            </p:cNvSpPr>
            <p:nvPr/>
          </p:nvSpPr>
          <p:spPr bwMode="auto">
            <a:xfrm>
              <a:off x="3792" y="1968"/>
              <a:ext cx="28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  <a:sym typeface="Symbol" pitchFamily="18" charset="2"/>
                </a:rPr>
                <a:t>2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60" name="Rectangle 20"/>
            <p:cNvSpPr>
              <a:spLocks noChangeArrowheads="1"/>
            </p:cNvSpPr>
            <p:nvPr/>
          </p:nvSpPr>
          <p:spPr bwMode="auto">
            <a:xfrm>
              <a:off x="4128" y="1968"/>
              <a:ext cx="28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  <a:sym typeface="Symbol" pitchFamily="18" charset="2"/>
                </a:rPr>
                <a:t>1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371600" y="3657600"/>
            <a:ext cx="5867400" cy="533400"/>
            <a:chOff x="720" y="2208"/>
            <a:chExt cx="3696" cy="336"/>
          </a:xfrm>
        </p:grpSpPr>
        <p:sp>
          <p:nvSpPr>
            <p:cNvPr id="61462" name="Rectangle 22"/>
            <p:cNvSpPr>
              <a:spLocks noChangeArrowheads="1"/>
            </p:cNvSpPr>
            <p:nvPr/>
          </p:nvSpPr>
          <p:spPr bwMode="auto">
            <a:xfrm>
              <a:off x="720" y="2352"/>
              <a:ext cx="624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63" name="Rectangle 23"/>
            <p:cNvSpPr>
              <a:spLocks noChangeArrowheads="1"/>
            </p:cNvSpPr>
            <p:nvPr/>
          </p:nvSpPr>
          <p:spPr bwMode="auto">
            <a:xfrm>
              <a:off x="1392" y="2352"/>
              <a:ext cx="624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64" name="Rectangle 24"/>
            <p:cNvSpPr>
              <a:spLocks noChangeArrowheads="1"/>
            </p:cNvSpPr>
            <p:nvPr/>
          </p:nvSpPr>
          <p:spPr bwMode="auto">
            <a:xfrm>
              <a:off x="3120" y="2352"/>
              <a:ext cx="624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65" name="Rectangle 25"/>
            <p:cNvSpPr>
              <a:spLocks noChangeArrowheads="1"/>
            </p:cNvSpPr>
            <p:nvPr/>
          </p:nvSpPr>
          <p:spPr bwMode="auto">
            <a:xfrm>
              <a:off x="3792" y="2352"/>
              <a:ext cx="624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66" name="Rectangle 26"/>
            <p:cNvSpPr>
              <a:spLocks noChangeArrowheads="1"/>
            </p:cNvSpPr>
            <p:nvPr/>
          </p:nvSpPr>
          <p:spPr bwMode="auto">
            <a:xfrm>
              <a:off x="2064" y="2304"/>
              <a:ext cx="1008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…… ……</a:t>
              </a:r>
            </a:p>
          </p:txBody>
        </p:sp>
        <p:sp>
          <p:nvSpPr>
            <p:cNvPr id="61467" name="Line 27"/>
            <p:cNvSpPr>
              <a:spLocks noChangeShapeType="1"/>
            </p:cNvSpPr>
            <p:nvPr/>
          </p:nvSpPr>
          <p:spPr bwMode="auto">
            <a:xfrm>
              <a:off x="864" y="2208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68" name="Line 28"/>
            <p:cNvSpPr>
              <a:spLocks noChangeShapeType="1"/>
            </p:cNvSpPr>
            <p:nvPr/>
          </p:nvSpPr>
          <p:spPr bwMode="auto">
            <a:xfrm flipH="1">
              <a:off x="1104" y="2208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69" name="Line 29"/>
            <p:cNvSpPr>
              <a:spLocks noChangeShapeType="1"/>
            </p:cNvSpPr>
            <p:nvPr/>
          </p:nvSpPr>
          <p:spPr bwMode="auto">
            <a:xfrm>
              <a:off x="1536" y="2208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70" name="Line 30"/>
            <p:cNvSpPr>
              <a:spLocks noChangeShapeType="1"/>
            </p:cNvSpPr>
            <p:nvPr/>
          </p:nvSpPr>
          <p:spPr bwMode="auto">
            <a:xfrm flipH="1">
              <a:off x="1776" y="2208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71" name="Line 31"/>
            <p:cNvSpPr>
              <a:spLocks noChangeShapeType="1"/>
            </p:cNvSpPr>
            <p:nvPr/>
          </p:nvSpPr>
          <p:spPr bwMode="auto">
            <a:xfrm>
              <a:off x="3264" y="2208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72" name="Line 32"/>
            <p:cNvSpPr>
              <a:spLocks noChangeShapeType="1"/>
            </p:cNvSpPr>
            <p:nvPr/>
          </p:nvSpPr>
          <p:spPr bwMode="auto">
            <a:xfrm flipH="1">
              <a:off x="3504" y="2208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73" name="Line 33"/>
            <p:cNvSpPr>
              <a:spLocks noChangeShapeType="1"/>
            </p:cNvSpPr>
            <p:nvPr/>
          </p:nvSpPr>
          <p:spPr bwMode="auto">
            <a:xfrm>
              <a:off x="3936" y="2208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74" name="Line 34"/>
            <p:cNvSpPr>
              <a:spLocks noChangeShapeType="1"/>
            </p:cNvSpPr>
            <p:nvPr/>
          </p:nvSpPr>
          <p:spPr bwMode="auto">
            <a:xfrm flipH="1">
              <a:off x="4176" y="2208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1371600" y="4267200"/>
            <a:ext cx="5867400" cy="533400"/>
            <a:chOff x="720" y="2592"/>
            <a:chExt cx="3696" cy="336"/>
          </a:xfrm>
        </p:grpSpPr>
        <p:sp>
          <p:nvSpPr>
            <p:cNvPr id="61476" name="Rectangle 36"/>
            <p:cNvSpPr>
              <a:spLocks noChangeArrowheads="1"/>
            </p:cNvSpPr>
            <p:nvPr/>
          </p:nvSpPr>
          <p:spPr bwMode="auto">
            <a:xfrm>
              <a:off x="720" y="2736"/>
              <a:ext cx="129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77" name="Rectangle 37"/>
            <p:cNvSpPr>
              <a:spLocks noChangeArrowheads="1"/>
            </p:cNvSpPr>
            <p:nvPr/>
          </p:nvSpPr>
          <p:spPr bwMode="auto">
            <a:xfrm>
              <a:off x="3120" y="2736"/>
              <a:ext cx="129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78" name="Rectangle 38"/>
            <p:cNvSpPr>
              <a:spLocks noChangeArrowheads="1"/>
            </p:cNvSpPr>
            <p:nvPr/>
          </p:nvSpPr>
          <p:spPr bwMode="auto">
            <a:xfrm>
              <a:off x="2064" y="2688"/>
              <a:ext cx="1008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…… ……</a:t>
              </a:r>
            </a:p>
          </p:txBody>
        </p:sp>
        <p:sp>
          <p:nvSpPr>
            <p:cNvPr id="61479" name="Line 39"/>
            <p:cNvSpPr>
              <a:spLocks noChangeShapeType="1"/>
            </p:cNvSpPr>
            <p:nvPr/>
          </p:nvSpPr>
          <p:spPr bwMode="auto">
            <a:xfrm>
              <a:off x="1008" y="2592"/>
              <a:ext cx="19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80" name="Line 40"/>
            <p:cNvSpPr>
              <a:spLocks noChangeShapeType="1"/>
            </p:cNvSpPr>
            <p:nvPr/>
          </p:nvSpPr>
          <p:spPr bwMode="auto">
            <a:xfrm flipH="1">
              <a:off x="1488" y="2592"/>
              <a:ext cx="19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81" name="Line 41"/>
            <p:cNvSpPr>
              <a:spLocks noChangeShapeType="1"/>
            </p:cNvSpPr>
            <p:nvPr/>
          </p:nvSpPr>
          <p:spPr bwMode="auto">
            <a:xfrm>
              <a:off x="3456" y="2592"/>
              <a:ext cx="19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82" name="Line 42"/>
            <p:cNvSpPr>
              <a:spLocks noChangeShapeType="1"/>
            </p:cNvSpPr>
            <p:nvPr/>
          </p:nvSpPr>
          <p:spPr bwMode="auto">
            <a:xfrm flipH="1">
              <a:off x="3936" y="2592"/>
              <a:ext cx="19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1371600" y="4876800"/>
            <a:ext cx="5867400" cy="1295400"/>
            <a:chOff x="720" y="3024"/>
            <a:chExt cx="3696" cy="816"/>
          </a:xfrm>
        </p:grpSpPr>
        <p:sp>
          <p:nvSpPr>
            <p:cNvPr id="61484" name="Rectangle 44"/>
            <p:cNvSpPr>
              <a:spLocks noChangeArrowheads="1"/>
            </p:cNvSpPr>
            <p:nvPr/>
          </p:nvSpPr>
          <p:spPr bwMode="auto">
            <a:xfrm>
              <a:off x="1200" y="3024"/>
              <a:ext cx="2640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…… …… …… ……</a:t>
              </a:r>
            </a:p>
          </p:txBody>
        </p:sp>
        <p:sp>
          <p:nvSpPr>
            <p:cNvPr id="61485" name="Rectangle 45"/>
            <p:cNvSpPr>
              <a:spLocks noChangeArrowheads="1"/>
            </p:cNvSpPr>
            <p:nvPr/>
          </p:nvSpPr>
          <p:spPr bwMode="auto">
            <a:xfrm>
              <a:off x="720" y="3312"/>
              <a:ext cx="177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86" name="Rectangle 46"/>
            <p:cNvSpPr>
              <a:spLocks noChangeArrowheads="1"/>
            </p:cNvSpPr>
            <p:nvPr/>
          </p:nvSpPr>
          <p:spPr bwMode="auto">
            <a:xfrm>
              <a:off x="2640" y="3312"/>
              <a:ext cx="177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87" name="Rectangle 47"/>
            <p:cNvSpPr>
              <a:spLocks noChangeArrowheads="1"/>
            </p:cNvSpPr>
            <p:nvPr/>
          </p:nvSpPr>
          <p:spPr bwMode="auto">
            <a:xfrm>
              <a:off x="720" y="3648"/>
              <a:ext cx="369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88" name="Line 48"/>
            <p:cNvSpPr>
              <a:spLocks noChangeShapeType="1"/>
            </p:cNvSpPr>
            <p:nvPr/>
          </p:nvSpPr>
          <p:spPr bwMode="auto">
            <a:xfrm>
              <a:off x="1584" y="3504"/>
              <a:ext cx="38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89" name="Line 49"/>
            <p:cNvSpPr>
              <a:spLocks noChangeShapeType="1"/>
            </p:cNvSpPr>
            <p:nvPr/>
          </p:nvSpPr>
          <p:spPr bwMode="auto">
            <a:xfrm flipH="1">
              <a:off x="3120" y="3504"/>
              <a:ext cx="38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1490" name="AutoShape 50" descr="再生纸"/>
          <p:cNvSpPr>
            <a:spLocks noChangeArrowheads="1"/>
          </p:cNvSpPr>
          <p:nvPr/>
        </p:nvSpPr>
        <p:spPr bwMode="auto">
          <a:xfrm>
            <a:off x="4786314" y="714356"/>
            <a:ext cx="3886200" cy="2114544"/>
          </a:xfrm>
          <a:prstGeom prst="roundRect">
            <a:avLst>
              <a:gd name="adj" fmla="val 8713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marL="661988" marR="0" lvl="0" indent="-6619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注意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: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归并排序需要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线性的额外存储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并且经常复制临时数组导致效率降低。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它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很少用于内部排序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，然而在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外部排序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中非常常用。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第</a:t>
            </a:r>
            <a:r>
              <a:rPr kumimoji="1" lang="en-US" altLang="zh-CN" sz="1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7</a:t>
            </a:r>
            <a:r>
              <a:rPr kumimoji="1" lang="zh-CN" alt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章 排序</a:t>
            </a:r>
            <a:endParaRPr kumimoji="1" lang="en-US" altLang="zh-CN" sz="1800" b="0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7215206" y="0"/>
            <a:ext cx="1922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  <a:sym typeface="Webdings" pitchFamily="18" charset="2"/>
              </a:rPr>
              <a:t>§7.5  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  <a:sym typeface="Webdings" pitchFamily="18" charset="2"/>
              </a:rPr>
              <a:t>归并排序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6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autoUpdateAnimBg="0"/>
      <p:bldP spid="61444" grpId="0" autoUpdateAnimBg="0"/>
      <p:bldP spid="61445" grpId="0" autoUpdateAnimBg="0"/>
      <p:bldP spid="61446" grpId="0" autoUpdateAnimBg="0"/>
      <p:bldP spid="61447" grpId="0" autoUpdateAnimBg="0"/>
      <p:bldP spid="61448" grpId="0" autoUpdateAnimBg="0"/>
      <p:bldP spid="61449" grpId="0" autoUpdateAnimBg="0"/>
      <p:bldP spid="61490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u="sng" dirty="0">
                <a:solidFill>
                  <a:srgbClr val="000000"/>
                </a:solidFill>
              </a:rPr>
              <a:t>第</a:t>
            </a:r>
            <a:r>
              <a:rPr kumimoji="1" lang="en-US" altLang="zh-CN" u="sng" dirty="0">
                <a:solidFill>
                  <a:srgbClr val="000000"/>
                </a:solidFill>
              </a:rPr>
              <a:t>7</a:t>
            </a:r>
            <a:r>
              <a:rPr kumimoji="1" lang="zh-CN" altLang="en-US" u="sng" dirty="0">
                <a:solidFill>
                  <a:srgbClr val="000000"/>
                </a:solidFill>
              </a:rPr>
              <a:t>章 排序</a:t>
            </a:r>
            <a:endParaRPr kumimoji="1" lang="en-US" altLang="zh-CN" u="sng" dirty="0">
              <a:solidFill>
                <a:srgbClr val="000000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092280" y="0"/>
            <a:ext cx="20453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§7.1  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引子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500042"/>
            <a:ext cx="7265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hlink"/>
                </a:solidFill>
                <a:sym typeface="Wingdings" pitchFamily="2" charset="2"/>
              </a:rPr>
              <a:t></a:t>
            </a:r>
            <a:r>
              <a:rPr lang="zh-CN" altLang="en-US" sz="2400" b="1" dirty="0">
                <a:solidFill>
                  <a:srgbClr val="3333FF"/>
                </a:solidFill>
                <a:sym typeface="Wingdings" pitchFamily="2" charset="2"/>
              </a:rPr>
              <a:t>排序</a:t>
            </a:r>
            <a:r>
              <a:rPr lang="zh-CN" altLang="en-US" sz="2400" b="1" dirty="0">
                <a:sym typeface="Wingdings" pitchFamily="2" charset="2"/>
              </a:rPr>
              <a:t>是很常见的一类问题（</a:t>
            </a:r>
            <a:r>
              <a:rPr lang="zh-CN" altLang="en-US" sz="2400" b="1" dirty="0">
                <a:solidFill>
                  <a:srgbClr val="3333FF"/>
                </a:solidFill>
                <a:sym typeface="Wingdings" pitchFamily="2" charset="2"/>
              </a:rPr>
              <a:t>并不局限于排序本身）</a:t>
            </a:r>
            <a:endParaRPr lang="en-US" altLang="zh-CN" sz="2400" b="1" dirty="0"/>
          </a:p>
        </p:txBody>
      </p:sp>
      <p:sp>
        <p:nvSpPr>
          <p:cNvPr id="7" name="矩形 6"/>
          <p:cNvSpPr/>
          <p:nvPr/>
        </p:nvSpPr>
        <p:spPr>
          <a:xfrm>
            <a:off x="500034" y="1000108"/>
            <a:ext cx="7786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333FF"/>
                </a:solidFill>
              </a:rPr>
              <a:t>[</a:t>
            </a:r>
            <a:r>
              <a:rPr lang="zh-CN" altLang="en-US" sz="2000" b="1" dirty="0">
                <a:solidFill>
                  <a:srgbClr val="3333FF"/>
                </a:solidFill>
              </a:rPr>
              <a:t>例</a:t>
            </a:r>
            <a:r>
              <a:rPr lang="en-US" sz="2000" b="1" dirty="0">
                <a:solidFill>
                  <a:srgbClr val="3333FF"/>
                </a:solidFill>
              </a:rPr>
              <a:t>7.1] </a:t>
            </a:r>
            <a:r>
              <a:rPr lang="zh-CN" altLang="en-US" sz="2000" b="1" dirty="0"/>
              <a:t>有</a:t>
            </a:r>
            <a:r>
              <a:rPr lang="en-US" sz="2000" b="1" dirty="0">
                <a:solidFill>
                  <a:srgbClr val="3333FF"/>
                </a:solidFill>
              </a:rPr>
              <a:t>1</a:t>
            </a:r>
            <a:r>
              <a:rPr lang="zh-CN" altLang="en-US" sz="2000" b="1" dirty="0">
                <a:solidFill>
                  <a:srgbClr val="3333FF"/>
                </a:solidFill>
              </a:rPr>
              <a:t>亿个</a:t>
            </a:r>
            <a:r>
              <a:rPr lang="zh-CN" altLang="en-US" sz="2000" b="1" dirty="0"/>
              <a:t>随机给出的浮点数，请找出其中</a:t>
            </a:r>
            <a:r>
              <a:rPr lang="zh-CN" altLang="en-US" sz="2000" b="1" dirty="0">
                <a:solidFill>
                  <a:srgbClr val="3333FF"/>
                </a:solidFill>
              </a:rPr>
              <a:t>最大的</a:t>
            </a:r>
            <a:r>
              <a:rPr lang="en-US" sz="2000" b="1" dirty="0">
                <a:solidFill>
                  <a:srgbClr val="3333FF"/>
                </a:solidFill>
              </a:rPr>
              <a:t>1</a:t>
            </a:r>
            <a:r>
              <a:rPr lang="zh-CN" altLang="en-US" sz="2000" b="1" dirty="0">
                <a:solidFill>
                  <a:srgbClr val="3333FF"/>
                </a:solidFill>
              </a:rPr>
              <a:t>万个</a:t>
            </a:r>
            <a:r>
              <a:rPr lang="zh-CN" altLang="en-US" sz="2000" b="1" dirty="0"/>
              <a:t>。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842974" y="1904636"/>
            <a:ext cx="1877295" cy="381474"/>
            <a:chOff x="714348" y="4500570"/>
            <a:chExt cx="1877295" cy="381474"/>
          </a:xfrm>
        </p:grpSpPr>
        <p:sp>
          <p:nvSpPr>
            <p:cNvPr id="15" name="矩形 14"/>
            <p:cNvSpPr/>
            <p:nvPr/>
          </p:nvSpPr>
          <p:spPr>
            <a:xfrm>
              <a:off x="1714480" y="4500570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/>
                <a:t>堆选择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714348" y="4512712"/>
              <a:ext cx="9989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3333FF"/>
                  </a:solidFill>
                </a:rPr>
                <a:t>方法</a:t>
              </a:r>
              <a:r>
                <a:rPr lang="en-US" b="1" dirty="0">
                  <a:solidFill>
                    <a:srgbClr val="3333FF"/>
                  </a:solidFill>
                </a:rPr>
                <a:t>3</a:t>
              </a:r>
              <a:r>
                <a:rPr lang="zh-CN" altLang="en-US" b="1" dirty="0">
                  <a:solidFill>
                    <a:srgbClr val="3333FF"/>
                  </a:solidFill>
                </a:rPr>
                <a:t>：</a:t>
              </a:r>
            </a:p>
          </p:txBody>
        </p:sp>
      </p:grpSp>
      <p:sp>
        <p:nvSpPr>
          <p:cNvPr id="17" name="矩形 16"/>
          <p:cNvSpPr/>
          <p:nvPr/>
        </p:nvSpPr>
        <p:spPr>
          <a:xfrm>
            <a:off x="1115616" y="2341005"/>
            <a:ext cx="7358114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 </a:t>
            </a:r>
            <a:r>
              <a:rPr lang="zh-CN" altLang="en-US" b="1" dirty="0"/>
              <a:t>先读出</a:t>
            </a:r>
            <a:r>
              <a:rPr lang="en-US" b="1" dirty="0"/>
              <a:t>1</a:t>
            </a:r>
            <a:r>
              <a:rPr lang="zh-CN" altLang="en-US" b="1" dirty="0"/>
              <a:t>百万个数，建立</a:t>
            </a:r>
            <a:r>
              <a:rPr lang="zh-CN" altLang="en-US" b="1" dirty="0">
                <a:solidFill>
                  <a:srgbClr val="3333FF"/>
                </a:solidFill>
              </a:rPr>
              <a:t>初始堆</a:t>
            </a:r>
            <a:r>
              <a:rPr lang="zh-CN" altLang="en-US" b="1" dirty="0"/>
              <a:t>（</a:t>
            </a:r>
            <a:r>
              <a:rPr lang="en-US" altLang="zh-CN" b="1" dirty="0"/>
              <a:t>100</a:t>
            </a:r>
            <a:r>
              <a:rPr lang="zh-CN" altLang="en-US" b="1" dirty="0"/>
              <a:t>万运算量），对剩下的</a:t>
            </a:r>
            <a:r>
              <a:rPr lang="zh-CN" altLang="en-US" b="1" dirty="0">
                <a:solidFill>
                  <a:srgbClr val="3333FF"/>
                </a:solidFill>
              </a:rPr>
              <a:t>近</a:t>
            </a:r>
            <a:r>
              <a:rPr lang="en-US" b="1" dirty="0">
                <a:solidFill>
                  <a:srgbClr val="3333FF"/>
                </a:solidFill>
              </a:rPr>
              <a:t>1</a:t>
            </a:r>
            <a:r>
              <a:rPr lang="zh-CN" altLang="en-US" b="1" dirty="0">
                <a:solidFill>
                  <a:srgbClr val="3333FF"/>
                </a:solidFill>
              </a:rPr>
              <a:t>亿</a:t>
            </a:r>
            <a:r>
              <a:rPr lang="zh-CN" altLang="en-US" b="1" dirty="0"/>
              <a:t>个数进行</a:t>
            </a:r>
            <a:r>
              <a:rPr lang="zh-CN" altLang="en-US" b="1" dirty="0">
                <a:solidFill>
                  <a:srgbClr val="3333FF"/>
                </a:solidFill>
              </a:rPr>
              <a:t>过滤</a:t>
            </a:r>
            <a:r>
              <a:rPr lang="zh-CN" altLang="en-US" b="1" dirty="0"/>
              <a:t>：每次读入剩下的一个数，如果该数小于等于这</a:t>
            </a:r>
            <a:r>
              <a:rPr lang="en-US" b="1" dirty="0"/>
              <a:t>1</a:t>
            </a:r>
            <a:r>
              <a:rPr lang="zh-CN" altLang="en-US" b="1" dirty="0"/>
              <a:t>万个数的</a:t>
            </a:r>
            <a:r>
              <a:rPr lang="zh-CN" altLang="en-US" b="1" dirty="0">
                <a:solidFill>
                  <a:srgbClr val="3333FF"/>
                </a:solidFill>
              </a:rPr>
              <a:t>最小值</a:t>
            </a:r>
            <a:r>
              <a:rPr lang="zh-CN" altLang="en-US" b="1" dirty="0"/>
              <a:t>，则继续读下一个数；否则，用该数</a:t>
            </a:r>
            <a:r>
              <a:rPr lang="zh-CN" altLang="en-US" b="1" dirty="0">
                <a:solidFill>
                  <a:srgbClr val="3333FF"/>
                </a:solidFill>
              </a:rPr>
              <a:t>替代</a:t>
            </a:r>
            <a:r>
              <a:rPr lang="en-US" b="1" dirty="0">
                <a:solidFill>
                  <a:srgbClr val="3333FF"/>
                </a:solidFill>
              </a:rPr>
              <a:t>1</a:t>
            </a:r>
            <a:r>
              <a:rPr lang="zh-CN" altLang="en-US" b="1" dirty="0">
                <a:solidFill>
                  <a:srgbClr val="3333FF"/>
                </a:solidFill>
              </a:rPr>
              <a:t>万个数里的最小值</a:t>
            </a:r>
            <a:r>
              <a:rPr lang="zh-CN" altLang="en-US" b="1" dirty="0"/>
              <a:t>。</a:t>
            </a:r>
          </a:p>
        </p:txBody>
      </p:sp>
      <p:sp>
        <p:nvSpPr>
          <p:cNvPr id="18" name="矩形 17"/>
          <p:cNvSpPr/>
          <p:nvPr/>
        </p:nvSpPr>
        <p:spPr>
          <a:xfrm>
            <a:off x="1115616" y="3831431"/>
            <a:ext cx="73581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 </a:t>
            </a:r>
            <a:r>
              <a:rPr lang="en-US" b="1" dirty="0"/>
              <a:t>100</a:t>
            </a:r>
            <a:r>
              <a:rPr lang="zh-CN" altLang="en-US" b="1" dirty="0"/>
              <a:t>万（</a:t>
            </a:r>
            <a:r>
              <a:rPr lang="en-US" altLang="zh-CN" b="1" dirty="0"/>
              <a:t>1</a:t>
            </a:r>
            <a:r>
              <a:rPr lang="zh-CN" altLang="en-US" b="1" dirty="0"/>
              <a:t>百万建堆）</a:t>
            </a:r>
            <a:r>
              <a:rPr lang="en-US" b="1" dirty="0"/>
              <a:t>+ 1</a:t>
            </a:r>
            <a:r>
              <a:rPr lang="zh-CN" altLang="en-US" b="1" dirty="0"/>
              <a:t>亿（顺序过滤）</a:t>
            </a:r>
            <a:r>
              <a:rPr lang="en-US" b="1" dirty="0"/>
              <a:t>+ </a:t>
            </a:r>
            <a:r>
              <a:rPr lang="en-US" b="1" dirty="0">
                <a:solidFill>
                  <a:srgbClr val="3333FF"/>
                </a:solidFill>
              </a:rPr>
              <a:t>14 </a:t>
            </a:r>
            <a:r>
              <a:rPr lang="en-US" b="1" dirty="0"/>
              <a:t>* 1</a:t>
            </a:r>
            <a:r>
              <a:rPr lang="zh-CN" altLang="en-US" b="1" dirty="0"/>
              <a:t>千万，共约</a:t>
            </a:r>
            <a:r>
              <a:rPr lang="en-US" sz="2400" b="1" dirty="0">
                <a:solidFill>
                  <a:srgbClr val="FF0000"/>
                </a:solidFill>
              </a:rPr>
              <a:t>2.4</a:t>
            </a:r>
            <a:r>
              <a:rPr lang="zh-CN" altLang="en-US" sz="2400" b="1" dirty="0">
                <a:solidFill>
                  <a:srgbClr val="FF0000"/>
                </a:solidFill>
              </a:rPr>
              <a:t>亿。</a:t>
            </a:r>
            <a:endParaRPr lang="zh-CN" altLang="en-US" b="1" dirty="0"/>
          </a:p>
        </p:txBody>
      </p:sp>
      <p:sp>
        <p:nvSpPr>
          <p:cNvPr id="21" name="矩形 20"/>
          <p:cNvSpPr/>
          <p:nvPr/>
        </p:nvSpPr>
        <p:spPr>
          <a:xfrm>
            <a:off x="2771800" y="1800161"/>
            <a:ext cx="1505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sz="2400" b="1" dirty="0">
                <a:solidFill>
                  <a:srgbClr val="FF0000"/>
                </a:solidFill>
              </a:rPr>
              <a:t>2.</a:t>
            </a:r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</a:rPr>
              <a:t>亿）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31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u="sng" dirty="0">
                <a:solidFill>
                  <a:srgbClr val="000000"/>
                </a:solidFill>
              </a:rPr>
              <a:t>第</a:t>
            </a:r>
            <a:r>
              <a:rPr kumimoji="1" lang="en-US" altLang="zh-CN" u="sng" dirty="0">
                <a:solidFill>
                  <a:srgbClr val="000000"/>
                </a:solidFill>
              </a:rPr>
              <a:t>7</a:t>
            </a:r>
            <a:r>
              <a:rPr kumimoji="1" lang="zh-CN" altLang="en-US" u="sng" dirty="0">
                <a:solidFill>
                  <a:srgbClr val="000000"/>
                </a:solidFill>
              </a:rPr>
              <a:t>章 排序</a:t>
            </a:r>
            <a:endParaRPr kumimoji="1" lang="en-US" altLang="zh-CN" u="sng" dirty="0">
              <a:solidFill>
                <a:srgbClr val="000000"/>
              </a:solidFill>
            </a:endParaRPr>
          </a:p>
        </p:txBody>
      </p:sp>
      <p:sp>
        <p:nvSpPr>
          <p:cNvPr id="13317" name="Text Box 2"/>
          <p:cNvSpPr txBox="1">
            <a:spLocks noChangeArrowheads="1"/>
          </p:cNvSpPr>
          <p:nvPr/>
        </p:nvSpPr>
        <p:spPr bwMode="auto">
          <a:xfrm>
            <a:off x="7215206" y="0"/>
            <a:ext cx="1922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§7.2  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选择排序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609881"/>
            <a:ext cx="2315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sym typeface="Wingdings" pitchFamily="2" charset="2"/>
              </a:rPr>
              <a:t></a:t>
            </a:r>
            <a:r>
              <a:rPr lang="zh-CN" altLang="en-US" sz="2400" b="1" dirty="0">
                <a:sym typeface="Wingdings" pitchFamily="2" charset="2"/>
              </a:rPr>
              <a:t>简单选择排序</a:t>
            </a:r>
            <a:endParaRPr lang="en-US" altLang="zh-CN" sz="2400" b="1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58019" y="3338158"/>
            <a:ext cx="59394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 </a:t>
            </a:r>
            <a:r>
              <a:rPr lang="zh-CN" altLang="en-US" sz="2000" b="1" dirty="0"/>
              <a:t>时间复杂性 </a:t>
            </a:r>
            <a:r>
              <a:rPr lang="en-US" altLang="zh-CN" sz="2000" b="1" dirty="0"/>
              <a:t>T(n) = </a:t>
            </a:r>
            <a:r>
              <a:rPr lang="en-US" altLang="zh-CN" sz="2000" b="1" i="1" dirty="0">
                <a:solidFill>
                  <a:srgbClr val="3333FF"/>
                </a:solidFill>
              </a:rPr>
              <a:t>O</a:t>
            </a:r>
            <a:r>
              <a:rPr lang="zh-CN" altLang="en-US" sz="2000" b="1" i="1" dirty="0">
                <a:solidFill>
                  <a:srgbClr val="3333FF"/>
                </a:solidFill>
              </a:rPr>
              <a:t>（</a:t>
            </a:r>
            <a:r>
              <a:rPr lang="en-US" altLang="zh-CN" sz="2000" b="1" i="1" dirty="0">
                <a:solidFill>
                  <a:srgbClr val="3333FF"/>
                </a:solidFill>
              </a:rPr>
              <a:t>n</a:t>
            </a:r>
            <a:r>
              <a:rPr lang="en-US" altLang="zh-CN" sz="2000" b="1" i="1" baseline="30000" dirty="0">
                <a:solidFill>
                  <a:srgbClr val="3333FF"/>
                </a:solidFill>
              </a:rPr>
              <a:t>2</a:t>
            </a:r>
            <a:r>
              <a:rPr lang="zh-CN" altLang="en-US" sz="2000" b="1" i="1" dirty="0">
                <a:solidFill>
                  <a:srgbClr val="3333FF"/>
                </a:solidFill>
              </a:rPr>
              <a:t>）      </a:t>
            </a:r>
            <a:r>
              <a:rPr lang="zh-CN" altLang="en-US" sz="2000" b="1" dirty="0"/>
              <a:t>需要比较 </a:t>
            </a:r>
            <a:r>
              <a:rPr lang="en-US" altLang="zh-CN" sz="2000" b="1" dirty="0">
                <a:solidFill>
                  <a:srgbClr val="3333FF"/>
                </a:solidFill>
              </a:rPr>
              <a:t>N</a:t>
            </a:r>
            <a:r>
              <a:rPr lang="zh-CN" altLang="en-US" sz="2000" b="1" dirty="0">
                <a:solidFill>
                  <a:srgbClr val="3333FF"/>
                </a:solidFill>
              </a:rPr>
              <a:t>*</a:t>
            </a:r>
            <a:r>
              <a:rPr lang="en-US" altLang="zh-CN" sz="2000" b="1" dirty="0">
                <a:solidFill>
                  <a:srgbClr val="3333FF"/>
                </a:solidFill>
              </a:rPr>
              <a:t>(N-1)/2</a:t>
            </a:r>
            <a:endParaRPr lang="zh-CN" altLang="en-US" sz="2000" b="1" dirty="0">
              <a:solidFill>
                <a:srgbClr val="3333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58019" y="3766786"/>
            <a:ext cx="33730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 </a:t>
            </a:r>
            <a:r>
              <a:rPr lang="zh-CN" altLang="en-US" sz="2000" b="1" dirty="0">
                <a:latin typeface="Arial" pitchFamily="34" charset="0"/>
                <a:sym typeface="Wingdings" pitchFamily="2" charset="2"/>
              </a:rPr>
              <a:t>空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间复杂性</a:t>
            </a:r>
            <a:r>
              <a:rPr lang="en-US" altLang="zh-CN" sz="2000" b="1" dirty="0"/>
              <a:t>S(n) = </a:t>
            </a:r>
            <a:r>
              <a:rPr lang="en-US" altLang="zh-CN" sz="2000" b="1" i="1" dirty="0">
                <a:solidFill>
                  <a:srgbClr val="3333FF"/>
                </a:solidFill>
              </a:rPr>
              <a:t>O</a:t>
            </a:r>
            <a:r>
              <a:rPr lang="zh-CN" altLang="en-US" sz="2000" b="1" i="1" dirty="0">
                <a:solidFill>
                  <a:srgbClr val="3333FF"/>
                </a:solidFill>
              </a:rPr>
              <a:t>（</a:t>
            </a:r>
            <a:r>
              <a:rPr lang="en-US" altLang="zh-CN" sz="2000" b="1" i="1" dirty="0">
                <a:solidFill>
                  <a:srgbClr val="3333FF"/>
                </a:solidFill>
              </a:rPr>
              <a:t>1</a:t>
            </a:r>
            <a:r>
              <a:rPr lang="zh-CN" altLang="en-US" sz="2000" b="1" i="1" dirty="0">
                <a:solidFill>
                  <a:srgbClr val="3333FF"/>
                </a:solidFill>
              </a:rPr>
              <a:t>）</a:t>
            </a:r>
          </a:p>
        </p:txBody>
      </p:sp>
      <p:sp>
        <p:nvSpPr>
          <p:cNvPr id="23" name="矩形 22"/>
          <p:cNvSpPr/>
          <p:nvPr/>
        </p:nvSpPr>
        <p:spPr>
          <a:xfrm>
            <a:off x="858019" y="4195414"/>
            <a:ext cx="3813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 </a:t>
            </a:r>
            <a:r>
              <a:rPr lang="zh-CN" altLang="en-US" sz="2000" b="1" dirty="0">
                <a:latin typeface="Arial" pitchFamily="34" charset="0"/>
                <a:sym typeface="Wingdings" pitchFamily="2" charset="2"/>
              </a:rPr>
              <a:t>稳定性：</a:t>
            </a:r>
            <a:r>
              <a:rPr lang="zh-CN" altLang="en-US" sz="2000" b="1" dirty="0">
                <a:solidFill>
                  <a:srgbClr val="3333FF"/>
                </a:solidFill>
                <a:latin typeface="Arial" pitchFamily="34" charset="0"/>
                <a:sym typeface="Wingdings" pitchFamily="2" charset="2"/>
              </a:rPr>
              <a:t>不稳定。</a:t>
            </a:r>
            <a:r>
              <a:rPr lang="zh-CN" altLang="en-US" sz="2000" b="1" dirty="0">
                <a:latin typeface="Arial" pitchFamily="34" charset="0"/>
                <a:sym typeface="Wingdings" pitchFamily="2" charset="2"/>
              </a:rPr>
              <a:t>反例如下：</a:t>
            </a:r>
            <a:endParaRPr lang="zh-CN" altLang="en-US" sz="2000" b="1" dirty="0"/>
          </a:p>
        </p:txBody>
      </p:sp>
      <p:sp>
        <p:nvSpPr>
          <p:cNvPr id="24" name="矩形 23"/>
          <p:cNvSpPr/>
          <p:nvPr/>
        </p:nvSpPr>
        <p:spPr>
          <a:xfrm>
            <a:off x="1215209" y="4909794"/>
            <a:ext cx="8947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2  </a:t>
            </a:r>
            <a:r>
              <a:rPr lang="en-US" altLang="zh-CN" sz="2000" b="1" dirty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2</a:t>
            </a:r>
            <a:r>
              <a:rPr lang="en-US" altLang="zh-CN" sz="2000" b="1" dirty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  1</a:t>
            </a:r>
            <a:endParaRPr lang="zh-CN" altLang="en-US" sz="2000" b="1" dirty="0"/>
          </a:p>
        </p:txBody>
      </p:sp>
      <p:sp>
        <p:nvSpPr>
          <p:cNvPr id="25" name="矩形 24"/>
          <p:cNvSpPr/>
          <p:nvPr/>
        </p:nvSpPr>
        <p:spPr>
          <a:xfrm>
            <a:off x="4287043" y="4909794"/>
            <a:ext cx="8947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1  </a:t>
            </a:r>
            <a:r>
              <a:rPr lang="en-US" altLang="zh-CN" sz="2000" b="1" dirty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2</a:t>
            </a:r>
            <a:r>
              <a:rPr lang="en-US" altLang="zh-CN" sz="2000" b="1" dirty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  2</a:t>
            </a:r>
            <a:endParaRPr lang="zh-CN" altLang="en-US" sz="2000" b="1" dirty="0"/>
          </a:p>
        </p:txBody>
      </p:sp>
      <p:sp>
        <p:nvSpPr>
          <p:cNvPr id="30" name="矩形 29"/>
          <p:cNvSpPr/>
          <p:nvPr/>
        </p:nvSpPr>
        <p:spPr>
          <a:xfrm>
            <a:off x="7073125" y="4838356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不稳定！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2429655" y="4624042"/>
            <a:ext cx="1409569" cy="940836"/>
            <a:chOff x="2500298" y="2500306"/>
            <a:chExt cx="1409569" cy="940836"/>
          </a:xfrm>
        </p:grpSpPr>
        <p:sp>
          <p:nvSpPr>
            <p:cNvPr id="27" name="右箭头 26"/>
            <p:cNvSpPr/>
            <p:nvPr/>
          </p:nvSpPr>
          <p:spPr bwMode="auto">
            <a:xfrm>
              <a:off x="2500298" y="2857496"/>
              <a:ext cx="1357322" cy="214314"/>
            </a:xfrm>
            <a:prstGeom prst="rightArrow">
              <a:avLst/>
            </a:prstGeom>
            <a:solidFill>
              <a:schemeClr val="accent5">
                <a:alpha val="52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761333" y="3071810"/>
              <a:ext cx="8819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/>
                <a:t>排序前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2643174" y="2500306"/>
              <a:ext cx="12666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hlink"/>
                  </a:solidFill>
                  <a:latin typeface="Arial" pitchFamily="34" charset="0"/>
                  <a:sym typeface="Wingdings" pitchFamily="2" charset="2"/>
                </a:rPr>
                <a:t>2 </a:t>
              </a:r>
              <a:r>
                <a:rPr lang="zh-CN" altLang="en-US" b="1" dirty="0">
                  <a:solidFill>
                    <a:schemeClr val="hlink"/>
                  </a:solidFill>
                  <a:latin typeface="Arial" pitchFamily="34" charset="0"/>
                  <a:sym typeface="Wingdings" pitchFamily="2" charset="2"/>
                </a:rPr>
                <a:t>领先于</a:t>
              </a:r>
              <a:r>
                <a:rPr lang="zh-CN" altLang="en-US" b="1" dirty="0">
                  <a:solidFill>
                    <a:srgbClr val="FF0000"/>
                  </a:solidFill>
                  <a:latin typeface="Arial" pitchFamily="34" charset="0"/>
                  <a:sym typeface="Wingdings" pitchFamily="2" charset="2"/>
                </a:rPr>
                <a:t> </a:t>
              </a:r>
              <a:r>
                <a:rPr lang="en-US" altLang="zh-CN" b="1" dirty="0">
                  <a:solidFill>
                    <a:srgbClr val="FF0000"/>
                  </a:solidFill>
                  <a:latin typeface="Arial" pitchFamily="34" charset="0"/>
                  <a:sym typeface="Wingdings" pitchFamily="2" charset="2"/>
                </a:rPr>
                <a:t>2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501489" y="4624042"/>
            <a:ext cx="1428760" cy="940836"/>
            <a:chOff x="5572132" y="2500306"/>
            <a:chExt cx="1428760" cy="940836"/>
          </a:xfrm>
        </p:grpSpPr>
        <p:sp>
          <p:nvSpPr>
            <p:cNvPr id="29" name="右箭头 28"/>
            <p:cNvSpPr/>
            <p:nvPr/>
          </p:nvSpPr>
          <p:spPr bwMode="auto">
            <a:xfrm>
              <a:off x="5572132" y="2857496"/>
              <a:ext cx="1428760" cy="214314"/>
            </a:xfrm>
            <a:prstGeom prst="rightArrow">
              <a:avLst/>
            </a:prstGeom>
            <a:solidFill>
              <a:schemeClr val="accent5">
                <a:alpha val="52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572132" y="2500306"/>
              <a:ext cx="12666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hlink"/>
                  </a:solidFill>
                  <a:latin typeface="Arial" pitchFamily="34" charset="0"/>
                  <a:sym typeface="Wingdings" pitchFamily="2" charset="2"/>
                </a:rPr>
                <a:t>2 </a:t>
              </a:r>
              <a:r>
                <a:rPr lang="zh-CN" altLang="en-US" b="1" dirty="0">
                  <a:solidFill>
                    <a:schemeClr val="hlink"/>
                  </a:solidFill>
                  <a:latin typeface="Arial" pitchFamily="34" charset="0"/>
                  <a:sym typeface="Wingdings" pitchFamily="2" charset="2"/>
                </a:rPr>
                <a:t>落后于</a:t>
              </a:r>
              <a:r>
                <a:rPr lang="zh-CN" altLang="en-US" b="1" dirty="0">
                  <a:solidFill>
                    <a:srgbClr val="FF0000"/>
                  </a:solidFill>
                  <a:latin typeface="Arial" pitchFamily="34" charset="0"/>
                  <a:sym typeface="Wingdings" pitchFamily="2" charset="2"/>
                </a:rPr>
                <a:t> </a:t>
              </a:r>
              <a:r>
                <a:rPr lang="en-US" altLang="zh-CN" b="1" dirty="0">
                  <a:solidFill>
                    <a:srgbClr val="FF0000"/>
                  </a:solidFill>
                  <a:latin typeface="Arial" pitchFamily="34" charset="0"/>
                  <a:sym typeface="Wingdings" pitchFamily="2" charset="2"/>
                </a:rPr>
                <a:t>2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786446" y="3071810"/>
              <a:ext cx="8819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/>
                <a:t>排序后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7BE01549-31CA-4409-A4CE-6583328E3459}"/>
              </a:ext>
            </a:extLst>
          </p:cNvPr>
          <p:cNvSpPr/>
          <p:nvPr/>
        </p:nvSpPr>
        <p:spPr>
          <a:xfrm>
            <a:off x="866304" y="1110657"/>
            <a:ext cx="7283970" cy="1886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简单选择排序是一种直观的排序算法，其思想是</a:t>
            </a:r>
            <a:r>
              <a:rPr lang="en-US" altLang="zh-CN" sz="2000" b="1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(1)</a:t>
            </a:r>
            <a:r>
              <a:rPr lang="zh-CN" altLang="en-US" sz="2000" b="1" dirty="0"/>
              <a:t>在</a:t>
            </a:r>
            <a:r>
              <a:rPr lang="zh-CN" altLang="en-US" sz="2000" b="1" dirty="0">
                <a:solidFill>
                  <a:srgbClr val="C00000"/>
                </a:solidFill>
              </a:rPr>
              <a:t>未排序的序列中</a:t>
            </a:r>
            <a:r>
              <a:rPr lang="zh-CN" altLang="en-US" sz="2000" b="1" dirty="0"/>
              <a:t>选出</a:t>
            </a:r>
            <a:r>
              <a:rPr lang="zh-CN" altLang="en-US" sz="2000" b="1" dirty="0">
                <a:solidFill>
                  <a:srgbClr val="C00000"/>
                </a:solidFill>
              </a:rPr>
              <a:t>最小的元素</a:t>
            </a:r>
            <a:r>
              <a:rPr lang="zh-CN" altLang="en-US" sz="2000" b="1" dirty="0"/>
              <a:t>和</a:t>
            </a:r>
            <a:r>
              <a:rPr lang="zh-CN" altLang="en-US" sz="2000" b="1" dirty="0">
                <a:solidFill>
                  <a:srgbClr val="C00000"/>
                </a:solidFill>
              </a:rPr>
              <a:t>序列的首位元素</a:t>
            </a:r>
            <a:r>
              <a:rPr lang="zh-CN" altLang="en-US" sz="2000" b="1" dirty="0"/>
              <a:t>交换。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(2)</a:t>
            </a:r>
            <a:r>
              <a:rPr lang="zh-CN" altLang="en-US" sz="2000" b="1" dirty="0"/>
              <a:t>剩下</a:t>
            </a:r>
            <a:r>
              <a:rPr lang="zh-CN" altLang="en-US" sz="2000" b="1" dirty="0">
                <a:solidFill>
                  <a:srgbClr val="C00000"/>
                </a:solidFill>
              </a:rPr>
              <a:t>未排序序列中再选出最小元素</a:t>
            </a:r>
            <a:r>
              <a:rPr lang="zh-CN" altLang="en-US" sz="2000" b="1" dirty="0"/>
              <a:t>与</a:t>
            </a:r>
            <a:r>
              <a:rPr lang="zh-CN" altLang="en-US" sz="2000" b="1" dirty="0">
                <a:solidFill>
                  <a:srgbClr val="C00000"/>
                </a:solidFill>
              </a:rPr>
              <a:t>序列的第二位元素</a:t>
            </a:r>
            <a:r>
              <a:rPr lang="zh-CN" altLang="en-US" sz="2000" b="1" dirty="0"/>
              <a:t>交换。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(3)</a:t>
            </a:r>
            <a:r>
              <a:rPr lang="zh-CN" altLang="en-US" sz="2000" b="1" dirty="0"/>
              <a:t>依次类推，形成从小到大的已排序序列。</a:t>
            </a:r>
          </a:p>
        </p:txBody>
      </p:sp>
    </p:spTree>
    <p:extLst>
      <p:ext uri="{BB962C8B-B14F-4D97-AF65-F5344CB8AC3E}">
        <p14:creationId xmlns:p14="http://schemas.microsoft.com/office/powerpoint/2010/main" val="3314714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u="sng" dirty="0">
                <a:solidFill>
                  <a:srgbClr val="000000"/>
                </a:solidFill>
              </a:rPr>
              <a:t>第</a:t>
            </a:r>
            <a:r>
              <a:rPr kumimoji="1" lang="en-US" altLang="zh-CN" u="sng" dirty="0">
                <a:solidFill>
                  <a:srgbClr val="000000"/>
                </a:solidFill>
              </a:rPr>
              <a:t>7</a:t>
            </a:r>
            <a:r>
              <a:rPr kumimoji="1" lang="zh-CN" altLang="en-US" u="sng" dirty="0">
                <a:solidFill>
                  <a:srgbClr val="000000"/>
                </a:solidFill>
              </a:rPr>
              <a:t>章 排序</a:t>
            </a:r>
            <a:endParaRPr kumimoji="1" lang="en-US" altLang="zh-CN" u="sng" dirty="0">
              <a:solidFill>
                <a:srgbClr val="000000"/>
              </a:solidFill>
            </a:endParaRPr>
          </a:p>
        </p:txBody>
      </p:sp>
      <p:sp>
        <p:nvSpPr>
          <p:cNvPr id="13317" name="Text Box 2"/>
          <p:cNvSpPr txBox="1">
            <a:spLocks noChangeArrowheads="1"/>
          </p:cNvSpPr>
          <p:nvPr/>
        </p:nvSpPr>
        <p:spPr bwMode="auto">
          <a:xfrm>
            <a:off x="7215206" y="0"/>
            <a:ext cx="1922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§7.2  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选择排序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609881"/>
            <a:ext cx="2315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sym typeface="Wingdings" pitchFamily="2" charset="2"/>
              </a:rPr>
              <a:t></a:t>
            </a:r>
            <a:r>
              <a:rPr lang="zh-CN" altLang="en-US" sz="2400" b="1" dirty="0">
                <a:sym typeface="Wingdings" pitchFamily="2" charset="2"/>
              </a:rPr>
              <a:t>简单选择排序</a:t>
            </a:r>
            <a:endParaRPr lang="en-US" altLang="zh-CN" sz="2400" b="1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04760" y="2132856"/>
            <a:ext cx="7358114" cy="1886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 </a:t>
            </a:r>
            <a:r>
              <a:rPr lang="zh-CN" altLang="en-US" sz="2000" b="1" dirty="0"/>
              <a:t>堆排序的核心思想是：利用</a:t>
            </a:r>
            <a:r>
              <a:rPr lang="zh-CN" altLang="en-US" sz="2000" b="1" dirty="0">
                <a:solidFill>
                  <a:srgbClr val="3333FF"/>
                </a:solidFill>
              </a:rPr>
              <a:t>最大堆</a:t>
            </a:r>
            <a:r>
              <a:rPr lang="zh-CN" altLang="en-US" sz="2000" b="1" dirty="0"/>
              <a:t>（或者最小堆）</a:t>
            </a:r>
            <a:r>
              <a:rPr lang="zh-CN" altLang="en-US" sz="2000" b="1" dirty="0">
                <a:solidFill>
                  <a:srgbClr val="3333FF"/>
                </a:solidFill>
              </a:rPr>
              <a:t>输出堆顶元素</a:t>
            </a:r>
            <a:r>
              <a:rPr lang="zh-CN" altLang="en-US" sz="2000" b="1" dirty="0"/>
              <a:t>，即最大值（或最小值），将剩余元素</a:t>
            </a:r>
            <a:r>
              <a:rPr lang="zh-CN" altLang="en-US" sz="2000" b="1" dirty="0">
                <a:solidFill>
                  <a:srgbClr val="3333FF"/>
                </a:solidFill>
              </a:rPr>
              <a:t>重新生成最大堆</a:t>
            </a:r>
            <a:r>
              <a:rPr lang="zh-CN" altLang="en-US" sz="2000" b="1" dirty="0"/>
              <a:t>（或者最小堆），继续输出堆顶元素，</a:t>
            </a:r>
            <a:r>
              <a:rPr lang="zh-CN" altLang="en-US" sz="2000" b="1" dirty="0">
                <a:solidFill>
                  <a:srgbClr val="3333FF"/>
                </a:solidFill>
              </a:rPr>
              <a:t>重复此过程</a:t>
            </a:r>
            <a:r>
              <a:rPr lang="zh-CN" altLang="en-US" sz="2000" b="1" dirty="0"/>
              <a:t>，直到全部元素都已输出，得到的输出元素序列即为有序序列。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7017" y="1511784"/>
            <a:ext cx="4480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sym typeface="Wingdings" pitchFamily="2" charset="2"/>
              </a:rPr>
              <a:t></a:t>
            </a:r>
            <a:r>
              <a:rPr lang="zh-CN" altLang="en-US" sz="2400" b="1" dirty="0">
                <a:sym typeface="Wingdings" pitchFamily="2" charset="2"/>
              </a:rPr>
              <a:t>堆排序（属于</a:t>
            </a:r>
            <a:r>
              <a:rPr lang="zh-CN" altLang="en-US" sz="2400" b="1" dirty="0">
                <a:solidFill>
                  <a:srgbClr val="3333FF"/>
                </a:solidFill>
                <a:sym typeface="Wingdings" pitchFamily="2" charset="2"/>
              </a:rPr>
              <a:t>选择排序</a:t>
            </a:r>
            <a:r>
              <a:rPr lang="zh-CN" altLang="en-US" sz="2400" b="1" dirty="0">
                <a:sym typeface="Wingdings" pitchFamily="2" charset="2"/>
              </a:rPr>
              <a:t>大类）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51933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571472" y="642918"/>
            <a:ext cx="3714776" cy="2921792"/>
            <a:chOff x="1142976" y="1214422"/>
            <a:chExt cx="3714776" cy="2921792"/>
          </a:xfrm>
        </p:grpSpPr>
        <p:sp>
          <p:nvSpPr>
            <p:cNvPr id="389" name="Oval 398"/>
            <p:cNvSpPr>
              <a:spLocks noChangeArrowheads="1"/>
            </p:cNvSpPr>
            <p:nvPr/>
          </p:nvSpPr>
          <p:spPr bwMode="auto">
            <a:xfrm>
              <a:off x="2928926" y="1214422"/>
              <a:ext cx="561769" cy="5333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99</a:t>
              </a:r>
              <a:endParaRPr kumimoji="0" lang="zh-CN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0" name="Oval 399"/>
            <p:cNvSpPr>
              <a:spLocks noChangeArrowheads="1"/>
            </p:cNvSpPr>
            <p:nvPr/>
          </p:nvSpPr>
          <p:spPr bwMode="auto">
            <a:xfrm>
              <a:off x="2129504" y="2020933"/>
              <a:ext cx="560828" cy="5333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66</a:t>
              </a:r>
              <a:endParaRPr kumimoji="0" lang="zh-CN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1" name="Oval 400"/>
            <p:cNvSpPr>
              <a:spLocks noChangeArrowheads="1"/>
            </p:cNvSpPr>
            <p:nvPr/>
          </p:nvSpPr>
          <p:spPr bwMode="auto">
            <a:xfrm>
              <a:off x="3722461" y="2020933"/>
              <a:ext cx="563787" cy="5333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45</a:t>
              </a:r>
              <a:endParaRPr kumimoji="0" lang="zh-CN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2" name="AutoShape 401"/>
            <p:cNvSpPr>
              <a:spLocks noChangeShapeType="1"/>
            </p:cNvSpPr>
            <p:nvPr/>
          </p:nvSpPr>
          <p:spPr bwMode="auto">
            <a:xfrm flipH="1">
              <a:off x="2571735" y="1643050"/>
              <a:ext cx="428627" cy="4286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393" name="AutoShape 402"/>
            <p:cNvSpPr>
              <a:spLocks noChangeShapeType="1"/>
            </p:cNvSpPr>
            <p:nvPr/>
          </p:nvSpPr>
          <p:spPr bwMode="auto">
            <a:xfrm>
              <a:off x="3428992" y="1643050"/>
              <a:ext cx="428628" cy="4286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394" name="Oval 403"/>
            <p:cNvSpPr>
              <a:spLocks noChangeArrowheads="1"/>
            </p:cNvSpPr>
            <p:nvPr/>
          </p:nvSpPr>
          <p:spPr bwMode="auto">
            <a:xfrm>
              <a:off x="2512896" y="2764845"/>
              <a:ext cx="556926" cy="5333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37</a:t>
              </a:r>
              <a:endPara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5" name="Oval 404"/>
            <p:cNvSpPr>
              <a:spLocks noChangeArrowheads="1"/>
            </p:cNvSpPr>
            <p:nvPr/>
          </p:nvSpPr>
          <p:spPr bwMode="auto">
            <a:xfrm>
              <a:off x="3286116" y="2824183"/>
              <a:ext cx="560828" cy="5333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10</a:t>
              </a:r>
              <a:endParaRPr kumimoji="0" lang="zh-CN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6" name="Oval 405"/>
            <p:cNvSpPr>
              <a:spLocks noChangeArrowheads="1"/>
            </p:cNvSpPr>
            <p:nvPr/>
          </p:nvSpPr>
          <p:spPr bwMode="auto">
            <a:xfrm>
              <a:off x="1610110" y="2764845"/>
              <a:ext cx="562845" cy="5333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33</a:t>
              </a:r>
              <a:endParaRPr kumimoji="0" lang="zh-CN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7" name="Oval 406"/>
            <p:cNvSpPr>
              <a:spLocks noChangeArrowheads="1"/>
            </p:cNvSpPr>
            <p:nvPr/>
          </p:nvSpPr>
          <p:spPr bwMode="auto">
            <a:xfrm>
              <a:off x="4298001" y="2764845"/>
              <a:ext cx="559751" cy="5333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22</a:t>
              </a:r>
              <a:endParaRPr kumimoji="0" lang="zh-CN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8" name="AutoShape 407"/>
            <p:cNvSpPr>
              <a:spLocks noChangeShapeType="1"/>
            </p:cNvSpPr>
            <p:nvPr/>
          </p:nvSpPr>
          <p:spPr bwMode="auto">
            <a:xfrm flipH="1">
              <a:off x="2000230" y="2500306"/>
              <a:ext cx="214316" cy="2857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399" name="AutoShape 408"/>
            <p:cNvSpPr>
              <a:spLocks noChangeShapeType="1"/>
            </p:cNvSpPr>
            <p:nvPr/>
          </p:nvSpPr>
          <p:spPr bwMode="auto">
            <a:xfrm>
              <a:off x="2591726" y="2477365"/>
              <a:ext cx="184297" cy="287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00" name="AutoShape 409"/>
            <p:cNvSpPr>
              <a:spLocks noChangeShapeType="1"/>
            </p:cNvSpPr>
            <p:nvPr/>
          </p:nvSpPr>
          <p:spPr bwMode="auto">
            <a:xfrm flipH="1">
              <a:off x="3714744" y="2500306"/>
              <a:ext cx="160621" cy="3653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01" name="AutoShape 410"/>
            <p:cNvSpPr>
              <a:spLocks noChangeShapeType="1"/>
            </p:cNvSpPr>
            <p:nvPr/>
          </p:nvSpPr>
          <p:spPr bwMode="auto">
            <a:xfrm>
              <a:off x="4214810" y="2500306"/>
              <a:ext cx="285752" cy="2949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02" name="Oval 411"/>
            <p:cNvSpPr>
              <a:spLocks noChangeArrowheads="1"/>
            </p:cNvSpPr>
            <p:nvPr/>
          </p:nvSpPr>
          <p:spPr bwMode="auto">
            <a:xfrm>
              <a:off x="1142976" y="3605874"/>
              <a:ext cx="558810" cy="5303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13</a:t>
              </a:r>
              <a:endParaRPr kumimoji="0" lang="zh-CN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03" name="AutoShape 412"/>
            <p:cNvSpPr>
              <a:spLocks noChangeShapeType="1"/>
            </p:cNvSpPr>
            <p:nvPr/>
          </p:nvSpPr>
          <p:spPr bwMode="auto">
            <a:xfrm flipH="1">
              <a:off x="1500164" y="3286124"/>
              <a:ext cx="214315" cy="3198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643438" y="642918"/>
            <a:ext cx="3786214" cy="2887379"/>
            <a:chOff x="4714876" y="970249"/>
            <a:chExt cx="3786214" cy="2887379"/>
          </a:xfrm>
        </p:grpSpPr>
        <p:sp>
          <p:nvSpPr>
            <p:cNvPr id="2" name="Oval 411"/>
            <p:cNvSpPr>
              <a:spLocks noChangeArrowheads="1"/>
            </p:cNvSpPr>
            <p:nvPr/>
          </p:nvSpPr>
          <p:spPr bwMode="auto">
            <a:xfrm>
              <a:off x="4714876" y="3327703"/>
              <a:ext cx="558675" cy="529925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ea typeface="宋体" pitchFamily="2" charset="-122"/>
                </a:rPr>
                <a:t>99</a:t>
              </a:r>
              <a:endParaRPr kumimoji="0" lang="zh-CN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" name="AutoShape 412"/>
            <p:cNvSpPr>
              <a:spLocks noChangeShapeType="1"/>
            </p:cNvSpPr>
            <p:nvPr/>
          </p:nvSpPr>
          <p:spPr bwMode="auto">
            <a:xfrm flipH="1">
              <a:off x="5143504" y="3013927"/>
              <a:ext cx="236241" cy="38521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33" name="Oval 398"/>
            <p:cNvSpPr>
              <a:spLocks noChangeArrowheads="1"/>
            </p:cNvSpPr>
            <p:nvPr/>
          </p:nvSpPr>
          <p:spPr bwMode="auto">
            <a:xfrm>
              <a:off x="6572264" y="970249"/>
              <a:ext cx="561769" cy="53337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13</a:t>
              </a:r>
              <a:endPara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4" name="Oval 399"/>
            <p:cNvSpPr>
              <a:spLocks noChangeArrowheads="1"/>
            </p:cNvSpPr>
            <p:nvPr/>
          </p:nvSpPr>
          <p:spPr bwMode="auto">
            <a:xfrm>
              <a:off x="5772842" y="1776760"/>
              <a:ext cx="560828" cy="5333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66</a:t>
              </a:r>
              <a:endParaRPr kumimoji="0" lang="zh-CN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5" name="Oval 400"/>
            <p:cNvSpPr>
              <a:spLocks noChangeArrowheads="1"/>
            </p:cNvSpPr>
            <p:nvPr/>
          </p:nvSpPr>
          <p:spPr bwMode="auto">
            <a:xfrm>
              <a:off x="7365799" y="1776760"/>
              <a:ext cx="563787" cy="5333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45</a:t>
              </a:r>
              <a:endParaRPr kumimoji="0" lang="zh-CN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6" name="AutoShape 401"/>
            <p:cNvSpPr>
              <a:spLocks noChangeShapeType="1"/>
            </p:cNvSpPr>
            <p:nvPr/>
          </p:nvSpPr>
          <p:spPr bwMode="auto">
            <a:xfrm flipH="1">
              <a:off x="6215073" y="1398877"/>
              <a:ext cx="428627" cy="4286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37" name="AutoShape 402"/>
            <p:cNvSpPr>
              <a:spLocks noChangeShapeType="1"/>
            </p:cNvSpPr>
            <p:nvPr/>
          </p:nvSpPr>
          <p:spPr bwMode="auto">
            <a:xfrm>
              <a:off x="7072330" y="1398877"/>
              <a:ext cx="428628" cy="4286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38" name="Oval 403"/>
            <p:cNvSpPr>
              <a:spLocks noChangeArrowheads="1"/>
            </p:cNvSpPr>
            <p:nvPr/>
          </p:nvSpPr>
          <p:spPr bwMode="auto">
            <a:xfrm>
              <a:off x="6156234" y="2520672"/>
              <a:ext cx="556926" cy="5333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37</a:t>
              </a:r>
              <a:endPara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" name="Oval 404"/>
            <p:cNvSpPr>
              <a:spLocks noChangeArrowheads="1"/>
            </p:cNvSpPr>
            <p:nvPr/>
          </p:nvSpPr>
          <p:spPr bwMode="auto">
            <a:xfrm>
              <a:off x="6929454" y="2580010"/>
              <a:ext cx="560828" cy="5333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10</a:t>
              </a:r>
              <a:endParaRPr kumimoji="0" lang="zh-CN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0" name="Oval 405"/>
            <p:cNvSpPr>
              <a:spLocks noChangeArrowheads="1"/>
            </p:cNvSpPr>
            <p:nvPr/>
          </p:nvSpPr>
          <p:spPr bwMode="auto">
            <a:xfrm>
              <a:off x="5253448" y="2520672"/>
              <a:ext cx="562845" cy="5333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33</a:t>
              </a:r>
              <a:endParaRPr kumimoji="0" lang="zh-CN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1" name="Oval 406"/>
            <p:cNvSpPr>
              <a:spLocks noChangeArrowheads="1"/>
            </p:cNvSpPr>
            <p:nvPr/>
          </p:nvSpPr>
          <p:spPr bwMode="auto">
            <a:xfrm>
              <a:off x="7941339" y="2520672"/>
              <a:ext cx="559751" cy="5333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22</a:t>
              </a:r>
              <a:endParaRPr kumimoji="0" lang="zh-CN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2" name="AutoShape 407"/>
            <p:cNvSpPr>
              <a:spLocks noChangeShapeType="1"/>
            </p:cNvSpPr>
            <p:nvPr/>
          </p:nvSpPr>
          <p:spPr bwMode="auto">
            <a:xfrm flipH="1">
              <a:off x="5643568" y="2256133"/>
              <a:ext cx="214316" cy="2857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3" name="AutoShape 408"/>
            <p:cNvSpPr>
              <a:spLocks noChangeShapeType="1"/>
            </p:cNvSpPr>
            <p:nvPr/>
          </p:nvSpPr>
          <p:spPr bwMode="auto">
            <a:xfrm>
              <a:off x="6235064" y="2233192"/>
              <a:ext cx="184297" cy="287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" name="AutoShape 409"/>
            <p:cNvSpPr>
              <a:spLocks noChangeShapeType="1"/>
            </p:cNvSpPr>
            <p:nvPr/>
          </p:nvSpPr>
          <p:spPr bwMode="auto">
            <a:xfrm flipH="1">
              <a:off x="7358082" y="2256133"/>
              <a:ext cx="160621" cy="3653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5" name="AutoShape 410"/>
            <p:cNvSpPr>
              <a:spLocks noChangeShapeType="1"/>
            </p:cNvSpPr>
            <p:nvPr/>
          </p:nvSpPr>
          <p:spPr bwMode="auto">
            <a:xfrm>
              <a:off x="7858148" y="2256133"/>
              <a:ext cx="285752" cy="2949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57158" y="3451307"/>
            <a:ext cx="3786214" cy="2887379"/>
            <a:chOff x="4714876" y="970249"/>
            <a:chExt cx="3786214" cy="2887379"/>
          </a:xfrm>
        </p:grpSpPr>
        <p:sp>
          <p:nvSpPr>
            <p:cNvPr id="49" name="Oval 411"/>
            <p:cNvSpPr>
              <a:spLocks noChangeArrowheads="1"/>
            </p:cNvSpPr>
            <p:nvPr/>
          </p:nvSpPr>
          <p:spPr bwMode="auto">
            <a:xfrm>
              <a:off x="4714876" y="3327703"/>
              <a:ext cx="558675" cy="529925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ea typeface="宋体" pitchFamily="2" charset="-122"/>
                </a:rPr>
                <a:t>99</a:t>
              </a:r>
              <a:endParaRPr kumimoji="0" lang="zh-CN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0" name="AutoShape 412"/>
            <p:cNvSpPr>
              <a:spLocks noChangeShapeType="1"/>
            </p:cNvSpPr>
            <p:nvPr/>
          </p:nvSpPr>
          <p:spPr bwMode="auto">
            <a:xfrm flipH="1">
              <a:off x="5143504" y="3013927"/>
              <a:ext cx="236241" cy="38521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51" name="Oval 398"/>
            <p:cNvSpPr>
              <a:spLocks noChangeArrowheads="1"/>
            </p:cNvSpPr>
            <p:nvPr/>
          </p:nvSpPr>
          <p:spPr bwMode="auto">
            <a:xfrm>
              <a:off x="6572264" y="970249"/>
              <a:ext cx="561769" cy="533379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66</a:t>
              </a:r>
              <a:endPara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2" name="Oval 399"/>
            <p:cNvSpPr>
              <a:spLocks noChangeArrowheads="1"/>
            </p:cNvSpPr>
            <p:nvPr/>
          </p:nvSpPr>
          <p:spPr bwMode="auto">
            <a:xfrm>
              <a:off x="5772842" y="1776760"/>
              <a:ext cx="560828" cy="5333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37</a:t>
              </a:r>
              <a:endPara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3" name="Oval 400"/>
            <p:cNvSpPr>
              <a:spLocks noChangeArrowheads="1"/>
            </p:cNvSpPr>
            <p:nvPr/>
          </p:nvSpPr>
          <p:spPr bwMode="auto">
            <a:xfrm>
              <a:off x="7365799" y="1776760"/>
              <a:ext cx="563787" cy="5333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45</a:t>
              </a:r>
              <a:endParaRPr kumimoji="0" lang="zh-CN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4" name="AutoShape 401"/>
            <p:cNvSpPr>
              <a:spLocks noChangeShapeType="1"/>
            </p:cNvSpPr>
            <p:nvPr/>
          </p:nvSpPr>
          <p:spPr bwMode="auto">
            <a:xfrm flipH="1">
              <a:off x="6215073" y="1398877"/>
              <a:ext cx="428627" cy="4286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55" name="AutoShape 402"/>
            <p:cNvSpPr>
              <a:spLocks noChangeShapeType="1"/>
            </p:cNvSpPr>
            <p:nvPr/>
          </p:nvSpPr>
          <p:spPr bwMode="auto">
            <a:xfrm>
              <a:off x="7072330" y="1398877"/>
              <a:ext cx="428628" cy="4286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56" name="Oval 403"/>
            <p:cNvSpPr>
              <a:spLocks noChangeArrowheads="1"/>
            </p:cNvSpPr>
            <p:nvPr/>
          </p:nvSpPr>
          <p:spPr bwMode="auto">
            <a:xfrm>
              <a:off x="6156234" y="2520672"/>
              <a:ext cx="556926" cy="5333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13</a:t>
              </a:r>
              <a:endPara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7" name="Oval 404"/>
            <p:cNvSpPr>
              <a:spLocks noChangeArrowheads="1"/>
            </p:cNvSpPr>
            <p:nvPr/>
          </p:nvSpPr>
          <p:spPr bwMode="auto">
            <a:xfrm>
              <a:off x="6929454" y="2580010"/>
              <a:ext cx="560828" cy="5333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10</a:t>
              </a:r>
              <a:endParaRPr kumimoji="0" lang="zh-CN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8" name="Oval 405"/>
            <p:cNvSpPr>
              <a:spLocks noChangeArrowheads="1"/>
            </p:cNvSpPr>
            <p:nvPr/>
          </p:nvSpPr>
          <p:spPr bwMode="auto">
            <a:xfrm>
              <a:off x="5253448" y="2520672"/>
              <a:ext cx="562845" cy="5333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33</a:t>
              </a:r>
              <a:endParaRPr kumimoji="0" lang="zh-CN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9" name="Oval 406"/>
            <p:cNvSpPr>
              <a:spLocks noChangeArrowheads="1"/>
            </p:cNvSpPr>
            <p:nvPr/>
          </p:nvSpPr>
          <p:spPr bwMode="auto">
            <a:xfrm>
              <a:off x="7941339" y="2520672"/>
              <a:ext cx="559751" cy="5333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22</a:t>
              </a:r>
              <a:endParaRPr kumimoji="0" lang="zh-CN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0" name="AutoShape 407"/>
            <p:cNvSpPr>
              <a:spLocks noChangeShapeType="1"/>
            </p:cNvSpPr>
            <p:nvPr/>
          </p:nvSpPr>
          <p:spPr bwMode="auto">
            <a:xfrm flipH="1">
              <a:off x="5643568" y="2256133"/>
              <a:ext cx="214316" cy="2857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" name="AutoShape 408"/>
            <p:cNvSpPr>
              <a:spLocks noChangeShapeType="1"/>
            </p:cNvSpPr>
            <p:nvPr/>
          </p:nvSpPr>
          <p:spPr bwMode="auto">
            <a:xfrm>
              <a:off x="6235064" y="2233192"/>
              <a:ext cx="184297" cy="287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2" name="AutoShape 409"/>
            <p:cNvSpPr>
              <a:spLocks noChangeShapeType="1"/>
            </p:cNvSpPr>
            <p:nvPr/>
          </p:nvSpPr>
          <p:spPr bwMode="auto">
            <a:xfrm flipH="1">
              <a:off x="7358082" y="2256133"/>
              <a:ext cx="160621" cy="3653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3" name="AutoShape 410"/>
            <p:cNvSpPr>
              <a:spLocks noChangeShapeType="1"/>
            </p:cNvSpPr>
            <p:nvPr/>
          </p:nvSpPr>
          <p:spPr bwMode="auto">
            <a:xfrm>
              <a:off x="7858148" y="2256133"/>
              <a:ext cx="285752" cy="2949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</p:grpSp>
      <p:cxnSp>
        <p:nvCxnSpPr>
          <p:cNvPr id="64" name="直接箭头连接符 63"/>
          <p:cNvCxnSpPr>
            <a:stCxn id="34" idx="0"/>
            <a:endCxn id="33" idx="2"/>
          </p:cNvCxnSpPr>
          <p:nvPr/>
        </p:nvCxnSpPr>
        <p:spPr bwMode="auto">
          <a:xfrm rot="5400000" flipH="1" flipV="1">
            <a:off x="5971412" y="920015"/>
            <a:ext cx="539821" cy="51900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FF"/>
            </a:solidFill>
            <a:prstDash val="sysDot"/>
            <a:round/>
            <a:headEnd type="arrow"/>
            <a:tailEnd type="arrow"/>
          </a:ln>
          <a:effectLst/>
        </p:spPr>
      </p:cxnSp>
      <p:cxnSp>
        <p:nvCxnSpPr>
          <p:cNvPr id="68" name="直接箭头连接符 67"/>
          <p:cNvCxnSpPr>
            <a:stCxn id="38" idx="7"/>
            <a:endCxn id="34" idx="6"/>
          </p:cNvCxnSpPr>
          <p:nvPr/>
        </p:nvCxnSpPr>
        <p:spPr bwMode="auto">
          <a:xfrm rot="16200000" flipV="1">
            <a:off x="6133531" y="1844821"/>
            <a:ext cx="555333" cy="29793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FF"/>
            </a:solidFill>
            <a:prstDash val="sysDot"/>
            <a:round/>
            <a:headEnd type="arrow"/>
            <a:tailEnd type="arrow"/>
          </a:ln>
          <a:effectLst/>
        </p:spPr>
      </p:cxnSp>
      <p:sp>
        <p:nvSpPr>
          <p:cNvPr id="65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u="sng" dirty="0">
                <a:solidFill>
                  <a:srgbClr val="000000"/>
                </a:solidFill>
              </a:rPr>
              <a:t>第</a:t>
            </a:r>
            <a:r>
              <a:rPr kumimoji="1" lang="en-US" altLang="zh-CN" u="sng" dirty="0">
                <a:solidFill>
                  <a:srgbClr val="000000"/>
                </a:solidFill>
              </a:rPr>
              <a:t>7</a:t>
            </a:r>
            <a:r>
              <a:rPr kumimoji="1" lang="zh-CN" altLang="en-US" u="sng" dirty="0">
                <a:solidFill>
                  <a:srgbClr val="000000"/>
                </a:solidFill>
              </a:rPr>
              <a:t>章 排序</a:t>
            </a:r>
            <a:endParaRPr kumimoji="1" lang="en-US" altLang="zh-CN" u="sng" dirty="0">
              <a:solidFill>
                <a:srgbClr val="000000"/>
              </a:solidFill>
            </a:endParaRPr>
          </a:p>
        </p:txBody>
      </p:sp>
      <p:sp>
        <p:nvSpPr>
          <p:cNvPr id="66" name="Text Box 2"/>
          <p:cNvSpPr txBox="1">
            <a:spLocks noChangeArrowheads="1"/>
          </p:cNvSpPr>
          <p:nvPr/>
        </p:nvSpPr>
        <p:spPr bwMode="auto">
          <a:xfrm>
            <a:off x="7215206" y="0"/>
            <a:ext cx="1922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§7.2  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堆排序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57158" y="571480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3333FF"/>
                </a:solidFill>
              </a:rPr>
              <a:t>〖</a:t>
            </a:r>
            <a:r>
              <a:rPr lang="zh-CN" altLang="en-US" sz="2000" b="1" dirty="0">
                <a:solidFill>
                  <a:srgbClr val="3333FF"/>
                </a:solidFill>
              </a:rPr>
              <a:t>例</a:t>
            </a:r>
            <a:r>
              <a:rPr lang="en-US" altLang="zh-CN" sz="2000" b="1" dirty="0">
                <a:solidFill>
                  <a:srgbClr val="3333FF"/>
                </a:solidFill>
              </a:rPr>
              <a:t>〗</a:t>
            </a:r>
            <a:endParaRPr lang="zh-CN" altLang="en-US" sz="2000" b="1" dirty="0">
              <a:solidFill>
                <a:srgbClr val="3333FF"/>
              </a:solidFill>
            </a:endParaRPr>
          </a:p>
        </p:txBody>
      </p:sp>
      <p:sp>
        <p:nvSpPr>
          <p:cNvPr id="69" name="AutoShape 39"/>
          <p:cNvSpPr>
            <a:spLocks noChangeArrowheads="1"/>
          </p:cNvSpPr>
          <p:nvPr/>
        </p:nvSpPr>
        <p:spPr bwMode="auto">
          <a:xfrm>
            <a:off x="1508143" y="5673351"/>
            <a:ext cx="3257291" cy="1161111"/>
          </a:xfrm>
          <a:prstGeom prst="wedgeEllipseCallout">
            <a:avLst>
              <a:gd name="adj1" fmla="val -62233"/>
              <a:gd name="adj2" fmla="val -26587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400" b="1" dirty="0"/>
              <a:t>花了</a:t>
            </a:r>
            <a:r>
              <a:rPr lang="en-US" altLang="zh-CN" sz="1400" b="1" dirty="0" err="1">
                <a:solidFill>
                  <a:srgbClr val="3333FF"/>
                </a:solidFill>
              </a:rPr>
              <a:t>logN</a:t>
            </a:r>
            <a:r>
              <a:rPr lang="zh-CN" altLang="en-US" sz="1400" b="1" dirty="0"/>
              <a:t>的时间搞定了最大元素。以后类似</a:t>
            </a:r>
            <a:r>
              <a:rPr lang="zh-CN" altLang="en-US" sz="1400" b="1" dirty="0">
                <a:solidFill>
                  <a:srgbClr val="3333FF"/>
                </a:solidFill>
              </a:rPr>
              <a:t>可以搞定第二大、第三大</a:t>
            </a:r>
            <a:r>
              <a:rPr lang="en-US" altLang="zh-CN" sz="1400" b="1" dirty="0"/>
              <a:t>…</a:t>
            </a:r>
            <a:r>
              <a:rPr lang="zh-CN" altLang="en-US" sz="1400" b="1" dirty="0"/>
              <a:t>元素。</a:t>
            </a:r>
            <a:endParaRPr lang="en-US" altLang="zh-CN" sz="1400" b="1" dirty="0"/>
          </a:p>
        </p:txBody>
      </p:sp>
      <p:sp>
        <p:nvSpPr>
          <p:cNvPr id="70" name="AutoShape 39"/>
          <p:cNvSpPr>
            <a:spLocks noChangeArrowheads="1"/>
          </p:cNvSpPr>
          <p:nvPr/>
        </p:nvSpPr>
        <p:spPr bwMode="auto">
          <a:xfrm>
            <a:off x="3432850" y="385195"/>
            <a:ext cx="2571768" cy="904339"/>
          </a:xfrm>
          <a:prstGeom prst="wedgeEllipseCallout">
            <a:avLst>
              <a:gd name="adj1" fmla="val -65593"/>
              <a:gd name="adj2" fmla="val -2331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600" b="1" dirty="0"/>
              <a:t>一次性花</a:t>
            </a:r>
            <a:r>
              <a:rPr lang="en-US" altLang="zh-CN" sz="1600" b="1" dirty="0">
                <a:solidFill>
                  <a:srgbClr val="3333FF"/>
                </a:solidFill>
              </a:rPr>
              <a:t>O(N)</a:t>
            </a:r>
            <a:r>
              <a:rPr lang="zh-CN" altLang="en-US" sz="1600" b="1" dirty="0"/>
              <a:t>的时间建立成</a:t>
            </a:r>
            <a:r>
              <a:rPr lang="zh-CN" altLang="en-US" sz="1600" b="1" dirty="0">
                <a:solidFill>
                  <a:srgbClr val="3333FF"/>
                </a:solidFill>
              </a:rPr>
              <a:t>最大堆</a:t>
            </a:r>
            <a:r>
              <a:rPr lang="zh-CN" altLang="en-US" sz="1600" b="1" dirty="0"/>
              <a:t>。</a:t>
            </a:r>
            <a:endParaRPr lang="en-US" altLang="zh-CN" sz="1600" b="1" dirty="0"/>
          </a:p>
        </p:txBody>
      </p:sp>
      <p:sp>
        <p:nvSpPr>
          <p:cNvPr id="71" name="AutoShape 39"/>
          <p:cNvSpPr>
            <a:spLocks noChangeArrowheads="1"/>
          </p:cNvSpPr>
          <p:nvPr/>
        </p:nvSpPr>
        <p:spPr bwMode="auto">
          <a:xfrm>
            <a:off x="6686213" y="2802410"/>
            <a:ext cx="2357456" cy="885481"/>
          </a:xfrm>
          <a:prstGeom prst="wedgeEllipseCallout">
            <a:avLst>
              <a:gd name="adj1" fmla="val -78249"/>
              <a:gd name="adj2" fmla="val -37770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1400" b="1" dirty="0"/>
              <a:t>从根往</a:t>
            </a:r>
            <a:r>
              <a:rPr lang="zh-CN" altLang="en-US" sz="1400" b="1" dirty="0">
                <a:solidFill>
                  <a:srgbClr val="3333FF"/>
                </a:solidFill>
              </a:rPr>
              <a:t>较大孩子方向渗透</a:t>
            </a:r>
            <a:r>
              <a:rPr lang="zh-CN" altLang="en-US" sz="1400" b="1" dirty="0"/>
              <a:t>到合适位置。</a:t>
            </a:r>
            <a:endParaRPr lang="en-US" altLang="zh-CN" sz="1400" b="1" dirty="0"/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BB510FCB-4F90-4639-B2D9-6FC6456A69EA}"/>
              </a:ext>
            </a:extLst>
          </p:cNvPr>
          <p:cNvGrpSpPr/>
          <p:nvPr/>
        </p:nvGrpSpPr>
        <p:grpSpPr>
          <a:xfrm>
            <a:off x="4981728" y="3691787"/>
            <a:ext cx="3786214" cy="2887379"/>
            <a:chOff x="4714876" y="970249"/>
            <a:chExt cx="3786214" cy="2887379"/>
          </a:xfrm>
        </p:grpSpPr>
        <p:sp>
          <p:nvSpPr>
            <p:cNvPr id="73" name="Oval 411">
              <a:extLst>
                <a:ext uri="{FF2B5EF4-FFF2-40B4-BE49-F238E27FC236}">
                  <a16:creationId xmlns:a16="http://schemas.microsoft.com/office/drawing/2014/main" id="{EB764683-BC87-472A-BD25-EA73343D3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4876" y="3327703"/>
              <a:ext cx="558675" cy="529925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ea typeface="宋体" pitchFamily="2" charset="-122"/>
                </a:rPr>
                <a:t>99</a:t>
              </a:r>
              <a:endParaRPr kumimoji="0" lang="zh-CN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4" name="AutoShape 412">
              <a:extLst>
                <a:ext uri="{FF2B5EF4-FFF2-40B4-BE49-F238E27FC236}">
                  <a16:creationId xmlns:a16="http://schemas.microsoft.com/office/drawing/2014/main" id="{33E468FE-4350-4989-AE01-C92791211A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43504" y="3013927"/>
              <a:ext cx="236241" cy="38521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75" name="Oval 398">
              <a:extLst>
                <a:ext uri="{FF2B5EF4-FFF2-40B4-BE49-F238E27FC236}">
                  <a16:creationId xmlns:a16="http://schemas.microsoft.com/office/drawing/2014/main" id="{41A899BE-7426-488C-A726-15C257B6E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2264" y="970249"/>
              <a:ext cx="561769" cy="53337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b="1" dirty="0">
                  <a:latin typeface="Calibri" pitchFamily="34" charset="0"/>
                  <a:ea typeface="宋体" pitchFamily="2" charset="-122"/>
                </a:rPr>
                <a:t>22</a:t>
              </a:r>
              <a:endPara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6" name="Oval 399">
              <a:extLst>
                <a:ext uri="{FF2B5EF4-FFF2-40B4-BE49-F238E27FC236}">
                  <a16:creationId xmlns:a16="http://schemas.microsoft.com/office/drawing/2014/main" id="{5D8AE850-2920-48C6-BF0D-19E5EAFF0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2842" y="1776760"/>
              <a:ext cx="560828" cy="5333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b="1" dirty="0">
                  <a:latin typeface="Calibri" pitchFamily="34" charset="0"/>
                  <a:ea typeface="宋体" pitchFamily="2" charset="-122"/>
                </a:rPr>
                <a:t>37</a:t>
              </a:r>
              <a:endPara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7" name="Oval 400">
              <a:extLst>
                <a:ext uri="{FF2B5EF4-FFF2-40B4-BE49-F238E27FC236}">
                  <a16:creationId xmlns:a16="http://schemas.microsoft.com/office/drawing/2014/main" id="{2D367DE4-3D60-4D3E-A2F5-2E2830755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5799" y="1776760"/>
              <a:ext cx="563787" cy="5333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45</a:t>
              </a:r>
              <a:endParaRPr kumimoji="0" lang="zh-CN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8" name="AutoShape 401">
              <a:extLst>
                <a:ext uri="{FF2B5EF4-FFF2-40B4-BE49-F238E27FC236}">
                  <a16:creationId xmlns:a16="http://schemas.microsoft.com/office/drawing/2014/main" id="{2792FD5B-91DB-45C5-BB77-94558BA9F8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15073" y="1398877"/>
              <a:ext cx="428627" cy="4286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79" name="AutoShape 402">
              <a:extLst>
                <a:ext uri="{FF2B5EF4-FFF2-40B4-BE49-F238E27FC236}">
                  <a16:creationId xmlns:a16="http://schemas.microsoft.com/office/drawing/2014/main" id="{685178A9-11B7-4B9A-9A7D-575AC4A09C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2330" y="1398877"/>
              <a:ext cx="428628" cy="4286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80" name="Oval 403">
              <a:extLst>
                <a:ext uri="{FF2B5EF4-FFF2-40B4-BE49-F238E27FC236}">
                  <a16:creationId xmlns:a16="http://schemas.microsoft.com/office/drawing/2014/main" id="{42FCE243-D41F-474A-A827-9781410A5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6234" y="2520672"/>
              <a:ext cx="556926" cy="5333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13</a:t>
              </a:r>
              <a:endPara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1" name="Oval 404">
              <a:extLst>
                <a:ext uri="{FF2B5EF4-FFF2-40B4-BE49-F238E27FC236}">
                  <a16:creationId xmlns:a16="http://schemas.microsoft.com/office/drawing/2014/main" id="{3755B7E9-C2C4-454A-A3E5-3D335AC83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9454" y="2580010"/>
              <a:ext cx="560828" cy="5333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10</a:t>
              </a:r>
              <a:endPara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2" name="Oval 405">
              <a:extLst>
                <a:ext uri="{FF2B5EF4-FFF2-40B4-BE49-F238E27FC236}">
                  <a16:creationId xmlns:a16="http://schemas.microsoft.com/office/drawing/2014/main" id="{D6AE79E7-4401-450A-8BA7-9EEB2AF32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448" y="2520672"/>
              <a:ext cx="562845" cy="5333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33</a:t>
              </a:r>
              <a:endParaRPr kumimoji="0" lang="zh-CN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3" name="Oval 406">
              <a:extLst>
                <a:ext uri="{FF2B5EF4-FFF2-40B4-BE49-F238E27FC236}">
                  <a16:creationId xmlns:a16="http://schemas.microsoft.com/office/drawing/2014/main" id="{51D4E3AB-C55F-42C6-8972-563B1EB72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1339" y="2520672"/>
              <a:ext cx="559751" cy="53337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b="1" dirty="0">
                  <a:solidFill>
                    <a:schemeClr val="bg1"/>
                  </a:solidFill>
                  <a:latin typeface="Calibri" pitchFamily="34" charset="0"/>
                  <a:ea typeface="宋体" pitchFamily="2" charset="-122"/>
                </a:rPr>
                <a:t>66</a:t>
              </a:r>
              <a:endPara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4" name="AutoShape 407">
              <a:extLst>
                <a:ext uri="{FF2B5EF4-FFF2-40B4-BE49-F238E27FC236}">
                  <a16:creationId xmlns:a16="http://schemas.microsoft.com/office/drawing/2014/main" id="{96171B32-ABEE-451E-A7C0-528C66699E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43568" y="2256133"/>
              <a:ext cx="214316" cy="2857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85" name="AutoShape 408">
              <a:extLst>
                <a:ext uri="{FF2B5EF4-FFF2-40B4-BE49-F238E27FC236}">
                  <a16:creationId xmlns:a16="http://schemas.microsoft.com/office/drawing/2014/main" id="{5955E26F-91B1-45F6-8C03-CC5D4EAFCD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5064" y="2233192"/>
              <a:ext cx="184297" cy="287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86" name="AutoShape 409">
              <a:extLst>
                <a:ext uri="{FF2B5EF4-FFF2-40B4-BE49-F238E27FC236}">
                  <a16:creationId xmlns:a16="http://schemas.microsoft.com/office/drawing/2014/main" id="{9FC32B16-0A8A-4452-BBC1-211368CFE8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58082" y="2256133"/>
              <a:ext cx="160621" cy="3653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87" name="AutoShape 410">
              <a:extLst>
                <a:ext uri="{FF2B5EF4-FFF2-40B4-BE49-F238E27FC236}">
                  <a16:creationId xmlns:a16="http://schemas.microsoft.com/office/drawing/2014/main" id="{B1E8169A-BE8D-4290-BEE3-6579D1F573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8148" y="2256133"/>
              <a:ext cx="285752" cy="2949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57158" y="500042"/>
          <a:ext cx="8572560" cy="5623560"/>
        </p:xfrm>
        <a:graphic>
          <a:graphicData uri="http://schemas.openxmlformats.org/drawingml/2006/table">
            <a:tbl>
              <a:tblPr/>
              <a:tblGrid>
                <a:gridCol w="857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235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void </a:t>
                      </a:r>
                      <a:r>
                        <a:rPr lang="en-US" sz="1600" b="1" kern="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PercDown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( </a:t>
                      </a:r>
                      <a:r>
                        <a:rPr lang="en-US" sz="1600" b="1" kern="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ElementType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 A[], </a:t>
                      </a:r>
                      <a:r>
                        <a:rPr lang="en-US" sz="1600" b="1" kern="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 p, </a:t>
                      </a:r>
                      <a:r>
                        <a:rPr lang="en-US" sz="1600" b="1" kern="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 N 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{</a:t>
                      </a:r>
                      <a:r>
                        <a:rPr lang="en-US" sz="1600" b="1" kern="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 Parent, Child;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    </a:t>
                      </a:r>
                      <a:r>
                        <a:rPr lang="en-US" sz="1600" b="1" kern="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ElementType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 X;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    X = A[p]; /* </a:t>
                      </a:r>
                      <a:r>
                        <a:rPr lang="zh-CN" altLang="en-US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取出根结点存放的值 *</a:t>
                      </a:r>
                      <a:r>
                        <a:rPr lang="en-US" altLang="zh-CN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for( Parent=p; (Parent*2+1)&lt;N; Parent=Child )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	Child = Parent * 2 + 1;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        if( (Child!=N-1) &amp;&amp; (A[Child]&lt;A[Child+1]) 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            Child++;  /* Child</a:t>
                      </a:r>
                      <a:r>
                        <a:rPr lang="zh-CN" altLang="en-US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指向左右子结点的较大者 *</a:t>
                      </a:r>
                      <a:r>
                        <a:rPr lang="en-US" altLang="zh-CN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if( X &gt;= A[Child] ) break; /* </a:t>
                      </a:r>
                      <a:r>
                        <a:rPr lang="zh-CN" altLang="en-US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找到了合适位置 *</a:t>
                      </a:r>
                      <a:r>
                        <a:rPr lang="en-US" altLang="zh-CN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else  A[Parent] = A[Child];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 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    A[Parent] = X;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0" dirty="0">
                        <a:solidFill>
                          <a:schemeClr val="tx1"/>
                        </a:solidFill>
                        <a:latin typeface="Courier New" pitchFamily="49" charset="0"/>
                        <a:ea typeface="宋体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void </a:t>
                      </a:r>
                      <a:r>
                        <a:rPr lang="en-US" sz="1600" b="1" kern="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HeapSort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( </a:t>
                      </a:r>
                      <a:r>
                        <a:rPr lang="en-US" sz="1600" b="1" kern="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ElementType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 A[], </a:t>
                      </a:r>
                      <a:r>
                        <a:rPr lang="en-US" sz="1600" b="1" kern="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 N )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{</a:t>
                      </a:r>
                      <a:r>
                        <a:rPr lang="en-US" sz="1600" b="1" kern="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    for ( </a:t>
                      </a:r>
                      <a:r>
                        <a:rPr lang="en-US" sz="1600" b="1" kern="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=N/2-1; </a:t>
                      </a:r>
                      <a:r>
                        <a:rPr lang="en-US" sz="1600" b="1" kern="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&gt;=0; </a:t>
                      </a:r>
                      <a:r>
                        <a:rPr lang="en-US" sz="1600" b="1" kern="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-- )/* </a:t>
                      </a:r>
                      <a:r>
                        <a:rPr lang="zh-CN" altLang="en-US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建立最大堆 *</a:t>
                      </a:r>
                      <a:r>
                        <a:rPr lang="en-US" altLang="zh-CN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</a:t>
                      </a:r>
                      <a:r>
                        <a:rPr lang="en-US" sz="1600" b="1" kern="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PercDown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( A, </a:t>
                      </a:r>
                      <a:r>
                        <a:rPr lang="en-US" sz="1600" b="1" kern="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, N );   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    for ( </a:t>
                      </a:r>
                      <a:r>
                        <a:rPr lang="en-US" sz="1600" b="1" kern="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=N-1; </a:t>
                      </a:r>
                      <a:r>
                        <a:rPr lang="en-US" sz="1600" b="1" kern="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&gt;0; </a:t>
                      </a:r>
                      <a:r>
                        <a:rPr lang="en-US" sz="1600" b="1" kern="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-- ) { /* </a:t>
                      </a:r>
                      <a:r>
                        <a:rPr lang="zh-CN" altLang="en-US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删除最大堆顶 *</a:t>
                      </a:r>
                      <a:r>
                        <a:rPr lang="en-US" altLang="zh-CN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</a:t>
                      </a:r>
                      <a:endParaRPr lang="en-US" sz="1600" b="1" kern="0" dirty="0">
                        <a:solidFill>
                          <a:schemeClr val="tx1"/>
                        </a:solidFill>
                        <a:latin typeface="Courier New" pitchFamily="49" charset="0"/>
                        <a:ea typeface="宋体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        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Swap( &amp;A[0], &amp;A[</a:t>
                      </a:r>
                      <a:r>
                        <a:rPr lang="en-US" sz="1600" b="1" kern="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] );</a:t>
                      </a:r>
                      <a:endParaRPr lang="en-US" altLang="zh-CN" sz="1600" b="1" kern="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</a:t>
                      </a:r>
                      <a:r>
                        <a:rPr lang="en-US" sz="1600" b="1" kern="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PercDown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( A, 0, </a:t>
                      </a:r>
                      <a:r>
                        <a:rPr lang="en-US" sz="1600" b="1" kern="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i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 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 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宋体"/>
                          <a:cs typeface="Courier New" pitchFamily="49" charset="0"/>
                        </a:rPr>
                        <a:t>}</a:t>
                      </a:r>
                      <a:endParaRPr lang="zh-CN" sz="1600" b="1" kern="100" dirty="0">
                        <a:solidFill>
                          <a:schemeClr val="tx1"/>
                        </a:solidFill>
                        <a:latin typeface="Courier New" pitchFamily="49" charset="0"/>
                        <a:ea typeface="宋体"/>
                        <a:cs typeface="Courier New" pitchFamily="49" charset="0"/>
                      </a:endParaRPr>
                    </a:p>
                  </a:txBody>
                  <a:tcPr marL="58057" marR="580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u="sng" dirty="0">
                <a:solidFill>
                  <a:srgbClr val="000000"/>
                </a:solidFill>
              </a:rPr>
              <a:t>第</a:t>
            </a:r>
            <a:r>
              <a:rPr kumimoji="1" lang="en-US" altLang="zh-CN" u="sng" dirty="0">
                <a:solidFill>
                  <a:srgbClr val="000000"/>
                </a:solidFill>
              </a:rPr>
              <a:t>7</a:t>
            </a:r>
            <a:r>
              <a:rPr kumimoji="1" lang="zh-CN" altLang="en-US" u="sng" dirty="0">
                <a:solidFill>
                  <a:srgbClr val="000000"/>
                </a:solidFill>
              </a:rPr>
              <a:t>章 排序</a:t>
            </a:r>
            <a:endParaRPr kumimoji="1" lang="en-US" altLang="zh-CN" u="sng" dirty="0">
              <a:solidFill>
                <a:srgbClr val="000000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215206" y="0"/>
            <a:ext cx="1922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§7.2  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堆排序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96" name="Text Box 1512"/>
          <p:cNvSpPr txBox="1">
            <a:spLocks noChangeArrowheads="1"/>
          </p:cNvSpPr>
          <p:nvPr/>
        </p:nvSpPr>
        <p:spPr bwMode="auto">
          <a:xfrm>
            <a:off x="1222648" y="1931368"/>
            <a:ext cx="21336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 </a:t>
            </a:r>
            <a:r>
              <a:rPr lang="zh-CN" altLang="en-US" sz="2000" b="1" dirty="0"/>
              <a:t>最坏情形</a:t>
            </a:r>
            <a:r>
              <a:rPr lang="en-US" altLang="zh-CN" sz="2000" b="1" dirty="0"/>
              <a:t>:</a:t>
            </a:r>
          </a:p>
        </p:txBody>
      </p:sp>
      <p:sp>
        <p:nvSpPr>
          <p:cNvPr id="43497" name="Text Box 1513"/>
          <p:cNvSpPr txBox="1">
            <a:spLocks noChangeArrowheads="1"/>
          </p:cNvSpPr>
          <p:nvPr/>
        </p:nvSpPr>
        <p:spPr bwMode="auto">
          <a:xfrm>
            <a:off x="3203848" y="1931368"/>
            <a:ext cx="57150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/>
              <a:t>输入的</a:t>
            </a:r>
            <a:r>
              <a:rPr lang="en-US" altLang="zh-CN" sz="2000" b="1" dirty="0"/>
              <a:t>A[ ] </a:t>
            </a:r>
            <a:r>
              <a:rPr lang="zh-CN" altLang="en-US" sz="2000" b="1" dirty="0"/>
              <a:t>是逆序</a:t>
            </a:r>
            <a:r>
              <a:rPr lang="en-US" altLang="zh-CN" sz="2000" b="1" dirty="0"/>
              <a:t>.   </a:t>
            </a:r>
            <a:r>
              <a:rPr lang="en-US" altLang="zh-CN" sz="2000" b="1" i="1" dirty="0"/>
              <a:t>T</a:t>
            </a:r>
            <a:r>
              <a:rPr lang="en-US" altLang="zh-CN" sz="2000" b="1" dirty="0"/>
              <a:t>( </a:t>
            </a:r>
            <a:r>
              <a:rPr lang="en-US" altLang="zh-CN" sz="2000" b="1" i="1" dirty="0"/>
              <a:t>N </a:t>
            </a:r>
            <a:r>
              <a:rPr lang="en-US" altLang="zh-CN" sz="2000" b="1" dirty="0"/>
              <a:t>) = O( </a:t>
            </a:r>
            <a:r>
              <a:rPr lang="en-US" altLang="zh-CN" sz="2000" b="1" i="1" dirty="0"/>
              <a:t>N</a:t>
            </a:r>
            <a:r>
              <a:rPr lang="en-US" altLang="zh-CN" sz="2000" b="1" baseline="30000" dirty="0"/>
              <a:t>2 </a:t>
            </a:r>
            <a:r>
              <a:rPr lang="en-US" altLang="zh-CN" sz="2000" b="1" dirty="0"/>
              <a:t>)</a:t>
            </a:r>
          </a:p>
        </p:txBody>
      </p:sp>
      <p:sp>
        <p:nvSpPr>
          <p:cNvPr id="43498" name="Text Box 1514"/>
          <p:cNvSpPr txBox="1">
            <a:spLocks noChangeArrowheads="1"/>
          </p:cNvSpPr>
          <p:nvPr/>
        </p:nvSpPr>
        <p:spPr bwMode="auto">
          <a:xfrm>
            <a:off x="1222648" y="2312368"/>
            <a:ext cx="21336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 </a:t>
            </a:r>
            <a:r>
              <a:rPr lang="zh-CN" altLang="en-US" sz="2000" b="1" dirty="0"/>
              <a:t>最好情形</a:t>
            </a:r>
            <a:r>
              <a:rPr lang="en-US" altLang="zh-CN" sz="2000" b="1" dirty="0"/>
              <a:t>:</a:t>
            </a:r>
          </a:p>
        </p:txBody>
      </p:sp>
      <p:sp>
        <p:nvSpPr>
          <p:cNvPr id="43499" name="Text Box 1515"/>
          <p:cNvSpPr txBox="1">
            <a:spLocks noChangeArrowheads="1"/>
          </p:cNvSpPr>
          <p:nvPr/>
        </p:nvSpPr>
        <p:spPr bwMode="auto">
          <a:xfrm>
            <a:off x="3203848" y="2312368"/>
            <a:ext cx="57150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/>
              <a:t>输入的</a:t>
            </a:r>
            <a:r>
              <a:rPr lang="en-US" altLang="zh-CN" sz="2000" b="1" dirty="0"/>
              <a:t>A[ ] </a:t>
            </a:r>
            <a:r>
              <a:rPr lang="zh-CN" altLang="en-US" sz="2000" b="1" dirty="0"/>
              <a:t>已经有序</a:t>
            </a:r>
            <a:r>
              <a:rPr lang="en-US" altLang="zh-CN" sz="2000" b="1" dirty="0"/>
              <a:t>.   </a:t>
            </a:r>
            <a:r>
              <a:rPr lang="en-US" altLang="zh-CN" sz="2000" b="1" i="1" dirty="0"/>
              <a:t>T</a:t>
            </a:r>
            <a:r>
              <a:rPr lang="en-US" altLang="zh-CN" sz="2000" b="1" dirty="0"/>
              <a:t>( </a:t>
            </a:r>
            <a:r>
              <a:rPr lang="en-US" altLang="zh-CN" sz="2000" b="1" i="1" dirty="0"/>
              <a:t>N </a:t>
            </a:r>
            <a:r>
              <a:rPr lang="en-US" altLang="zh-CN" sz="2000" b="1" dirty="0"/>
              <a:t>) = O( </a:t>
            </a:r>
            <a:r>
              <a:rPr lang="en-US" altLang="zh-CN" sz="2000" b="1" i="1" dirty="0"/>
              <a:t>N</a:t>
            </a:r>
            <a:r>
              <a:rPr lang="en-US" altLang="zh-CN" sz="2000" b="1" baseline="30000" dirty="0"/>
              <a:t> </a:t>
            </a:r>
            <a:r>
              <a:rPr lang="en-US" altLang="zh-CN" sz="2000" b="1" dirty="0"/>
              <a:t>)</a:t>
            </a:r>
          </a:p>
        </p:txBody>
      </p:sp>
      <p:sp>
        <p:nvSpPr>
          <p:cNvPr id="703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u="sng" dirty="0">
                <a:solidFill>
                  <a:srgbClr val="000000"/>
                </a:solidFill>
              </a:rPr>
              <a:t>第</a:t>
            </a:r>
            <a:r>
              <a:rPr kumimoji="1" lang="en-US" altLang="zh-CN" u="sng" dirty="0">
                <a:solidFill>
                  <a:srgbClr val="000000"/>
                </a:solidFill>
              </a:rPr>
              <a:t>7</a:t>
            </a:r>
            <a:r>
              <a:rPr kumimoji="1" lang="zh-CN" altLang="en-US" u="sng" dirty="0">
                <a:solidFill>
                  <a:srgbClr val="000000"/>
                </a:solidFill>
              </a:rPr>
              <a:t>章 排序</a:t>
            </a:r>
            <a:endParaRPr kumimoji="1" lang="en-US" altLang="zh-CN" u="sng" dirty="0">
              <a:solidFill>
                <a:srgbClr val="000000"/>
              </a:solidFill>
            </a:endParaRPr>
          </a:p>
        </p:txBody>
      </p:sp>
      <p:sp>
        <p:nvSpPr>
          <p:cNvPr id="704" name="Text Box 2"/>
          <p:cNvSpPr txBox="1">
            <a:spLocks noChangeArrowheads="1"/>
          </p:cNvSpPr>
          <p:nvPr/>
        </p:nvSpPr>
        <p:spPr bwMode="auto">
          <a:xfrm>
            <a:off x="7215206" y="0"/>
            <a:ext cx="1922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§7.3  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插入排序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705" name="TextBox 704"/>
          <p:cNvSpPr txBox="1"/>
          <p:nvPr/>
        </p:nvSpPr>
        <p:spPr>
          <a:xfrm>
            <a:off x="857224" y="428604"/>
            <a:ext cx="2315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sym typeface="Wingdings" pitchFamily="2" charset="2"/>
              </a:rPr>
              <a:t></a:t>
            </a:r>
            <a:r>
              <a:rPr lang="zh-CN" altLang="en-US" sz="2400" b="1" dirty="0">
                <a:sym typeface="Wingdings" pitchFamily="2" charset="2"/>
              </a:rPr>
              <a:t>简单插入排序</a:t>
            </a:r>
            <a:endParaRPr lang="en-US" altLang="zh-CN" sz="2400" b="1" dirty="0"/>
          </a:p>
        </p:txBody>
      </p:sp>
      <p:sp>
        <p:nvSpPr>
          <p:cNvPr id="707" name="矩形 706"/>
          <p:cNvSpPr/>
          <p:nvPr/>
        </p:nvSpPr>
        <p:spPr>
          <a:xfrm>
            <a:off x="1240505" y="2717186"/>
            <a:ext cx="33730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 </a:t>
            </a:r>
            <a:r>
              <a:rPr lang="zh-CN" altLang="en-US" sz="2000" b="1" dirty="0">
                <a:latin typeface="Arial" pitchFamily="34" charset="0"/>
                <a:sym typeface="Wingdings" pitchFamily="2" charset="2"/>
              </a:rPr>
              <a:t>空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间复杂性</a:t>
            </a:r>
            <a:r>
              <a:rPr lang="en-US" altLang="zh-CN" sz="2000" b="1" dirty="0"/>
              <a:t>S(n) = </a:t>
            </a:r>
            <a:r>
              <a:rPr lang="en-US" altLang="zh-CN" sz="2000" b="1" i="1" dirty="0">
                <a:solidFill>
                  <a:srgbClr val="3333FF"/>
                </a:solidFill>
              </a:rPr>
              <a:t>O</a:t>
            </a:r>
            <a:r>
              <a:rPr lang="zh-CN" altLang="en-US" sz="2000" b="1" i="1" dirty="0">
                <a:solidFill>
                  <a:srgbClr val="3333FF"/>
                </a:solidFill>
              </a:rPr>
              <a:t>（</a:t>
            </a:r>
            <a:r>
              <a:rPr lang="en-US" altLang="zh-CN" sz="2000" b="1" i="1" dirty="0">
                <a:solidFill>
                  <a:srgbClr val="3333FF"/>
                </a:solidFill>
              </a:rPr>
              <a:t>1</a:t>
            </a:r>
            <a:r>
              <a:rPr lang="zh-CN" altLang="en-US" sz="2000" b="1" i="1" dirty="0">
                <a:solidFill>
                  <a:srgbClr val="3333FF"/>
                </a:solidFill>
              </a:rPr>
              <a:t>）</a:t>
            </a:r>
          </a:p>
        </p:txBody>
      </p:sp>
      <p:sp>
        <p:nvSpPr>
          <p:cNvPr id="708" name="矩形 707"/>
          <p:cNvSpPr/>
          <p:nvPr/>
        </p:nvSpPr>
        <p:spPr>
          <a:xfrm>
            <a:off x="1240505" y="3074376"/>
            <a:ext cx="2265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hlink"/>
                </a:solidFill>
                <a:latin typeface="Arial" pitchFamily="34" charset="0"/>
                <a:sym typeface="Wingdings" pitchFamily="2" charset="2"/>
              </a:rPr>
              <a:t> </a:t>
            </a:r>
            <a:r>
              <a:rPr lang="zh-CN" altLang="en-US" sz="2000" b="1" dirty="0">
                <a:latin typeface="Arial" pitchFamily="34" charset="0"/>
                <a:sym typeface="Wingdings" pitchFamily="2" charset="2"/>
              </a:rPr>
              <a:t>稳定性：</a:t>
            </a:r>
            <a:r>
              <a:rPr lang="zh-CN" altLang="en-US" sz="2000" b="1" dirty="0">
                <a:solidFill>
                  <a:srgbClr val="3333FF"/>
                </a:solidFill>
                <a:latin typeface="Arial" pitchFamily="34" charset="0"/>
                <a:sym typeface="Wingdings" pitchFamily="2" charset="2"/>
              </a:rPr>
              <a:t>稳定。</a:t>
            </a:r>
            <a:endParaRPr lang="zh-CN" altLang="en-US" sz="2000" b="1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EF64E00-CB97-48B6-A37B-2344FD153590}"/>
              </a:ext>
            </a:extLst>
          </p:cNvPr>
          <p:cNvSpPr/>
          <p:nvPr/>
        </p:nvSpPr>
        <p:spPr>
          <a:xfrm>
            <a:off x="971600" y="949541"/>
            <a:ext cx="6840760" cy="94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+mn-ea"/>
              </a:rPr>
              <a:t>将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</a:rPr>
              <a:t>无序子序列中的一个或几个记录</a:t>
            </a:r>
            <a:r>
              <a:rPr lang="zh-CN" altLang="en-US" sz="2000" b="1" dirty="0">
                <a:latin typeface="+mn-ea"/>
              </a:rPr>
              <a:t>“插入”到</a:t>
            </a:r>
            <a:r>
              <a:rPr lang="zh-CN" altLang="en-US" sz="2000" b="1" dirty="0">
                <a:solidFill>
                  <a:srgbClr val="3333FF"/>
                </a:solidFill>
                <a:latin typeface="+mn-ea"/>
              </a:rPr>
              <a:t>有序序列中</a:t>
            </a:r>
            <a:r>
              <a:rPr lang="zh-CN" altLang="en-US" sz="2000" b="1" dirty="0">
                <a:latin typeface="+mn-ea"/>
              </a:rPr>
              <a:t>，从而增加记录的有序子序列的长度。</a:t>
            </a:r>
          </a:p>
        </p:txBody>
      </p:sp>
      <p:sp>
        <p:nvSpPr>
          <p:cNvPr id="709" name="AutoShape 1511">
            <a:extLst>
              <a:ext uri="{FF2B5EF4-FFF2-40B4-BE49-F238E27FC236}">
                <a16:creationId xmlns:a16="http://schemas.microsoft.com/office/drawing/2014/main" id="{9F72ED61-53B6-4973-88A4-FBFADCA46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648" y="3481023"/>
            <a:ext cx="6445696" cy="3260346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126000" tIns="154800"/>
          <a:lstStyle/>
          <a:p>
            <a:r>
              <a:rPr lang="en-US" b="1" dirty="0"/>
              <a:t>void </a:t>
            </a:r>
            <a:r>
              <a:rPr lang="en-US" b="1" dirty="0" err="1"/>
              <a:t>InsertionSort</a:t>
            </a:r>
            <a:r>
              <a:rPr lang="en-US" b="1" dirty="0"/>
              <a:t>( </a:t>
            </a:r>
            <a:r>
              <a:rPr lang="en-US" b="1" dirty="0" err="1"/>
              <a:t>ElementType</a:t>
            </a:r>
            <a:r>
              <a:rPr lang="en-US" b="1" dirty="0"/>
              <a:t> A[], </a:t>
            </a:r>
            <a:r>
              <a:rPr lang="en-US" b="1" dirty="0" err="1"/>
              <a:t>int</a:t>
            </a:r>
            <a:r>
              <a:rPr lang="en-US" b="1" dirty="0"/>
              <a:t> N )</a:t>
            </a:r>
          </a:p>
          <a:p>
            <a:r>
              <a:rPr lang="en-US" b="1" dirty="0"/>
              <a:t>{    </a:t>
            </a:r>
            <a:r>
              <a:rPr lang="en-US" b="1" dirty="0" err="1"/>
              <a:t>int</a:t>
            </a:r>
            <a:r>
              <a:rPr lang="en-US" b="1" dirty="0"/>
              <a:t> P, </a:t>
            </a:r>
            <a:r>
              <a:rPr lang="en-US" b="1" dirty="0" err="1"/>
              <a:t>i</a:t>
            </a:r>
            <a:r>
              <a:rPr lang="en-US" b="1" dirty="0"/>
              <a:t>;</a:t>
            </a:r>
          </a:p>
          <a:p>
            <a:r>
              <a:rPr lang="en-US" b="1" dirty="0"/>
              <a:t>     </a:t>
            </a:r>
            <a:r>
              <a:rPr lang="en-US" b="1" dirty="0" err="1"/>
              <a:t>ElementType</a:t>
            </a:r>
            <a:r>
              <a:rPr lang="en-US" b="1" dirty="0"/>
              <a:t> </a:t>
            </a:r>
            <a:r>
              <a:rPr lang="en-US" b="1" dirty="0" err="1"/>
              <a:t>Tmp</a:t>
            </a:r>
            <a:r>
              <a:rPr lang="en-US" b="1" dirty="0"/>
              <a:t>;</a:t>
            </a:r>
          </a:p>
          <a:p>
            <a:r>
              <a:rPr lang="en-US" b="1" dirty="0"/>
              <a:t>     </a:t>
            </a:r>
          </a:p>
          <a:p>
            <a:r>
              <a:rPr lang="en-US" b="1" dirty="0"/>
              <a:t>     for ( P=1; P&lt;N; P++ ) {</a:t>
            </a:r>
          </a:p>
          <a:p>
            <a:r>
              <a:rPr lang="en-US" b="1" dirty="0"/>
              <a:t>         </a:t>
            </a:r>
            <a:r>
              <a:rPr lang="en-US" b="1" dirty="0" err="1">
                <a:solidFill>
                  <a:srgbClr val="3333FF"/>
                </a:solidFill>
              </a:rPr>
              <a:t>Tmp</a:t>
            </a:r>
            <a:r>
              <a:rPr lang="en-US" b="1" dirty="0">
                <a:solidFill>
                  <a:srgbClr val="3333FF"/>
                </a:solidFill>
              </a:rPr>
              <a:t> = A[P]; </a:t>
            </a:r>
            <a:r>
              <a:rPr lang="en-US" b="1" dirty="0"/>
              <a:t>/* </a:t>
            </a:r>
            <a:r>
              <a:rPr lang="zh-CN" altLang="en-US" b="1" dirty="0"/>
              <a:t>取出未排序序列中的第一个元素*</a:t>
            </a:r>
            <a:r>
              <a:rPr lang="en-US" altLang="zh-CN" b="1" dirty="0"/>
              <a:t>/</a:t>
            </a:r>
          </a:p>
          <a:p>
            <a:r>
              <a:rPr lang="en-US" altLang="zh-CN" b="1" dirty="0"/>
              <a:t>         </a:t>
            </a:r>
            <a:r>
              <a:rPr lang="en-US" b="1" dirty="0"/>
              <a:t>for </a:t>
            </a:r>
            <a:r>
              <a:rPr lang="en-US" b="1" dirty="0">
                <a:solidFill>
                  <a:srgbClr val="3333FF"/>
                </a:solidFill>
              </a:rPr>
              <a:t>( </a:t>
            </a:r>
            <a:r>
              <a:rPr lang="en-US" b="1" dirty="0" err="1">
                <a:solidFill>
                  <a:srgbClr val="3333FF"/>
                </a:solidFill>
              </a:rPr>
              <a:t>i</a:t>
            </a:r>
            <a:r>
              <a:rPr lang="en-US" b="1" dirty="0">
                <a:solidFill>
                  <a:srgbClr val="3333FF"/>
                </a:solidFill>
              </a:rPr>
              <a:t>=P; </a:t>
            </a:r>
            <a:r>
              <a:rPr lang="en-US" b="1" dirty="0" err="1">
                <a:solidFill>
                  <a:srgbClr val="3333FF"/>
                </a:solidFill>
              </a:rPr>
              <a:t>i</a:t>
            </a:r>
            <a:r>
              <a:rPr lang="en-US" b="1" dirty="0">
                <a:solidFill>
                  <a:srgbClr val="3333FF"/>
                </a:solidFill>
              </a:rPr>
              <a:t>&gt;0 &amp;&amp; A[i-1]&gt;</a:t>
            </a:r>
            <a:r>
              <a:rPr lang="en-US" b="1" dirty="0" err="1">
                <a:solidFill>
                  <a:srgbClr val="3333FF"/>
                </a:solidFill>
              </a:rPr>
              <a:t>Tmp</a:t>
            </a:r>
            <a:r>
              <a:rPr lang="en-US" b="1" dirty="0">
                <a:solidFill>
                  <a:srgbClr val="3333FF"/>
                </a:solidFill>
              </a:rPr>
              <a:t>; </a:t>
            </a:r>
            <a:r>
              <a:rPr lang="en-US" b="1" dirty="0" err="1">
                <a:solidFill>
                  <a:srgbClr val="3333FF"/>
                </a:solidFill>
              </a:rPr>
              <a:t>i</a:t>
            </a:r>
            <a:r>
              <a:rPr lang="en-US" b="1" dirty="0">
                <a:solidFill>
                  <a:srgbClr val="3333FF"/>
                </a:solidFill>
              </a:rPr>
              <a:t>-- </a:t>
            </a:r>
            <a:r>
              <a:rPr lang="en-US" b="1" dirty="0"/>
              <a:t>)</a:t>
            </a:r>
          </a:p>
          <a:p>
            <a:r>
              <a:rPr lang="en-US" b="1" dirty="0"/>
              <a:t>             </a:t>
            </a:r>
            <a:r>
              <a:rPr lang="en-US" b="1" dirty="0">
                <a:solidFill>
                  <a:srgbClr val="3333FF"/>
                </a:solidFill>
              </a:rPr>
              <a:t>A[</a:t>
            </a:r>
            <a:r>
              <a:rPr lang="en-US" b="1" dirty="0" err="1">
                <a:solidFill>
                  <a:srgbClr val="3333FF"/>
                </a:solidFill>
              </a:rPr>
              <a:t>i</a:t>
            </a:r>
            <a:r>
              <a:rPr lang="en-US" b="1" dirty="0">
                <a:solidFill>
                  <a:srgbClr val="3333FF"/>
                </a:solidFill>
              </a:rPr>
              <a:t>] = A[i-1]; </a:t>
            </a:r>
            <a:r>
              <a:rPr lang="en-US" b="1" dirty="0"/>
              <a:t>/*</a:t>
            </a:r>
            <a:r>
              <a:rPr lang="zh-CN" altLang="en-US" b="1" dirty="0"/>
              <a:t>依次与已排序序列中元素比较并右移*</a:t>
            </a:r>
            <a:r>
              <a:rPr lang="en-US" altLang="zh-CN" b="1" dirty="0"/>
              <a:t>/</a:t>
            </a:r>
          </a:p>
          <a:p>
            <a:r>
              <a:rPr lang="en-US" altLang="zh-CN" b="1" dirty="0"/>
              <a:t>         </a:t>
            </a:r>
            <a:r>
              <a:rPr lang="en-US" b="1" dirty="0"/>
              <a:t>A[</a:t>
            </a:r>
            <a:r>
              <a:rPr lang="en-US" b="1" dirty="0" err="1"/>
              <a:t>i</a:t>
            </a:r>
            <a:r>
              <a:rPr lang="en-US" b="1" dirty="0"/>
              <a:t>] = </a:t>
            </a:r>
            <a:r>
              <a:rPr lang="en-US" b="1" dirty="0" err="1"/>
              <a:t>Tmp</a:t>
            </a:r>
            <a:r>
              <a:rPr lang="en-US" b="1" dirty="0"/>
              <a:t>; /* </a:t>
            </a:r>
            <a:r>
              <a:rPr lang="zh-CN" altLang="en-US" b="1" dirty="0"/>
              <a:t>放进合适的位置 *</a:t>
            </a:r>
            <a:r>
              <a:rPr lang="en-US" altLang="zh-CN" b="1" dirty="0"/>
              <a:t>/</a:t>
            </a:r>
          </a:p>
          <a:p>
            <a:r>
              <a:rPr lang="en-US" altLang="zh-CN" b="1" dirty="0"/>
              <a:t>     }</a:t>
            </a:r>
          </a:p>
          <a:p>
            <a:r>
              <a:rPr lang="en-US" altLang="zh-CN" b="1" dirty="0"/>
              <a:t>}</a:t>
            </a:r>
            <a:endParaRPr lang="en-US" altLang="zh-CN" b="1" dirty="0">
              <a:latin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" y="838200"/>
            <a:ext cx="8153400" cy="990600"/>
            <a:chOff x="192" y="528"/>
            <a:chExt cx="5136" cy="624"/>
          </a:xfrm>
        </p:grpSpPr>
        <p:sp>
          <p:nvSpPr>
            <p:cNvPr id="52228" name="Text Box 4"/>
            <p:cNvSpPr txBox="1">
              <a:spLocks noChangeArrowheads="1"/>
            </p:cNvSpPr>
            <p:nvPr/>
          </p:nvSpPr>
          <p:spPr bwMode="auto">
            <a:xfrm>
              <a:off x="192" y="528"/>
              <a:ext cx="66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ea typeface="MS Hei" pitchFamily="49" charset="-122"/>
                </a:rPr>
                <a:t>〖</a:t>
              </a:r>
              <a:r>
                <a:rPr lang="zh-CN" altLang="en-US" sz="2000" b="1" dirty="0">
                  <a:ea typeface="MS Hei" pitchFamily="49" charset="-122"/>
                </a:rPr>
                <a:t>例</a:t>
              </a:r>
              <a:r>
                <a:rPr lang="en-US" altLang="zh-CN" sz="2000" b="1" dirty="0">
                  <a:ea typeface="MS Hei" pitchFamily="49" charset="-122"/>
                </a:rPr>
                <a:t>〗: </a:t>
              </a:r>
              <a:endParaRPr lang="en-US" altLang="zh-CN" sz="2000" b="1" dirty="0"/>
            </a:p>
          </p:txBody>
        </p:sp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960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81</a:t>
              </a:r>
            </a:p>
          </p:txBody>
        </p:sp>
        <p:sp>
          <p:nvSpPr>
            <p:cNvPr id="52230" name="Text Box 6"/>
            <p:cNvSpPr txBox="1">
              <a:spLocks noChangeArrowheads="1"/>
            </p:cNvSpPr>
            <p:nvPr/>
          </p:nvSpPr>
          <p:spPr bwMode="auto">
            <a:xfrm>
              <a:off x="1296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94</a:t>
              </a:r>
            </a:p>
          </p:txBody>
        </p:sp>
        <p:sp>
          <p:nvSpPr>
            <p:cNvPr id="52231" name="Text Box 7"/>
            <p:cNvSpPr txBox="1">
              <a:spLocks noChangeArrowheads="1"/>
            </p:cNvSpPr>
            <p:nvPr/>
          </p:nvSpPr>
          <p:spPr bwMode="auto">
            <a:xfrm>
              <a:off x="1632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11</a:t>
              </a:r>
            </a:p>
          </p:txBody>
        </p:sp>
        <p:sp>
          <p:nvSpPr>
            <p:cNvPr id="52232" name="Text Box 8"/>
            <p:cNvSpPr txBox="1">
              <a:spLocks noChangeArrowheads="1"/>
            </p:cNvSpPr>
            <p:nvPr/>
          </p:nvSpPr>
          <p:spPr bwMode="auto">
            <a:xfrm>
              <a:off x="1968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96</a:t>
              </a:r>
            </a:p>
          </p:txBody>
        </p:sp>
        <p:sp>
          <p:nvSpPr>
            <p:cNvPr id="52233" name="Text Box 9"/>
            <p:cNvSpPr txBox="1">
              <a:spLocks noChangeArrowheads="1"/>
            </p:cNvSpPr>
            <p:nvPr/>
          </p:nvSpPr>
          <p:spPr bwMode="auto">
            <a:xfrm>
              <a:off x="2304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12</a:t>
              </a:r>
            </a:p>
          </p:txBody>
        </p:sp>
        <p:sp>
          <p:nvSpPr>
            <p:cNvPr id="52234" name="Text Box 10"/>
            <p:cNvSpPr txBox="1">
              <a:spLocks noChangeArrowheads="1"/>
            </p:cNvSpPr>
            <p:nvPr/>
          </p:nvSpPr>
          <p:spPr bwMode="auto">
            <a:xfrm>
              <a:off x="2640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35</a:t>
              </a:r>
            </a:p>
          </p:txBody>
        </p:sp>
        <p:sp>
          <p:nvSpPr>
            <p:cNvPr id="52235" name="Text Box 11"/>
            <p:cNvSpPr txBox="1">
              <a:spLocks noChangeArrowheads="1"/>
            </p:cNvSpPr>
            <p:nvPr/>
          </p:nvSpPr>
          <p:spPr bwMode="auto">
            <a:xfrm>
              <a:off x="2976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17</a:t>
              </a:r>
            </a:p>
          </p:txBody>
        </p:sp>
        <p:sp>
          <p:nvSpPr>
            <p:cNvPr id="52236" name="Text Box 12"/>
            <p:cNvSpPr txBox="1">
              <a:spLocks noChangeArrowheads="1"/>
            </p:cNvSpPr>
            <p:nvPr/>
          </p:nvSpPr>
          <p:spPr bwMode="auto">
            <a:xfrm>
              <a:off x="3312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95</a:t>
              </a:r>
            </a:p>
          </p:txBody>
        </p:sp>
        <p:sp>
          <p:nvSpPr>
            <p:cNvPr id="52237" name="Text Box 13"/>
            <p:cNvSpPr txBox="1">
              <a:spLocks noChangeArrowheads="1"/>
            </p:cNvSpPr>
            <p:nvPr/>
          </p:nvSpPr>
          <p:spPr bwMode="auto">
            <a:xfrm>
              <a:off x="3648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28</a:t>
              </a:r>
            </a:p>
          </p:txBody>
        </p:sp>
        <p:sp>
          <p:nvSpPr>
            <p:cNvPr id="52238" name="Text Box 14"/>
            <p:cNvSpPr txBox="1">
              <a:spLocks noChangeArrowheads="1"/>
            </p:cNvSpPr>
            <p:nvPr/>
          </p:nvSpPr>
          <p:spPr bwMode="auto">
            <a:xfrm>
              <a:off x="3984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58</a:t>
              </a:r>
            </a:p>
          </p:txBody>
        </p:sp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4320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/>
                <a:t>41</a:t>
              </a:r>
            </a:p>
          </p:txBody>
        </p:sp>
        <p:sp>
          <p:nvSpPr>
            <p:cNvPr id="52240" name="Text Box 16"/>
            <p:cNvSpPr txBox="1">
              <a:spLocks noChangeArrowheads="1"/>
            </p:cNvSpPr>
            <p:nvPr/>
          </p:nvSpPr>
          <p:spPr bwMode="auto">
            <a:xfrm>
              <a:off x="4656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75</a:t>
              </a:r>
            </a:p>
          </p:txBody>
        </p:sp>
        <p:sp>
          <p:nvSpPr>
            <p:cNvPr id="52241" name="Text Box 17"/>
            <p:cNvSpPr txBox="1">
              <a:spLocks noChangeArrowheads="1"/>
            </p:cNvSpPr>
            <p:nvPr/>
          </p:nvSpPr>
          <p:spPr bwMode="auto">
            <a:xfrm>
              <a:off x="4992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15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124200" y="2057400"/>
            <a:ext cx="3200400" cy="422275"/>
            <a:chOff x="1968" y="1296"/>
            <a:chExt cx="2016" cy="266"/>
          </a:xfrm>
        </p:grpSpPr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3648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96</a:t>
              </a:r>
            </a:p>
          </p:txBody>
        </p:sp>
        <p:sp>
          <p:nvSpPr>
            <p:cNvPr id="52244" name="Text Box 20"/>
            <p:cNvSpPr txBox="1">
              <a:spLocks noChangeArrowheads="1"/>
            </p:cNvSpPr>
            <p:nvPr/>
          </p:nvSpPr>
          <p:spPr bwMode="auto">
            <a:xfrm>
              <a:off x="1968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28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657600" y="2057400"/>
            <a:ext cx="3200400" cy="422275"/>
            <a:chOff x="2304" y="1296"/>
            <a:chExt cx="2016" cy="266"/>
          </a:xfrm>
        </p:grpSpPr>
        <p:sp>
          <p:nvSpPr>
            <p:cNvPr id="52246" name="Text Box 22"/>
            <p:cNvSpPr txBox="1">
              <a:spLocks noChangeArrowheads="1"/>
            </p:cNvSpPr>
            <p:nvPr/>
          </p:nvSpPr>
          <p:spPr bwMode="auto">
            <a:xfrm>
              <a:off x="2304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12</a:t>
              </a:r>
            </a:p>
          </p:txBody>
        </p:sp>
        <p:sp>
          <p:nvSpPr>
            <p:cNvPr id="52247" name="Text Box 23"/>
            <p:cNvSpPr txBox="1">
              <a:spLocks noChangeArrowheads="1"/>
            </p:cNvSpPr>
            <p:nvPr/>
          </p:nvSpPr>
          <p:spPr bwMode="auto">
            <a:xfrm>
              <a:off x="3984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58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1524000" y="2057400"/>
            <a:ext cx="5867400" cy="422275"/>
            <a:chOff x="960" y="1296"/>
            <a:chExt cx="3696" cy="266"/>
          </a:xfrm>
        </p:grpSpPr>
        <p:sp>
          <p:nvSpPr>
            <p:cNvPr id="52249" name="Text Box 25"/>
            <p:cNvSpPr txBox="1">
              <a:spLocks noChangeArrowheads="1"/>
            </p:cNvSpPr>
            <p:nvPr/>
          </p:nvSpPr>
          <p:spPr bwMode="auto">
            <a:xfrm>
              <a:off x="4320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81</a:t>
              </a:r>
            </a:p>
          </p:txBody>
        </p:sp>
        <p:sp>
          <p:nvSpPr>
            <p:cNvPr id="52250" name="Text Box 26"/>
            <p:cNvSpPr txBox="1">
              <a:spLocks noChangeArrowheads="1"/>
            </p:cNvSpPr>
            <p:nvPr/>
          </p:nvSpPr>
          <p:spPr bwMode="auto">
            <a:xfrm>
              <a:off x="960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35</a:t>
              </a:r>
            </a:p>
          </p:txBody>
        </p:sp>
        <p:sp>
          <p:nvSpPr>
            <p:cNvPr id="52251" name="Text Box 27"/>
            <p:cNvSpPr txBox="1">
              <a:spLocks noChangeArrowheads="1"/>
            </p:cNvSpPr>
            <p:nvPr/>
          </p:nvSpPr>
          <p:spPr bwMode="auto">
            <a:xfrm>
              <a:off x="2640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41</a:t>
              </a: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2057400" y="2057400"/>
            <a:ext cx="5867400" cy="422275"/>
            <a:chOff x="1296" y="1296"/>
            <a:chExt cx="3696" cy="266"/>
          </a:xfrm>
        </p:grpSpPr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4656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94</a:t>
              </a:r>
            </a:p>
          </p:txBody>
        </p:sp>
        <p:sp>
          <p:nvSpPr>
            <p:cNvPr id="52254" name="Text Box 30"/>
            <p:cNvSpPr txBox="1">
              <a:spLocks noChangeArrowheads="1"/>
            </p:cNvSpPr>
            <p:nvPr/>
          </p:nvSpPr>
          <p:spPr bwMode="auto">
            <a:xfrm>
              <a:off x="1296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17</a:t>
              </a:r>
            </a:p>
          </p:txBody>
        </p:sp>
        <p:sp>
          <p:nvSpPr>
            <p:cNvPr id="52255" name="Text Box 31"/>
            <p:cNvSpPr txBox="1">
              <a:spLocks noChangeArrowheads="1"/>
            </p:cNvSpPr>
            <p:nvPr/>
          </p:nvSpPr>
          <p:spPr bwMode="auto">
            <a:xfrm>
              <a:off x="2976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75</a:t>
              </a:r>
            </a:p>
          </p:txBody>
        </p: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2590800" y="2057400"/>
            <a:ext cx="5867400" cy="422275"/>
            <a:chOff x="1632" y="1296"/>
            <a:chExt cx="3696" cy="266"/>
          </a:xfrm>
        </p:grpSpPr>
        <p:sp>
          <p:nvSpPr>
            <p:cNvPr id="52257" name="Text Box 33"/>
            <p:cNvSpPr txBox="1">
              <a:spLocks noChangeArrowheads="1"/>
            </p:cNvSpPr>
            <p:nvPr/>
          </p:nvSpPr>
          <p:spPr bwMode="auto">
            <a:xfrm>
              <a:off x="1632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11</a:t>
              </a:r>
            </a:p>
          </p:txBody>
        </p:sp>
        <p:sp>
          <p:nvSpPr>
            <p:cNvPr id="52258" name="Text Box 34"/>
            <p:cNvSpPr txBox="1">
              <a:spLocks noChangeArrowheads="1"/>
            </p:cNvSpPr>
            <p:nvPr/>
          </p:nvSpPr>
          <p:spPr bwMode="auto">
            <a:xfrm>
              <a:off x="4992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95</a:t>
              </a:r>
            </a:p>
          </p:txBody>
        </p:sp>
        <p:sp>
          <p:nvSpPr>
            <p:cNvPr id="52259" name="Text Box 35"/>
            <p:cNvSpPr txBox="1">
              <a:spLocks noChangeArrowheads="1"/>
            </p:cNvSpPr>
            <p:nvPr/>
          </p:nvSpPr>
          <p:spPr bwMode="auto">
            <a:xfrm>
              <a:off x="3312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15</a:t>
              </a:r>
            </a:p>
          </p:txBody>
        </p:sp>
      </p:grpSp>
      <p:sp>
        <p:nvSpPr>
          <p:cNvPr id="52260" name="Text Box 36"/>
          <p:cNvSpPr txBox="1">
            <a:spLocks noChangeArrowheads="1"/>
          </p:cNvSpPr>
          <p:nvPr/>
        </p:nvSpPr>
        <p:spPr bwMode="auto">
          <a:xfrm>
            <a:off x="609600" y="2057400"/>
            <a:ext cx="9144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</a:rPr>
              <a:t>5</a:t>
            </a:r>
            <a:r>
              <a:rPr lang="en-US" altLang="zh-CN" sz="2000" b="1"/>
              <a:t>-sort</a:t>
            </a:r>
          </a:p>
        </p:txBody>
      </p: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1600200" y="1447800"/>
            <a:ext cx="5715000" cy="304800"/>
            <a:chOff x="1008" y="912"/>
            <a:chExt cx="3600" cy="192"/>
          </a:xfrm>
        </p:grpSpPr>
        <p:sp>
          <p:nvSpPr>
            <p:cNvPr id="52262" name="Rectangle 38"/>
            <p:cNvSpPr>
              <a:spLocks noChangeArrowheads="1"/>
            </p:cNvSpPr>
            <p:nvPr/>
          </p:nvSpPr>
          <p:spPr bwMode="auto">
            <a:xfrm>
              <a:off x="1008" y="912"/>
              <a:ext cx="240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688" y="912"/>
              <a:ext cx="240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4368" y="912"/>
              <a:ext cx="240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2133600" y="1447800"/>
            <a:ext cx="5715000" cy="304800"/>
            <a:chOff x="1344" y="912"/>
            <a:chExt cx="3600" cy="192"/>
          </a:xfrm>
        </p:grpSpPr>
        <p:sp>
          <p:nvSpPr>
            <p:cNvPr id="52266" name="Rectangle 42"/>
            <p:cNvSpPr>
              <a:spLocks noChangeArrowheads="1"/>
            </p:cNvSpPr>
            <p:nvPr/>
          </p:nvSpPr>
          <p:spPr bwMode="auto">
            <a:xfrm>
              <a:off x="1344" y="912"/>
              <a:ext cx="240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7" name="Rectangle 43"/>
            <p:cNvSpPr>
              <a:spLocks noChangeArrowheads="1"/>
            </p:cNvSpPr>
            <p:nvPr/>
          </p:nvSpPr>
          <p:spPr bwMode="auto">
            <a:xfrm>
              <a:off x="3024" y="912"/>
              <a:ext cx="240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704" y="912"/>
              <a:ext cx="240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45"/>
          <p:cNvGrpSpPr>
            <a:grpSpLocks/>
          </p:cNvGrpSpPr>
          <p:nvPr/>
        </p:nvGrpSpPr>
        <p:grpSpPr bwMode="auto">
          <a:xfrm>
            <a:off x="2667000" y="1447800"/>
            <a:ext cx="5715000" cy="304800"/>
            <a:chOff x="1680" y="912"/>
            <a:chExt cx="3600" cy="192"/>
          </a:xfrm>
        </p:grpSpPr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1680" y="912"/>
              <a:ext cx="240" cy="192"/>
            </a:xfrm>
            <a:prstGeom prst="rect">
              <a:avLst/>
            </a:prstGeom>
            <a:noFill/>
            <a:ln w="25400">
              <a:solidFill>
                <a:srgbClr val="CC99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3360" y="912"/>
              <a:ext cx="240" cy="192"/>
            </a:xfrm>
            <a:prstGeom prst="rect">
              <a:avLst/>
            </a:prstGeom>
            <a:noFill/>
            <a:ln w="25400">
              <a:solidFill>
                <a:srgbClr val="CC99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5040" y="912"/>
              <a:ext cx="240" cy="192"/>
            </a:xfrm>
            <a:prstGeom prst="rect">
              <a:avLst/>
            </a:prstGeom>
            <a:noFill/>
            <a:ln w="25400">
              <a:solidFill>
                <a:srgbClr val="CC99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49"/>
          <p:cNvGrpSpPr>
            <a:grpSpLocks/>
          </p:cNvGrpSpPr>
          <p:nvPr/>
        </p:nvGrpSpPr>
        <p:grpSpPr bwMode="auto">
          <a:xfrm>
            <a:off x="3200400" y="1447800"/>
            <a:ext cx="3048000" cy="304800"/>
            <a:chOff x="2016" y="912"/>
            <a:chExt cx="1920" cy="192"/>
          </a:xfrm>
        </p:grpSpPr>
        <p:sp>
          <p:nvSpPr>
            <p:cNvPr id="52274" name="Rectangle 50"/>
            <p:cNvSpPr>
              <a:spLocks noChangeArrowheads="1"/>
            </p:cNvSpPr>
            <p:nvPr/>
          </p:nvSpPr>
          <p:spPr bwMode="auto">
            <a:xfrm>
              <a:off x="2016" y="912"/>
              <a:ext cx="240" cy="192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5" name="Rectangle 51"/>
            <p:cNvSpPr>
              <a:spLocks noChangeArrowheads="1"/>
            </p:cNvSpPr>
            <p:nvPr/>
          </p:nvSpPr>
          <p:spPr bwMode="auto">
            <a:xfrm>
              <a:off x="3696" y="912"/>
              <a:ext cx="240" cy="192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52"/>
          <p:cNvGrpSpPr>
            <a:grpSpLocks/>
          </p:cNvGrpSpPr>
          <p:nvPr/>
        </p:nvGrpSpPr>
        <p:grpSpPr bwMode="auto">
          <a:xfrm>
            <a:off x="3733800" y="1447800"/>
            <a:ext cx="3048000" cy="304800"/>
            <a:chOff x="2352" y="912"/>
            <a:chExt cx="1920" cy="192"/>
          </a:xfrm>
        </p:grpSpPr>
        <p:sp>
          <p:nvSpPr>
            <p:cNvPr id="52277" name="Rectangle 53"/>
            <p:cNvSpPr>
              <a:spLocks noChangeArrowheads="1"/>
            </p:cNvSpPr>
            <p:nvPr/>
          </p:nvSpPr>
          <p:spPr bwMode="auto">
            <a:xfrm>
              <a:off x="2352" y="912"/>
              <a:ext cx="240" cy="192"/>
            </a:xfrm>
            <a:prstGeom prst="rect">
              <a:avLst/>
            </a:prstGeom>
            <a:noFill/>
            <a:ln w="25400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8" name="Rectangle 54"/>
            <p:cNvSpPr>
              <a:spLocks noChangeArrowheads="1"/>
            </p:cNvSpPr>
            <p:nvPr/>
          </p:nvSpPr>
          <p:spPr bwMode="auto">
            <a:xfrm>
              <a:off x="4032" y="912"/>
              <a:ext cx="240" cy="192"/>
            </a:xfrm>
            <a:prstGeom prst="rect">
              <a:avLst/>
            </a:prstGeom>
            <a:noFill/>
            <a:ln w="25400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55"/>
          <p:cNvGrpSpPr>
            <a:grpSpLocks/>
          </p:cNvGrpSpPr>
          <p:nvPr/>
        </p:nvGrpSpPr>
        <p:grpSpPr bwMode="auto">
          <a:xfrm>
            <a:off x="2590800" y="2667000"/>
            <a:ext cx="5334000" cy="422275"/>
            <a:chOff x="1632" y="1680"/>
            <a:chExt cx="3360" cy="266"/>
          </a:xfrm>
        </p:grpSpPr>
        <p:sp>
          <p:nvSpPr>
            <p:cNvPr id="52280" name="Text Box 56"/>
            <p:cNvSpPr txBox="1">
              <a:spLocks noChangeArrowheads="1"/>
            </p:cNvSpPr>
            <p:nvPr/>
          </p:nvSpPr>
          <p:spPr bwMode="auto">
            <a:xfrm>
              <a:off x="4656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96</a:t>
              </a:r>
            </a:p>
          </p:txBody>
        </p:sp>
        <p:sp>
          <p:nvSpPr>
            <p:cNvPr id="52281" name="Text Box 57"/>
            <p:cNvSpPr txBox="1">
              <a:spLocks noChangeArrowheads="1"/>
            </p:cNvSpPr>
            <p:nvPr/>
          </p:nvSpPr>
          <p:spPr bwMode="auto">
            <a:xfrm>
              <a:off x="2640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41</a:t>
              </a:r>
            </a:p>
          </p:txBody>
        </p:sp>
        <p:sp>
          <p:nvSpPr>
            <p:cNvPr id="52282" name="Text Box 58"/>
            <p:cNvSpPr txBox="1">
              <a:spLocks noChangeArrowheads="1"/>
            </p:cNvSpPr>
            <p:nvPr/>
          </p:nvSpPr>
          <p:spPr bwMode="auto">
            <a:xfrm>
              <a:off x="3648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94</a:t>
              </a:r>
            </a:p>
          </p:txBody>
        </p:sp>
        <p:sp>
          <p:nvSpPr>
            <p:cNvPr id="52283" name="Text Box 59"/>
            <p:cNvSpPr txBox="1">
              <a:spLocks noChangeArrowheads="1"/>
            </p:cNvSpPr>
            <p:nvPr/>
          </p:nvSpPr>
          <p:spPr bwMode="auto">
            <a:xfrm>
              <a:off x="1632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11</a:t>
              </a:r>
            </a:p>
          </p:txBody>
        </p:sp>
      </p:grpSp>
      <p:grpSp>
        <p:nvGrpSpPr>
          <p:cNvPr id="14" name="Group 60"/>
          <p:cNvGrpSpPr>
            <a:grpSpLocks/>
          </p:cNvGrpSpPr>
          <p:nvPr/>
        </p:nvGrpSpPr>
        <p:grpSpPr bwMode="auto">
          <a:xfrm>
            <a:off x="1524000" y="2667000"/>
            <a:ext cx="6934200" cy="422275"/>
            <a:chOff x="960" y="1680"/>
            <a:chExt cx="4368" cy="266"/>
          </a:xfrm>
        </p:grpSpPr>
        <p:sp>
          <p:nvSpPr>
            <p:cNvPr id="52285" name="Text Box 61"/>
            <p:cNvSpPr txBox="1">
              <a:spLocks noChangeArrowheads="1"/>
            </p:cNvSpPr>
            <p:nvPr/>
          </p:nvSpPr>
          <p:spPr bwMode="auto">
            <a:xfrm>
              <a:off x="960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28</a:t>
              </a:r>
            </a:p>
          </p:txBody>
        </p:sp>
        <p:sp>
          <p:nvSpPr>
            <p:cNvPr id="52286" name="Text Box 62"/>
            <p:cNvSpPr txBox="1">
              <a:spLocks noChangeArrowheads="1"/>
            </p:cNvSpPr>
            <p:nvPr/>
          </p:nvSpPr>
          <p:spPr bwMode="auto">
            <a:xfrm>
              <a:off x="2976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58</a:t>
              </a:r>
            </a:p>
          </p:txBody>
        </p:sp>
        <p:sp>
          <p:nvSpPr>
            <p:cNvPr id="52287" name="Text Box 63"/>
            <p:cNvSpPr txBox="1">
              <a:spLocks noChangeArrowheads="1"/>
            </p:cNvSpPr>
            <p:nvPr/>
          </p:nvSpPr>
          <p:spPr bwMode="auto">
            <a:xfrm>
              <a:off x="1968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35</a:t>
              </a:r>
            </a:p>
          </p:txBody>
        </p:sp>
        <p:sp>
          <p:nvSpPr>
            <p:cNvPr id="52288" name="Text Box 64"/>
            <p:cNvSpPr txBox="1">
              <a:spLocks noChangeArrowheads="1"/>
            </p:cNvSpPr>
            <p:nvPr/>
          </p:nvSpPr>
          <p:spPr bwMode="auto">
            <a:xfrm>
              <a:off x="3984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75</a:t>
              </a:r>
            </a:p>
          </p:txBody>
        </p:sp>
        <p:sp>
          <p:nvSpPr>
            <p:cNvPr id="52289" name="Text Box 65"/>
            <p:cNvSpPr txBox="1">
              <a:spLocks noChangeArrowheads="1"/>
            </p:cNvSpPr>
            <p:nvPr/>
          </p:nvSpPr>
          <p:spPr bwMode="auto">
            <a:xfrm>
              <a:off x="4992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95</a:t>
              </a:r>
            </a:p>
          </p:txBody>
        </p:sp>
      </p:grpSp>
      <p:grpSp>
        <p:nvGrpSpPr>
          <p:cNvPr id="15" name="Group 66"/>
          <p:cNvGrpSpPr>
            <a:grpSpLocks/>
          </p:cNvGrpSpPr>
          <p:nvPr/>
        </p:nvGrpSpPr>
        <p:grpSpPr bwMode="auto">
          <a:xfrm>
            <a:off x="2057400" y="2667000"/>
            <a:ext cx="5334000" cy="422275"/>
            <a:chOff x="1296" y="1680"/>
            <a:chExt cx="3360" cy="266"/>
          </a:xfrm>
        </p:grpSpPr>
        <p:sp>
          <p:nvSpPr>
            <p:cNvPr id="52291" name="Text Box 67"/>
            <p:cNvSpPr txBox="1">
              <a:spLocks noChangeArrowheads="1"/>
            </p:cNvSpPr>
            <p:nvPr/>
          </p:nvSpPr>
          <p:spPr bwMode="auto">
            <a:xfrm>
              <a:off x="1296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12</a:t>
              </a:r>
            </a:p>
          </p:txBody>
        </p:sp>
        <p:sp>
          <p:nvSpPr>
            <p:cNvPr id="52292" name="Text Box 68"/>
            <p:cNvSpPr txBox="1">
              <a:spLocks noChangeArrowheads="1"/>
            </p:cNvSpPr>
            <p:nvPr/>
          </p:nvSpPr>
          <p:spPr bwMode="auto">
            <a:xfrm>
              <a:off x="4320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81</a:t>
              </a:r>
            </a:p>
          </p:txBody>
        </p:sp>
        <p:sp>
          <p:nvSpPr>
            <p:cNvPr id="52293" name="Text Box 69"/>
            <p:cNvSpPr txBox="1">
              <a:spLocks noChangeArrowheads="1"/>
            </p:cNvSpPr>
            <p:nvPr/>
          </p:nvSpPr>
          <p:spPr bwMode="auto">
            <a:xfrm>
              <a:off x="3312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17</a:t>
              </a:r>
            </a:p>
          </p:txBody>
        </p:sp>
        <p:sp>
          <p:nvSpPr>
            <p:cNvPr id="52294" name="Text Box 70"/>
            <p:cNvSpPr txBox="1">
              <a:spLocks noChangeArrowheads="1"/>
            </p:cNvSpPr>
            <p:nvPr/>
          </p:nvSpPr>
          <p:spPr bwMode="auto">
            <a:xfrm>
              <a:off x="2304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15</a:t>
              </a:r>
            </a:p>
          </p:txBody>
        </p:sp>
      </p:grpSp>
      <p:sp>
        <p:nvSpPr>
          <p:cNvPr id="52295" name="Text Box 71"/>
          <p:cNvSpPr txBox="1">
            <a:spLocks noChangeArrowheads="1"/>
          </p:cNvSpPr>
          <p:nvPr/>
        </p:nvSpPr>
        <p:spPr bwMode="auto">
          <a:xfrm>
            <a:off x="609600" y="2667000"/>
            <a:ext cx="9144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</a:rPr>
              <a:t>3</a:t>
            </a:r>
            <a:r>
              <a:rPr lang="en-US" altLang="zh-CN" sz="2000" b="1"/>
              <a:t>-sort</a:t>
            </a:r>
          </a:p>
        </p:txBody>
      </p:sp>
      <p:grpSp>
        <p:nvGrpSpPr>
          <p:cNvPr id="16" name="Group 72"/>
          <p:cNvGrpSpPr>
            <a:grpSpLocks/>
          </p:cNvGrpSpPr>
          <p:nvPr/>
        </p:nvGrpSpPr>
        <p:grpSpPr bwMode="auto">
          <a:xfrm>
            <a:off x="1600200" y="2133600"/>
            <a:ext cx="6781800" cy="304800"/>
            <a:chOff x="1008" y="1488"/>
            <a:chExt cx="4272" cy="192"/>
          </a:xfrm>
        </p:grpSpPr>
        <p:sp>
          <p:nvSpPr>
            <p:cNvPr id="52297" name="Rectangle 73"/>
            <p:cNvSpPr>
              <a:spLocks noChangeArrowheads="1"/>
            </p:cNvSpPr>
            <p:nvPr/>
          </p:nvSpPr>
          <p:spPr bwMode="auto">
            <a:xfrm>
              <a:off x="1008" y="1488"/>
              <a:ext cx="240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98" name="Rectangle 74"/>
            <p:cNvSpPr>
              <a:spLocks noChangeArrowheads="1"/>
            </p:cNvSpPr>
            <p:nvPr/>
          </p:nvSpPr>
          <p:spPr bwMode="auto">
            <a:xfrm>
              <a:off x="2016" y="1488"/>
              <a:ext cx="240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99" name="Rectangle 75"/>
            <p:cNvSpPr>
              <a:spLocks noChangeArrowheads="1"/>
            </p:cNvSpPr>
            <p:nvPr/>
          </p:nvSpPr>
          <p:spPr bwMode="auto">
            <a:xfrm>
              <a:off x="3024" y="1488"/>
              <a:ext cx="240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00" name="Rectangle 76"/>
            <p:cNvSpPr>
              <a:spLocks noChangeArrowheads="1"/>
            </p:cNvSpPr>
            <p:nvPr/>
          </p:nvSpPr>
          <p:spPr bwMode="auto">
            <a:xfrm>
              <a:off x="4032" y="1488"/>
              <a:ext cx="240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01" name="Rectangle 77"/>
            <p:cNvSpPr>
              <a:spLocks noChangeArrowheads="1"/>
            </p:cNvSpPr>
            <p:nvPr/>
          </p:nvSpPr>
          <p:spPr bwMode="auto">
            <a:xfrm>
              <a:off x="5040" y="1488"/>
              <a:ext cx="240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78"/>
          <p:cNvGrpSpPr>
            <a:grpSpLocks/>
          </p:cNvGrpSpPr>
          <p:nvPr/>
        </p:nvGrpSpPr>
        <p:grpSpPr bwMode="auto">
          <a:xfrm>
            <a:off x="2133600" y="2133600"/>
            <a:ext cx="5181600" cy="304800"/>
            <a:chOff x="1344" y="1488"/>
            <a:chExt cx="3264" cy="192"/>
          </a:xfrm>
        </p:grpSpPr>
        <p:sp>
          <p:nvSpPr>
            <p:cNvPr id="52303" name="Rectangle 79"/>
            <p:cNvSpPr>
              <a:spLocks noChangeArrowheads="1"/>
            </p:cNvSpPr>
            <p:nvPr/>
          </p:nvSpPr>
          <p:spPr bwMode="auto">
            <a:xfrm>
              <a:off x="1344" y="1488"/>
              <a:ext cx="240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04" name="Rectangle 80"/>
            <p:cNvSpPr>
              <a:spLocks noChangeArrowheads="1"/>
            </p:cNvSpPr>
            <p:nvPr/>
          </p:nvSpPr>
          <p:spPr bwMode="auto">
            <a:xfrm>
              <a:off x="2352" y="1488"/>
              <a:ext cx="240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05" name="Rectangle 81"/>
            <p:cNvSpPr>
              <a:spLocks noChangeArrowheads="1"/>
            </p:cNvSpPr>
            <p:nvPr/>
          </p:nvSpPr>
          <p:spPr bwMode="auto">
            <a:xfrm>
              <a:off x="3360" y="1488"/>
              <a:ext cx="240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06" name="Rectangle 82"/>
            <p:cNvSpPr>
              <a:spLocks noChangeArrowheads="1"/>
            </p:cNvSpPr>
            <p:nvPr/>
          </p:nvSpPr>
          <p:spPr bwMode="auto">
            <a:xfrm>
              <a:off x="4368" y="1488"/>
              <a:ext cx="240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83"/>
          <p:cNvGrpSpPr>
            <a:grpSpLocks/>
          </p:cNvGrpSpPr>
          <p:nvPr/>
        </p:nvGrpSpPr>
        <p:grpSpPr bwMode="auto">
          <a:xfrm>
            <a:off x="2667000" y="2133600"/>
            <a:ext cx="5181600" cy="304800"/>
            <a:chOff x="1680" y="1488"/>
            <a:chExt cx="3264" cy="192"/>
          </a:xfrm>
        </p:grpSpPr>
        <p:sp>
          <p:nvSpPr>
            <p:cNvPr id="52308" name="Rectangle 84"/>
            <p:cNvSpPr>
              <a:spLocks noChangeArrowheads="1"/>
            </p:cNvSpPr>
            <p:nvPr/>
          </p:nvSpPr>
          <p:spPr bwMode="auto">
            <a:xfrm>
              <a:off x="4704" y="1488"/>
              <a:ext cx="240" cy="192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09" name="Rectangle 85"/>
            <p:cNvSpPr>
              <a:spLocks noChangeArrowheads="1"/>
            </p:cNvSpPr>
            <p:nvPr/>
          </p:nvSpPr>
          <p:spPr bwMode="auto">
            <a:xfrm>
              <a:off x="1680" y="1488"/>
              <a:ext cx="240" cy="192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10" name="Rectangle 86"/>
            <p:cNvSpPr>
              <a:spLocks noChangeArrowheads="1"/>
            </p:cNvSpPr>
            <p:nvPr/>
          </p:nvSpPr>
          <p:spPr bwMode="auto">
            <a:xfrm>
              <a:off x="2688" y="1488"/>
              <a:ext cx="240" cy="192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11" name="Rectangle 87"/>
            <p:cNvSpPr>
              <a:spLocks noChangeArrowheads="1"/>
            </p:cNvSpPr>
            <p:nvPr/>
          </p:nvSpPr>
          <p:spPr bwMode="auto">
            <a:xfrm>
              <a:off x="3696" y="1488"/>
              <a:ext cx="240" cy="192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312" name="Text Box 88"/>
          <p:cNvSpPr txBox="1">
            <a:spLocks noChangeArrowheads="1"/>
          </p:cNvSpPr>
          <p:nvPr/>
        </p:nvSpPr>
        <p:spPr bwMode="auto">
          <a:xfrm>
            <a:off x="609600" y="3276600"/>
            <a:ext cx="9144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</a:rPr>
              <a:t>1</a:t>
            </a:r>
            <a:r>
              <a:rPr lang="en-US" altLang="zh-CN" sz="2000" b="1"/>
              <a:t>-sort</a:t>
            </a:r>
          </a:p>
        </p:txBody>
      </p:sp>
      <p:grpSp>
        <p:nvGrpSpPr>
          <p:cNvPr id="19" name="Group 89"/>
          <p:cNvGrpSpPr>
            <a:grpSpLocks/>
          </p:cNvGrpSpPr>
          <p:nvPr/>
        </p:nvGrpSpPr>
        <p:grpSpPr bwMode="auto">
          <a:xfrm>
            <a:off x="1524000" y="3276600"/>
            <a:ext cx="6934200" cy="422275"/>
            <a:chOff x="960" y="2064"/>
            <a:chExt cx="4368" cy="266"/>
          </a:xfrm>
        </p:grpSpPr>
        <p:sp>
          <p:nvSpPr>
            <p:cNvPr id="52314" name="Text Box 90"/>
            <p:cNvSpPr txBox="1">
              <a:spLocks noChangeArrowheads="1"/>
            </p:cNvSpPr>
            <p:nvPr/>
          </p:nvSpPr>
          <p:spPr bwMode="auto">
            <a:xfrm>
              <a:off x="4992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96</a:t>
              </a:r>
            </a:p>
          </p:txBody>
        </p:sp>
        <p:sp>
          <p:nvSpPr>
            <p:cNvPr id="52315" name="Text Box 91"/>
            <p:cNvSpPr txBox="1">
              <a:spLocks noChangeArrowheads="1"/>
            </p:cNvSpPr>
            <p:nvPr/>
          </p:nvSpPr>
          <p:spPr bwMode="auto">
            <a:xfrm>
              <a:off x="2976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41</a:t>
              </a:r>
            </a:p>
          </p:txBody>
        </p:sp>
        <p:sp>
          <p:nvSpPr>
            <p:cNvPr id="52316" name="Text Box 92"/>
            <p:cNvSpPr txBox="1">
              <a:spLocks noChangeArrowheads="1"/>
            </p:cNvSpPr>
            <p:nvPr/>
          </p:nvSpPr>
          <p:spPr bwMode="auto">
            <a:xfrm>
              <a:off x="4320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94</a:t>
              </a:r>
            </a:p>
          </p:txBody>
        </p:sp>
        <p:sp>
          <p:nvSpPr>
            <p:cNvPr id="52317" name="Text Box 93"/>
            <p:cNvSpPr txBox="1">
              <a:spLocks noChangeArrowheads="1"/>
            </p:cNvSpPr>
            <p:nvPr/>
          </p:nvSpPr>
          <p:spPr bwMode="auto">
            <a:xfrm>
              <a:off x="960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11</a:t>
              </a:r>
            </a:p>
          </p:txBody>
        </p:sp>
        <p:sp>
          <p:nvSpPr>
            <p:cNvPr id="52318" name="Text Box 94"/>
            <p:cNvSpPr txBox="1">
              <a:spLocks noChangeArrowheads="1"/>
            </p:cNvSpPr>
            <p:nvPr/>
          </p:nvSpPr>
          <p:spPr bwMode="auto">
            <a:xfrm>
              <a:off x="2304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28</a:t>
              </a:r>
            </a:p>
          </p:txBody>
        </p:sp>
        <p:sp>
          <p:nvSpPr>
            <p:cNvPr id="52319" name="Text Box 95"/>
            <p:cNvSpPr txBox="1">
              <a:spLocks noChangeArrowheads="1"/>
            </p:cNvSpPr>
            <p:nvPr/>
          </p:nvSpPr>
          <p:spPr bwMode="auto">
            <a:xfrm>
              <a:off x="3312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58</a:t>
              </a:r>
            </a:p>
          </p:txBody>
        </p:sp>
        <p:sp>
          <p:nvSpPr>
            <p:cNvPr id="52320" name="Text Box 96"/>
            <p:cNvSpPr txBox="1">
              <a:spLocks noChangeArrowheads="1"/>
            </p:cNvSpPr>
            <p:nvPr/>
          </p:nvSpPr>
          <p:spPr bwMode="auto">
            <a:xfrm>
              <a:off x="2640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35</a:t>
              </a:r>
            </a:p>
          </p:txBody>
        </p:sp>
        <p:sp>
          <p:nvSpPr>
            <p:cNvPr id="52321" name="Text Box 97"/>
            <p:cNvSpPr txBox="1">
              <a:spLocks noChangeArrowheads="1"/>
            </p:cNvSpPr>
            <p:nvPr/>
          </p:nvSpPr>
          <p:spPr bwMode="auto">
            <a:xfrm>
              <a:off x="3648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75</a:t>
              </a:r>
            </a:p>
          </p:txBody>
        </p:sp>
        <p:sp>
          <p:nvSpPr>
            <p:cNvPr id="52322" name="Text Box 98"/>
            <p:cNvSpPr txBox="1">
              <a:spLocks noChangeArrowheads="1"/>
            </p:cNvSpPr>
            <p:nvPr/>
          </p:nvSpPr>
          <p:spPr bwMode="auto">
            <a:xfrm>
              <a:off x="4656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95</a:t>
              </a:r>
            </a:p>
          </p:txBody>
        </p:sp>
        <p:sp>
          <p:nvSpPr>
            <p:cNvPr id="52323" name="Text Box 99"/>
            <p:cNvSpPr txBox="1">
              <a:spLocks noChangeArrowheads="1"/>
            </p:cNvSpPr>
            <p:nvPr/>
          </p:nvSpPr>
          <p:spPr bwMode="auto">
            <a:xfrm>
              <a:off x="1296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12</a:t>
              </a:r>
            </a:p>
          </p:txBody>
        </p:sp>
        <p:sp>
          <p:nvSpPr>
            <p:cNvPr id="52324" name="Text Box 100"/>
            <p:cNvSpPr txBox="1">
              <a:spLocks noChangeArrowheads="1"/>
            </p:cNvSpPr>
            <p:nvPr/>
          </p:nvSpPr>
          <p:spPr bwMode="auto">
            <a:xfrm>
              <a:off x="3984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81</a:t>
              </a:r>
            </a:p>
          </p:txBody>
        </p:sp>
        <p:sp>
          <p:nvSpPr>
            <p:cNvPr id="52325" name="Text Box 101"/>
            <p:cNvSpPr txBox="1">
              <a:spLocks noChangeArrowheads="1"/>
            </p:cNvSpPr>
            <p:nvPr/>
          </p:nvSpPr>
          <p:spPr bwMode="auto">
            <a:xfrm>
              <a:off x="1968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17</a:t>
              </a:r>
            </a:p>
          </p:txBody>
        </p:sp>
        <p:sp>
          <p:nvSpPr>
            <p:cNvPr id="52326" name="Text Box 102"/>
            <p:cNvSpPr txBox="1">
              <a:spLocks noChangeArrowheads="1"/>
            </p:cNvSpPr>
            <p:nvPr/>
          </p:nvSpPr>
          <p:spPr bwMode="auto">
            <a:xfrm>
              <a:off x="1632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15</a:t>
              </a:r>
            </a:p>
          </p:txBody>
        </p:sp>
      </p:grpSp>
      <p:sp>
        <p:nvSpPr>
          <p:cNvPr id="52327" name="Text Box 103"/>
          <p:cNvSpPr txBox="1">
            <a:spLocks noChangeArrowheads="1"/>
          </p:cNvSpPr>
          <p:nvPr/>
        </p:nvSpPr>
        <p:spPr bwMode="auto">
          <a:xfrm>
            <a:off x="571472" y="3929066"/>
            <a:ext cx="7396186" cy="402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0" tIns="46800" rIns="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hlink"/>
                </a:solidFill>
                <a:sym typeface="Wingdings" pitchFamily="2" charset="2"/>
              </a:rPr>
              <a:t>  </a:t>
            </a:r>
            <a:r>
              <a:rPr lang="zh-CN" altLang="en-US" sz="2000" b="1" dirty="0">
                <a:sym typeface="Wingdings" pitchFamily="2" charset="2"/>
              </a:rPr>
              <a:t>定义一个递增序列</a:t>
            </a:r>
            <a:r>
              <a:rPr lang="zh-CN" altLang="en-US" sz="2000" b="1" dirty="0">
                <a:solidFill>
                  <a:schemeClr val="hlink"/>
                </a:solidFill>
                <a:sym typeface="Wingdings" pitchFamily="2" charset="2"/>
              </a:rPr>
              <a:t>：</a:t>
            </a:r>
            <a:r>
              <a:rPr lang="en-US" altLang="zh-CN" sz="2000" b="1" dirty="0"/>
              <a:t> </a:t>
            </a:r>
            <a:r>
              <a:rPr lang="en-US" altLang="zh-CN" sz="2000" b="1" i="1" dirty="0"/>
              <a:t>h</a:t>
            </a:r>
            <a:r>
              <a:rPr lang="en-US" altLang="zh-CN" sz="2000" b="1" baseline="-25000" dirty="0"/>
              <a:t>1</a:t>
            </a:r>
            <a:r>
              <a:rPr lang="en-US" altLang="zh-CN" sz="2000" b="1" dirty="0"/>
              <a:t> &lt; </a:t>
            </a:r>
            <a:r>
              <a:rPr lang="en-US" altLang="zh-CN" sz="2000" b="1" i="1" dirty="0"/>
              <a:t>h</a:t>
            </a:r>
            <a:r>
              <a:rPr lang="en-US" altLang="zh-CN" sz="2000" b="1" baseline="-25000" dirty="0"/>
              <a:t>2</a:t>
            </a:r>
            <a:r>
              <a:rPr lang="en-US" altLang="zh-CN" sz="2000" b="1" dirty="0"/>
              <a:t> &lt; … &lt; </a:t>
            </a:r>
            <a:r>
              <a:rPr lang="en-US" altLang="zh-CN" sz="2000" b="1" i="1" dirty="0"/>
              <a:t>h</a:t>
            </a:r>
            <a:r>
              <a:rPr lang="en-US" altLang="zh-CN" sz="2000" b="1" i="1" baseline="-25000" dirty="0"/>
              <a:t>t</a:t>
            </a:r>
            <a:r>
              <a:rPr lang="en-US" altLang="zh-CN" sz="2000" b="1" dirty="0"/>
              <a:t>  ( </a:t>
            </a:r>
            <a:r>
              <a:rPr lang="en-US" altLang="zh-CN" sz="2000" b="1" i="1" dirty="0"/>
              <a:t>h</a:t>
            </a:r>
            <a:r>
              <a:rPr lang="en-US" altLang="zh-CN" sz="2000" b="1" baseline="-25000" dirty="0"/>
              <a:t>1</a:t>
            </a:r>
            <a:r>
              <a:rPr lang="en-US" altLang="zh-CN" sz="2000" b="1" dirty="0"/>
              <a:t> = 1 )</a:t>
            </a:r>
          </a:p>
        </p:txBody>
      </p:sp>
      <p:sp>
        <p:nvSpPr>
          <p:cNvPr id="52328" name="Text Box 104"/>
          <p:cNvSpPr txBox="1">
            <a:spLocks noChangeArrowheads="1"/>
          </p:cNvSpPr>
          <p:nvPr/>
        </p:nvSpPr>
        <p:spPr bwMode="auto">
          <a:xfrm>
            <a:off x="533400" y="4495800"/>
            <a:ext cx="8153400" cy="402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46800" rIns="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hlink"/>
                </a:solidFill>
                <a:sym typeface="Wingdings" pitchFamily="2" charset="2"/>
              </a:rPr>
              <a:t>  </a:t>
            </a:r>
            <a:r>
              <a:rPr lang="zh-CN" altLang="en-US" sz="2000" b="1" dirty="0">
                <a:sym typeface="Wingdings" pitchFamily="2" charset="2"/>
              </a:rPr>
              <a:t>分步骤进行</a:t>
            </a:r>
            <a:r>
              <a:rPr lang="en-US" altLang="zh-CN" sz="2000" b="1" dirty="0"/>
              <a:t> </a:t>
            </a:r>
            <a:r>
              <a:rPr lang="zh-CN" altLang="en-US" sz="2000" b="1" dirty="0">
                <a:solidFill>
                  <a:srgbClr val="3333FF"/>
                </a:solidFill>
              </a:rPr>
              <a:t>“间隔</a:t>
            </a:r>
            <a:r>
              <a:rPr lang="en-US" altLang="zh-CN" sz="2000" b="1" i="1" dirty="0" err="1">
                <a:solidFill>
                  <a:srgbClr val="3333FF"/>
                </a:solidFill>
              </a:rPr>
              <a:t>h</a:t>
            </a:r>
            <a:r>
              <a:rPr lang="en-US" altLang="zh-CN" sz="2000" b="1" i="1" baseline="-25000" dirty="0" err="1">
                <a:solidFill>
                  <a:srgbClr val="3333FF"/>
                </a:solidFill>
              </a:rPr>
              <a:t>k</a:t>
            </a:r>
            <a:r>
              <a:rPr lang="en-US" altLang="zh-CN" sz="2000" b="1" dirty="0">
                <a:solidFill>
                  <a:srgbClr val="3333FF"/>
                </a:solidFill>
              </a:rPr>
              <a:t>-</a:t>
            </a:r>
            <a:r>
              <a:rPr lang="zh-CN" altLang="en-US" sz="2000" b="1" dirty="0">
                <a:solidFill>
                  <a:srgbClr val="3333FF"/>
                </a:solidFill>
              </a:rPr>
              <a:t>插入排序”</a:t>
            </a:r>
            <a:r>
              <a:rPr lang="zh-CN" altLang="en-US" sz="2000" b="1" dirty="0"/>
              <a:t>，</a:t>
            </a:r>
            <a:r>
              <a:rPr lang="en-US" altLang="zh-CN" sz="2000" b="1" i="1" dirty="0"/>
              <a:t>k</a:t>
            </a:r>
            <a:r>
              <a:rPr lang="en-US" altLang="zh-CN" sz="2000" b="1" dirty="0"/>
              <a:t> = </a:t>
            </a:r>
            <a:r>
              <a:rPr lang="en-US" altLang="zh-CN" sz="2000" b="1" i="1" dirty="0"/>
              <a:t>t</a:t>
            </a:r>
            <a:r>
              <a:rPr lang="en-US" altLang="zh-CN" sz="2000" b="1" dirty="0"/>
              <a:t>, </a:t>
            </a:r>
            <a:r>
              <a:rPr lang="en-US" altLang="zh-CN" sz="2000" b="1" i="1" dirty="0"/>
              <a:t>t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Symbol" pitchFamily="18" charset="2"/>
              </a:rPr>
              <a:t> 1, …, 1</a:t>
            </a:r>
            <a:endParaRPr lang="en-US" altLang="zh-CN" sz="2000" b="1" dirty="0"/>
          </a:p>
        </p:txBody>
      </p:sp>
      <p:sp>
        <p:nvSpPr>
          <p:cNvPr id="107" name="Text Box 2"/>
          <p:cNvSpPr txBox="1">
            <a:spLocks noChangeArrowheads="1"/>
          </p:cNvSpPr>
          <p:nvPr/>
        </p:nvSpPr>
        <p:spPr bwMode="auto">
          <a:xfrm>
            <a:off x="635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u="sng" dirty="0">
                <a:solidFill>
                  <a:srgbClr val="000000"/>
                </a:solidFill>
              </a:rPr>
              <a:t>第</a:t>
            </a:r>
            <a:r>
              <a:rPr kumimoji="1" lang="en-US" altLang="zh-CN" u="sng" dirty="0">
                <a:solidFill>
                  <a:srgbClr val="000000"/>
                </a:solidFill>
              </a:rPr>
              <a:t>7</a:t>
            </a:r>
            <a:r>
              <a:rPr kumimoji="1" lang="zh-CN" altLang="en-US" u="sng" dirty="0">
                <a:solidFill>
                  <a:srgbClr val="000000"/>
                </a:solidFill>
              </a:rPr>
              <a:t>章 排序</a:t>
            </a:r>
            <a:endParaRPr kumimoji="1" lang="en-US" altLang="zh-CN" u="sng" dirty="0">
              <a:solidFill>
                <a:srgbClr val="000000"/>
              </a:solidFill>
            </a:endParaRPr>
          </a:p>
        </p:txBody>
      </p:sp>
      <p:sp>
        <p:nvSpPr>
          <p:cNvPr id="108" name="Text Box 2"/>
          <p:cNvSpPr txBox="1">
            <a:spLocks noChangeArrowheads="1"/>
          </p:cNvSpPr>
          <p:nvPr/>
        </p:nvSpPr>
        <p:spPr bwMode="auto">
          <a:xfrm>
            <a:off x="7221556" y="0"/>
            <a:ext cx="1922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§7.3  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插入排序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500166" y="357166"/>
            <a:ext cx="571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sym typeface="Wingdings" pitchFamily="2" charset="2"/>
              </a:rPr>
              <a:t> </a:t>
            </a:r>
            <a:r>
              <a:rPr lang="zh-CN" altLang="en-US" sz="2400" b="1" dirty="0"/>
              <a:t>希尔排序</a:t>
            </a:r>
            <a:r>
              <a:rPr lang="en-US" altLang="zh-CN" sz="2400" b="1" dirty="0">
                <a:sym typeface="Webdings" pitchFamily="18" charset="2"/>
              </a:rPr>
              <a:t>---- by Donald Shell</a:t>
            </a:r>
            <a:endParaRPr lang="en-US" altLang="zh-CN" sz="2400" b="1" dirty="0"/>
          </a:p>
        </p:txBody>
      </p:sp>
      <p:sp>
        <p:nvSpPr>
          <p:cNvPr id="110" name="AutoShape 105" descr="再生纸"/>
          <p:cNvSpPr>
            <a:spLocks noChangeArrowheads="1"/>
          </p:cNvSpPr>
          <p:nvPr/>
        </p:nvSpPr>
        <p:spPr bwMode="auto">
          <a:xfrm>
            <a:off x="533400" y="5029200"/>
            <a:ext cx="7924800" cy="8382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zh-CN" altLang="en-US" sz="2000" b="1" dirty="0">
                <a:solidFill>
                  <a:schemeClr val="hlink"/>
                </a:solidFill>
              </a:rPr>
              <a:t>注意</a:t>
            </a:r>
            <a:r>
              <a:rPr lang="en-US" altLang="zh-CN" sz="2000" b="1" dirty="0">
                <a:solidFill>
                  <a:schemeClr val="hlink"/>
                </a:solidFill>
              </a:rPr>
              <a:t>: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“间隔</a:t>
            </a:r>
            <a:r>
              <a:rPr lang="en-US" altLang="zh-CN" sz="2000" b="1" i="1" dirty="0" err="1"/>
              <a:t>h</a:t>
            </a:r>
            <a:r>
              <a:rPr lang="en-US" altLang="zh-CN" sz="2000" b="1" i="1" baseline="-25000" dirty="0" err="1"/>
              <a:t>k</a:t>
            </a:r>
            <a:r>
              <a:rPr lang="en-US" altLang="zh-CN" sz="2000" b="1" dirty="0"/>
              <a:t>-</a:t>
            </a:r>
            <a:r>
              <a:rPr lang="zh-CN" altLang="en-US" sz="2000" b="1" dirty="0"/>
              <a:t>插入排序” 的结果留给“间隔</a:t>
            </a:r>
            <a:r>
              <a:rPr lang="en-US" altLang="zh-CN" sz="2000" b="1" i="1" dirty="0"/>
              <a:t>h</a:t>
            </a:r>
            <a:r>
              <a:rPr lang="en-US" altLang="zh-CN" sz="2000" b="1" i="1" baseline="-25000" dirty="0"/>
              <a:t>k-1</a:t>
            </a:r>
            <a:r>
              <a:rPr lang="en-US" altLang="zh-CN" sz="2000" b="1" dirty="0"/>
              <a:t>-</a:t>
            </a:r>
            <a:r>
              <a:rPr lang="zh-CN" altLang="en-US" sz="2000" b="1" dirty="0"/>
              <a:t>插入排序”</a:t>
            </a:r>
            <a:endParaRPr lang="en-US" altLang="zh-C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2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3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60" grpId="0" autoUpdateAnimBg="0"/>
      <p:bldP spid="52295" grpId="0" autoUpdateAnimBg="0"/>
      <p:bldP spid="52312" grpId="0" autoUpdateAnimBg="0"/>
      <p:bldP spid="52327" grpId="0" autoUpdateAnimBg="0"/>
      <p:bldP spid="52328" grpId="0" autoUpdateAnimBg="0"/>
      <p:bldP spid="110" grpId="0" animBg="1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7862</TotalTime>
  <Words>3012</Words>
  <Application>Microsoft Office PowerPoint</Application>
  <PresentationFormat>全屏显示(4:3)</PresentationFormat>
  <Paragraphs>478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Courier</vt:lpstr>
      <vt:lpstr>宋体</vt:lpstr>
      <vt:lpstr>微软雅黑</vt:lpstr>
      <vt:lpstr>Arial</vt:lpstr>
      <vt:lpstr>Calibri</vt:lpstr>
      <vt:lpstr>Courier New</vt:lpstr>
      <vt:lpstr>Times New Roman</vt:lpstr>
      <vt:lpstr>Wingdings</vt:lpstr>
      <vt:lpstr>Office 主题</vt:lpstr>
      <vt:lpstr>1_Office 主题</vt:lpstr>
      <vt:lpstr>2_Office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ThinkPad</cp:lastModifiedBy>
  <cp:revision>238</cp:revision>
  <dcterms:modified xsi:type="dcterms:W3CDTF">2022-10-31T05:46:02Z</dcterms:modified>
</cp:coreProperties>
</file>