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31"/>
  </p:notesMasterIdLst>
  <p:sldIdLst>
    <p:sldId id="301" r:id="rId4"/>
    <p:sldId id="256" r:id="rId5"/>
    <p:sldId id="287" r:id="rId6"/>
    <p:sldId id="257" r:id="rId7"/>
    <p:sldId id="259" r:id="rId8"/>
    <p:sldId id="260" r:id="rId9"/>
    <p:sldId id="289" r:id="rId10"/>
    <p:sldId id="264" r:id="rId11"/>
    <p:sldId id="303" r:id="rId12"/>
    <p:sldId id="265" r:id="rId13"/>
    <p:sldId id="267" r:id="rId14"/>
    <p:sldId id="272" r:id="rId15"/>
    <p:sldId id="273" r:id="rId16"/>
    <p:sldId id="274" r:id="rId17"/>
    <p:sldId id="294" r:id="rId18"/>
    <p:sldId id="275" r:id="rId19"/>
    <p:sldId id="281" r:id="rId20"/>
    <p:sldId id="295" r:id="rId21"/>
    <p:sldId id="296" r:id="rId22"/>
    <p:sldId id="282" r:id="rId23"/>
    <p:sldId id="298" r:id="rId24"/>
    <p:sldId id="299" r:id="rId25"/>
    <p:sldId id="276" r:id="rId26"/>
    <p:sldId id="277" r:id="rId27"/>
    <p:sldId id="278" r:id="rId28"/>
    <p:sldId id="300" r:id="rId29"/>
    <p:sldId id="30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5AC8-D283-46F5-A395-B10FEAED44A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9BA8-7DC3-45D8-B053-A0DEA060C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1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9BA8-7DC3-45D8-B053-A0DEA060C5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2430A-383C-4B18-9C19-4230A3317C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605FF-DE50-4BF4-82B8-5114AD0923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88497-B8F8-4015-9C5E-C791132B8F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B39AA-97AE-446E-8ED4-63F5F1B56A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8B07-F68D-45D0-86C3-E3029F430D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1E911-D284-4824-A979-F5906D9B9D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111A3-F1CE-45FA-98CC-4867DC7C45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F860-5EF1-48D9-937E-A65EC0680C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15FF8-E20E-4849-8200-A48C6906E6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00259-8DD1-490F-894B-C18E266F18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956EA-89FD-421F-8E8C-94137C7A85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00A94-D791-4012-869A-48207A2A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60F30-8EB5-4A90-A792-D6DF2282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B8217-D9A6-4D5C-9E86-A3A599A9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22586-9C29-4B47-A9BB-8F616DB77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311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2C359-AA2F-45C4-B228-D8B920DE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6A348-2465-4EBD-B1AD-36CA0292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35566-9035-40CB-B2F1-7B660E8E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6B5AF-5118-410C-9035-B12BEB70A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60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07C08-8DEB-4115-8E5B-5BF9B4C3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C78AC-9DD5-4252-BFB5-E99AE7C1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CED5-2C75-4241-92EA-0CA7559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491D-D8B2-4738-B890-1E518AD6C3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90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007D24-8C0F-4FE3-99B9-A0A1972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3B67784-D1FD-456C-AF3D-62E3A95C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48468B-658B-494B-9257-478EADA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909C0-1E01-4DCC-BA5E-908F6E051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14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D844B39-5C7F-4AAD-8214-57AA5839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309AFF0-7F9B-4BEB-BFFD-71E7B3BA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EDAEB13-B1D0-44D2-8F34-A0AA4962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7455-DBE8-41BE-8F6F-98B0CDD84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897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D6B951B-EDCE-42B1-B63B-0D69BD8E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AEF4000-D961-4137-8096-C219E54E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887FEFF-AC42-4E74-8BDA-89780E2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2B857-5A6C-4416-9259-2725FDA28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327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053D840-7869-4AE3-B80B-02E37CB0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E82A991-443F-4DC1-A8D3-5364FC6D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40D0878-B781-4877-9BC2-0B3FF4EF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ECB4-8C99-4E37-B409-656C48821D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8AB324-FFF1-4821-B49B-135328EA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A2A17F-5651-455B-976D-4BAA2097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3934F5-B988-40E7-942D-E59DB276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5D6C-D6DE-49A1-A9AC-19AAC7F0F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658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168418-95DD-45EC-9E25-1E0B8CC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34B2B8D-950A-4A26-9DF0-1864D2CE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0EF491-F926-41AA-9EB6-90CF1BA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5410C-CE97-4DDA-97D9-E0B28BA77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737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E8B08-AE71-44F0-ACAF-AD59C0D1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DB730-6E04-4AC7-A92A-5F813B1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1C69F-89C7-42E3-B97E-B59A19CD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11A50-A9FD-4C67-8E25-B1F7EC2DF3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43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88EE-6B21-40A8-98CE-5D8382CE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DCC93-EBEA-461A-9A94-A14092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DE8E6-BFF8-4F72-A1F7-BE155CC6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06C33-4358-40C6-9A10-D62C514DA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242A4C-8EBF-4EC2-86B6-62393F9EF8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"/>
            <a:ext cx="9144000" cy="68464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A275FE0-BD2A-40F8-A602-F602903ECC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3"/>
            <a:ext cx="9144000" cy="68464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191C72-C412-40D9-9890-F5F1963D9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9045"/>
          <a:stretch/>
        </p:blipFill>
        <p:spPr>
          <a:xfrm>
            <a:off x="0" y="0"/>
            <a:ext cx="9144000" cy="6848027"/>
          </a:xfrm>
          <a:prstGeom prst="rect">
            <a:avLst/>
          </a:prstGeom>
        </p:spPr>
      </p:pic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5683F754-233B-4B43-AB48-BFF3599B75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35D99A6C-9333-42D5-88CA-D933C2E69A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46116-D837-4279-9A51-A7E43407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BEF-48E2-48DE-89C8-37BF30DDE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70E57-82AE-420F-B2A2-B28C0F537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640C246-6A8E-4DA3-B40F-A0107EF26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2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3.wav"/><Relationship Id="rId7" Type="http://schemas.openxmlformats.org/officeDocument/2006/relationships/audio" Target="../media/audio8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wav"/><Relationship Id="rId5" Type="http://schemas.openxmlformats.org/officeDocument/2006/relationships/audio" Target="../media/audio5.wav"/><Relationship Id="rId4" Type="http://schemas.openxmlformats.org/officeDocument/2006/relationships/audio" Target="../media/audio6.wav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10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13" Type="http://schemas.openxmlformats.org/officeDocument/2006/relationships/image" Target="../media/image8.wmf"/><Relationship Id="rId3" Type="http://schemas.openxmlformats.org/officeDocument/2006/relationships/audio" Target="../media/audio3.wav"/><Relationship Id="rId7" Type="http://schemas.openxmlformats.org/officeDocument/2006/relationships/audio" Target="../media/audio7.wav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6.wav"/><Relationship Id="rId11" Type="http://schemas.openxmlformats.org/officeDocument/2006/relationships/image" Target="../media/image7.wmf"/><Relationship Id="rId5" Type="http://schemas.openxmlformats.org/officeDocument/2006/relationships/audio" Target="../media/audio5.wav"/><Relationship Id="rId10" Type="http://schemas.openxmlformats.org/officeDocument/2006/relationships/oleObject" Target="../embeddings/oleObject1.bin"/><Relationship Id="rId4" Type="http://schemas.openxmlformats.org/officeDocument/2006/relationships/audio" Target="../media/audio4.wav"/><Relationship Id="rId9" Type="http://schemas.openxmlformats.org/officeDocument/2006/relationships/audio" Target="../media/audio9.wav"/><Relationship Id="rId1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>
            <a:extLst>
              <a:ext uri="{FF2B5EF4-FFF2-40B4-BE49-F238E27FC236}">
                <a16:creationId xmlns:a16="http://schemas.microsoft.com/office/drawing/2014/main" id="{A7DCE552-A90B-40C9-85BB-87E7E50E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15676"/>
            <a:ext cx="9143999" cy="271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15A18E2-ED60-4D58-BBD2-E245E00BD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2351"/>
            <a:ext cx="9142411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3A124D1-7181-43D0-AB82-214B90D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22972"/>
            <a:ext cx="9142411" cy="76200"/>
          </a:xfrm>
          <a:prstGeom prst="rect">
            <a:avLst/>
          </a:pr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8DAC5839-AD75-4A7D-BE2E-BFF5F276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5229200"/>
            <a:ext cx="13446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张家琦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2510215A-4D12-4ED9-BB8F-1C8218E3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5920110"/>
            <a:ext cx="2016224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2022.09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59">
            <a:extLst>
              <a:ext uri="{FF2B5EF4-FFF2-40B4-BE49-F238E27FC236}">
                <a16:creationId xmlns:a16="http://schemas.microsoft.com/office/drawing/2014/main" id="{99C5ABC4-6CC3-41BB-8E5D-85204225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925" y="5273802"/>
            <a:ext cx="1340229" cy="48517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A3D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60">
            <a:extLst>
              <a:ext uri="{FF2B5EF4-FFF2-40B4-BE49-F238E27FC236}">
                <a16:creationId xmlns:a16="http://schemas.microsoft.com/office/drawing/2014/main" id="{999CBE38-AEC3-4939-86A3-EFB25261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139" y="5279656"/>
            <a:ext cx="130501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讲 解 人：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80F4583-1B2B-4248-A16E-20760BA6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1" y="2622379"/>
            <a:ext cx="68393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数据结构与算法</a:t>
            </a: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48A8AA61-FF3A-45AF-8612-BBAB767E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18" y="3623968"/>
            <a:ext cx="7055212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" cap="none" spc="0" normalizeH="0" baseline="0" noProof="0" dirty="0">
                <a:ln w="19050" cap="sq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陈越编写</a:t>
            </a:r>
            <a:endParaRPr kumimoji="1" lang="en-US" altLang="zh-CN" sz="2000" b="0" i="0" u="none" strike="noStrike" kern="10" cap="none" spc="0" normalizeH="0" baseline="0" noProof="0" dirty="0">
              <a:ln w="19050" cap="sq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" cap="none" spc="0" normalizeH="0" baseline="0" noProof="0" dirty="0">
                <a:ln w="19050" cap="sq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高等教育出版社出版</a:t>
            </a:r>
          </a:p>
        </p:txBody>
      </p:sp>
      <p:sp>
        <p:nvSpPr>
          <p:cNvPr id="18" name="圆角矩形 59">
            <a:extLst>
              <a:ext uri="{FF2B5EF4-FFF2-40B4-BE49-F238E27FC236}">
                <a16:creationId xmlns:a16="http://schemas.microsoft.com/office/drawing/2014/main" id="{3E977212-D963-4D15-B6F5-C117F65C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82" y="5920110"/>
            <a:ext cx="1340229" cy="48517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1A3D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58">
            <a:extLst>
              <a:ext uri="{FF2B5EF4-FFF2-40B4-BE49-F238E27FC236}">
                <a16:creationId xmlns:a16="http://schemas.microsoft.com/office/drawing/2014/main" id="{919C1885-D24D-4100-BB49-8839AFD4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20" y="5905237"/>
            <a:ext cx="130501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     期：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114125-1361-4622-AA9B-E8DCA017A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53" y="28185"/>
            <a:ext cx="1852303" cy="1852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428604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zh-CN" altLang="en-US" sz="2400" b="1" dirty="0"/>
              <a:t>最大堆的删除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142984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取出根结点（最大值）元素，同时删除堆的一个结点。</a:t>
            </a:r>
          </a:p>
        </p:txBody>
      </p: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1014425" y="2447940"/>
            <a:ext cx="1905000" cy="1905000"/>
            <a:chOff x="480" y="1152"/>
            <a:chExt cx="1200" cy="1200"/>
          </a:xfrm>
        </p:grpSpPr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44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31</a:t>
              </a: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[5]</a:t>
              </a:r>
            </a:p>
          </p:txBody>
        </p:sp>
      </p:grp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1766878" y="3690942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64"/>
          <p:cNvSpPr>
            <a:spLocks noChangeArrowheads="1"/>
          </p:cNvSpPr>
          <p:nvPr/>
        </p:nvSpPr>
        <p:spPr bwMode="auto">
          <a:xfrm>
            <a:off x="3271850" y="4500562"/>
            <a:ext cx="3733800" cy="1600200"/>
          </a:xfrm>
          <a:prstGeom prst="wedgeRoundRectCallout">
            <a:avLst>
              <a:gd name="adj1" fmla="val -73684"/>
              <a:gd name="adj2" fmla="val -55231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为了保持完全二叉树的结构特性，</a:t>
            </a:r>
            <a:endParaRPr lang="en-US" altLang="zh-CN" b="1" dirty="0"/>
          </a:p>
          <a:p>
            <a:pPr algn="ctr"/>
            <a:r>
              <a:rPr lang="zh-CN" altLang="en-US" b="1" dirty="0"/>
              <a:t>移去的是该结点。</a:t>
            </a:r>
            <a:endParaRPr lang="en-US" altLang="zh-CN" b="1" dirty="0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3233750" y="2371740"/>
            <a:ext cx="38100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itchFamily="2" charset="2"/>
              </a:rPr>
              <a:t>  </a:t>
            </a:r>
            <a:r>
              <a:rPr lang="zh-CN" altLang="en-US" sz="2000" b="1" dirty="0">
                <a:sym typeface="Wingdings" pitchFamily="2" charset="2"/>
              </a:rPr>
              <a:t>把</a:t>
            </a:r>
            <a:r>
              <a:rPr lang="en-US" altLang="zh-CN" sz="2000" b="1" dirty="0">
                <a:sym typeface="Wingdings" pitchFamily="2" charset="2"/>
              </a:rPr>
              <a:t> 31 </a:t>
            </a:r>
            <a:r>
              <a:rPr lang="zh-CN" altLang="en-US" sz="2000" b="1" dirty="0">
                <a:sym typeface="Wingdings" pitchFamily="2" charset="2"/>
              </a:rPr>
              <a:t>移至根</a:t>
            </a:r>
            <a:endParaRPr lang="en-US" altLang="zh-CN" sz="2000" b="1" dirty="0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233750" y="3133740"/>
            <a:ext cx="4343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ym typeface="Wingdings" pitchFamily="2" charset="2"/>
              </a:rPr>
              <a:t>   </a:t>
            </a:r>
            <a:r>
              <a:rPr lang="zh-CN" altLang="en-US" sz="2000" b="1" dirty="0">
                <a:sym typeface="Wingdings" pitchFamily="2" charset="2"/>
              </a:rPr>
              <a:t>找出</a:t>
            </a:r>
            <a:r>
              <a:rPr lang="en-US" altLang="zh-CN" sz="2000" b="1" dirty="0">
                <a:sym typeface="Wingdings" pitchFamily="2" charset="2"/>
              </a:rPr>
              <a:t>31</a:t>
            </a:r>
            <a:r>
              <a:rPr lang="zh-CN" altLang="en-US" sz="2000" b="1" dirty="0">
                <a:sym typeface="Wingdings" pitchFamily="2" charset="2"/>
              </a:rPr>
              <a:t>的较大的孩子</a:t>
            </a:r>
            <a:endParaRPr lang="en-US" altLang="zh-CN" sz="2000" b="1" dirty="0"/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2100258" y="2428868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44</a:t>
            </a:r>
          </a:p>
        </p:txBody>
      </p:sp>
      <p:sp>
        <p:nvSpPr>
          <p:cNvPr id="79" name="Arc 78"/>
          <p:cNvSpPr>
            <a:spLocks/>
          </p:cNvSpPr>
          <p:nvPr/>
        </p:nvSpPr>
        <p:spPr bwMode="auto">
          <a:xfrm flipV="1">
            <a:off x="3233750" y="3057540"/>
            <a:ext cx="3810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439 w 43200"/>
              <a:gd name="T1" fmla="*/ 40829 h 43200"/>
              <a:gd name="T2" fmla="*/ 39681 w 43200"/>
              <a:gd name="T3" fmla="*/ 3341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1028688" y="369094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1481126" y="307181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35</a:t>
            </a:r>
          </a:p>
        </p:txBody>
      </p:sp>
      <p:sp>
        <p:nvSpPr>
          <p:cNvPr id="86" name="Text Box 94"/>
          <p:cNvSpPr txBox="1">
            <a:spLocks noChangeArrowheads="1"/>
          </p:cNvSpPr>
          <p:nvPr/>
        </p:nvSpPr>
        <p:spPr bwMode="auto">
          <a:xfrm>
            <a:off x="3482047" y="3819540"/>
            <a:ext cx="28956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/>
              <a:t>T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= O ( log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)</a:t>
            </a:r>
            <a:endParaRPr lang="en-US" altLang="zh-CN" sz="2000" b="1" i="1" dirty="0"/>
          </a:p>
        </p:txBody>
      </p:sp>
      <p:sp>
        <p:nvSpPr>
          <p:cNvPr id="87" name="Oval 68"/>
          <p:cNvSpPr>
            <a:spLocks noChangeArrowheads="1"/>
          </p:cNvSpPr>
          <p:nvPr/>
        </p:nvSpPr>
        <p:spPr bwMode="auto">
          <a:xfrm>
            <a:off x="1624002" y="3357562"/>
            <a:ext cx="685800" cy="1143000"/>
          </a:xfrm>
          <a:prstGeom prst="ellipse">
            <a:avLst/>
          </a:prstGeom>
          <a:solidFill>
            <a:schemeClr val="accent3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" name="Object 85"/>
          <p:cNvGraphicFramePr>
            <a:graphicFrameLocks noChangeAspect="1"/>
          </p:cNvGraphicFramePr>
          <p:nvPr/>
        </p:nvGraphicFramePr>
        <p:xfrm>
          <a:off x="1838316" y="3643314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剪辑" r:id="rId8" imgW="1554120" imgH="2286360" progId="">
                  <p:embed/>
                </p:oleObj>
              </mc:Choice>
              <mc:Fallback>
                <p:oleObj name="剪辑" r:id="rId8" imgW="1554120" imgH="2286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16" y="3643314"/>
                        <a:ext cx="466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8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 autoUpdateAnimBg="0"/>
      <p:bldP spid="67" grpId="0" animBg="1"/>
      <p:bldP spid="68" grpId="0" animBg="1"/>
      <p:bldP spid="69" grpId="0" autoUpdateAnimBg="0"/>
      <p:bldP spid="70" grpId="0" animBg="1" autoUpdateAnimBg="0"/>
      <p:bldP spid="71" grpId="0" autoUpdateAnimBg="0"/>
      <p:bldP spid="72" grpId="0" animBg="1"/>
      <p:bldP spid="77" grpId="0" animBg="1" autoUpdateAnimBg="0"/>
      <p:bldP spid="78" grpId="0" animBg="1" autoUpdateAnimBg="0"/>
      <p:bldP spid="79" grpId="0" animBg="1"/>
      <p:bldP spid="84" grpId="0" animBg="1" autoUpdateAnimBg="0"/>
      <p:bldP spid="85" grpId="0" animBg="1" autoUpdateAnimBg="0"/>
      <p:bldP spid="86" grpId="0" autoUpdateAnimBg="0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2910" y="214314"/>
          <a:ext cx="8143932" cy="6357958"/>
        </p:xfrm>
        <a:graphic>
          <a:graphicData uri="http://schemas.openxmlformats.org/drawingml/2006/table">
            <a:tbl>
              <a:tblPr/>
              <a:tblGrid>
                <a:gridCol w="8143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79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DeleteMax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从最大堆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中取出键值为最大的元素，并删除一个结点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Parent, Child;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if 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IsEmpty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 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printf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最大堆已为空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ERROR;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H-&gt;Data[1];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取出根结点存放的最大值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用最大堆中最后一个元素从根结点开始向上过滤下层结点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= H-&gt;Data[H-&gt;Size--];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注意当前堆的规模要减小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for( Parent=1; Parent*2&lt;=H-&gt;Size; Parent=Child 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Child = Parent * 2;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if( (Child!=H-&gt;Size) &amp;&amp;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(H-&gt;Data[Child]&lt;H-&gt;Data[Child+1])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    Child++;  /* Child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指向左右子结点的较大者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if( X &gt;= H-&gt;Data[Child] ) break;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找到了合适位置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else 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下滤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*/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H-&gt;Data[Parent] = H-&gt;Data[Child];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H-&gt;Data[Parent] = X;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return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MaxItem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 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ourier New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0100" y="500042"/>
            <a:ext cx="4246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zh-CN" sz="2400" b="1" dirty="0"/>
              <a:t>哈夫曼树（</a:t>
            </a:r>
            <a:r>
              <a:rPr lang="en-US" altLang="zh-CN" sz="2400" b="1" dirty="0"/>
              <a:t>Huffman Tree</a:t>
            </a:r>
            <a:r>
              <a:rPr lang="zh-CN" altLang="zh-CN" sz="2400" b="1" dirty="0"/>
              <a:t>）</a:t>
            </a:r>
            <a:endParaRPr lang="zh-CN" altLang="en-US" sz="2400" b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071546"/>
            <a:ext cx="7223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/>
              <a:t>问题提出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[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4.9] </a:t>
            </a:r>
            <a:r>
              <a:rPr lang="zh-CN" altLang="en-US" sz="2000" b="1" dirty="0"/>
              <a:t>写一个程序将百分制的考试成绩转换成五分制的成绩。</a:t>
            </a:r>
          </a:p>
        </p:txBody>
      </p:sp>
      <p:sp>
        <p:nvSpPr>
          <p:cNvPr id="7" name="矩形 6"/>
          <p:cNvSpPr/>
          <p:nvPr/>
        </p:nvSpPr>
        <p:spPr>
          <a:xfrm>
            <a:off x="142844" y="1928802"/>
            <a:ext cx="6143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/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( score &lt; 60 )  grade =1;</a:t>
            </a:r>
          </a:p>
          <a:p>
            <a:pPr lvl="6"/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( score &lt; 70 ) grade =2;</a:t>
            </a:r>
          </a:p>
          <a:p>
            <a:pPr lvl="6"/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( score &lt; 80 ) grade =3;</a:t>
            </a:r>
          </a:p>
          <a:p>
            <a:pPr lvl="6"/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( score &lt; 90 ) grade =4;</a:t>
            </a:r>
          </a:p>
          <a:p>
            <a:pPr lvl="6"/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grade =5;</a:t>
            </a:r>
          </a:p>
        </p:txBody>
      </p:sp>
      <p:grpSp>
        <p:nvGrpSpPr>
          <p:cNvPr id="110593" name="Group 1"/>
          <p:cNvGrpSpPr>
            <a:grpSpLocks/>
          </p:cNvGrpSpPr>
          <p:nvPr/>
        </p:nvGrpSpPr>
        <p:grpSpPr bwMode="auto">
          <a:xfrm>
            <a:off x="2214546" y="4078818"/>
            <a:ext cx="5786478" cy="1921950"/>
            <a:chOff x="3025" y="10828"/>
            <a:chExt cx="4600" cy="1767"/>
          </a:xfrm>
        </p:grpSpPr>
        <p:sp>
          <p:nvSpPr>
            <p:cNvPr id="110594" name="AutoShape 2"/>
            <p:cNvSpPr>
              <a:spLocks noChangeArrowheads="1"/>
            </p:cNvSpPr>
            <p:nvPr/>
          </p:nvSpPr>
          <p:spPr bwMode="auto">
            <a:xfrm>
              <a:off x="4575" y="11200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4685" y="11203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score&lt;70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596" name="Text Box 4"/>
            <p:cNvSpPr txBox="1">
              <a:spLocks noChangeArrowheads="1"/>
            </p:cNvSpPr>
            <p:nvPr/>
          </p:nvSpPr>
          <p:spPr bwMode="auto">
            <a:xfrm>
              <a:off x="3650" y="11575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grade=2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0597" name="AutoShape 5"/>
            <p:cNvCxnSpPr>
              <a:cxnSpLocks noChangeShapeType="1"/>
            </p:cNvCxnSpPr>
            <p:nvPr/>
          </p:nvCxnSpPr>
          <p:spPr bwMode="auto">
            <a:xfrm>
              <a:off x="4875" y="1099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0598" name="AutoShape 6"/>
            <p:cNvSpPr>
              <a:spLocks noChangeArrowheads="1"/>
            </p:cNvSpPr>
            <p:nvPr/>
          </p:nvSpPr>
          <p:spPr bwMode="auto">
            <a:xfrm>
              <a:off x="3960" y="10828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4070" y="10831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score&lt;60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3025" y="11192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grade=1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1" name="AutoShape 9"/>
            <p:cNvSpPr>
              <a:spLocks noChangeArrowheads="1"/>
            </p:cNvSpPr>
            <p:nvPr/>
          </p:nvSpPr>
          <p:spPr bwMode="auto">
            <a:xfrm>
              <a:off x="5745" y="11973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5855" y="11976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score&lt;90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4820" y="12340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grade=4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4" name="AutoShape 12"/>
            <p:cNvSpPr>
              <a:spLocks noChangeArrowheads="1"/>
            </p:cNvSpPr>
            <p:nvPr/>
          </p:nvSpPr>
          <p:spPr bwMode="auto">
            <a:xfrm>
              <a:off x="5160" y="11586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5270" y="11589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score&lt;80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4210" y="11962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grade=3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0607" name="AutoShape 15"/>
            <p:cNvCxnSpPr>
              <a:cxnSpLocks noChangeShapeType="1"/>
            </p:cNvCxnSpPr>
            <p:nvPr/>
          </p:nvCxnSpPr>
          <p:spPr bwMode="auto">
            <a:xfrm flipH="1">
              <a:off x="3815" y="10983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08" name="AutoShape 16"/>
            <p:cNvCxnSpPr>
              <a:cxnSpLocks noChangeShapeType="1"/>
            </p:cNvCxnSpPr>
            <p:nvPr/>
          </p:nvCxnSpPr>
          <p:spPr bwMode="auto">
            <a:xfrm flipH="1">
              <a:off x="4425" y="1136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09" name="AutoShape 17"/>
            <p:cNvCxnSpPr>
              <a:cxnSpLocks noChangeShapeType="1"/>
            </p:cNvCxnSpPr>
            <p:nvPr/>
          </p:nvCxnSpPr>
          <p:spPr bwMode="auto">
            <a:xfrm>
              <a:off x="5490" y="11364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0" name="AutoShape 18"/>
            <p:cNvCxnSpPr>
              <a:cxnSpLocks noChangeShapeType="1"/>
            </p:cNvCxnSpPr>
            <p:nvPr/>
          </p:nvCxnSpPr>
          <p:spPr bwMode="auto">
            <a:xfrm flipH="1">
              <a:off x="4995" y="1175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1" name="AutoShape 19"/>
            <p:cNvCxnSpPr>
              <a:cxnSpLocks noChangeShapeType="1"/>
            </p:cNvCxnSpPr>
            <p:nvPr/>
          </p:nvCxnSpPr>
          <p:spPr bwMode="auto">
            <a:xfrm>
              <a:off x="6090" y="11755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2" name="AutoShape 20"/>
            <p:cNvCxnSpPr>
              <a:cxnSpLocks noChangeShapeType="1"/>
            </p:cNvCxnSpPr>
            <p:nvPr/>
          </p:nvCxnSpPr>
          <p:spPr bwMode="auto">
            <a:xfrm flipH="1">
              <a:off x="5595" y="1213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0613" name="AutoShape 21"/>
            <p:cNvCxnSpPr>
              <a:cxnSpLocks noChangeShapeType="1"/>
            </p:cNvCxnSpPr>
            <p:nvPr/>
          </p:nvCxnSpPr>
          <p:spPr bwMode="auto">
            <a:xfrm>
              <a:off x="6675" y="12137"/>
              <a:ext cx="15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6830" y="12327"/>
              <a:ext cx="795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grade=5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3625" y="10836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4245" y="11200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4830" y="11575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5415" y="1197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6735" y="1197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6165" y="11589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5550" y="11203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4950" y="10836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14348" y="3571876"/>
            <a:ext cx="1375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>
                <a:sym typeface="Wingdings" pitchFamily="2" charset="2"/>
              </a:rPr>
              <a:t>判定树</a:t>
            </a:r>
            <a:r>
              <a:rPr lang="en-US" altLang="zh-CN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20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571480"/>
            <a:ext cx="417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如果考虑学生成绩的分布的概率：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85918" y="1214422"/>
          <a:ext cx="5143536" cy="714380"/>
        </p:xfrm>
        <a:graphic>
          <a:graphicData uri="http://schemas.openxmlformats.org/drawingml/2006/table">
            <a:tbl>
              <a:tblPr/>
              <a:tblGrid>
                <a:gridCol w="85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分数段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0-59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60-69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70-79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80-89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90-100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比例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0.05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0.15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0.40</a:t>
                      </a:r>
                      <a:endParaRPr lang="zh-CN" sz="18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0.30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0.10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357290" y="3357562"/>
            <a:ext cx="6643734" cy="1620395"/>
            <a:chOff x="2760" y="13867"/>
            <a:chExt cx="5470" cy="1429"/>
          </a:xfrm>
        </p:grpSpPr>
        <p:sp>
          <p:nvSpPr>
            <p:cNvPr id="17433" name="AutoShape 25"/>
            <p:cNvSpPr>
              <a:spLocks noChangeArrowheads="1"/>
            </p:cNvSpPr>
            <p:nvPr/>
          </p:nvSpPr>
          <p:spPr bwMode="auto">
            <a:xfrm>
              <a:off x="4425" y="14253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4535" y="14256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score&lt;70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685" y="15037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grade=2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3155" y="14592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3265" y="14595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score&lt;60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760" y="15052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grade=1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39" name="AutoShape 31"/>
            <p:cNvSpPr>
              <a:spLocks noChangeArrowheads="1"/>
            </p:cNvSpPr>
            <p:nvPr/>
          </p:nvSpPr>
          <p:spPr bwMode="auto">
            <a:xfrm>
              <a:off x="6875" y="14265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6985" y="14253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score&lt;90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6485" y="14699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grade=4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2" name="AutoShape 34"/>
            <p:cNvSpPr>
              <a:spLocks noChangeArrowheads="1"/>
            </p:cNvSpPr>
            <p:nvPr/>
          </p:nvSpPr>
          <p:spPr bwMode="auto">
            <a:xfrm>
              <a:off x="5665" y="13922"/>
              <a:ext cx="930" cy="327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5775" y="13925"/>
              <a:ext cx="77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score&lt;80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4980" y="14714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grade=3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45" name="AutoShape 37"/>
            <p:cNvCxnSpPr>
              <a:cxnSpLocks noChangeShapeType="1"/>
            </p:cNvCxnSpPr>
            <p:nvPr/>
          </p:nvCxnSpPr>
          <p:spPr bwMode="auto">
            <a:xfrm>
              <a:off x="6875" y="14429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7435" y="14704"/>
              <a:ext cx="795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0" rIns="1800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grade=5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2820" y="1461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4080" y="1419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5340" y="13867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6530" y="14265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yes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1" name="Text Box 43"/>
            <p:cNvSpPr txBox="1">
              <a:spLocks noChangeArrowheads="1"/>
            </p:cNvSpPr>
            <p:nvPr/>
          </p:nvSpPr>
          <p:spPr bwMode="auto">
            <a:xfrm>
              <a:off x="7865" y="14269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6680" y="13881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4130" y="14622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54" name="AutoShape 46"/>
            <p:cNvCxnSpPr>
              <a:cxnSpLocks noChangeShapeType="1"/>
            </p:cNvCxnSpPr>
            <p:nvPr/>
          </p:nvCxnSpPr>
          <p:spPr bwMode="auto">
            <a:xfrm flipH="1">
              <a:off x="4890" y="14095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455" name="Text Box 47"/>
            <p:cNvSpPr txBox="1">
              <a:spLocks noChangeArrowheads="1"/>
            </p:cNvSpPr>
            <p:nvPr/>
          </p:nvSpPr>
          <p:spPr bwMode="auto">
            <a:xfrm>
              <a:off x="5400" y="14284"/>
              <a:ext cx="315" cy="2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no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7456" name="AutoShape 48"/>
            <p:cNvCxnSpPr>
              <a:cxnSpLocks noChangeShapeType="1"/>
            </p:cNvCxnSpPr>
            <p:nvPr/>
          </p:nvCxnSpPr>
          <p:spPr bwMode="auto">
            <a:xfrm>
              <a:off x="7805" y="14425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7" name="AutoShape 49"/>
            <p:cNvCxnSpPr>
              <a:cxnSpLocks noChangeShapeType="1"/>
            </p:cNvCxnSpPr>
            <p:nvPr/>
          </p:nvCxnSpPr>
          <p:spPr bwMode="auto">
            <a:xfrm>
              <a:off x="5355" y="14432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8" name="AutoShape 50"/>
            <p:cNvCxnSpPr>
              <a:cxnSpLocks noChangeShapeType="1"/>
            </p:cNvCxnSpPr>
            <p:nvPr/>
          </p:nvCxnSpPr>
          <p:spPr bwMode="auto">
            <a:xfrm>
              <a:off x="6570" y="14092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59" name="AutoShape 51"/>
            <p:cNvCxnSpPr>
              <a:cxnSpLocks noChangeShapeType="1"/>
            </p:cNvCxnSpPr>
            <p:nvPr/>
          </p:nvCxnSpPr>
          <p:spPr bwMode="auto">
            <a:xfrm flipH="1">
              <a:off x="3635" y="14425"/>
              <a:ext cx="775" cy="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60" name="AutoShape 52"/>
            <p:cNvCxnSpPr>
              <a:cxnSpLocks noChangeShapeType="1"/>
            </p:cNvCxnSpPr>
            <p:nvPr/>
          </p:nvCxnSpPr>
          <p:spPr bwMode="auto">
            <a:xfrm>
              <a:off x="4085" y="14779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461" name="AutoShape 53"/>
            <p:cNvCxnSpPr>
              <a:cxnSpLocks noChangeShapeType="1"/>
            </p:cNvCxnSpPr>
            <p:nvPr/>
          </p:nvCxnSpPr>
          <p:spPr bwMode="auto">
            <a:xfrm>
              <a:off x="3155" y="14764"/>
              <a:ext cx="0" cy="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矩形 39"/>
          <p:cNvSpPr/>
          <p:nvPr/>
        </p:nvSpPr>
        <p:spPr>
          <a:xfrm>
            <a:off x="642910" y="2643182"/>
            <a:ext cx="4177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>
                <a:sym typeface="Wingdings" pitchFamily="2" charset="2"/>
              </a:rPr>
              <a:t>修改判定树</a:t>
            </a:r>
            <a:r>
              <a:rPr lang="zh-CN" altLang="en-US" sz="2000" b="1" dirty="0"/>
              <a:t>：</a:t>
            </a:r>
          </a:p>
        </p:txBody>
      </p:sp>
      <p:sp>
        <p:nvSpPr>
          <p:cNvPr id="42" name="矩形 41"/>
          <p:cNvSpPr/>
          <p:nvPr/>
        </p:nvSpPr>
        <p:spPr>
          <a:xfrm>
            <a:off x="642910" y="2071678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>
                <a:sym typeface="Wingdings" pitchFamily="2" charset="2"/>
              </a:rPr>
              <a:t>查找效率：</a:t>
            </a:r>
            <a:r>
              <a:rPr lang="en-US" altLang="zh-CN" sz="2000" b="1" dirty="0">
                <a:sym typeface="Wingdings" pitchFamily="2" charset="2"/>
              </a:rPr>
              <a:t>0.05×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z="2000" b="1" dirty="0">
                <a:sym typeface="Wingdings" pitchFamily="2" charset="2"/>
              </a:rPr>
              <a:t>+0.15 ×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>
                <a:sym typeface="Wingdings" pitchFamily="2" charset="2"/>
              </a:rPr>
              <a:t>+0.4×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>
                <a:sym typeface="Wingdings" pitchFamily="2" charset="2"/>
              </a:rPr>
              <a:t>+0.3 ×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4</a:t>
            </a:r>
            <a:r>
              <a:rPr lang="en-US" altLang="zh-CN" sz="2000" b="1" dirty="0">
                <a:sym typeface="Wingdings" pitchFamily="2" charset="2"/>
              </a:rPr>
              <a:t>+0.1×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4</a:t>
            </a:r>
            <a:endParaRPr lang="zh-CN" altLang="en-US" sz="2000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2910" y="542926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>
                <a:sym typeface="Wingdings" pitchFamily="2" charset="2"/>
              </a:rPr>
              <a:t>查找效率：</a:t>
            </a:r>
            <a:r>
              <a:rPr lang="en-US" altLang="zh-CN" sz="2000" b="1" dirty="0">
                <a:sym typeface="Wingdings" pitchFamily="2" charset="2"/>
              </a:rPr>
              <a:t>0.05×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>
                <a:sym typeface="Wingdings" pitchFamily="2" charset="2"/>
              </a:rPr>
              <a:t>+0.15 ×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3</a:t>
            </a:r>
            <a:r>
              <a:rPr lang="en-US" altLang="zh-CN" sz="2000" b="1" dirty="0">
                <a:sym typeface="Wingdings" pitchFamily="2" charset="2"/>
              </a:rPr>
              <a:t>+0.4×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>
                <a:sym typeface="Wingdings" pitchFamily="2" charset="2"/>
              </a:rPr>
              <a:t>+0.3 ×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z="2000" b="1" dirty="0">
                <a:sym typeface="Wingdings" pitchFamily="2" charset="2"/>
              </a:rPr>
              <a:t>+0.1× 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2</a:t>
            </a:r>
            <a:endParaRPr lang="zh-CN" altLang="en-US" sz="2000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72330" y="1986969"/>
            <a:ext cx="1239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ym typeface="Wingdings" pitchFamily="2" charset="2"/>
              </a:rPr>
              <a:t>= </a:t>
            </a:r>
            <a:r>
              <a:rPr lang="en-US" altLang="zh-CN" sz="3200" b="1" dirty="0">
                <a:solidFill>
                  <a:srgbClr val="FF0000"/>
                </a:solidFill>
                <a:sym typeface="Wingdings" pitchFamily="2" charset="2"/>
              </a:rPr>
              <a:t>3.15</a:t>
            </a:r>
            <a:endParaRPr lang="zh-CN" altLang="en-US" sz="32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72330" y="5273117"/>
            <a:ext cx="949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ym typeface="Wingdings" pitchFamily="2" charset="2"/>
              </a:rPr>
              <a:t>= </a:t>
            </a:r>
            <a:r>
              <a:rPr lang="en-US" altLang="zh-CN" sz="3200" b="1" dirty="0">
                <a:solidFill>
                  <a:srgbClr val="FF0000"/>
                </a:solidFill>
                <a:sym typeface="Wingdings" pitchFamily="2" charset="2"/>
              </a:rPr>
              <a:t>2.2</a:t>
            </a:r>
            <a:endParaRPr lang="zh-CN" altLang="en-US" sz="3200" b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32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500042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/>
              <a:t>哈夫曼树的定义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642910" y="1071546"/>
            <a:ext cx="7715304" cy="2357454"/>
          </a:xfrm>
          <a:prstGeom prst="roundRect">
            <a:avLst>
              <a:gd name="adj" fmla="val 109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定义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设一棵二叉树有</a:t>
            </a:r>
            <a:r>
              <a:rPr lang="en-US" sz="2000" b="1" i="1" dirty="0">
                <a:solidFill>
                  <a:srgbClr val="0000FF"/>
                </a:solidFill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</a:rPr>
              <a:t>个叶子结点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C00000"/>
                </a:solidFill>
              </a:rPr>
              <a:t>每个叶子结点带有权值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w</a:t>
            </a:r>
            <a:r>
              <a:rPr lang="en-US" altLang="zh-CN" sz="2000" b="1" i="1" baseline="-25000" dirty="0">
                <a:solidFill>
                  <a:srgbClr val="C00000"/>
                </a:solidFill>
              </a:rPr>
              <a:t>k</a:t>
            </a:r>
            <a:r>
              <a:rPr lang="zh-CN" altLang="en-US" sz="2000" b="1" dirty="0"/>
              <a:t>，从</a:t>
            </a:r>
            <a:r>
              <a:rPr lang="zh-CN" altLang="en-US" sz="2000" b="1" dirty="0">
                <a:solidFill>
                  <a:srgbClr val="C00000"/>
                </a:solidFill>
              </a:rPr>
              <a:t>根结点到每个叶子结点的长度为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l</a:t>
            </a:r>
            <a:r>
              <a:rPr lang="en-US" sz="2000" b="1" i="1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2000" b="1" dirty="0"/>
              <a:t>，则每个叶子结点的带权路径长度之和就是这棵树的“</a:t>
            </a:r>
            <a:r>
              <a:rPr lang="zh-CN" altLang="en-US" sz="2800" b="1" dirty="0">
                <a:solidFill>
                  <a:srgbClr val="C00000"/>
                </a:solidFill>
              </a:rPr>
              <a:t>带权路径长度</a:t>
            </a:r>
            <a:r>
              <a:rPr lang="zh-CN" altLang="en-US" sz="2000" b="1" dirty="0"/>
              <a:t>（</a:t>
            </a:r>
            <a:r>
              <a:rPr lang="en-US" sz="2000" b="1" dirty="0"/>
              <a:t>Weighted Path </a:t>
            </a:r>
          </a:p>
          <a:p>
            <a:endParaRPr lang="en-US" sz="2000" b="1" dirty="0"/>
          </a:p>
          <a:p>
            <a:r>
              <a:rPr lang="en-US" sz="2000" b="1" dirty="0"/>
              <a:t>Length</a:t>
            </a:r>
            <a:r>
              <a:rPr lang="zh-CN" altLang="en-US" sz="2000" b="1" dirty="0"/>
              <a:t>，简称</a:t>
            </a:r>
            <a:r>
              <a:rPr lang="en-US" sz="2000" b="1" dirty="0">
                <a:solidFill>
                  <a:srgbClr val="0000FF"/>
                </a:solidFill>
              </a:rPr>
              <a:t>WPL</a:t>
            </a:r>
            <a:r>
              <a:rPr lang="zh-CN" altLang="en-US" sz="2000" b="1" dirty="0"/>
              <a:t>）”，即为：                           </a:t>
            </a:r>
            <a:r>
              <a:rPr lang="en-US" sz="2000" b="1" dirty="0"/>
              <a:t> </a:t>
            </a:r>
            <a:r>
              <a:rPr lang="zh-CN" altLang="en-US" sz="2000" b="1" dirty="0"/>
              <a:t>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0562" y="2571744"/>
          <a:ext cx="155482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公式" r:id="rId4" imgW="939600" imgH="431640" progId="Equation.3">
                  <p:embed/>
                </p:oleObj>
              </mc:Choice>
              <mc:Fallback>
                <p:oleObj name="公式" r:id="rId4" imgW="93960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571744"/>
                        <a:ext cx="1554827" cy="7143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8" descr="再生纸"/>
          <p:cNvSpPr>
            <a:spLocks noChangeArrowheads="1"/>
          </p:cNvSpPr>
          <p:nvPr/>
        </p:nvSpPr>
        <p:spPr bwMode="auto">
          <a:xfrm>
            <a:off x="642910" y="3929066"/>
            <a:ext cx="7715304" cy="1643074"/>
          </a:xfrm>
          <a:prstGeom prst="roundRect">
            <a:avLst>
              <a:gd name="adj" fmla="val 1090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定义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假设有</a:t>
            </a:r>
            <a:r>
              <a:rPr lang="en-US" sz="2000" b="1" i="1" dirty="0"/>
              <a:t>n</a:t>
            </a:r>
            <a:r>
              <a:rPr lang="zh-CN" altLang="en-US" sz="2000" b="1" dirty="0"/>
              <a:t>个权值</a:t>
            </a:r>
            <a:r>
              <a:rPr lang="en-US" altLang="zh-CN" sz="2000" b="1" dirty="0"/>
              <a:t>{</a:t>
            </a:r>
            <a:r>
              <a:rPr lang="en-US" altLang="zh-CN" sz="2000" b="1" i="1" dirty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,</a:t>
            </a:r>
            <a:r>
              <a:rPr lang="en-US" altLang="zh-CN" sz="2000" b="1" i="1" dirty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000" b="1" dirty="0"/>
              <a:t>}</a:t>
            </a:r>
            <a:r>
              <a:rPr lang="en-US" sz="2000" b="1" dirty="0"/>
              <a:t> </a:t>
            </a:r>
            <a:r>
              <a:rPr lang="zh-CN" altLang="en-US" sz="2000" b="1" dirty="0"/>
              <a:t>，构造有</a:t>
            </a:r>
            <a:r>
              <a:rPr lang="en-US" sz="2000" b="1" i="1" dirty="0">
                <a:solidFill>
                  <a:srgbClr val="0000FF"/>
                </a:solidFill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</a:rPr>
              <a:t>个叶子</a:t>
            </a:r>
            <a:r>
              <a:rPr lang="zh-CN" altLang="en-US" sz="2000" b="1" dirty="0"/>
              <a:t>的二叉树，每个叶子的权值是</a:t>
            </a:r>
            <a:r>
              <a:rPr lang="en-US" sz="2000" b="1" i="1" dirty="0"/>
              <a:t>n</a:t>
            </a:r>
            <a:r>
              <a:rPr lang="zh-CN" altLang="en-US" sz="2000" b="1" dirty="0"/>
              <a:t>个权值之一。这样的二叉树也许可以构造多个，其中</a:t>
            </a:r>
            <a:r>
              <a:rPr lang="zh-CN" altLang="en-US" sz="2000" b="1" dirty="0">
                <a:solidFill>
                  <a:srgbClr val="C00000"/>
                </a:solidFill>
              </a:rPr>
              <a:t>必有一个（或几个）是带权路径长度</a:t>
            </a:r>
            <a:r>
              <a:rPr lang="en-US" altLang="zh-CN" sz="2000" b="1" dirty="0">
                <a:solidFill>
                  <a:srgbClr val="C00000"/>
                </a:solidFill>
              </a:rPr>
              <a:t>WPL</a:t>
            </a:r>
            <a:r>
              <a:rPr lang="zh-CN" altLang="en-US" sz="2000" b="1" dirty="0">
                <a:solidFill>
                  <a:srgbClr val="C00000"/>
                </a:solidFill>
              </a:rPr>
              <a:t>最小的</a:t>
            </a:r>
            <a:r>
              <a:rPr lang="zh-CN" altLang="en-US" sz="2000" b="1" dirty="0"/>
              <a:t>。</a:t>
            </a:r>
            <a:r>
              <a:rPr lang="zh-CN" altLang="en-US" sz="2000" b="1" dirty="0">
                <a:solidFill>
                  <a:srgbClr val="C00000"/>
                </a:solidFill>
              </a:rPr>
              <a:t>达到</a:t>
            </a:r>
            <a:r>
              <a:rPr lang="en-US" altLang="zh-CN" sz="2000" b="1" dirty="0">
                <a:solidFill>
                  <a:srgbClr val="C00000"/>
                </a:solidFill>
              </a:rPr>
              <a:t>WPL</a:t>
            </a:r>
            <a:r>
              <a:rPr lang="zh-CN" altLang="en-US" sz="2000" b="1" dirty="0">
                <a:solidFill>
                  <a:srgbClr val="C00000"/>
                </a:solidFill>
              </a:rPr>
              <a:t>最小的二叉树就称为最优二叉树或</a:t>
            </a:r>
            <a:r>
              <a:rPr lang="zh-CN" altLang="en-US" sz="2800" b="1" dirty="0">
                <a:solidFill>
                  <a:srgbClr val="C00000"/>
                </a:solidFill>
              </a:rPr>
              <a:t>哈夫曼树</a:t>
            </a:r>
            <a:r>
              <a:rPr lang="zh-CN" altLang="en-US" sz="2000" b="1" dirty="0"/>
              <a:t>。   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65847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79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571480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〖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〗</a:t>
            </a:r>
            <a:r>
              <a:rPr lang="zh-CN" altLang="en-US" sz="2000" b="1" dirty="0"/>
              <a:t>有五个叶子结点，它们的权值为</a:t>
            </a:r>
            <a:r>
              <a:rPr lang="en-US" sz="2000" b="1" dirty="0"/>
              <a:t>{1,2,3,4,5}</a:t>
            </a:r>
            <a:r>
              <a:rPr lang="zh-CN" altLang="en-US" sz="2000" b="1" dirty="0"/>
              <a:t>，用此权值序列可以构造出形状不同的多个二叉树。</a:t>
            </a:r>
          </a:p>
        </p:txBody>
      </p: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6286512" y="1928802"/>
            <a:ext cx="2280021" cy="1922275"/>
            <a:chOff x="5135" y="7831"/>
            <a:chExt cx="1966" cy="1669"/>
          </a:xfrm>
        </p:grpSpPr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6178" y="783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flipH="1">
              <a:off x="5976" y="808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 flipH="1">
              <a:off x="5533" y="847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>
              <a:off x="6450" y="8079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>
              <a:off x="5967" y="8475"/>
              <a:ext cx="21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4" name="Line 26"/>
            <p:cNvSpPr>
              <a:spLocks noChangeShapeType="1"/>
            </p:cNvSpPr>
            <p:nvPr/>
          </p:nvSpPr>
          <p:spPr bwMode="auto">
            <a:xfrm flipH="1">
              <a:off x="6607" y="850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5" name="Line 27"/>
            <p:cNvSpPr>
              <a:spLocks noChangeShapeType="1"/>
            </p:cNvSpPr>
            <p:nvPr/>
          </p:nvSpPr>
          <p:spPr bwMode="auto">
            <a:xfrm>
              <a:off x="6856" y="8502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727" y="820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278" y="859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6631" y="8219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59" name="Text Box 31"/>
            <p:cNvSpPr txBox="1">
              <a:spLocks noChangeArrowheads="1"/>
            </p:cNvSpPr>
            <p:nvPr/>
          </p:nvSpPr>
          <p:spPr bwMode="auto">
            <a:xfrm>
              <a:off x="5135" y="9197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0" name="Text Box 32"/>
            <p:cNvSpPr txBox="1">
              <a:spLocks noChangeArrowheads="1"/>
            </p:cNvSpPr>
            <p:nvPr/>
          </p:nvSpPr>
          <p:spPr bwMode="auto">
            <a:xfrm>
              <a:off x="5488" y="919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1" name="Text Box 33"/>
            <p:cNvSpPr txBox="1">
              <a:spLocks noChangeArrowheads="1"/>
            </p:cNvSpPr>
            <p:nvPr/>
          </p:nvSpPr>
          <p:spPr bwMode="auto">
            <a:xfrm>
              <a:off x="6504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6855" y="8835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6027" y="883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 flipH="1">
              <a:off x="5263" y="8865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5512" y="8864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grpSp>
        <p:nvGrpSpPr>
          <p:cNvPr id="124966" name="Group 38"/>
          <p:cNvGrpSpPr>
            <a:grpSpLocks/>
          </p:cNvGrpSpPr>
          <p:nvPr/>
        </p:nvGrpSpPr>
        <p:grpSpPr bwMode="auto">
          <a:xfrm>
            <a:off x="3428992" y="1714488"/>
            <a:ext cx="2317732" cy="2357454"/>
            <a:chOff x="7721" y="7471"/>
            <a:chExt cx="1996" cy="2044"/>
          </a:xfrm>
        </p:grpSpPr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1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2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3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4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6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0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4982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124984" name="Rectangle 56"/>
          <p:cNvSpPr>
            <a:spLocks noChangeArrowheads="1"/>
          </p:cNvSpPr>
          <p:nvPr/>
        </p:nvSpPr>
        <p:spPr bwMode="auto">
          <a:xfrm>
            <a:off x="1857356" y="4725144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5×1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4×2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3×3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2×4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1×4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9" name="Group 38"/>
          <p:cNvGrpSpPr>
            <a:grpSpLocks/>
          </p:cNvGrpSpPr>
          <p:nvPr/>
        </p:nvGrpSpPr>
        <p:grpSpPr bwMode="auto">
          <a:xfrm>
            <a:off x="857224" y="1643050"/>
            <a:ext cx="2317732" cy="2357454"/>
            <a:chOff x="7721" y="7471"/>
            <a:chExt cx="1996" cy="2044"/>
          </a:xfrm>
        </p:grpSpPr>
        <p:sp>
          <p:nvSpPr>
            <p:cNvPr id="60" name="Oval 39"/>
            <p:cNvSpPr>
              <a:spLocks noChangeArrowheads="1"/>
            </p:cNvSpPr>
            <p:nvPr/>
          </p:nvSpPr>
          <p:spPr bwMode="auto">
            <a:xfrm>
              <a:off x="9244" y="747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 flipH="1">
              <a:off x="9042" y="7724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 flipH="1">
              <a:off x="8599" y="8117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9472" y="7737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8793" y="784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auto">
            <a:xfrm>
              <a:off x="8344" y="8237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66" name="Text Box 45"/>
            <p:cNvSpPr txBox="1">
              <a:spLocks noChangeArrowheads="1"/>
            </p:cNvSpPr>
            <p:nvPr/>
          </p:nvSpPr>
          <p:spPr bwMode="auto">
            <a:xfrm>
              <a:off x="7721" y="9212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8074" y="921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>
              <a:off x="9471" y="8070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9033" y="8446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4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7849" y="8880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8098" y="8879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 flipH="1">
              <a:off x="8140" y="8473"/>
              <a:ext cx="23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3" name="Oval 52"/>
            <p:cNvSpPr>
              <a:spLocks noChangeArrowheads="1"/>
            </p:cNvSpPr>
            <p:nvPr/>
          </p:nvSpPr>
          <p:spPr bwMode="auto">
            <a:xfrm>
              <a:off x="7885" y="8593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8539" y="8518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5" name="Text Box 54"/>
            <p:cNvSpPr txBox="1">
              <a:spLocks noChangeArrowheads="1"/>
            </p:cNvSpPr>
            <p:nvPr/>
          </p:nvSpPr>
          <p:spPr bwMode="auto">
            <a:xfrm>
              <a:off x="8538" y="8851"/>
              <a:ext cx="246" cy="3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9027" y="8113"/>
              <a:ext cx="9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2133334" y="5796645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WPL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5×2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33</a:t>
            </a:r>
            <a:endParaRPr lang="en-US" altLang="zh-CN" sz="3200" b="1" dirty="0">
              <a:solidFill>
                <a:srgbClr val="0000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129353" y="5274281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WPL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1×1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3×3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4×4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＋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5×4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81" name="Rectangle 56"/>
          <p:cNvSpPr>
            <a:spLocks noChangeArrowheads="1"/>
          </p:cNvSpPr>
          <p:nvPr/>
        </p:nvSpPr>
        <p:spPr bwMode="auto">
          <a:xfrm>
            <a:off x="857224" y="414338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34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3571868" y="414338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3" name="Rectangle 56"/>
          <p:cNvSpPr>
            <a:spLocks noChangeArrowheads="1"/>
          </p:cNvSpPr>
          <p:nvPr/>
        </p:nvSpPr>
        <p:spPr bwMode="auto">
          <a:xfrm>
            <a:off x="6643702" y="4071942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33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4" grpId="0"/>
      <p:bldP spid="124984" grpId="1"/>
      <p:bldP spid="77" grpId="0"/>
      <p:bldP spid="77" grpId="1"/>
      <p:bldP spid="78" grpId="0"/>
      <p:bldP spid="78" grpId="1"/>
      <p:bldP spid="81" grpId="0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5786" y="642918"/>
            <a:ext cx="2701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/>
              <a:t>哈夫曼树的构造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24787" y="2214554"/>
            <a:ext cx="746949" cy="334964"/>
            <a:chOff x="1857356" y="1571612"/>
            <a:chExt cx="746949" cy="334964"/>
          </a:xfrm>
        </p:grpSpPr>
        <p:sp>
          <p:nvSpPr>
            <p:cNvPr id="113666" name="Text Box 2"/>
            <p:cNvSpPr txBox="1">
              <a:spLocks noChangeArrowheads="1"/>
            </p:cNvSpPr>
            <p:nvPr/>
          </p:nvSpPr>
          <p:spPr bwMode="auto">
            <a:xfrm>
              <a:off x="1857356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67" name="Text Box 3"/>
            <p:cNvSpPr txBox="1">
              <a:spLocks noChangeArrowheads="1"/>
            </p:cNvSpPr>
            <p:nvPr/>
          </p:nvSpPr>
          <p:spPr bwMode="auto">
            <a:xfrm>
              <a:off x="2337615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752940" y="2215656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198508" y="2214554"/>
            <a:ext cx="724182" cy="334964"/>
            <a:chOff x="3269946" y="1571612"/>
            <a:chExt cx="724182" cy="334964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3269946" y="1571612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4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3727438" y="1572714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5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357554" y="2261300"/>
            <a:ext cx="357190" cy="596196"/>
            <a:chOff x="7445202" y="3018791"/>
            <a:chExt cx="357190" cy="596196"/>
          </a:xfrm>
        </p:grpSpPr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7492598" y="3028470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9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76" name="Oval 12"/>
            <p:cNvSpPr>
              <a:spLocks noChangeArrowheads="1"/>
            </p:cNvSpPr>
            <p:nvPr/>
          </p:nvSpPr>
          <p:spPr bwMode="auto">
            <a:xfrm>
              <a:off x="7461360" y="3018791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77" name="Line 13"/>
            <p:cNvSpPr>
              <a:spLocks noChangeShapeType="1"/>
            </p:cNvSpPr>
            <p:nvPr/>
          </p:nvSpPr>
          <p:spPr bwMode="auto">
            <a:xfrm flipH="1">
              <a:off x="7445202" y="3292693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>
              <a:off x="7713419" y="3291725"/>
              <a:ext cx="88973" cy="323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428860" y="2214554"/>
            <a:ext cx="370549" cy="592324"/>
            <a:chOff x="6516678" y="3021695"/>
            <a:chExt cx="370549" cy="592324"/>
          </a:xfrm>
        </p:grpSpPr>
        <p:sp>
          <p:nvSpPr>
            <p:cNvPr id="113679" name="Text Box 15"/>
            <p:cNvSpPr txBox="1">
              <a:spLocks noChangeArrowheads="1"/>
            </p:cNvSpPr>
            <p:nvPr/>
          </p:nvSpPr>
          <p:spPr bwMode="auto">
            <a:xfrm>
              <a:off x="6560842" y="3033309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6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H="1">
              <a:off x="6516678" y="3291725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6784895" y="3290757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89" name="Oval 25"/>
            <p:cNvSpPr>
              <a:spLocks noChangeArrowheads="1"/>
            </p:cNvSpPr>
            <p:nvPr/>
          </p:nvSpPr>
          <p:spPr bwMode="auto">
            <a:xfrm>
              <a:off x="6538222" y="3021695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28860" y="1714488"/>
            <a:ext cx="1071571" cy="571504"/>
            <a:chOff x="6623706" y="2638426"/>
            <a:chExt cx="1071571" cy="571504"/>
          </a:xfrm>
        </p:grpSpPr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964783" y="2638426"/>
              <a:ext cx="300532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15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690" name="Oval 26"/>
            <p:cNvSpPr>
              <a:spLocks noChangeArrowheads="1"/>
            </p:cNvSpPr>
            <p:nvPr/>
          </p:nvSpPr>
          <p:spPr bwMode="auto">
            <a:xfrm>
              <a:off x="6984172" y="2638426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6623706" y="2883292"/>
              <a:ext cx="394935" cy="326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>
              <a:off x="7277163" y="2878452"/>
              <a:ext cx="418114" cy="331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0232" y="2786058"/>
            <a:ext cx="746949" cy="906468"/>
            <a:chOff x="4357686" y="2285992"/>
            <a:chExt cx="746949" cy="906468"/>
          </a:xfrm>
        </p:grpSpPr>
        <p:grpSp>
          <p:nvGrpSpPr>
            <p:cNvPr id="37" name="组合 36"/>
            <p:cNvGrpSpPr/>
            <p:nvPr/>
          </p:nvGrpSpPr>
          <p:grpSpPr>
            <a:xfrm>
              <a:off x="4572000" y="2285992"/>
              <a:ext cx="370548" cy="586517"/>
              <a:chOff x="6280777" y="3614019"/>
              <a:chExt cx="370548" cy="586517"/>
            </a:xfrm>
          </p:grpSpPr>
          <p:sp>
            <p:nvSpPr>
              <p:cNvPr id="113680" name="Text Box 16"/>
              <p:cNvSpPr txBox="1">
                <a:spLocks noChangeArrowheads="1"/>
              </p:cNvSpPr>
              <p:nvPr/>
            </p:nvSpPr>
            <p:spPr bwMode="auto">
              <a:xfrm>
                <a:off x="6328173" y="3614019"/>
                <a:ext cx="264985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3683" name="Oval 19"/>
              <p:cNvSpPr>
                <a:spLocks noChangeArrowheads="1"/>
              </p:cNvSpPr>
              <p:nvPr/>
            </p:nvSpPr>
            <p:spPr bwMode="auto">
              <a:xfrm>
                <a:off x="6296935" y="3618858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 flipH="1">
                <a:off x="6280777" y="3878242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6548993" y="3877274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57686" y="2857496"/>
              <a:ext cx="746949" cy="334964"/>
              <a:chOff x="1857356" y="1571612"/>
              <a:chExt cx="746949" cy="334964"/>
            </a:xfrm>
          </p:grpSpPr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1857356" y="1572714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1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Text Box 3"/>
              <p:cNvSpPr txBox="1">
                <a:spLocks noChangeArrowheads="1"/>
              </p:cNvSpPr>
              <p:nvPr/>
            </p:nvSpPr>
            <p:spPr bwMode="auto">
              <a:xfrm>
                <a:off x="2337615" y="1571612"/>
                <a:ext cx="266690" cy="3338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2</a:t>
                </a:r>
                <a:endPara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000232" y="2285992"/>
            <a:ext cx="370548" cy="586517"/>
            <a:chOff x="6280777" y="3614019"/>
            <a:chExt cx="370548" cy="586517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328173" y="3614019"/>
              <a:ext cx="264985" cy="293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</a:t>
              </a:r>
              <a:r>
                <a:rPr kumimoji="0" lang="en-US" altLang="zh-CN" b="1" i="0" u="none" strike="noStrike" cap="none" normalizeH="0" baseline="0">
                  <a:ln>
                    <a:noFill/>
                  </a:ln>
                  <a:solidFill>
                    <a:srgbClr val="595959"/>
                  </a:solidFill>
                  <a:effectLst/>
                  <a:latin typeface="Calibri" pitchFamily="34" charset="0"/>
                  <a:ea typeface="宋体" pitchFamily="2" charset="-122"/>
                </a:rPr>
                <a:t>3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6296935" y="3618858"/>
              <a:ext cx="323152" cy="29035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6280777" y="3878242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548993" y="3877274"/>
              <a:ext cx="102332" cy="322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714612" y="2786058"/>
            <a:ext cx="266690" cy="33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 3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00496" y="2285992"/>
            <a:ext cx="981070" cy="1477972"/>
            <a:chOff x="6215074" y="3000372"/>
            <a:chExt cx="981070" cy="1477972"/>
          </a:xfrm>
        </p:grpSpPr>
        <p:grpSp>
          <p:nvGrpSpPr>
            <p:cNvPr id="51" name="组合 50"/>
            <p:cNvGrpSpPr/>
            <p:nvPr/>
          </p:nvGrpSpPr>
          <p:grpSpPr>
            <a:xfrm>
              <a:off x="6643702" y="3000372"/>
              <a:ext cx="370549" cy="592324"/>
              <a:chOff x="6516678" y="3021695"/>
              <a:chExt cx="370549" cy="592324"/>
            </a:xfrm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6560842" y="3033309"/>
                <a:ext cx="300532" cy="29325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 </a:t>
                </a: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rgbClr val="595959"/>
                    </a:solidFill>
                    <a:effectLst/>
                    <a:latin typeface="Calibri" pitchFamily="34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H="1">
                <a:off x="6516678" y="3291725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6784895" y="3290757"/>
                <a:ext cx="102332" cy="322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6538222" y="3021695"/>
                <a:ext cx="323152" cy="290355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215074" y="3571876"/>
              <a:ext cx="746949" cy="906468"/>
              <a:chOff x="4357686" y="2285992"/>
              <a:chExt cx="746949" cy="906468"/>
            </a:xfrm>
          </p:grpSpPr>
          <p:grpSp>
            <p:nvGrpSpPr>
              <p:cNvPr id="57" name="组合 36"/>
              <p:cNvGrpSpPr/>
              <p:nvPr/>
            </p:nvGrpSpPr>
            <p:grpSpPr>
              <a:xfrm>
                <a:off x="4572000" y="2285992"/>
                <a:ext cx="370548" cy="586517"/>
                <a:chOff x="6280777" y="3614019"/>
                <a:chExt cx="370548" cy="586517"/>
              </a:xfrm>
            </p:grpSpPr>
            <p:sp>
              <p:nvSpPr>
                <p:cNvPr id="6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28173" y="3614019"/>
                  <a:ext cx="264985" cy="2932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</a:t>
                  </a:r>
                  <a:r>
                    <a:rPr kumimoji="0" lang="en-US" altLang="zh-CN" b="1" i="0" u="none" strike="noStrike" cap="none" normalizeH="0" baseline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3</a:t>
                  </a:r>
                  <a:endParaRPr kumimoji="0" lang="zh-CN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9"/>
                <p:cNvSpPr>
                  <a:spLocks noChangeArrowheads="1"/>
                </p:cNvSpPr>
                <p:nvPr/>
              </p:nvSpPr>
              <p:spPr bwMode="auto">
                <a:xfrm>
                  <a:off x="6296935" y="3618858"/>
                  <a:ext cx="323152" cy="290355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6280777" y="3878242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>
                  <a:off x="6548993" y="3877274"/>
                  <a:ext cx="102332" cy="3222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8" name="组合 37"/>
              <p:cNvGrpSpPr/>
              <p:nvPr/>
            </p:nvGrpSpPr>
            <p:grpSpPr>
              <a:xfrm>
                <a:off x="4357686" y="2857496"/>
                <a:ext cx="746949" cy="334964"/>
                <a:chOff x="1857356" y="1571612"/>
                <a:chExt cx="746949" cy="334964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57356" y="1572714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1</a:t>
                  </a:r>
                  <a:endParaRPr kumimoji="0" lang="zh-CN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337615" y="1571612"/>
                  <a:ext cx="266690" cy="3338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</a:rPr>
                    <a:t> 2</a:t>
                  </a:r>
                  <a:endParaRPr kumimoji="0" lang="zh-CN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6929454" y="3571876"/>
              <a:ext cx="266690" cy="333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1285852" y="4500570"/>
            <a:ext cx="4621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/>
              <a:t>每次把</a:t>
            </a:r>
            <a:r>
              <a:rPr lang="zh-CN" altLang="en-US" sz="2000" b="1" dirty="0">
                <a:solidFill>
                  <a:srgbClr val="0000FF"/>
                </a:solidFill>
              </a:rPr>
              <a:t>权值最小的两棵</a:t>
            </a:r>
            <a:r>
              <a:rPr lang="zh-CN" altLang="en-US" sz="2000" b="1" dirty="0"/>
              <a:t>二叉树合并</a:t>
            </a: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40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1.66667E-6 0.0944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0035 0.089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3525 -0.003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  <p:bldP spid="113668" grpId="1" animBg="1"/>
      <p:bldP spid="47" grpId="0" animBg="1"/>
      <p:bldP spid="4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7158" y="285728"/>
          <a:ext cx="8501122" cy="6035040"/>
        </p:xfrm>
        <a:graphic>
          <a:graphicData uri="http://schemas.openxmlformats.org/drawingml/2006/table">
            <a:tbl>
              <a:tblPr/>
              <a:tblGrid>
                <a:gridCol w="850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typedef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哈夫曼树类型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哈夫曼树结点定义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Weight;         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Left, Right;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Huffman(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MinHeap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这里最小堆的元素类型为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*/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假设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H-&gt;Size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个权值已经存在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H-&gt;Data[]-&gt;Weight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里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, N;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T;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BuildHeap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H-&gt;Data[]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按权值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Weight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调整为最小堆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 = H-&gt;Size;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for 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=1;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&lt;N;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++ ) {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做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H-&gt;Size-1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次合并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 = 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HuffmanTree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HTNode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)); 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T-&gt;Left =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T-&gt;Right =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 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T-&gt;Weight = T-&gt;Left-&gt;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Weight+T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-&gt;Right-&gt;Weight; 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Insert( H, T );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插入最小堆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DeleteMin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(H);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857752" y="5681979"/>
            <a:ext cx="340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整体复杂度为</a:t>
            </a:r>
            <a:r>
              <a:rPr lang="en-US" sz="2400" b="1" dirty="0">
                <a:solidFill>
                  <a:srgbClr val="0000FF"/>
                </a:solidFill>
              </a:rPr>
              <a:t>O(N </a:t>
            </a:r>
            <a:r>
              <a:rPr lang="en-US" sz="2400" b="1" dirty="0" err="1">
                <a:solidFill>
                  <a:srgbClr val="0000FF"/>
                </a:solidFill>
              </a:rPr>
              <a:t>logN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1472" y="642918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en-US" altLang="zh-CN" sz="2400" b="1" dirty="0">
                <a:sym typeface="Wingdings" pitchFamily="2" charset="2"/>
              </a:rPr>
              <a:t> </a:t>
            </a:r>
            <a:r>
              <a:rPr lang="zh-CN" altLang="en-US" sz="2400" b="1" dirty="0">
                <a:sym typeface="Wingdings" pitchFamily="2" charset="2"/>
              </a:rPr>
              <a:t>哈夫曼树的特点</a:t>
            </a:r>
            <a:r>
              <a:rPr lang="en-US" altLang="zh-CN" sz="2400" b="1" dirty="0"/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1071546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/>
              <a:t>没有度为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的结点；</a:t>
            </a:r>
          </a:p>
        </p:txBody>
      </p:sp>
      <p:sp>
        <p:nvSpPr>
          <p:cNvPr id="5" name="矩形 4"/>
          <p:cNvSpPr/>
          <p:nvPr/>
        </p:nvSpPr>
        <p:spPr>
          <a:xfrm>
            <a:off x="1071538" y="2071678"/>
            <a:ext cx="7460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>
                <a:sym typeface="Wingdings" pitchFamily="2" charset="2"/>
              </a:rPr>
              <a:t>哈夫曼树的任意非叶节点的</a:t>
            </a:r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左右子树交换</a:t>
            </a:r>
            <a:r>
              <a:rPr lang="zh-CN" altLang="en-US" sz="2000" b="1" dirty="0">
                <a:sym typeface="Wingdings" pitchFamily="2" charset="2"/>
              </a:rPr>
              <a:t>后仍是哈夫曼树</a:t>
            </a:r>
            <a:r>
              <a:rPr lang="zh-CN" altLang="en-US" sz="2000" b="1" dirty="0"/>
              <a:t>；</a:t>
            </a:r>
          </a:p>
        </p:txBody>
      </p:sp>
      <p:sp>
        <p:nvSpPr>
          <p:cNvPr id="7" name="矩形 6"/>
          <p:cNvSpPr/>
          <p:nvPr/>
        </p:nvSpPr>
        <p:spPr>
          <a:xfrm>
            <a:off x="1071538" y="1571612"/>
            <a:ext cx="550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</a:rPr>
              <a:t>个叶子结点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ym typeface="Wingdings" pitchFamily="2" charset="2"/>
              </a:rPr>
              <a:t>哈夫曼树共有</a:t>
            </a:r>
            <a:r>
              <a:rPr lang="en-US" altLang="zh-CN" sz="2000" b="1" dirty="0">
                <a:sym typeface="Wingdings" pitchFamily="2" charset="2"/>
              </a:rPr>
              <a:t>2n-1</a:t>
            </a:r>
            <a:r>
              <a:rPr lang="zh-CN" altLang="en-US" sz="2000" b="1" dirty="0">
                <a:sym typeface="Wingdings" pitchFamily="2" charset="2"/>
              </a:rPr>
              <a:t>个结点</a:t>
            </a:r>
            <a:r>
              <a:rPr lang="zh-CN" altLang="en-US" sz="2000" b="1" dirty="0"/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1084163" y="4000504"/>
            <a:ext cx="720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>
                <a:sym typeface="Wingdings" pitchFamily="2" charset="2"/>
              </a:rPr>
              <a:t>也就是说，与一棵哈夫曼树同构的二叉树都是哈夫曼树</a:t>
            </a:r>
            <a:r>
              <a:rPr lang="zh-CN" altLang="en-US" sz="2000" b="1" dirty="0"/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1071538" y="4494922"/>
            <a:ext cx="72152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en-US" sz="2000" b="1" dirty="0">
                <a:sym typeface="Wingdings" pitchFamily="2" charset="2"/>
              </a:rPr>
              <a:t>对同一组</a:t>
            </a:r>
            <a:r>
              <a:rPr lang="zh-CN" altLang="en-US" sz="2000" b="1" dirty="0"/>
              <a:t>权值</a:t>
            </a:r>
            <a:r>
              <a:rPr lang="en-US" altLang="zh-CN" sz="2000" b="1" dirty="0"/>
              <a:t>{</a:t>
            </a:r>
            <a:r>
              <a:rPr lang="en-US" altLang="zh-CN" sz="2000" b="1" i="1" dirty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,</a:t>
            </a:r>
            <a:r>
              <a:rPr lang="en-US" altLang="zh-CN" sz="2000" b="1" i="1" dirty="0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b="1" i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, …… , 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w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ym typeface="Wingdings" pitchFamily="2" charset="2"/>
              </a:rPr>
              <a:t>是否存在</a:t>
            </a:r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不同构的两棵哈夫曼树</a:t>
            </a:r>
            <a:r>
              <a:rPr lang="zh-CN" altLang="en-US" sz="2000" b="1" dirty="0">
                <a:sym typeface="Wingdings" pitchFamily="2" charset="2"/>
              </a:rPr>
              <a:t>呢？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AutoShape 88" descr="再生纸"/>
          <p:cNvSpPr>
            <a:spLocks noChangeArrowheads="1"/>
          </p:cNvSpPr>
          <p:nvPr/>
        </p:nvSpPr>
        <p:spPr bwMode="auto">
          <a:xfrm>
            <a:off x="714348" y="2786058"/>
            <a:ext cx="7715304" cy="1071570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定义</a:t>
            </a:r>
            <a:r>
              <a:rPr lang="en-US" altLang="zh-CN" sz="2000" b="1" dirty="0"/>
              <a:t>】</a:t>
            </a:r>
            <a:r>
              <a:rPr lang="zh-CN" altLang="en-US" sz="2000" b="1" dirty="0">
                <a:sym typeface="Wingdings" pitchFamily="2" charset="2"/>
              </a:rPr>
              <a:t>在不考虑结点权值的情况下，如果二叉树</a:t>
            </a:r>
            <a:r>
              <a:rPr lang="en-US" altLang="zh-CN" sz="2000" b="1" dirty="0">
                <a:sym typeface="Wingdings" pitchFamily="2" charset="2"/>
              </a:rPr>
              <a:t>A</a:t>
            </a:r>
            <a:r>
              <a:rPr lang="zh-CN" altLang="en-US" sz="2000" b="1" dirty="0">
                <a:sym typeface="Wingdings" pitchFamily="2" charset="2"/>
              </a:rPr>
              <a:t>通过任意结点的</a:t>
            </a:r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左右子树交换，</a:t>
            </a:r>
            <a:r>
              <a:rPr lang="zh-CN" altLang="en-US" sz="2000" b="1" dirty="0"/>
              <a:t>可以变成二叉树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，那么就称</a:t>
            </a:r>
            <a:r>
              <a:rPr lang="en-US" altLang="zh-CN" sz="2000" b="1" dirty="0">
                <a:solidFill>
                  <a:srgbClr val="0000FF"/>
                </a:solidFill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</a:rPr>
              <a:t>是同构的</a:t>
            </a:r>
            <a:r>
              <a:rPr lang="zh-CN" altLang="en-US" sz="2000" b="1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643438" y="5214950"/>
            <a:ext cx="1314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sym typeface="Wingdings" pitchFamily="2" charset="2"/>
              </a:rPr>
              <a:t>Yes</a:t>
            </a:r>
            <a:r>
              <a:rPr lang="zh-CN" altLang="en-US" sz="3600" b="1" dirty="0">
                <a:solidFill>
                  <a:srgbClr val="0000FF"/>
                </a:solidFill>
                <a:sym typeface="Wingdings" pitchFamily="2" charset="2"/>
              </a:rPr>
              <a:t>！</a:t>
            </a:r>
            <a:endParaRPr lang="zh-CN" altLang="en-US" sz="36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lang="zh-CN" altLang="zh-CN" dirty="0"/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928670"/>
            <a:ext cx="6357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>
                <a:sym typeface="Wingdings" pitchFamily="2" charset="2"/>
              </a:rPr>
              <a:t>对一组</a:t>
            </a:r>
            <a:r>
              <a:rPr lang="zh-CN" altLang="en-US" sz="2000" b="1" dirty="0"/>
              <a:t>权值</a:t>
            </a:r>
            <a:r>
              <a:rPr lang="en-US" altLang="zh-CN" sz="2000" b="1" dirty="0"/>
              <a:t>{ 1, 2 , 3, 3 }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不同构</a:t>
            </a:r>
            <a:r>
              <a:rPr lang="zh-CN" altLang="en-US" sz="2000" b="1" dirty="0">
                <a:sym typeface="Wingdings" pitchFamily="2" charset="2"/>
              </a:rPr>
              <a:t>的两棵哈夫曼树</a:t>
            </a:r>
            <a:r>
              <a:rPr lang="zh-CN" altLang="en-US" sz="2000" b="1" dirty="0"/>
              <a:t>：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786446" y="2028758"/>
            <a:ext cx="1637079" cy="1540099"/>
            <a:chOff x="5929322" y="1928802"/>
            <a:chExt cx="1637079" cy="1540099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6495974" y="192880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6261709" y="2220195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6811419" y="2214437"/>
              <a:ext cx="271376" cy="199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>
              <a:off x="6993496" y="2702780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7282268" y="270162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6095163" y="2428868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" name="Oval 30"/>
            <p:cNvSpPr>
              <a:spLocks noChangeArrowheads="1"/>
            </p:cNvSpPr>
            <p:nvPr/>
          </p:nvSpPr>
          <p:spPr bwMode="auto">
            <a:xfrm>
              <a:off x="7021330" y="2375682"/>
              <a:ext cx="347918" cy="3455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929322" y="3119920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6338705" y="3118768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74045" y="3086313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281108" y="3085162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H="1">
              <a:off x="6077767" y="2737538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6366539" y="2736386"/>
              <a:ext cx="110174" cy="3835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</p:grp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1643042" y="410046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5715008" y="4171898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WPL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18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14939" y="1814444"/>
            <a:ext cx="1928367" cy="1923793"/>
            <a:chOff x="1857815" y="1714488"/>
            <a:chExt cx="1928367" cy="1923793"/>
          </a:xfrm>
        </p:grpSpPr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2877338" y="2025893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6" name="Oval 43"/>
            <p:cNvSpPr>
              <a:spLocks noChangeArrowheads="1"/>
            </p:cNvSpPr>
            <p:nvPr/>
          </p:nvSpPr>
          <p:spPr bwMode="auto">
            <a:xfrm>
              <a:off x="3102609" y="1714488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2581235" y="2164296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857815" y="3288815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1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267714" y="3287662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2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2006447" y="2905902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2295583" y="290474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H="1">
              <a:off x="2344353" y="2436487"/>
              <a:ext cx="271718" cy="199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5" name="Oval 52"/>
            <p:cNvSpPr>
              <a:spLocks noChangeArrowheads="1"/>
            </p:cNvSpPr>
            <p:nvPr/>
          </p:nvSpPr>
          <p:spPr bwMode="auto">
            <a:xfrm>
              <a:off x="2048250" y="2574889"/>
              <a:ext cx="348357" cy="346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2807667" y="2488388"/>
              <a:ext cx="110313" cy="3840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37" name="Text Box 54"/>
            <p:cNvSpPr txBox="1">
              <a:spLocks noChangeArrowheads="1"/>
            </p:cNvSpPr>
            <p:nvPr/>
          </p:nvSpPr>
          <p:spPr bwMode="auto">
            <a:xfrm>
              <a:off x="2806506" y="2872454"/>
              <a:ext cx="285652" cy="3494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374327" y="2021280"/>
              <a:ext cx="269438" cy="259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3500889" y="2280959"/>
              <a:ext cx="285293" cy="3489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 3</a:t>
              </a:r>
              <a:endPara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5658502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2" y="642918"/>
            <a:ext cx="2714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堆的意义与定义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00100" y="285728"/>
            <a:ext cx="441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olidFill>
                  <a:srgbClr val="0000FF"/>
                </a:solidFill>
              </a:rPr>
              <a:t>堆（</a:t>
            </a:r>
            <a:r>
              <a:rPr lang="en-US" altLang="zh-CN" sz="2400" b="1" dirty="0">
                <a:solidFill>
                  <a:srgbClr val="0000FF"/>
                </a:solidFill>
              </a:rPr>
              <a:t>Heap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zh-CN" altLang="en-US" sz="2400" b="1" dirty="0"/>
              <a:t>及其操作</a:t>
            </a:r>
          </a:p>
        </p:txBody>
      </p:sp>
      <p:sp>
        <p:nvSpPr>
          <p:cNvPr id="8" name="AutoShape 88" descr="再生纸"/>
          <p:cNvSpPr>
            <a:spLocks noChangeArrowheads="1"/>
          </p:cNvSpPr>
          <p:nvPr/>
        </p:nvSpPr>
        <p:spPr bwMode="auto">
          <a:xfrm>
            <a:off x="500034" y="1071546"/>
            <a:ext cx="8286808" cy="1214446"/>
          </a:xfrm>
          <a:prstGeom prst="roundRect">
            <a:avLst>
              <a:gd name="adj" fmla="val 1090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定义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 “</a:t>
            </a:r>
            <a:r>
              <a:rPr lang="zh-CN" altLang="en-US" sz="2000" b="1" dirty="0">
                <a:solidFill>
                  <a:srgbClr val="0000FF"/>
                </a:solidFill>
              </a:rPr>
              <a:t>优先队列</a:t>
            </a:r>
            <a:r>
              <a:rPr lang="zh-CN" altLang="en-US" sz="2000" b="1" dirty="0"/>
              <a:t>” （</a:t>
            </a:r>
            <a:r>
              <a:rPr lang="en-US" sz="2000" b="1" dirty="0"/>
              <a:t>Priority Queue</a:t>
            </a:r>
            <a:r>
              <a:rPr lang="zh-CN" altLang="en-US" sz="2000" b="1" dirty="0"/>
              <a:t>）是特殊的“</a:t>
            </a:r>
            <a:r>
              <a:rPr lang="zh-CN" altLang="en-US" sz="2000" b="1" dirty="0">
                <a:solidFill>
                  <a:srgbClr val="0000FF"/>
                </a:solidFill>
              </a:rPr>
              <a:t>队列”</a:t>
            </a:r>
            <a:r>
              <a:rPr lang="zh-CN" altLang="en-US" sz="2000" b="1" dirty="0"/>
              <a:t>，从堆中取出元素的顺序是依照元素的</a:t>
            </a:r>
            <a:r>
              <a:rPr lang="zh-CN" altLang="en-US" sz="2000" b="1" dirty="0">
                <a:solidFill>
                  <a:srgbClr val="0000FF"/>
                </a:solidFill>
              </a:rPr>
              <a:t>优先权（关键字）</a:t>
            </a:r>
            <a:r>
              <a:rPr lang="zh-CN" altLang="en-US" sz="2000" b="1" dirty="0"/>
              <a:t>大小，而不是元素进入队列的先后顺序。采用</a:t>
            </a:r>
            <a:r>
              <a:rPr lang="zh-CN" altLang="en-US" sz="2000" b="1" dirty="0">
                <a:solidFill>
                  <a:srgbClr val="C00000"/>
                </a:solidFill>
              </a:rPr>
              <a:t>完全二叉树</a:t>
            </a:r>
            <a:r>
              <a:rPr lang="zh-CN" altLang="en-US" sz="2000" b="1" dirty="0"/>
              <a:t>存储的</a:t>
            </a:r>
            <a:r>
              <a:rPr lang="zh-CN" altLang="en-US" sz="2000" b="1" dirty="0">
                <a:solidFill>
                  <a:srgbClr val="C00000"/>
                </a:solidFill>
              </a:rPr>
              <a:t>优先队列 </a:t>
            </a: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0000FF"/>
                </a:solidFill>
              </a:rPr>
              <a:t>堆</a:t>
            </a:r>
            <a:r>
              <a:rPr lang="zh-CN" altLang="en-US" sz="2000" b="1" dirty="0"/>
              <a:t>（</a:t>
            </a:r>
            <a:r>
              <a:rPr lang="en-US" sz="2000" b="1" dirty="0"/>
              <a:t>Heap</a:t>
            </a:r>
            <a:r>
              <a:rPr lang="zh-CN" altLang="en-US" sz="2000" b="1" dirty="0"/>
              <a:t>）。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571472" y="2285992"/>
            <a:ext cx="81439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类型名称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最大堆</a:t>
            </a:r>
            <a:r>
              <a: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MaxHeap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数据对象集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：一个有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N&gt;0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个元素的最大堆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是一棵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完全二叉树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，每个结点上的元素值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不小于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其子结点元素的值。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操作集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：对于任意最多有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MaxSize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</a:rPr>
              <a:t>个元素的最大堆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H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MaxHeap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，元素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X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Times New Roman" pitchFamily="18" charset="0"/>
              </a:rPr>
              <a:t>ElementType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Times New Roman" pitchFamily="18" charset="0"/>
                <a:sym typeface="Symbol" pitchFamily="18" charset="2"/>
              </a:rPr>
              <a:t>，主要操作有：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Create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MaxSize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：创建空的最大堆</a:t>
            </a:r>
            <a:r>
              <a:rPr lang="zh-CN" altLang="en-US" sz="2000" b="1" dirty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，其最大长度为</a:t>
            </a:r>
            <a:r>
              <a:rPr lang="en-US" altLang="zh-CN" sz="2000" b="1" dirty="0" err="1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MaxSize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IsFull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：判断最大堆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是否已满，若是返回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，否则返回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Insert(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H,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ElementType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X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：将元素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X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插入最大堆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。若堆已满，返回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</a:t>
            </a:r>
            <a:r>
              <a:rPr lang="zh-CN" altLang="en-US" sz="2000" b="1" dirty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；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否则将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X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插入到堆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并返回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bool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：判断最大堆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是否为</a:t>
            </a:r>
            <a:r>
              <a:rPr lang="zh-CN" altLang="en-US" sz="2000" b="1" dirty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空，若是返回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true</a:t>
            </a:r>
            <a:r>
              <a:rPr lang="zh-CN" altLang="en-US" sz="2000" b="1" dirty="0"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，否则返回</a:t>
            </a:r>
            <a:r>
              <a:rPr lang="en-US" altLang="zh-CN" sz="2000" b="1" dirty="0"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false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ElementType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DeleteMax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b="1" dirty="0" err="1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  <a:latin typeface="Calibri" pitchFamily="34" charset="0"/>
                <a:ea typeface="Courier"/>
                <a:cs typeface="Times New Roman" pitchFamily="18" charset="0"/>
                <a:sym typeface="Symbol" pitchFamily="18" charset="2"/>
              </a:rPr>
              <a:t> H 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：删除并返回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ourier"/>
                <a:cs typeface="宋体" pitchFamily="2" charset="-122"/>
                <a:sym typeface="Symbol" pitchFamily="18" charset="2"/>
              </a:rPr>
              <a:t>H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ea typeface="宋体" pitchFamily="2" charset="-122"/>
                <a:cs typeface="宋体" pitchFamily="2" charset="-122"/>
                <a:sym typeface="Symbol" pitchFamily="18" charset="2"/>
              </a:rPr>
              <a:t>中最大元素。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76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2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500042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zh-CN" sz="2400" b="1" dirty="0"/>
              <a:t>哈夫曼编码</a:t>
            </a:r>
          </a:p>
        </p:txBody>
      </p:sp>
      <p:sp>
        <p:nvSpPr>
          <p:cNvPr id="5" name="矩形 4"/>
          <p:cNvSpPr/>
          <p:nvPr/>
        </p:nvSpPr>
        <p:spPr>
          <a:xfrm>
            <a:off x="857224" y="1071546"/>
            <a:ext cx="7206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/>
              <a:t>给定一段字符串，如何</a:t>
            </a:r>
            <a:r>
              <a:rPr lang="zh-CN" altLang="en-US" sz="2000" b="1" dirty="0">
                <a:solidFill>
                  <a:srgbClr val="0000FF"/>
                </a:solidFill>
              </a:rPr>
              <a:t>对字符进行编码</a:t>
            </a:r>
            <a:r>
              <a:rPr lang="zh-CN" altLang="en-US" sz="2000" b="1" dirty="0"/>
              <a:t>，可以使得该字符串的编码</a:t>
            </a:r>
            <a:r>
              <a:rPr lang="zh-CN" altLang="en-US" sz="2000" b="1" dirty="0">
                <a:solidFill>
                  <a:srgbClr val="0000FF"/>
                </a:solidFill>
              </a:rPr>
              <a:t>存储空间最少</a:t>
            </a:r>
            <a:r>
              <a:rPr lang="zh-CN" altLang="en-US" sz="2000" b="1" dirty="0"/>
              <a:t>？</a:t>
            </a:r>
          </a:p>
        </p:txBody>
      </p:sp>
      <p:sp>
        <p:nvSpPr>
          <p:cNvPr id="6" name="矩形 5"/>
          <p:cNvSpPr/>
          <p:nvPr/>
        </p:nvSpPr>
        <p:spPr>
          <a:xfrm>
            <a:off x="857224" y="2428868"/>
            <a:ext cx="71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4.10] </a:t>
            </a:r>
            <a:r>
              <a:rPr lang="zh-CN" altLang="en-US" sz="2000" b="1" dirty="0"/>
              <a:t>假设有一段文本，包含</a:t>
            </a:r>
            <a:r>
              <a:rPr lang="en-US" altLang="zh-CN" sz="2000" b="1" dirty="0"/>
              <a:t>58</a:t>
            </a:r>
            <a:r>
              <a:rPr lang="zh-CN" altLang="en-US" sz="2000" b="1" dirty="0"/>
              <a:t>个字符。经过统计，发现其中</a:t>
            </a:r>
            <a:r>
              <a:rPr lang="zh-CN" altLang="en-US" sz="2000" b="1" dirty="0">
                <a:solidFill>
                  <a:srgbClr val="0000FF"/>
                </a:solidFill>
              </a:rPr>
              <a:t>只有</a:t>
            </a:r>
            <a:r>
              <a:rPr lang="en-US" altLang="zh-CN" sz="2000" b="1" dirty="0">
                <a:solidFill>
                  <a:srgbClr val="0000FF"/>
                </a:solidFill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</a:rPr>
              <a:t>个字符是互不相同</a:t>
            </a:r>
            <a:r>
              <a:rPr lang="zh-CN" altLang="en-US" sz="2000" b="1" dirty="0"/>
              <a:t>的，它们是：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，空格（</a:t>
            </a:r>
            <a:r>
              <a:rPr lang="en-US" altLang="zh-CN" sz="2000" b="1" dirty="0" err="1"/>
              <a:t>sp</a:t>
            </a:r>
            <a:r>
              <a:rPr lang="zh-CN" altLang="en-US" sz="2000" b="1" dirty="0"/>
              <a:t>），换行（</a:t>
            </a:r>
            <a:r>
              <a:rPr lang="en-US" altLang="zh-CN" sz="2000" b="1" dirty="0" err="1"/>
              <a:t>nl</a:t>
            </a:r>
            <a:r>
              <a:rPr lang="zh-CN" altLang="en-US" sz="2000" b="1" dirty="0"/>
              <a:t>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857224" y="3786190"/>
            <a:ext cx="75724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分析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如果用等长</a:t>
            </a:r>
            <a:r>
              <a:rPr lang="en-US" altLang="zh-CN" sz="2000" b="1" dirty="0"/>
              <a:t>ASCII</a:t>
            </a:r>
            <a:r>
              <a:rPr lang="zh-CN" altLang="en-US" sz="2000" b="1" dirty="0"/>
              <a:t>编码：</a:t>
            </a:r>
            <a:r>
              <a:rPr lang="en-US" altLang="zh-CN" sz="2000" b="1" dirty="0">
                <a:solidFill>
                  <a:srgbClr val="0000FF"/>
                </a:solidFill>
              </a:rPr>
              <a:t>58 ×8 = 464</a:t>
            </a:r>
            <a:r>
              <a:rPr lang="zh-CN" altLang="en-US" sz="2000" b="1" dirty="0"/>
              <a:t>位；</a:t>
            </a:r>
            <a:endParaRPr lang="en-US" altLang="zh-CN" sz="2000" b="1" dirty="0"/>
          </a:p>
          <a:p>
            <a:r>
              <a:rPr lang="zh-CN" altLang="en-US" sz="2000" b="1" dirty="0"/>
              <a:t>如果用等长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位编码：</a:t>
            </a:r>
            <a:r>
              <a:rPr lang="en-US" altLang="zh-CN" sz="2000" b="1" dirty="0">
                <a:solidFill>
                  <a:srgbClr val="0000FF"/>
                </a:solidFill>
              </a:rPr>
              <a:t>58 ×3 = 174</a:t>
            </a:r>
            <a:r>
              <a:rPr lang="zh-CN" altLang="en-US" sz="2000" b="1" dirty="0"/>
              <a:t>位；</a:t>
            </a:r>
            <a:endParaRPr lang="en-US" altLang="zh-CN" sz="2000" b="1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如果出现频率高的字符用的编码短些，出现频率低的字符则可以编码长些；以期得到总的编码长度最短。</a:t>
            </a:r>
          </a:p>
        </p:txBody>
      </p:sp>
      <p:sp>
        <p:nvSpPr>
          <p:cNvPr id="9" name="矩形 8"/>
          <p:cNvSpPr/>
          <p:nvPr/>
        </p:nvSpPr>
        <p:spPr>
          <a:xfrm>
            <a:off x="857224" y="1785926"/>
            <a:ext cx="5160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b="1" dirty="0"/>
              <a:t>最优解决方案是 “</a:t>
            </a:r>
            <a:r>
              <a:rPr lang="zh-CN" altLang="en-US" b="1" dirty="0">
                <a:solidFill>
                  <a:srgbClr val="0000FF"/>
                </a:solidFill>
              </a:rPr>
              <a:t>哈夫曼</a:t>
            </a:r>
            <a:r>
              <a:rPr lang="en-US" altLang="zh-CN" b="1" dirty="0">
                <a:solidFill>
                  <a:srgbClr val="0000FF"/>
                </a:solidFill>
              </a:rPr>
              <a:t>(Huffman)</a:t>
            </a:r>
            <a:r>
              <a:rPr lang="zh-CN" altLang="en-US" b="1" dirty="0">
                <a:solidFill>
                  <a:srgbClr val="0000FF"/>
                </a:solidFill>
              </a:rPr>
              <a:t>编码</a:t>
            </a:r>
            <a:r>
              <a:rPr lang="zh-CN" altLang="en-US" b="1" dirty="0"/>
              <a:t>” 。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5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867400" y="2971800"/>
            <a:ext cx="1911350" cy="1768475"/>
            <a:chOff x="3312" y="2112"/>
            <a:chExt cx="1204" cy="1114"/>
          </a:xfrm>
        </p:grpSpPr>
        <p:sp>
          <p:nvSpPr>
            <p:cNvPr id="3099" name="Oval 37"/>
            <p:cNvSpPr>
              <a:spLocks noChangeArrowheads="1"/>
            </p:cNvSpPr>
            <p:nvPr/>
          </p:nvSpPr>
          <p:spPr bwMode="auto">
            <a:xfrm>
              <a:off x="3888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flipH="1">
              <a:off x="3744" y="2736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39"/>
            <p:cNvSpPr>
              <a:spLocks noChangeShapeType="1"/>
            </p:cNvSpPr>
            <p:nvPr/>
          </p:nvSpPr>
          <p:spPr bwMode="auto">
            <a:xfrm>
              <a:off x="4032" y="273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Oval 40"/>
            <p:cNvSpPr>
              <a:spLocks noChangeArrowheads="1"/>
            </p:cNvSpPr>
            <p:nvPr/>
          </p:nvSpPr>
          <p:spPr bwMode="auto">
            <a:xfrm>
              <a:off x="4128" y="283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3" name="Line 41"/>
            <p:cNvSpPr>
              <a:spLocks noChangeShapeType="1"/>
            </p:cNvSpPr>
            <p:nvPr/>
          </p:nvSpPr>
          <p:spPr bwMode="auto">
            <a:xfrm flipH="1">
              <a:off x="4080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42"/>
            <p:cNvSpPr>
              <a:spLocks noChangeShapeType="1"/>
            </p:cNvSpPr>
            <p:nvPr/>
          </p:nvSpPr>
          <p:spPr bwMode="auto">
            <a:xfrm>
              <a:off x="4272" y="307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43"/>
            <p:cNvSpPr>
              <a:spLocks noChangeArrowheads="1"/>
            </p:cNvSpPr>
            <p:nvPr/>
          </p:nvSpPr>
          <p:spPr bwMode="auto">
            <a:xfrm>
              <a:off x="3696" y="211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06" name="Line 44"/>
            <p:cNvSpPr>
              <a:spLocks noChangeShapeType="1"/>
            </p:cNvSpPr>
            <p:nvPr/>
          </p:nvSpPr>
          <p:spPr bwMode="auto">
            <a:xfrm flipH="1">
              <a:off x="3312" y="2352"/>
              <a:ext cx="48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45"/>
            <p:cNvSpPr>
              <a:spLocks noChangeShapeType="1"/>
            </p:cNvSpPr>
            <p:nvPr/>
          </p:nvSpPr>
          <p:spPr bwMode="auto">
            <a:xfrm>
              <a:off x="3840" y="235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46"/>
            <p:cNvSpPr>
              <a:spLocks noChangeArrowheads="1"/>
            </p:cNvSpPr>
            <p:nvPr/>
          </p:nvSpPr>
          <p:spPr bwMode="auto">
            <a:xfrm>
              <a:off x="3360" y="264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09" name="Rectangle 47"/>
            <p:cNvSpPr>
              <a:spLocks noChangeArrowheads="1"/>
            </p:cNvSpPr>
            <p:nvPr/>
          </p:nvSpPr>
          <p:spPr bwMode="auto">
            <a:xfrm>
              <a:off x="3696" y="2832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10" name="Rectangle 48"/>
            <p:cNvSpPr>
              <a:spLocks noChangeArrowheads="1"/>
            </p:cNvSpPr>
            <p:nvPr/>
          </p:nvSpPr>
          <p:spPr bwMode="auto">
            <a:xfrm>
              <a:off x="3984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11" name="Rectangle 49"/>
            <p:cNvSpPr>
              <a:spLocks noChangeArrowheads="1"/>
            </p:cNvSpPr>
            <p:nvPr/>
          </p:nvSpPr>
          <p:spPr bwMode="auto">
            <a:xfrm>
              <a:off x="3884" y="225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2" name="Rectangle 50"/>
            <p:cNvSpPr>
              <a:spLocks noChangeArrowheads="1"/>
            </p:cNvSpPr>
            <p:nvPr/>
          </p:nvSpPr>
          <p:spPr bwMode="auto">
            <a:xfrm>
              <a:off x="4076" y="2630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3" name="Rectangle 51"/>
            <p:cNvSpPr>
              <a:spLocks noChangeArrowheads="1"/>
            </p:cNvSpPr>
            <p:nvPr/>
          </p:nvSpPr>
          <p:spPr bwMode="auto">
            <a:xfrm>
              <a:off x="4320" y="29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71600" y="1371600"/>
            <a:ext cx="1600200" cy="1006475"/>
            <a:chOff x="864" y="576"/>
            <a:chExt cx="1008" cy="634"/>
          </a:xfrm>
        </p:grpSpPr>
        <p:sp>
          <p:nvSpPr>
            <p:cNvPr id="3118" name="Text Box 25"/>
            <p:cNvSpPr txBox="1">
              <a:spLocks noChangeArrowheads="1"/>
            </p:cNvSpPr>
            <p:nvPr/>
          </p:nvSpPr>
          <p:spPr bwMode="auto">
            <a:xfrm>
              <a:off x="1296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19" name="Text Box 26"/>
            <p:cNvSpPr txBox="1">
              <a:spLocks noChangeArrowheads="1"/>
            </p:cNvSpPr>
            <p:nvPr/>
          </p:nvSpPr>
          <p:spPr bwMode="auto">
            <a:xfrm>
              <a:off x="1632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20" name="Text Box 27"/>
            <p:cNvSpPr txBox="1">
              <a:spLocks noChangeArrowheads="1"/>
            </p:cNvSpPr>
            <p:nvPr/>
          </p:nvSpPr>
          <p:spPr bwMode="auto">
            <a:xfrm>
              <a:off x="864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362200"/>
            <a:ext cx="2209800" cy="381000"/>
            <a:chOff x="864" y="1104"/>
            <a:chExt cx="1392" cy="240"/>
          </a:xfrm>
        </p:grpSpPr>
        <p:sp>
          <p:nvSpPr>
            <p:cNvPr id="3133" name="Oval 4"/>
            <p:cNvSpPr>
              <a:spLocks noChangeArrowheads="1"/>
            </p:cNvSpPr>
            <p:nvPr/>
          </p:nvSpPr>
          <p:spPr bwMode="auto">
            <a:xfrm>
              <a:off x="864" y="1104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34" name="Oval 5"/>
            <p:cNvSpPr>
              <a:spLocks noChangeArrowheads="1"/>
            </p:cNvSpPr>
            <p:nvPr/>
          </p:nvSpPr>
          <p:spPr bwMode="auto">
            <a:xfrm>
              <a:off x="1632" y="1104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35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136" name="Oval 7"/>
            <p:cNvSpPr>
              <a:spLocks noChangeArrowheads="1"/>
            </p:cNvSpPr>
            <p:nvPr/>
          </p:nvSpPr>
          <p:spPr bwMode="auto">
            <a:xfrm>
              <a:off x="2016" y="1104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90600" y="1752600"/>
            <a:ext cx="1752600" cy="609600"/>
            <a:chOff x="1008" y="720"/>
            <a:chExt cx="1104" cy="384"/>
          </a:xfrm>
        </p:grpSpPr>
        <p:sp>
          <p:nvSpPr>
            <p:cNvPr id="3127" name="Oval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8" name="Line 10"/>
            <p:cNvSpPr>
              <a:spLocks noChangeShapeType="1"/>
            </p:cNvSpPr>
            <p:nvPr/>
          </p:nvSpPr>
          <p:spPr bwMode="auto">
            <a:xfrm flipH="1">
              <a:off x="100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11"/>
            <p:cNvSpPr>
              <a:spLocks noChangeShapeType="1"/>
            </p:cNvSpPr>
            <p:nvPr/>
          </p:nvSpPr>
          <p:spPr bwMode="auto">
            <a:xfrm>
              <a:off x="120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Oval 12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31" name="Line 13"/>
            <p:cNvSpPr>
              <a:spLocks noChangeShapeType="1"/>
            </p:cNvSpPr>
            <p:nvPr/>
          </p:nvSpPr>
          <p:spPr bwMode="auto">
            <a:xfrm flipH="1">
              <a:off x="177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4"/>
            <p:cNvSpPr>
              <a:spLocks noChangeShapeType="1"/>
            </p:cNvSpPr>
            <p:nvPr/>
          </p:nvSpPr>
          <p:spPr bwMode="auto">
            <a:xfrm>
              <a:off x="1968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71600" y="1143000"/>
            <a:ext cx="990600" cy="685800"/>
            <a:chOff x="1248" y="336"/>
            <a:chExt cx="624" cy="432"/>
          </a:xfrm>
        </p:grpSpPr>
        <p:sp>
          <p:nvSpPr>
            <p:cNvPr id="3124" name="Oval 16"/>
            <p:cNvSpPr>
              <a:spLocks noChangeArrowheads="1"/>
            </p:cNvSpPr>
            <p:nvPr/>
          </p:nvSpPr>
          <p:spPr bwMode="auto">
            <a:xfrm>
              <a:off x="1440" y="3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endParaRPr lang="zh-CN" altLang="zh-CN" sz="2000" b="1" i="1">
                <a:solidFill>
                  <a:schemeClr val="bg1"/>
                </a:solidFill>
              </a:endParaRPr>
            </a:p>
          </p:txBody>
        </p:sp>
        <p:sp>
          <p:nvSpPr>
            <p:cNvPr id="3125" name="Line 17"/>
            <p:cNvSpPr>
              <a:spLocks noChangeShapeType="1"/>
            </p:cNvSpPr>
            <p:nvPr/>
          </p:nvSpPr>
          <p:spPr bwMode="auto">
            <a:xfrm flipH="1">
              <a:off x="1248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838200" y="1371600"/>
            <a:ext cx="1600200" cy="1006475"/>
            <a:chOff x="528" y="576"/>
            <a:chExt cx="1008" cy="634"/>
          </a:xfrm>
        </p:grpSpPr>
        <p:sp>
          <p:nvSpPr>
            <p:cNvPr id="3121" name="Text Box 21"/>
            <p:cNvSpPr txBox="1">
              <a:spLocks noChangeArrowheads="1"/>
            </p:cNvSpPr>
            <p:nvPr/>
          </p:nvSpPr>
          <p:spPr bwMode="auto">
            <a:xfrm>
              <a:off x="864" y="576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22" name="Text Box 22"/>
            <p:cNvSpPr txBox="1">
              <a:spLocks noChangeArrowheads="1"/>
            </p:cNvSpPr>
            <p:nvPr/>
          </p:nvSpPr>
          <p:spPr bwMode="auto">
            <a:xfrm>
              <a:off x="528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23" name="Text Box 23"/>
            <p:cNvSpPr txBox="1">
              <a:spLocks noChangeArrowheads="1"/>
            </p:cNvSpPr>
            <p:nvPr/>
          </p:nvSpPr>
          <p:spPr bwMode="auto">
            <a:xfrm>
              <a:off x="1296" y="960"/>
              <a:ext cx="2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10644" name="Rectangle 52"/>
          <p:cNvSpPr>
            <a:spLocks noChangeArrowheads="1"/>
          </p:cNvSpPr>
          <p:nvPr/>
        </p:nvSpPr>
        <p:spPr bwMode="auto">
          <a:xfrm>
            <a:off x="496888" y="2971800"/>
            <a:ext cx="4227512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110</a:t>
            </a:r>
            <a:r>
              <a:rPr lang="en-US" altLang="zh-CN" sz="2000" b="1" dirty="0">
                <a:solidFill>
                  <a:schemeClr val="hlink"/>
                </a:solidFill>
              </a:rPr>
              <a:t>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111 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4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itchFamily="18" charset="2"/>
              </a:rPr>
              <a:t>2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3</a:t>
            </a:r>
            <a:r>
              <a:rPr lang="en-US" altLang="zh-CN" sz="2000" b="1" dirty="0">
                <a:solidFill>
                  <a:srgbClr val="990099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= 14</a:t>
            </a: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4114800" y="1371600"/>
            <a:ext cx="4481513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itchFamily="2" charset="2"/>
              </a:rPr>
              <a:t>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000000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FF3300"/>
                </a:solidFill>
              </a:rPr>
              <a:t>01</a:t>
            </a:r>
            <a:r>
              <a:rPr lang="en-US" altLang="zh-CN" sz="2000" b="1" dirty="0">
                <a:solidFill>
                  <a:schemeClr val="hlink"/>
                </a:solidFill>
              </a:rPr>
              <a:t>00</a:t>
            </a:r>
            <a:r>
              <a:rPr lang="en-US" altLang="zh-CN" sz="2000" b="1" dirty="0">
                <a:solidFill>
                  <a:srgbClr val="008000"/>
                </a:solidFill>
              </a:rPr>
              <a:t>10</a:t>
            </a:r>
            <a:r>
              <a:rPr lang="en-US" altLang="zh-CN" sz="2000" b="1" dirty="0">
                <a:solidFill>
                  <a:srgbClr val="990099"/>
                </a:solidFill>
              </a:rPr>
              <a:t>11 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/>
              <a:t>= </a:t>
            </a:r>
            <a:r>
              <a:rPr lang="en-US" altLang="zh-CN" sz="2000" b="1" dirty="0">
                <a:solidFill>
                  <a:schemeClr val="hlink"/>
                </a:solidFill>
              </a:rPr>
              <a:t>2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4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009900"/>
                </a:solidFill>
              </a:rPr>
              <a:t>2</a:t>
            </a:r>
            <a:r>
              <a:rPr lang="en-US" altLang="zh-CN" sz="2000" b="1" dirty="0">
                <a:solidFill>
                  <a:srgbClr val="009900"/>
                </a:solidFill>
                <a:sym typeface="Symbol" pitchFamily="18" charset="2"/>
              </a:rPr>
              <a:t>2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>
                <a:solidFill>
                  <a:srgbClr val="990099"/>
                </a:solidFill>
              </a:rPr>
              <a:t>2</a:t>
            </a:r>
            <a:r>
              <a:rPr lang="en-US" altLang="zh-CN" sz="2000" b="1" dirty="0">
                <a:solidFill>
                  <a:srgbClr val="990099"/>
                </a:solidFill>
                <a:sym typeface="Symbol" pitchFamily="18" charset="2"/>
              </a:rPr>
              <a:t>1</a:t>
            </a:r>
            <a:r>
              <a:rPr lang="en-US" altLang="zh-CN" sz="2000" b="1" dirty="0">
                <a:sym typeface="Symbol" pitchFamily="18" charset="2"/>
              </a:rPr>
              <a:t> = 16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4114800" y="381000"/>
            <a:ext cx="4267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sym typeface="Wingdings" pitchFamily="2" charset="2"/>
              </a:rPr>
              <a:t>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如果字符</a:t>
            </a:r>
            <a:r>
              <a:rPr lang="en-US" altLang="zh-CN" sz="2000" b="1" i="1" dirty="0" err="1"/>
              <a:t>C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在深度</a:t>
            </a:r>
            <a:r>
              <a:rPr lang="en-US" altLang="zh-CN" sz="2000" b="1" i="1" dirty="0" err="1"/>
              <a:t>d</a:t>
            </a:r>
            <a:r>
              <a:rPr lang="en-US" altLang="zh-CN" sz="2000" b="1" i="1" baseline="-25000" dirty="0" err="1"/>
              <a:t>i</a:t>
            </a:r>
            <a:r>
              <a:rPr lang="zh-CN" altLang="en-US" sz="2000" b="1" dirty="0"/>
              <a:t>的地方并且出现的频率是</a:t>
            </a:r>
            <a:r>
              <a:rPr lang="en-US" altLang="zh-CN" sz="2000" b="1" dirty="0"/>
              <a:t>  </a:t>
            </a:r>
            <a:r>
              <a:rPr lang="en-US" altLang="zh-CN" sz="2000" b="1" i="1" dirty="0" err="1"/>
              <a:t>f</a:t>
            </a:r>
            <a:r>
              <a:rPr lang="en-US" altLang="zh-CN" sz="2000" b="1" i="1" baseline="-25000" dirty="0" err="1"/>
              <a:t>i</a:t>
            </a:r>
            <a:r>
              <a:rPr lang="en-US" altLang="zh-CN" sz="2000" b="1" dirty="0"/>
              <a:t> , </a:t>
            </a:r>
            <a:r>
              <a:rPr lang="zh-CN" altLang="en-US" sz="2000" b="1" dirty="0"/>
              <a:t>那么编码总长</a:t>
            </a:r>
            <a:r>
              <a:rPr lang="en-US" altLang="zh-CN" sz="2000" b="1" dirty="0">
                <a:solidFill>
                  <a:schemeClr val="hlink"/>
                </a:solidFill>
              </a:rPr>
              <a:t>cost</a:t>
            </a:r>
            <a:r>
              <a:rPr lang="en-US" altLang="zh-CN" sz="2000" b="1" dirty="0"/>
              <a:t>  = </a:t>
            </a:r>
            <a:r>
              <a:rPr lang="en-US" altLang="zh-CN" sz="2000" b="1" dirty="0">
                <a:solidFill>
                  <a:schemeClr val="hlink"/>
                </a:solidFill>
                <a:sym typeface="Symbol" pitchFamily="18" charset="2"/>
              </a:rPr>
              <a:t>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d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f</a:t>
            </a:r>
            <a:r>
              <a:rPr lang="en-US" altLang="zh-CN" sz="2000" b="1" i="1" baseline="-25000" dirty="0" err="1">
                <a:solidFill>
                  <a:schemeClr val="hlink"/>
                </a:solidFill>
              </a:rPr>
              <a:t>i</a:t>
            </a:r>
            <a:r>
              <a:rPr lang="en-US" altLang="zh-CN" sz="2000" b="1" dirty="0"/>
              <a:t> .</a:t>
            </a: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638800" y="4724400"/>
            <a:ext cx="2209800" cy="381000"/>
            <a:chOff x="3168" y="3216"/>
            <a:chExt cx="1392" cy="240"/>
          </a:xfrm>
        </p:grpSpPr>
        <p:sp>
          <p:nvSpPr>
            <p:cNvPr id="3114" name="Oval 32"/>
            <p:cNvSpPr>
              <a:spLocks noChangeArrowheads="1"/>
            </p:cNvSpPr>
            <p:nvPr/>
          </p:nvSpPr>
          <p:spPr bwMode="auto">
            <a:xfrm>
              <a:off x="3168" y="3216"/>
              <a:ext cx="240" cy="24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15" name="Oval 33"/>
            <p:cNvSpPr>
              <a:spLocks noChangeArrowheads="1"/>
            </p:cNvSpPr>
            <p:nvPr/>
          </p:nvSpPr>
          <p:spPr bwMode="auto">
            <a:xfrm>
              <a:off x="3936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116" name="Oval 34"/>
            <p:cNvSpPr>
              <a:spLocks noChangeArrowheads="1"/>
            </p:cNvSpPr>
            <p:nvPr/>
          </p:nvSpPr>
          <p:spPr bwMode="auto">
            <a:xfrm>
              <a:off x="3552" y="3216"/>
              <a:ext cx="240" cy="24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117" name="Oval 35"/>
            <p:cNvSpPr>
              <a:spLocks noChangeArrowheads="1"/>
            </p:cNvSpPr>
            <p:nvPr/>
          </p:nvSpPr>
          <p:spPr bwMode="auto">
            <a:xfrm>
              <a:off x="4320" y="3216"/>
              <a:ext cx="240" cy="240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82800" anchor="ctr"/>
            <a:lstStyle/>
            <a:p>
              <a:pPr algn="ctr"/>
              <a:r>
                <a:rPr lang="en-US" altLang="zh-CN" sz="2000" b="1" i="1">
                  <a:solidFill>
                    <a:schemeClr val="bg1"/>
                  </a:solidFill>
                </a:rPr>
                <a:t>z</a:t>
              </a:r>
            </a:p>
          </p:txBody>
        </p:sp>
      </p:grpSp>
      <p:sp>
        <p:nvSpPr>
          <p:cNvPr id="110646" name="AutoShape 54"/>
          <p:cNvSpPr>
            <a:spLocks noChangeArrowheads="1"/>
          </p:cNvSpPr>
          <p:nvPr/>
        </p:nvSpPr>
        <p:spPr bwMode="auto">
          <a:xfrm>
            <a:off x="609600" y="2438400"/>
            <a:ext cx="5562600" cy="2057400"/>
          </a:xfrm>
          <a:prstGeom prst="cloudCallout">
            <a:avLst>
              <a:gd name="adj1" fmla="val -44380"/>
              <a:gd name="adj2" fmla="val 89352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dirty="0"/>
              <a:t>              </a:t>
            </a:r>
            <a:r>
              <a:rPr lang="zh-CN" altLang="en-US" sz="2000" b="1" dirty="0"/>
              <a:t>答案是 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aaa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FF3300"/>
                </a:solidFill>
              </a:rPr>
              <a:t>u</a:t>
            </a:r>
            <a:r>
              <a:rPr lang="en-US" altLang="zh-CN" sz="2000" b="1" i="1" dirty="0" err="1">
                <a:solidFill>
                  <a:schemeClr val="hlink"/>
                </a:solidFill>
              </a:rPr>
              <a:t>a</a:t>
            </a:r>
            <a:r>
              <a:rPr lang="en-US" altLang="zh-CN" sz="2000" b="1" i="1" dirty="0" err="1">
                <a:solidFill>
                  <a:srgbClr val="008000"/>
                </a:solidFill>
              </a:rPr>
              <a:t>x</a:t>
            </a:r>
            <a:r>
              <a:rPr lang="en-US" altLang="zh-CN" sz="2000" b="1" i="1" dirty="0" err="1">
                <a:solidFill>
                  <a:srgbClr val="990099"/>
                </a:solidFill>
              </a:rPr>
              <a:t>z</a:t>
            </a:r>
            <a:r>
              <a:rPr lang="en-US" altLang="zh-CN" sz="2000" b="1" i="1" dirty="0">
                <a:solidFill>
                  <a:srgbClr val="990099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编码</a:t>
            </a:r>
            <a:endParaRPr lang="en-US" altLang="zh-CN" sz="2000" b="1" dirty="0"/>
          </a:p>
          <a:p>
            <a:pPr algn="ctr"/>
            <a:r>
              <a:rPr lang="en-US" altLang="zh-CN" sz="2000" b="1" i="1" dirty="0">
                <a:solidFill>
                  <a:schemeClr val="accent2"/>
                </a:solidFill>
              </a:rPr>
              <a:t>           </a:t>
            </a:r>
            <a:r>
              <a:rPr lang="en-US" altLang="zh-CN" sz="2000" b="1" i="1" dirty="0">
                <a:solidFill>
                  <a:schemeClr val="hlink"/>
                </a:solidFill>
              </a:rPr>
              <a:t>a</a:t>
            </a:r>
            <a:r>
              <a:rPr lang="en-US" altLang="zh-CN" sz="2000" b="1" dirty="0">
                <a:solidFill>
                  <a:schemeClr val="hlink"/>
                </a:solidFill>
              </a:rPr>
              <a:t> = 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FF3300"/>
                </a:solidFill>
              </a:rPr>
              <a:t>u</a:t>
            </a:r>
            <a:r>
              <a:rPr lang="en-US" altLang="zh-CN" sz="2000" b="1" dirty="0">
                <a:solidFill>
                  <a:srgbClr val="FF3300"/>
                </a:solidFill>
              </a:rPr>
              <a:t> = 110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008000"/>
                </a:solidFill>
              </a:rPr>
              <a:t>x</a:t>
            </a:r>
            <a:r>
              <a:rPr lang="en-US" altLang="zh-CN" sz="2000" b="1" dirty="0">
                <a:solidFill>
                  <a:srgbClr val="008000"/>
                </a:solidFill>
              </a:rPr>
              <a:t> = 10</a:t>
            </a:r>
            <a:r>
              <a:rPr lang="en-US" altLang="zh-CN" sz="2000" b="1" dirty="0"/>
              <a:t>, </a:t>
            </a:r>
            <a:r>
              <a:rPr lang="en-US" altLang="zh-CN" sz="2000" b="1" i="1" dirty="0">
                <a:solidFill>
                  <a:srgbClr val="990099"/>
                </a:solidFill>
              </a:rPr>
              <a:t>z </a:t>
            </a:r>
            <a:r>
              <a:rPr lang="en-US" altLang="zh-CN" sz="2000" b="1" dirty="0">
                <a:solidFill>
                  <a:srgbClr val="990099"/>
                </a:solidFill>
              </a:rPr>
              <a:t> = 111</a:t>
            </a:r>
            <a:r>
              <a:rPr lang="en-US" altLang="zh-CN" sz="2000" b="1" dirty="0"/>
              <a:t>).</a:t>
            </a:r>
          </a:p>
          <a:p>
            <a:pPr algn="ctr"/>
            <a:r>
              <a:rPr lang="en-US" altLang="zh-CN" sz="2000" b="1" dirty="0"/>
              <a:t>      </a:t>
            </a:r>
            <a:r>
              <a:rPr lang="zh-CN" altLang="en-US" sz="2000" b="1" dirty="0"/>
              <a:t>如何能够保证解码工作无二义地进行</a:t>
            </a:r>
            <a:r>
              <a:rPr lang="en-US" altLang="zh-CN" sz="2000" b="1" dirty="0"/>
              <a:t>?</a:t>
            </a:r>
          </a:p>
        </p:txBody>
      </p:sp>
      <p:sp>
        <p:nvSpPr>
          <p:cNvPr id="110647" name="AutoShape 55"/>
          <p:cNvSpPr>
            <a:spLocks noChangeArrowheads="1"/>
          </p:cNvSpPr>
          <p:nvPr/>
        </p:nvSpPr>
        <p:spPr bwMode="auto">
          <a:xfrm>
            <a:off x="762000" y="2743200"/>
            <a:ext cx="5562600" cy="1371600"/>
          </a:xfrm>
          <a:prstGeom prst="cloudCallout">
            <a:avLst>
              <a:gd name="adj1" fmla="val -46347"/>
              <a:gd name="adj2" fmla="val 13900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/>
              <a:t>关键是</a:t>
            </a:r>
            <a:r>
              <a:rPr lang="en-US" altLang="zh-CN" sz="2000" b="1" dirty="0"/>
              <a:t>:</a:t>
            </a:r>
          </a:p>
          <a:p>
            <a:pPr algn="ctr"/>
            <a:r>
              <a:rPr lang="zh-CN" altLang="en-US" sz="2000" b="1" dirty="0"/>
              <a:t>任何字符的编码不能是别的字符编码的</a:t>
            </a:r>
            <a:r>
              <a:rPr lang="zh-CN" altLang="en-US" sz="2000" b="1" dirty="0">
                <a:solidFill>
                  <a:srgbClr val="0000FF"/>
                </a:solidFill>
              </a:rPr>
              <a:t>前缀</a:t>
            </a:r>
            <a:r>
              <a:rPr lang="en-US" altLang="zh-CN" sz="20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533400" y="1143000"/>
            <a:ext cx="6753244" cy="3000380"/>
          </a:xfrm>
          <a:prstGeom prst="cloudCallout">
            <a:avLst>
              <a:gd name="adj1" fmla="val -44375"/>
              <a:gd name="adj2" fmla="val 84357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/>
              <a:t>                  </a:t>
            </a:r>
            <a:r>
              <a:rPr lang="zh-CN" altLang="en-US" sz="2800" b="1" dirty="0"/>
              <a:t>对如下编码方式</a:t>
            </a:r>
            <a:r>
              <a:rPr lang="en-US" altLang="zh-CN" sz="2800" b="1" dirty="0"/>
              <a:t>,  </a:t>
            </a:r>
          </a:p>
          <a:p>
            <a:pPr algn="ctr"/>
            <a:r>
              <a:rPr lang="en-US" altLang="zh-CN" sz="2800" b="1" i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i="1" dirty="0">
                <a:solidFill>
                  <a:schemeClr val="hlink"/>
                </a:solidFill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</a:rPr>
              <a:t> = 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dirty="0">
                <a:solidFill>
                  <a:srgbClr val="FF3300"/>
                </a:solidFill>
              </a:rPr>
              <a:t> = 110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008000"/>
                </a:solidFill>
              </a:rPr>
              <a:t>x</a:t>
            </a:r>
            <a:r>
              <a:rPr lang="en-US" altLang="zh-CN" sz="2800" b="1" dirty="0">
                <a:solidFill>
                  <a:srgbClr val="008000"/>
                </a:solidFill>
              </a:rPr>
              <a:t> = 10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olidFill>
                  <a:srgbClr val="990099"/>
                </a:solidFill>
              </a:rPr>
              <a:t>z </a:t>
            </a:r>
            <a:r>
              <a:rPr lang="en-US" altLang="zh-CN" sz="2800" b="1" dirty="0">
                <a:solidFill>
                  <a:srgbClr val="990099"/>
                </a:solidFill>
              </a:rPr>
              <a:t> = 111</a:t>
            </a:r>
            <a:endParaRPr lang="en-US" altLang="zh-CN" sz="2800" b="1" dirty="0"/>
          </a:p>
          <a:p>
            <a:pPr algn="ctr"/>
            <a:r>
              <a:rPr lang="en-US" altLang="zh-CN" sz="2800" b="1" dirty="0"/>
              <a:t>   </a:t>
            </a:r>
            <a:r>
              <a:rPr lang="zh-CN" altLang="en-US" sz="2800" b="1" dirty="0"/>
              <a:t>码串  </a:t>
            </a:r>
            <a:r>
              <a:rPr lang="en-US" altLang="zh-CN" sz="2800" b="1" dirty="0"/>
              <a:t>00010110010111,</a:t>
            </a:r>
          </a:p>
          <a:p>
            <a:pPr algn="ctr"/>
            <a:r>
              <a:rPr lang="zh-CN" altLang="en-US" sz="2800" b="1" dirty="0"/>
              <a:t>该如何解码</a:t>
            </a:r>
            <a:r>
              <a:rPr lang="en-US" altLang="zh-CN" sz="2800" b="1" dirty="0"/>
              <a:t>?</a:t>
            </a:r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457200" y="3733800"/>
            <a:ext cx="447199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sym typeface="Webdings" pitchFamily="18" charset="2"/>
              </a:rPr>
              <a:t>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所有字符都只出现在“满二叉树”</a:t>
            </a:r>
            <a:r>
              <a:rPr lang="en-US" altLang="zh-CN" sz="2000" b="1" dirty="0"/>
              <a:t>(</a:t>
            </a:r>
            <a:r>
              <a:rPr lang="en-US" altLang="zh-CN" sz="2000" b="1" i="1" dirty="0">
                <a:solidFill>
                  <a:schemeClr val="hlink"/>
                </a:solidFill>
              </a:rPr>
              <a:t>full tree)</a:t>
            </a:r>
            <a:r>
              <a:rPr lang="zh-CN" altLang="en-US" sz="2000" b="1" dirty="0"/>
              <a:t>的叶子上时任何码串都可以无二义地解码</a:t>
            </a:r>
            <a:r>
              <a:rPr lang="en-US" altLang="zh-CN" sz="2000" b="1" dirty="0"/>
              <a:t>–—— </a:t>
            </a:r>
            <a:r>
              <a:rPr lang="zh-CN" altLang="en-US" sz="2000" b="1" dirty="0"/>
              <a:t>这样的码叫做</a:t>
            </a:r>
            <a:r>
              <a:rPr lang="zh-CN" altLang="en-US" sz="2000" b="1" dirty="0">
                <a:solidFill>
                  <a:srgbClr val="0000FF"/>
                </a:solidFill>
              </a:rPr>
              <a:t>前缀码</a:t>
            </a:r>
            <a:r>
              <a:rPr lang="en-US" altLang="zh-CN" sz="2000" b="1" i="1" dirty="0">
                <a:solidFill>
                  <a:schemeClr val="hlink"/>
                </a:solidFill>
              </a:rPr>
              <a:t>prefix code</a:t>
            </a:r>
            <a:r>
              <a:rPr lang="en-US" altLang="zh-CN" sz="2000" b="1" dirty="0"/>
              <a:t>.</a:t>
            </a: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228600" y="365124"/>
            <a:ext cx="2771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</a:t>
            </a:r>
            <a:r>
              <a:rPr lang="zh-CN" altLang="en-US" sz="2400" b="1" dirty="0">
                <a:solidFill>
                  <a:srgbClr val="009900"/>
                </a:solidFill>
                <a:latin typeface="Arial" pitchFamily="34" charset="0"/>
              </a:rPr>
              <a:t>二叉树用于编码</a:t>
            </a:r>
            <a:endParaRPr lang="en-US" altLang="zh-CN" sz="2400" b="1" dirty="0">
              <a:solidFill>
                <a:srgbClr val="009900"/>
              </a:solidFill>
              <a:latin typeface="Arial" pitchFamily="34" charset="0"/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304800" y="5316538"/>
          <a:ext cx="1295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0" name="剪辑" r:id="rId5" imgW="2286720" imgH="2155680" progId="">
                  <p:embed/>
                </p:oleObj>
              </mc:Choice>
              <mc:Fallback>
                <p:oleObj name="剪辑" r:id="rId5" imgW="2286720" imgH="2155680" progId="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16538"/>
                        <a:ext cx="129540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4" grpId="0" autoUpdateAnimBg="0"/>
      <p:bldP spid="110621" grpId="0" autoUpdateAnimBg="0"/>
      <p:bldP spid="110620" grpId="0" autoUpdateAnimBg="0"/>
      <p:bldP spid="110646" grpId="0" animBg="1" autoUpdateAnimBg="0"/>
      <p:bldP spid="110647" grpId="0" animBg="1" autoUpdateAnimBg="0"/>
      <p:bldP spid="110649" grpId="0" animBg="1" autoUpdateAnimBg="0"/>
      <p:bldP spid="110650" grpId="0" autoUpdateAnimBg="0"/>
      <p:bldP spid="1106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457200"/>
            <a:ext cx="7138988" cy="762000"/>
            <a:chOff x="288" y="288"/>
            <a:chExt cx="4320" cy="480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88" y="384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2100" indent="-292100"/>
              <a:r>
                <a:rPr lang="en-US" altLang="zh-CN" sz="2000" b="1" dirty="0">
                  <a:ea typeface="MS Hei" pitchFamily="49" charset="-122"/>
                </a:rPr>
                <a:t>〖</a:t>
              </a:r>
              <a:r>
                <a:rPr lang="zh-CN" altLang="en-US" sz="2000" b="1" dirty="0">
                  <a:ea typeface="MS Hei" pitchFamily="49" charset="-122"/>
                </a:rPr>
                <a:t>例</a:t>
              </a:r>
              <a:r>
                <a:rPr lang="en-US" altLang="zh-CN" sz="2000" b="1" dirty="0">
                  <a:ea typeface="MS Hei" pitchFamily="49" charset="-122"/>
                </a:rPr>
                <a:t>〗</a:t>
              </a:r>
              <a:endParaRPr lang="en-US" altLang="zh-CN" sz="2000" b="1" i="1" baseline="-25000" dirty="0"/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53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C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i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53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000" b="1" i="1" baseline="-25000">
                  <a:solidFill>
                    <a:srgbClr val="FF0000"/>
                  </a:solidFill>
                </a:rPr>
                <a:t>i</a:t>
              </a:r>
              <a:endParaRPr lang="en-US" altLang="zh-CN" sz="2000" b="1" i="1">
                <a:solidFill>
                  <a:srgbClr val="FF0000"/>
                </a:solidFill>
              </a:endParaRP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92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230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688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072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192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30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688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072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56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840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4224" y="28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456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840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4224" y="528"/>
              <a:ext cx="384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1752600"/>
            <a:ext cx="5105400" cy="533400"/>
            <a:chOff x="864" y="1104"/>
            <a:chExt cx="3216" cy="336"/>
          </a:xfrm>
        </p:grpSpPr>
        <p:sp>
          <p:nvSpPr>
            <p:cNvPr id="92182" name="Oval 22"/>
            <p:cNvSpPr>
              <a:spLocks noChangeArrowheads="1"/>
            </p:cNvSpPr>
            <p:nvPr/>
          </p:nvSpPr>
          <p:spPr bwMode="auto">
            <a:xfrm>
              <a:off x="86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83" name="Oval 23"/>
            <p:cNvSpPr>
              <a:spLocks noChangeArrowheads="1"/>
            </p:cNvSpPr>
            <p:nvPr/>
          </p:nvSpPr>
          <p:spPr bwMode="auto">
            <a:xfrm>
              <a:off x="134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84" name="Oval 24"/>
            <p:cNvSpPr>
              <a:spLocks noChangeArrowheads="1"/>
            </p:cNvSpPr>
            <p:nvPr/>
          </p:nvSpPr>
          <p:spPr bwMode="auto">
            <a:xfrm>
              <a:off x="182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85" name="Oval 25"/>
            <p:cNvSpPr>
              <a:spLocks noChangeArrowheads="1"/>
            </p:cNvSpPr>
            <p:nvPr/>
          </p:nvSpPr>
          <p:spPr bwMode="auto">
            <a:xfrm>
              <a:off x="230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86" name="Oval 26"/>
            <p:cNvSpPr>
              <a:spLocks noChangeArrowheads="1"/>
            </p:cNvSpPr>
            <p:nvPr/>
          </p:nvSpPr>
          <p:spPr bwMode="auto">
            <a:xfrm>
              <a:off x="278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87" name="Oval 27"/>
            <p:cNvSpPr>
              <a:spLocks noChangeArrowheads="1"/>
            </p:cNvSpPr>
            <p:nvPr/>
          </p:nvSpPr>
          <p:spPr bwMode="auto">
            <a:xfrm>
              <a:off x="326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88" name="Oval 28"/>
            <p:cNvSpPr>
              <a:spLocks noChangeArrowheads="1"/>
            </p:cNvSpPr>
            <p:nvPr/>
          </p:nvSpPr>
          <p:spPr bwMode="auto">
            <a:xfrm>
              <a:off x="3744" y="110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676400" y="1752600"/>
            <a:ext cx="5105400" cy="533400"/>
            <a:chOff x="1104" y="1728"/>
            <a:chExt cx="3216" cy="336"/>
          </a:xfrm>
        </p:grpSpPr>
        <p:sp>
          <p:nvSpPr>
            <p:cNvPr id="92191" name="Oval 31"/>
            <p:cNvSpPr>
              <a:spLocks noChangeArrowheads="1"/>
            </p:cNvSpPr>
            <p:nvPr/>
          </p:nvSpPr>
          <p:spPr bwMode="auto">
            <a:xfrm>
              <a:off x="206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192" name="Oval 32"/>
            <p:cNvSpPr>
              <a:spLocks noChangeArrowheads="1"/>
            </p:cNvSpPr>
            <p:nvPr/>
          </p:nvSpPr>
          <p:spPr bwMode="auto">
            <a:xfrm>
              <a:off x="254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193" name="Oval 33"/>
            <p:cNvSpPr>
              <a:spLocks noChangeArrowheads="1"/>
            </p:cNvSpPr>
            <p:nvPr/>
          </p:nvSpPr>
          <p:spPr bwMode="auto">
            <a:xfrm>
              <a:off x="398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194" name="Oval 34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195" name="Oval 35"/>
            <p:cNvSpPr>
              <a:spLocks noChangeArrowheads="1"/>
            </p:cNvSpPr>
            <p:nvPr/>
          </p:nvSpPr>
          <p:spPr bwMode="auto">
            <a:xfrm>
              <a:off x="302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196" name="Oval 36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197" name="Oval 37"/>
            <p:cNvSpPr>
              <a:spLocks noChangeArrowheads="1"/>
            </p:cNvSpPr>
            <p:nvPr/>
          </p:nvSpPr>
          <p:spPr bwMode="auto">
            <a:xfrm>
              <a:off x="1104" y="17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1676400" y="1752600"/>
            <a:ext cx="510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676400" y="1600200"/>
            <a:ext cx="5029200" cy="1295400"/>
            <a:chOff x="1056" y="1200"/>
            <a:chExt cx="3168" cy="816"/>
          </a:xfrm>
        </p:grpSpPr>
        <p:sp>
          <p:nvSpPr>
            <p:cNvPr id="92200" name="Oval 40"/>
            <p:cNvSpPr>
              <a:spLocks noChangeArrowheads="1"/>
            </p:cNvSpPr>
            <p:nvPr/>
          </p:nvSpPr>
          <p:spPr bwMode="auto">
            <a:xfrm>
              <a:off x="1872" y="16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01" name="Oval 41"/>
            <p:cNvSpPr>
              <a:spLocks noChangeArrowheads="1"/>
            </p:cNvSpPr>
            <p:nvPr/>
          </p:nvSpPr>
          <p:spPr bwMode="auto">
            <a:xfrm>
              <a:off x="2448" y="16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02" name="Oval 42"/>
            <p:cNvSpPr>
              <a:spLocks noChangeArrowheads="1"/>
            </p:cNvSpPr>
            <p:nvPr/>
          </p:nvSpPr>
          <p:spPr bwMode="auto">
            <a:xfrm>
              <a:off x="105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03" name="Oval 43"/>
            <p:cNvSpPr>
              <a:spLocks noChangeArrowheads="1"/>
            </p:cNvSpPr>
            <p:nvPr/>
          </p:nvSpPr>
          <p:spPr bwMode="auto">
            <a:xfrm>
              <a:off x="2160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H="1">
              <a:off x="2064" y="14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>
              <a:off x="2448" y="14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Oval 46"/>
            <p:cNvSpPr>
              <a:spLocks noChangeArrowheads="1"/>
            </p:cNvSpPr>
            <p:nvPr/>
          </p:nvSpPr>
          <p:spPr bwMode="auto">
            <a:xfrm>
              <a:off x="1584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07" name="Oval 47"/>
            <p:cNvSpPr>
              <a:spLocks noChangeArrowheads="1"/>
            </p:cNvSpPr>
            <p:nvPr/>
          </p:nvSpPr>
          <p:spPr bwMode="auto">
            <a:xfrm>
              <a:off x="2736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08" name="Oval 48"/>
            <p:cNvSpPr>
              <a:spLocks noChangeArrowheads="1"/>
            </p:cNvSpPr>
            <p:nvPr/>
          </p:nvSpPr>
          <p:spPr bwMode="auto">
            <a:xfrm>
              <a:off x="3312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09" name="Oval 49"/>
            <p:cNvSpPr>
              <a:spLocks noChangeArrowheads="1"/>
            </p:cNvSpPr>
            <p:nvPr/>
          </p:nvSpPr>
          <p:spPr bwMode="auto">
            <a:xfrm>
              <a:off x="3888" y="12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92210" name="Rectangle 50"/>
          <p:cNvSpPr>
            <a:spLocks noChangeArrowheads="1"/>
          </p:cNvSpPr>
          <p:nvPr/>
        </p:nvSpPr>
        <p:spPr bwMode="auto">
          <a:xfrm>
            <a:off x="1600200" y="1524000"/>
            <a:ext cx="5105400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600200" y="1676400"/>
            <a:ext cx="4648200" cy="2057400"/>
            <a:chOff x="1248" y="1536"/>
            <a:chExt cx="2928" cy="1296"/>
          </a:xfrm>
        </p:grpSpPr>
        <p:sp>
          <p:nvSpPr>
            <p:cNvPr id="92212" name="Oval 52"/>
            <p:cNvSpPr>
              <a:spLocks noChangeArrowheads="1"/>
            </p:cNvSpPr>
            <p:nvPr/>
          </p:nvSpPr>
          <p:spPr bwMode="auto">
            <a:xfrm>
              <a:off x="1536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13" name="Oval 53"/>
            <p:cNvSpPr>
              <a:spLocks noChangeArrowheads="1"/>
            </p:cNvSpPr>
            <p:nvPr/>
          </p:nvSpPr>
          <p:spPr bwMode="auto">
            <a:xfrm>
              <a:off x="2112" y="249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14" name="Oval 54"/>
            <p:cNvSpPr>
              <a:spLocks noChangeArrowheads="1"/>
            </p:cNvSpPr>
            <p:nvPr/>
          </p:nvSpPr>
          <p:spPr bwMode="auto">
            <a:xfrm>
              <a:off x="1248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15" name="Oval 55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H="1">
              <a:off x="1728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>
              <a:off x="2112" y="230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8" name="Oval 58"/>
            <p:cNvSpPr>
              <a:spLocks noChangeArrowheads="1"/>
            </p:cNvSpPr>
            <p:nvPr/>
          </p:nvSpPr>
          <p:spPr bwMode="auto">
            <a:xfrm>
              <a:off x="3840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19" name="Oval 59"/>
            <p:cNvSpPr>
              <a:spLocks noChangeArrowheads="1"/>
            </p:cNvSpPr>
            <p:nvPr/>
          </p:nvSpPr>
          <p:spPr bwMode="auto">
            <a:xfrm>
              <a:off x="3264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20" name="Oval 60"/>
            <p:cNvSpPr>
              <a:spLocks noChangeArrowheads="1"/>
            </p:cNvSpPr>
            <p:nvPr/>
          </p:nvSpPr>
          <p:spPr bwMode="auto">
            <a:xfrm>
              <a:off x="2688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21" name="Oval 61"/>
            <p:cNvSpPr>
              <a:spLocks noChangeArrowheads="1"/>
            </p:cNvSpPr>
            <p:nvPr/>
          </p:nvSpPr>
          <p:spPr bwMode="auto">
            <a:xfrm>
              <a:off x="2112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22" name="Oval 62"/>
            <p:cNvSpPr>
              <a:spLocks noChangeArrowheads="1"/>
            </p:cNvSpPr>
            <p:nvPr/>
          </p:nvSpPr>
          <p:spPr bwMode="auto">
            <a:xfrm>
              <a:off x="1536" y="1536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flipH="1">
              <a:off x="1440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>
              <a:off x="1824" y="18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1447800" y="1600200"/>
            <a:ext cx="4953000" cy="2209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514600" y="1752600"/>
            <a:ext cx="3733800" cy="2819400"/>
            <a:chOff x="672" y="2448"/>
            <a:chExt cx="2352" cy="1776"/>
          </a:xfrm>
        </p:grpSpPr>
        <p:sp>
          <p:nvSpPr>
            <p:cNvPr id="92227" name="Oval 67"/>
            <p:cNvSpPr>
              <a:spLocks noChangeArrowheads="1"/>
            </p:cNvSpPr>
            <p:nvPr/>
          </p:nvSpPr>
          <p:spPr bwMode="auto">
            <a:xfrm>
              <a:off x="2112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28" name="Oval 68"/>
            <p:cNvSpPr>
              <a:spLocks noChangeArrowheads="1"/>
            </p:cNvSpPr>
            <p:nvPr/>
          </p:nvSpPr>
          <p:spPr bwMode="auto">
            <a:xfrm>
              <a:off x="2688" y="388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29" name="Oval 69"/>
            <p:cNvSpPr>
              <a:spLocks noChangeArrowheads="1"/>
            </p:cNvSpPr>
            <p:nvPr/>
          </p:nvSpPr>
          <p:spPr bwMode="auto">
            <a:xfrm>
              <a:off x="1824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30" name="Oval 70"/>
            <p:cNvSpPr>
              <a:spLocks noChangeArrowheads="1"/>
            </p:cNvSpPr>
            <p:nvPr/>
          </p:nvSpPr>
          <p:spPr bwMode="auto">
            <a:xfrm>
              <a:off x="2400" y="340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>
              <a:off x="2688" y="369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Oval 73"/>
            <p:cNvSpPr>
              <a:spLocks noChangeArrowheads="1"/>
            </p:cNvSpPr>
            <p:nvPr/>
          </p:nvSpPr>
          <p:spPr bwMode="auto">
            <a:xfrm>
              <a:off x="672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34" name="Oval 74"/>
            <p:cNvSpPr>
              <a:spLocks noChangeArrowheads="1"/>
            </p:cNvSpPr>
            <p:nvPr/>
          </p:nvSpPr>
          <p:spPr bwMode="auto">
            <a:xfrm>
              <a:off x="1248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35" name="Oval 75"/>
            <p:cNvSpPr>
              <a:spLocks noChangeArrowheads="1"/>
            </p:cNvSpPr>
            <p:nvPr/>
          </p:nvSpPr>
          <p:spPr bwMode="auto">
            <a:xfrm>
              <a:off x="1824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36" name="Oval 76"/>
            <p:cNvSpPr>
              <a:spLocks noChangeArrowheads="1"/>
            </p:cNvSpPr>
            <p:nvPr/>
          </p:nvSpPr>
          <p:spPr bwMode="auto">
            <a:xfrm>
              <a:off x="2688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37" name="Oval 77"/>
            <p:cNvSpPr>
              <a:spLocks noChangeArrowheads="1"/>
            </p:cNvSpPr>
            <p:nvPr/>
          </p:nvSpPr>
          <p:spPr bwMode="auto">
            <a:xfrm>
              <a:off x="2112" y="292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flipH="1">
              <a:off x="2016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>
              <a:off x="2400" y="321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2400" y="2448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H="1">
              <a:off x="2304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>
              <a:off x="2688" y="2736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43" name="Rectangle 83"/>
          <p:cNvSpPr>
            <a:spLocks noChangeArrowheads="1"/>
          </p:cNvSpPr>
          <p:nvPr/>
        </p:nvSpPr>
        <p:spPr bwMode="auto">
          <a:xfrm>
            <a:off x="2438400" y="1676400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2438400" y="1676400"/>
            <a:ext cx="3733800" cy="2819400"/>
            <a:chOff x="2352" y="1440"/>
            <a:chExt cx="2352" cy="1776"/>
          </a:xfrm>
        </p:grpSpPr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46" name="Oval 86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47" name="Oval 87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48" name="Oval 88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1" name="Oval 91"/>
            <p:cNvSpPr>
              <a:spLocks noChangeArrowheads="1"/>
            </p:cNvSpPr>
            <p:nvPr/>
          </p:nvSpPr>
          <p:spPr bwMode="auto">
            <a:xfrm>
              <a:off x="379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52" name="Oval 92"/>
            <p:cNvSpPr>
              <a:spLocks noChangeArrowheads="1"/>
            </p:cNvSpPr>
            <p:nvPr/>
          </p:nvSpPr>
          <p:spPr bwMode="auto">
            <a:xfrm>
              <a:off x="2352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53" name="Oval 93"/>
            <p:cNvSpPr>
              <a:spLocks noChangeArrowheads="1"/>
            </p:cNvSpPr>
            <p:nvPr/>
          </p:nvSpPr>
          <p:spPr bwMode="auto">
            <a:xfrm>
              <a:off x="436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Oval 98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Oval 101"/>
            <p:cNvSpPr>
              <a:spLocks noChangeArrowheads="1"/>
            </p:cNvSpPr>
            <p:nvPr/>
          </p:nvSpPr>
          <p:spPr bwMode="auto">
            <a:xfrm>
              <a:off x="408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flipH="1">
              <a:off x="398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36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64" name="Rectangle 104"/>
          <p:cNvSpPr>
            <a:spLocks noChangeArrowheads="1"/>
          </p:cNvSpPr>
          <p:nvPr/>
        </p:nvSpPr>
        <p:spPr bwMode="auto">
          <a:xfrm>
            <a:off x="2362200" y="1600200"/>
            <a:ext cx="3886200" cy="297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2514600" y="1752600"/>
            <a:ext cx="3581400" cy="3581400"/>
            <a:chOff x="1488" y="960"/>
            <a:chExt cx="2256" cy="2256"/>
          </a:xfrm>
        </p:grpSpPr>
        <p:sp>
          <p:nvSpPr>
            <p:cNvPr id="92266" name="Oval 106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67" name="Oval 107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68" name="Oval 108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69" name="Oval 109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2" name="Oval 112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73" name="Oval 113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74" name="Oval 114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75" name="Oval 115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276" name="Oval 116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9" name="Oval 119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280" name="Line 120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1" name="Line 121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2" name="Oval 122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5" name="Oval 125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</a:p>
          </p:txBody>
        </p:sp>
        <p:sp>
          <p:nvSpPr>
            <p:cNvPr id="92286" name="Line 126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7" name="Line 127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88" name="Rectangle 128"/>
          <p:cNvSpPr>
            <a:spLocks noChangeArrowheads="1"/>
          </p:cNvSpPr>
          <p:nvPr/>
        </p:nvSpPr>
        <p:spPr bwMode="auto">
          <a:xfrm>
            <a:off x="2438400" y="1676400"/>
            <a:ext cx="3733800" cy="373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1143000" y="1676400"/>
            <a:ext cx="3581400" cy="4419600"/>
            <a:chOff x="1488" y="432"/>
            <a:chExt cx="2256" cy="2784"/>
          </a:xfrm>
        </p:grpSpPr>
        <p:sp>
          <p:nvSpPr>
            <p:cNvPr id="92290" name="Oval 130"/>
            <p:cNvSpPr>
              <a:spLocks noChangeArrowheads="1"/>
            </p:cNvSpPr>
            <p:nvPr/>
          </p:nvSpPr>
          <p:spPr bwMode="auto">
            <a:xfrm>
              <a:off x="2832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291" name="Oval 131"/>
            <p:cNvSpPr>
              <a:spLocks noChangeArrowheads="1"/>
            </p:cNvSpPr>
            <p:nvPr/>
          </p:nvSpPr>
          <p:spPr bwMode="auto">
            <a:xfrm>
              <a:off x="3408" y="288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2292" name="Oval 132"/>
            <p:cNvSpPr>
              <a:spLocks noChangeArrowheads="1"/>
            </p:cNvSpPr>
            <p:nvPr/>
          </p:nvSpPr>
          <p:spPr bwMode="auto">
            <a:xfrm>
              <a:off x="2544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93" name="Oval 133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2294" name="Line 134"/>
            <p:cNvSpPr>
              <a:spLocks noChangeShapeType="1"/>
            </p:cNvSpPr>
            <p:nvPr/>
          </p:nvSpPr>
          <p:spPr bwMode="auto">
            <a:xfrm flipH="1">
              <a:off x="3024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5" name="Line 135"/>
            <p:cNvSpPr>
              <a:spLocks noChangeShapeType="1"/>
            </p:cNvSpPr>
            <p:nvPr/>
          </p:nvSpPr>
          <p:spPr bwMode="auto">
            <a:xfrm>
              <a:off x="3408" y="268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6" name="Oval 136"/>
            <p:cNvSpPr>
              <a:spLocks noChangeArrowheads="1"/>
            </p:cNvSpPr>
            <p:nvPr/>
          </p:nvSpPr>
          <p:spPr bwMode="auto">
            <a:xfrm>
              <a:off x="1488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92297" name="Oval 137"/>
            <p:cNvSpPr>
              <a:spLocks noChangeArrowheads="1"/>
            </p:cNvSpPr>
            <p:nvPr/>
          </p:nvSpPr>
          <p:spPr bwMode="auto">
            <a:xfrm>
              <a:off x="254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2298" name="Oval 138"/>
            <p:cNvSpPr>
              <a:spLocks noChangeArrowheads="1"/>
            </p:cNvSpPr>
            <p:nvPr/>
          </p:nvSpPr>
          <p:spPr bwMode="auto">
            <a:xfrm>
              <a:off x="2064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2299" name="Oval 139"/>
            <p:cNvSpPr>
              <a:spLocks noChangeArrowheads="1"/>
            </p:cNvSpPr>
            <p:nvPr/>
          </p:nvSpPr>
          <p:spPr bwMode="auto">
            <a:xfrm>
              <a:off x="3408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2300" name="Oval 140"/>
            <p:cNvSpPr>
              <a:spLocks noChangeArrowheads="1"/>
            </p:cNvSpPr>
            <p:nvPr/>
          </p:nvSpPr>
          <p:spPr bwMode="auto">
            <a:xfrm>
              <a:off x="2832" y="192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301" name="Line 141"/>
            <p:cNvSpPr>
              <a:spLocks noChangeShapeType="1"/>
            </p:cNvSpPr>
            <p:nvPr/>
          </p:nvSpPr>
          <p:spPr bwMode="auto">
            <a:xfrm flipH="1">
              <a:off x="2736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2" name="Line 142"/>
            <p:cNvSpPr>
              <a:spLocks noChangeShapeType="1"/>
            </p:cNvSpPr>
            <p:nvPr/>
          </p:nvSpPr>
          <p:spPr bwMode="auto">
            <a:xfrm>
              <a:off x="3120" y="220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3" name="Oval 143"/>
            <p:cNvSpPr>
              <a:spLocks noChangeArrowheads="1"/>
            </p:cNvSpPr>
            <p:nvPr/>
          </p:nvSpPr>
          <p:spPr bwMode="auto">
            <a:xfrm>
              <a:off x="3120" y="144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92304" name="Line 144"/>
            <p:cNvSpPr>
              <a:spLocks noChangeShapeType="1"/>
            </p:cNvSpPr>
            <p:nvPr/>
          </p:nvSpPr>
          <p:spPr bwMode="auto">
            <a:xfrm flipH="1">
              <a:off x="3024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5" name="Line 145"/>
            <p:cNvSpPr>
              <a:spLocks noChangeShapeType="1"/>
            </p:cNvSpPr>
            <p:nvPr/>
          </p:nvSpPr>
          <p:spPr bwMode="auto">
            <a:xfrm>
              <a:off x="3408" y="172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6" name="Oval 146"/>
            <p:cNvSpPr>
              <a:spLocks noChangeArrowheads="1"/>
            </p:cNvSpPr>
            <p:nvPr/>
          </p:nvSpPr>
          <p:spPr bwMode="auto">
            <a:xfrm>
              <a:off x="1776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92307" name="Line 147"/>
            <p:cNvSpPr>
              <a:spLocks noChangeShapeType="1"/>
            </p:cNvSpPr>
            <p:nvPr/>
          </p:nvSpPr>
          <p:spPr bwMode="auto">
            <a:xfrm flipH="1">
              <a:off x="168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8" name="Line 148"/>
            <p:cNvSpPr>
              <a:spLocks noChangeShapeType="1"/>
            </p:cNvSpPr>
            <p:nvPr/>
          </p:nvSpPr>
          <p:spPr bwMode="auto">
            <a:xfrm>
              <a:off x="2064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9" name="Oval 149"/>
            <p:cNvSpPr>
              <a:spLocks noChangeArrowheads="1"/>
            </p:cNvSpPr>
            <p:nvPr/>
          </p:nvSpPr>
          <p:spPr bwMode="auto">
            <a:xfrm>
              <a:off x="2832" y="96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33</a:t>
              </a:r>
            </a:p>
          </p:txBody>
        </p:sp>
        <p:sp>
          <p:nvSpPr>
            <p:cNvPr id="92310" name="Line 150"/>
            <p:cNvSpPr>
              <a:spLocks noChangeShapeType="1"/>
            </p:cNvSpPr>
            <p:nvPr/>
          </p:nvSpPr>
          <p:spPr bwMode="auto">
            <a:xfrm flipH="1">
              <a:off x="2736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1" name="Line 151"/>
            <p:cNvSpPr>
              <a:spLocks noChangeShapeType="1"/>
            </p:cNvSpPr>
            <p:nvPr/>
          </p:nvSpPr>
          <p:spPr bwMode="auto">
            <a:xfrm>
              <a:off x="3120" y="12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2" name="Oval 152"/>
            <p:cNvSpPr>
              <a:spLocks noChangeArrowheads="1"/>
            </p:cNvSpPr>
            <p:nvPr/>
          </p:nvSpPr>
          <p:spPr bwMode="auto">
            <a:xfrm>
              <a:off x="2256" y="43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92313" name="Line 153"/>
            <p:cNvSpPr>
              <a:spLocks noChangeShapeType="1"/>
            </p:cNvSpPr>
            <p:nvPr/>
          </p:nvSpPr>
          <p:spPr bwMode="auto">
            <a:xfrm flipH="1">
              <a:off x="1968" y="720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4" name="Line 154"/>
            <p:cNvSpPr>
              <a:spLocks noChangeShapeType="1"/>
            </p:cNvSpPr>
            <p:nvPr/>
          </p:nvSpPr>
          <p:spPr bwMode="auto">
            <a:xfrm>
              <a:off x="2544" y="72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1295400" y="2057400"/>
            <a:ext cx="3282950" cy="3521075"/>
            <a:chOff x="1872" y="1296"/>
            <a:chExt cx="2068" cy="2218"/>
          </a:xfrm>
        </p:grpSpPr>
        <p:sp>
          <p:nvSpPr>
            <p:cNvPr id="92316" name="Text Box 156"/>
            <p:cNvSpPr txBox="1">
              <a:spLocks noChangeArrowheads="1"/>
            </p:cNvSpPr>
            <p:nvPr/>
          </p:nvSpPr>
          <p:spPr bwMode="auto">
            <a:xfrm>
              <a:off x="2256" y="1296"/>
              <a:ext cx="19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7" name="Rectangle 157"/>
            <p:cNvSpPr>
              <a:spLocks noChangeArrowheads="1"/>
            </p:cNvSpPr>
            <p:nvPr/>
          </p:nvSpPr>
          <p:spPr bwMode="auto">
            <a:xfrm>
              <a:off x="1872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8" name="Rectangle 158"/>
            <p:cNvSpPr>
              <a:spLocks noChangeArrowheads="1"/>
            </p:cNvSpPr>
            <p:nvPr/>
          </p:nvSpPr>
          <p:spPr bwMode="auto">
            <a:xfrm>
              <a:off x="2928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19" name="Rectangle 159"/>
            <p:cNvSpPr>
              <a:spLocks noChangeArrowheads="1"/>
            </p:cNvSpPr>
            <p:nvPr/>
          </p:nvSpPr>
          <p:spPr bwMode="auto">
            <a:xfrm>
              <a:off x="3216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0" name="Rectangle 160"/>
            <p:cNvSpPr>
              <a:spLocks noChangeArrowheads="1"/>
            </p:cNvSpPr>
            <p:nvPr/>
          </p:nvSpPr>
          <p:spPr bwMode="auto">
            <a:xfrm>
              <a:off x="292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1" name="Rectangle 161"/>
            <p:cNvSpPr>
              <a:spLocks noChangeArrowheads="1"/>
            </p:cNvSpPr>
            <p:nvPr/>
          </p:nvSpPr>
          <p:spPr bwMode="auto">
            <a:xfrm>
              <a:off x="3216" y="326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2322" name="Rectangle 162"/>
            <p:cNvSpPr>
              <a:spLocks noChangeArrowheads="1"/>
            </p:cNvSpPr>
            <p:nvPr/>
          </p:nvSpPr>
          <p:spPr bwMode="auto">
            <a:xfrm>
              <a:off x="3024" y="129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3" name="Rectangle 163"/>
            <p:cNvSpPr>
              <a:spLocks noChangeArrowheads="1"/>
            </p:cNvSpPr>
            <p:nvPr/>
          </p:nvSpPr>
          <p:spPr bwMode="auto">
            <a:xfrm>
              <a:off x="2400" y="177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4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5" name="Rectangle 165"/>
            <p:cNvSpPr>
              <a:spLocks noChangeArrowheads="1"/>
            </p:cNvSpPr>
            <p:nvPr/>
          </p:nvSpPr>
          <p:spPr bwMode="auto">
            <a:xfrm>
              <a:off x="3740" y="230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6" name="Rectangle 166"/>
            <p:cNvSpPr>
              <a:spLocks noChangeArrowheads="1"/>
            </p:cNvSpPr>
            <p:nvPr/>
          </p:nvSpPr>
          <p:spPr bwMode="auto">
            <a:xfrm>
              <a:off x="3408" y="2736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327" name="Rectangle 167"/>
            <p:cNvSpPr>
              <a:spLocks noChangeArrowheads="1"/>
            </p:cNvSpPr>
            <p:nvPr/>
          </p:nvSpPr>
          <p:spPr bwMode="auto">
            <a:xfrm>
              <a:off x="3744" y="3254"/>
              <a:ext cx="19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</p:grpSp>
      <p:grpSp>
        <p:nvGrpSpPr>
          <p:cNvPr id="12" name="Group 168"/>
          <p:cNvGrpSpPr>
            <a:grpSpLocks/>
          </p:cNvGrpSpPr>
          <p:nvPr/>
        </p:nvGrpSpPr>
        <p:grpSpPr bwMode="auto">
          <a:xfrm>
            <a:off x="5486400" y="1447800"/>
            <a:ext cx="1828800" cy="2246313"/>
            <a:chOff x="3360" y="1056"/>
            <a:chExt cx="1152" cy="1415"/>
          </a:xfrm>
        </p:grpSpPr>
        <p:sp>
          <p:nvSpPr>
            <p:cNvPr id="92329" name="Text Box 169"/>
            <p:cNvSpPr txBox="1">
              <a:spLocks noChangeArrowheads="1"/>
            </p:cNvSpPr>
            <p:nvPr/>
          </p:nvSpPr>
          <p:spPr bwMode="auto">
            <a:xfrm>
              <a:off x="3360" y="1056"/>
              <a:ext cx="384" cy="14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a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e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i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t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sp</a:t>
              </a:r>
            </a:p>
            <a:p>
              <a:pPr algn="r"/>
              <a:r>
                <a:rPr lang="en-US" altLang="zh-CN" sz="2000" b="1" i="1">
                  <a:solidFill>
                    <a:schemeClr val="hlink"/>
                  </a:solidFill>
                </a:rPr>
                <a:t>nl</a:t>
              </a:r>
            </a:p>
          </p:txBody>
        </p:sp>
        <p:sp>
          <p:nvSpPr>
            <p:cNvPr id="92330" name="Text Box 170"/>
            <p:cNvSpPr txBox="1">
              <a:spLocks noChangeArrowheads="1"/>
            </p:cNvSpPr>
            <p:nvPr/>
          </p:nvSpPr>
          <p:spPr bwMode="auto">
            <a:xfrm>
              <a:off x="3696" y="1056"/>
              <a:ext cx="816" cy="14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: 111</a:t>
              </a:r>
            </a:p>
            <a:p>
              <a:r>
                <a:rPr lang="en-US" altLang="zh-CN" sz="2000" b="1" dirty="0"/>
                <a:t>: 10</a:t>
              </a:r>
            </a:p>
            <a:p>
              <a:r>
                <a:rPr lang="en-US" altLang="zh-CN" sz="2000" b="1" dirty="0"/>
                <a:t>: 00</a:t>
              </a:r>
            </a:p>
            <a:p>
              <a:r>
                <a:rPr lang="en-US" altLang="zh-CN" sz="2000" b="1" dirty="0"/>
                <a:t>: 11011</a:t>
              </a:r>
            </a:p>
            <a:p>
              <a:r>
                <a:rPr lang="en-US" altLang="zh-CN" sz="2000" b="1" dirty="0"/>
                <a:t>: 1100</a:t>
              </a:r>
            </a:p>
            <a:p>
              <a:r>
                <a:rPr lang="en-US" altLang="zh-CN" sz="2000" b="1" dirty="0"/>
                <a:t>: 01</a:t>
              </a:r>
            </a:p>
            <a:p>
              <a:r>
                <a:rPr lang="en-US" altLang="zh-CN" sz="2000" b="1" dirty="0"/>
                <a:t>: 11010</a:t>
              </a:r>
            </a:p>
          </p:txBody>
        </p:sp>
      </p:grpSp>
      <p:sp>
        <p:nvSpPr>
          <p:cNvPr id="92331" name="Rectangle 171"/>
          <p:cNvSpPr>
            <a:spLocks noChangeArrowheads="1"/>
          </p:cNvSpPr>
          <p:nvPr/>
        </p:nvSpPr>
        <p:spPr bwMode="auto">
          <a:xfrm>
            <a:off x="5486400" y="4191000"/>
            <a:ext cx="3048000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Cost </a:t>
            </a:r>
            <a:r>
              <a:rPr lang="en-US" altLang="zh-CN" sz="2000" b="1" dirty="0"/>
              <a:t>= 3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10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15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12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4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altLang="zh-CN" sz="2000" b="1" dirty="0">
                <a:sym typeface="Symbol" pitchFamily="18" charset="2"/>
              </a:rPr>
              <a:t> + </a:t>
            </a:r>
            <a:r>
              <a:rPr lang="en-US" altLang="zh-CN" sz="2000" b="1" dirty="0"/>
              <a:t>2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13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   + </a:t>
            </a:r>
            <a:r>
              <a:rPr lang="en-US" altLang="zh-CN" sz="2000" b="1" dirty="0"/>
              <a:t>5</a:t>
            </a:r>
            <a:r>
              <a:rPr lang="en-US" altLang="zh-CN" sz="2000" b="1" dirty="0">
                <a:sym typeface="Symbol" pitchFamily="18" charset="2"/>
              </a:rPr>
              <a:t>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b="1" dirty="0">
                <a:sym typeface="Symbol" pitchFamily="18" charset="2"/>
              </a:rPr>
              <a:t> </a:t>
            </a:r>
          </a:p>
          <a:p>
            <a:r>
              <a:rPr lang="en-US" altLang="zh-CN" sz="2000" b="1" dirty="0">
                <a:sym typeface="Symbol" pitchFamily="18" charset="2"/>
              </a:rPr>
              <a:t>        = 146</a:t>
            </a:r>
          </a:p>
        </p:txBody>
      </p:sp>
      <p:sp>
        <p:nvSpPr>
          <p:cNvPr id="17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7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§4.6.2  </a:t>
            </a:r>
            <a:r>
              <a:rPr kumimoji="1" lang="zh-CN" altLang="zh-CN" dirty="0">
                <a:solidFill>
                  <a:srgbClr val="000000"/>
                </a:solidFill>
                <a:sym typeface="Webdings" pitchFamily="18" charset="2"/>
              </a:rPr>
              <a:t>哈夫曼树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9" grpId="0" animBg="1"/>
      <p:bldP spid="92198" grpId="0" animBg="1"/>
      <p:bldP spid="92210" grpId="0" animBg="1"/>
      <p:bldP spid="92225" grpId="0" animBg="1"/>
      <p:bldP spid="92243" grpId="0" animBg="1"/>
      <p:bldP spid="92264" grpId="0" animBg="1"/>
      <p:bldP spid="92288" grpId="0" animBg="1"/>
      <p:bldP spid="9233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/>
              <a:t>集合及其运算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1071546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集合的表示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285720" y="157161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集合运算包括</a:t>
            </a:r>
            <a:r>
              <a:rPr lang="zh-CN" altLang="en-US" sz="2000" b="1" dirty="0">
                <a:solidFill>
                  <a:srgbClr val="0000FF"/>
                </a:solidFill>
              </a:rPr>
              <a:t>交、并、补、差</a:t>
            </a:r>
            <a:r>
              <a:rPr lang="zh-CN" altLang="en-US" sz="2000" b="1" dirty="0"/>
              <a:t>以及</a:t>
            </a:r>
            <a:r>
              <a:rPr lang="zh-CN" altLang="en-US" sz="2000" b="1" dirty="0">
                <a:solidFill>
                  <a:srgbClr val="0000FF"/>
                </a:solidFill>
              </a:rPr>
              <a:t>判定</a:t>
            </a:r>
            <a:r>
              <a:rPr lang="zh-CN" altLang="en-US" sz="2000" b="1" dirty="0"/>
              <a:t>一个元素是否是某一集合中等。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285720" y="2071678"/>
            <a:ext cx="8664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>
                <a:sym typeface="Wingdings" pitchFamily="2" charset="2"/>
              </a:rPr>
              <a:t>逻辑上，可以</a:t>
            </a:r>
            <a:r>
              <a:rPr lang="zh-CN" altLang="en-US" sz="2000" b="1" dirty="0"/>
              <a:t>用</a:t>
            </a:r>
            <a:r>
              <a:rPr lang="zh-CN" altLang="en-US" sz="2000" b="1" dirty="0">
                <a:solidFill>
                  <a:srgbClr val="0000FF"/>
                </a:solidFill>
              </a:rPr>
              <a:t>树结构</a:t>
            </a:r>
            <a:r>
              <a:rPr lang="zh-CN" altLang="en-US" sz="2000" b="1" dirty="0"/>
              <a:t>表示集合，树的每个结点代表一个集合元素。</a:t>
            </a:r>
            <a:endParaRPr lang="en-US" altLang="zh-CN" sz="2000" b="1" dirty="0"/>
          </a:p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例如，有三个互不相交的整数集合</a:t>
            </a:r>
            <a:r>
              <a:rPr lang="en-US" altLang="zh-CN" sz="2000" b="1" dirty="0" err="1"/>
              <a:t>S1</a:t>
            </a:r>
            <a:r>
              <a:rPr lang="en-US" altLang="zh-CN" sz="2000" b="1" dirty="0"/>
              <a:t>={1,2,4,7}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S2</a:t>
            </a:r>
            <a:r>
              <a:rPr lang="en-US" altLang="zh-CN" sz="2000" b="1" dirty="0"/>
              <a:t>={3,5,8}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S3={6,9,0}</a:t>
            </a:r>
            <a:r>
              <a:rPr lang="zh-CN" altLang="en-US" sz="2000" b="1" dirty="0"/>
              <a:t>，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  </a:t>
            </a:r>
            <a:r>
              <a:rPr lang="zh-CN" altLang="en-US" sz="2000" b="1" dirty="0"/>
              <a:t>这三个集合的多叉树表示形式 ：</a:t>
            </a:r>
          </a:p>
        </p:txBody>
      </p:sp>
      <p:grpSp>
        <p:nvGrpSpPr>
          <p:cNvPr id="136194" name="Group 2"/>
          <p:cNvGrpSpPr>
            <a:grpSpLocks/>
          </p:cNvGrpSpPr>
          <p:nvPr/>
        </p:nvGrpSpPr>
        <p:grpSpPr bwMode="auto">
          <a:xfrm>
            <a:off x="1928824" y="3429000"/>
            <a:ext cx="4572002" cy="2500330"/>
            <a:chOff x="3570" y="10526"/>
            <a:chExt cx="4950" cy="2756"/>
          </a:xfrm>
        </p:grpSpPr>
        <p:sp>
          <p:nvSpPr>
            <p:cNvPr id="136195" name="Text Box 3"/>
            <p:cNvSpPr txBox="1">
              <a:spLocks noChangeArrowheads="1"/>
            </p:cNvSpPr>
            <p:nvPr/>
          </p:nvSpPr>
          <p:spPr bwMode="auto">
            <a:xfrm>
              <a:off x="4653" y="10920"/>
              <a:ext cx="770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指针</a:t>
              </a:r>
              <a:endPara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3570" y="10920"/>
              <a:ext cx="1003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集合名</a:t>
              </a:r>
              <a:endParaRPr kumimoji="0" 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3802" y="11336"/>
              <a:ext cx="1440" cy="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21600" rIns="91440" bIns="21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S1</a:t>
              </a:r>
              <a:endPara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S2</a:t>
              </a:r>
              <a:endPara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S3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3802" y="1167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199" name="Line 7"/>
            <p:cNvSpPr>
              <a:spLocks noChangeShapeType="1"/>
            </p:cNvSpPr>
            <p:nvPr/>
          </p:nvSpPr>
          <p:spPr bwMode="auto">
            <a:xfrm>
              <a:off x="3802" y="1200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0" name="Line 8"/>
            <p:cNvSpPr>
              <a:spLocks noChangeShapeType="1"/>
            </p:cNvSpPr>
            <p:nvPr/>
          </p:nvSpPr>
          <p:spPr bwMode="auto">
            <a:xfrm flipV="1">
              <a:off x="4522" y="11336"/>
              <a:ext cx="0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1" name="Line 9"/>
            <p:cNvSpPr>
              <a:spLocks noChangeShapeType="1"/>
            </p:cNvSpPr>
            <p:nvPr/>
          </p:nvSpPr>
          <p:spPr bwMode="auto">
            <a:xfrm flipV="1">
              <a:off x="4869" y="10704"/>
              <a:ext cx="1534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 flipV="1">
              <a:off x="4884" y="11769"/>
              <a:ext cx="2773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>
              <a:off x="4884" y="12116"/>
              <a:ext cx="1551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grpSp>
          <p:nvGrpSpPr>
            <p:cNvPr id="136204" name="Group 12"/>
            <p:cNvGrpSpPr>
              <a:grpSpLocks/>
            </p:cNvGrpSpPr>
            <p:nvPr/>
          </p:nvGrpSpPr>
          <p:grpSpPr bwMode="auto">
            <a:xfrm>
              <a:off x="5969" y="10526"/>
              <a:ext cx="1319" cy="1134"/>
              <a:chOff x="5773" y="12761"/>
              <a:chExt cx="1319" cy="1134"/>
            </a:xfrm>
          </p:grpSpPr>
          <p:sp>
            <p:nvSpPr>
              <p:cNvPr id="136205" name="Oval 13"/>
              <p:cNvSpPr>
                <a:spLocks noChangeArrowheads="1"/>
              </p:cNvSpPr>
              <p:nvPr/>
            </p:nvSpPr>
            <p:spPr bwMode="auto">
              <a:xfrm>
                <a:off x="6224" y="1276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6" name="Oval 14"/>
              <p:cNvSpPr>
                <a:spLocks noChangeArrowheads="1"/>
              </p:cNvSpPr>
              <p:nvPr/>
            </p:nvSpPr>
            <p:spPr bwMode="auto">
              <a:xfrm>
                <a:off x="5773" y="1352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7" name="Line 15"/>
              <p:cNvSpPr>
                <a:spLocks noChangeShapeType="1"/>
              </p:cNvSpPr>
              <p:nvPr/>
            </p:nvSpPr>
            <p:spPr bwMode="auto">
              <a:xfrm flipH="1">
                <a:off x="6031" y="13104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8" name="Oval 16"/>
              <p:cNvSpPr>
                <a:spLocks noChangeArrowheads="1"/>
              </p:cNvSpPr>
              <p:nvPr/>
            </p:nvSpPr>
            <p:spPr bwMode="auto">
              <a:xfrm>
                <a:off x="6254" y="1352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09" name="Line 17"/>
              <p:cNvSpPr>
                <a:spLocks noChangeShapeType="1"/>
              </p:cNvSpPr>
              <p:nvPr/>
            </p:nvSpPr>
            <p:spPr bwMode="auto">
              <a:xfrm>
                <a:off x="6419" y="13106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10" name="Text Box 18"/>
              <p:cNvSpPr txBox="1">
                <a:spLocks noChangeArrowheads="1"/>
              </p:cNvSpPr>
              <p:nvPr/>
            </p:nvSpPr>
            <p:spPr bwMode="auto">
              <a:xfrm>
                <a:off x="5796" y="1352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1" name="Text Box 19"/>
              <p:cNvSpPr txBox="1">
                <a:spLocks noChangeArrowheads="1"/>
              </p:cNvSpPr>
              <p:nvPr/>
            </p:nvSpPr>
            <p:spPr bwMode="auto">
              <a:xfrm>
                <a:off x="6269" y="1352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2" name="Text Box 20"/>
              <p:cNvSpPr txBox="1">
                <a:spLocks noChangeArrowheads="1"/>
              </p:cNvSpPr>
              <p:nvPr/>
            </p:nvSpPr>
            <p:spPr bwMode="auto">
              <a:xfrm>
                <a:off x="6237" y="12761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3" name="Oval 21"/>
              <p:cNvSpPr>
                <a:spLocks noChangeArrowheads="1"/>
              </p:cNvSpPr>
              <p:nvPr/>
            </p:nvSpPr>
            <p:spPr bwMode="auto">
              <a:xfrm>
                <a:off x="6718" y="13495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14" name="Text Box 22"/>
              <p:cNvSpPr txBox="1">
                <a:spLocks noChangeArrowheads="1"/>
              </p:cNvSpPr>
              <p:nvPr/>
            </p:nvSpPr>
            <p:spPr bwMode="auto">
              <a:xfrm>
                <a:off x="6733" y="1349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15" name="Line 23"/>
              <p:cNvSpPr>
                <a:spLocks noChangeShapeType="1"/>
              </p:cNvSpPr>
              <p:nvPr/>
            </p:nvSpPr>
            <p:spPr bwMode="auto">
              <a:xfrm>
                <a:off x="6515" y="13110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136216" name="Oval 24"/>
            <p:cNvSpPr>
              <a:spLocks noChangeArrowheads="1"/>
            </p:cNvSpPr>
            <p:nvPr/>
          </p:nvSpPr>
          <p:spPr bwMode="auto">
            <a:xfrm>
              <a:off x="7667" y="1154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7" name="Oval 25"/>
            <p:cNvSpPr>
              <a:spLocks noChangeArrowheads="1"/>
            </p:cNvSpPr>
            <p:nvPr/>
          </p:nvSpPr>
          <p:spPr bwMode="auto">
            <a:xfrm>
              <a:off x="7216" y="123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8" name="Line 26"/>
            <p:cNvSpPr>
              <a:spLocks noChangeShapeType="1"/>
            </p:cNvSpPr>
            <p:nvPr/>
          </p:nvSpPr>
          <p:spPr bwMode="auto">
            <a:xfrm flipH="1">
              <a:off x="7474" y="11886"/>
              <a:ext cx="267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19" name="Text Box 27"/>
            <p:cNvSpPr txBox="1">
              <a:spLocks noChangeArrowheads="1"/>
            </p:cNvSpPr>
            <p:nvPr/>
          </p:nvSpPr>
          <p:spPr bwMode="auto">
            <a:xfrm>
              <a:off x="7239" y="12308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0" name="Text Box 28"/>
            <p:cNvSpPr txBox="1">
              <a:spLocks noChangeArrowheads="1"/>
            </p:cNvSpPr>
            <p:nvPr/>
          </p:nvSpPr>
          <p:spPr bwMode="auto">
            <a:xfrm>
              <a:off x="7680" y="11543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1" name="Oval 29"/>
            <p:cNvSpPr>
              <a:spLocks noChangeArrowheads="1"/>
            </p:cNvSpPr>
            <p:nvPr/>
          </p:nvSpPr>
          <p:spPr bwMode="auto">
            <a:xfrm>
              <a:off x="8146" y="1227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136222" name="Text Box 30"/>
            <p:cNvSpPr txBox="1">
              <a:spLocks noChangeArrowheads="1"/>
            </p:cNvSpPr>
            <p:nvPr/>
          </p:nvSpPr>
          <p:spPr bwMode="auto">
            <a:xfrm>
              <a:off x="8161" y="12272"/>
              <a:ext cx="323" cy="35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8</a:t>
              </a:r>
              <a:endPara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6223" name="Line 31"/>
            <p:cNvSpPr>
              <a:spLocks noChangeShapeType="1"/>
            </p:cNvSpPr>
            <p:nvPr/>
          </p:nvSpPr>
          <p:spPr bwMode="auto">
            <a:xfrm>
              <a:off x="7958" y="11892"/>
              <a:ext cx="267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grpSp>
          <p:nvGrpSpPr>
            <p:cNvPr id="136224" name="Group 32"/>
            <p:cNvGrpSpPr>
              <a:grpSpLocks/>
            </p:cNvGrpSpPr>
            <p:nvPr/>
          </p:nvGrpSpPr>
          <p:grpSpPr bwMode="auto">
            <a:xfrm>
              <a:off x="5952" y="12148"/>
              <a:ext cx="1304" cy="1134"/>
              <a:chOff x="9447" y="12758"/>
              <a:chExt cx="1304" cy="1134"/>
            </a:xfrm>
          </p:grpSpPr>
          <p:sp>
            <p:nvSpPr>
              <p:cNvPr id="136225" name="Oval 33"/>
              <p:cNvSpPr>
                <a:spLocks noChangeArrowheads="1"/>
              </p:cNvSpPr>
              <p:nvPr/>
            </p:nvSpPr>
            <p:spPr bwMode="auto">
              <a:xfrm>
                <a:off x="9898" y="12759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6" name="Oval 34"/>
              <p:cNvSpPr>
                <a:spLocks noChangeArrowheads="1"/>
              </p:cNvSpPr>
              <p:nvPr/>
            </p:nvSpPr>
            <p:spPr bwMode="auto">
              <a:xfrm>
                <a:off x="9447" y="13518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7" name="Line 35"/>
              <p:cNvSpPr>
                <a:spLocks noChangeShapeType="1"/>
              </p:cNvSpPr>
              <p:nvPr/>
            </p:nvSpPr>
            <p:spPr bwMode="auto">
              <a:xfrm flipH="1">
                <a:off x="9705" y="13101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28" name="Text Box 36"/>
              <p:cNvSpPr txBox="1">
                <a:spLocks noChangeArrowheads="1"/>
              </p:cNvSpPr>
              <p:nvPr/>
            </p:nvSpPr>
            <p:spPr bwMode="auto">
              <a:xfrm>
                <a:off x="9470" y="13523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29" name="Text Box 37"/>
              <p:cNvSpPr txBox="1">
                <a:spLocks noChangeArrowheads="1"/>
              </p:cNvSpPr>
              <p:nvPr/>
            </p:nvSpPr>
            <p:spPr bwMode="auto">
              <a:xfrm>
                <a:off x="9911" y="1275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0" lang="zh-CN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30" name="Oval 38"/>
              <p:cNvSpPr>
                <a:spLocks noChangeArrowheads="1"/>
              </p:cNvSpPr>
              <p:nvPr/>
            </p:nvSpPr>
            <p:spPr bwMode="auto">
              <a:xfrm>
                <a:off x="10377" y="134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136231" name="Text Box 39"/>
              <p:cNvSpPr txBox="1">
                <a:spLocks noChangeArrowheads="1"/>
              </p:cNvSpPr>
              <p:nvPr/>
            </p:nvSpPr>
            <p:spPr bwMode="auto">
              <a:xfrm>
                <a:off x="10392" y="13487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</a:t>
                </a:r>
                <a:endPara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6232" name="Line 40"/>
              <p:cNvSpPr>
                <a:spLocks noChangeShapeType="1"/>
              </p:cNvSpPr>
              <p:nvPr/>
            </p:nvSpPr>
            <p:spPr bwMode="auto">
              <a:xfrm>
                <a:off x="10189" y="13107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 b="1"/>
              </a:p>
            </p:txBody>
          </p:sp>
        </p:grpSp>
      </p:grpSp>
      <p:sp>
        <p:nvSpPr>
          <p:cNvPr id="48" name="AutoShape 62"/>
          <p:cNvSpPr>
            <a:spLocks noChangeArrowheads="1"/>
          </p:cNvSpPr>
          <p:nvPr/>
        </p:nvSpPr>
        <p:spPr bwMode="auto">
          <a:xfrm>
            <a:off x="5857884" y="3000372"/>
            <a:ext cx="2786082" cy="1066800"/>
          </a:xfrm>
          <a:prstGeom prst="wedgeEllipseCallout">
            <a:avLst>
              <a:gd name="adj1" fmla="val -82648"/>
              <a:gd name="adj2" fmla="val 388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双亲表示法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孩子指向双亲。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072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8" grpId="0" animBg="1" autoUpdateAnimBg="0"/>
      <p:bldP spid="4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3372" y="1643050"/>
            <a:ext cx="471490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/>
              <a:t>集合类型可描述为：</a:t>
            </a:r>
          </a:p>
          <a:p>
            <a:pPr>
              <a:spcAft>
                <a:spcPts val="600"/>
              </a:spcAft>
            </a:pPr>
            <a:r>
              <a:rPr lang="en-US" altLang="zh-CN" b="1" dirty="0"/>
              <a:t>#define MAXN 1000  /* </a:t>
            </a:r>
            <a:r>
              <a:rPr lang="zh-CN" altLang="en-US" b="1" dirty="0"/>
              <a:t>集合最大元素个数 *</a:t>
            </a:r>
            <a:r>
              <a:rPr lang="en-US" altLang="zh-CN" b="1" dirty="0"/>
              <a:t>/</a:t>
            </a:r>
          </a:p>
          <a:p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ElementType</a:t>
            </a:r>
            <a:r>
              <a:rPr lang="en-US" altLang="zh-CN" b="1" dirty="0"/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b="1" dirty="0"/>
              <a:t>/* </a:t>
            </a:r>
            <a:r>
              <a:rPr lang="zh-CN" altLang="en-US" b="1" dirty="0"/>
              <a:t>默认元素可以用非负整数表示 *</a:t>
            </a:r>
            <a:r>
              <a:rPr lang="en-US" altLang="zh-CN" b="1" dirty="0"/>
              <a:t>/</a:t>
            </a:r>
          </a:p>
          <a:p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 </a:t>
            </a:r>
            <a:r>
              <a:rPr lang="en-US" altLang="zh-CN" b="1" dirty="0" err="1"/>
              <a:t>SetName</a:t>
            </a:r>
            <a:r>
              <a:rPr lang="en-US" altLang="zh-CN" b="1" dirty="0"/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b="1" dirty="0"/>
              <a:t>/* </a:t>
            </a:r>
            <a:r>
              <a:rPr lang="zh-CN" altLang="en-US" b="1" dirty="0"/>
              <a:t>默认用根结点的下标作为集合名称 *</a:t>
            </a:r>
            <a:r>
              <a:rPr lang="en-US" altLang="zh-CN" b="1" dirty="0"/>
              <a:t>/</a:t>
            </a:r>
          </a:p>
          <a:p>
            <a:r>
              <a:rPr lang="en-US" altLang="zh-CN" b="1" dirty="0" err="1"/>
              <a:t>typedef</a:t>
            </a:r>
            <a:r>
              <a:rPr lang="en-US" altLang="zh-CN" b="1" dirty="0"/>
              <a:t>  </a:t>
            </a:r>
            <a:r>
              <a:rPr lang="en-US" altLang="zh-CN" b="1" dirty="0" err="1"/>
              <a:t>ElementType</a:t>
            </a:r>
            <a:r>
              <a:rPr lang="en-US" altLang="zh-CN" b="1" dirty="0"/>
              <a:t>  </a:t>
            </a:r>
            <a:r>
              <a:rPr lang="en-US" altLang="zh-CN" b="1" dirty="0" err="1"/>
              <a:t>SetType</a:t>
            </a:r>
            <a:r>
              <a:rPr lang="en-US" altLang="zh-CN" b="1" dirty="0"/>
              <a:t>[MAXN]; </a:t>
            </a:r>
          </a:p>
          <a:p>
            <a:r>
              <a:rPr lang="en-US" altLang="zh-CN" b="1" dirty="0"/>
              <a:t>/* </a:t>
            </a:r>
            <a:r>
              <a:rPr lang="zh-CN" altLang="en-US" b="1" dirty="0"/>
              <a:t>假设集合元素下标从</a:t>
            </a:r>
            <a:r>
              <a:rPr lang="en-US" altLang="zh-CN" b="1" dirty="0"/>
              <a:t>0</a:t>
            </a:r>
            <a:r>
              <a:rPr lang="zh-CN" altLang="en-US" b="1" dirty="0"/>
              <a:t>开始 *</a:t>
            </a:r>
            <a:r>
              <a:rPr lang="en-US" altLang="zh-CN" b="1" dirty="0"/>
              <a:t>/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0" y="1814517"/>
          <a:ext cx="3725247" cy="3400433"/>
        </p:xfrm>
        <a:graphic>
          <a:graphicData uri="http://schemas.openxmlformats.org/drawingml/2006/table">
            <a:tbl>
              <a:tblPr/>
              <a:tblGrid>
                <a:gridCol w="124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下标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Data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Parent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altLang="en-US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3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        -1</a:t>
                      </a:r>
                      <a:r>
                        <a:rPr lang="zh-CN" sz="2000" b="1" kern="100" dirty="0"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3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0330" name="Group 42"/>
          <p:cNvGrpSpPr>
            <a:grpSpLocks/>
          </p:cNvGrpSpPr>
          <p:nvPr/>
        </p:nvGrpSpPr>
        <p:grpSpPr bwMode="auto">
          <a:xfrm>
            <a:off x="4143372" y="4357694"/>
            <a:ext cx="4357718" cy="1357322"/>
            <a:chOff x="5450" y="12347"/>
            <a:chExt cx="4153" cy="1212"/>
          </a:xfrm>
        </p:grpSpPr>
        <p:grpSp>
          <p:nvGrpSpPr>
            <p:cNvPr id="140331" name="Group 43"/>
            <p:cNvGrpSpPr>
              <a:grpSpLocks/>
            </p:cNvGrpSpPr>
            <p:nvPr/>
          </p:nvGrpSpPr>
          <p:grpSpPr bwMode="auto">
            <a:xfrm>
              <a:off x="5450" y="12425"/>
              <a:ext cx="1319" cy="1134"/>
              <a:chOff x="4670" y="3863"/>
              <a:chExt cx="1319" cy="1134"/>
            </a:xfrm>
          </p:grpSpPr>
          <p:sp>
            <p:nvSpPr>
              <p:cNvPr id="140332" name="Oval 44"/>
              <p:cNvSpPr>
                <a:spLocks noChangeArrowheads="1"/>
              </p:cNvSpPr>
              <p:nvPr/>
            </p:nvSpPr>
            <p:spPr bwMode="auto">
              <a:xfrm>
                <a:off x="5121" y="3864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3" name="Oval 45"/>
              <p:cNvSpPr>
                <a:spLocks noChangeArrowheads="1"/>
              </p:cNvSpPr>
              <p:nvPr/>
            </p:nvSpPr>
            <p:spPr bwMode="auto">
              <a:xfrm>
                <a:off x="4670" y="462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4" name="Line 46"/>
              <p:cNvSpPr>
                <a:spLocks noChangeShapeType="1"/>
              </p:cNvSpPr>
              <p:nvPr/>
            </p:nvSpPr>
            <p:spPr bwMode="auto">
              <a:xfrm flipH="1">
                <a:off x="4928" y="4206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5" name="Oval 47"/>
              <p:cNvSpPr>
                <a:spLocks noChangeArrowheads="1"/>
              </p:cNvSpPr>
              <p:nvPr/>
            </p:nvSpPr>
            <p:spPr bwMode="auto">
              <a:xfrm>
                <a:off x="5151" y="4623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6" name="Line 48"/>
              <p:cNvSpPr>
                <a:spLocks noChangeShapeType="1"/>
              </p:cNvSpPr>
              <p:nvPr/>
            </p:nvSpPr>
            <p:spPr bwMode="auto">
              <a:xfrm>
                <a:off x="5316" y="4208"/>
                <a:ext cx="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37" name="Text Box 49"/>
              <p:cNvSpPr txBox="1">
                <a:spLocks noChangeArrowheads="1"/>
              </p:cNvSpPr>
              <p:nvPr/>
            </p:nvSpPr>
            <p:spPr bwMode="auto">
              <a:xfrm>
                <a:off x="4693" y="462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38" name="Text Box 50"/>
              <p:cNvSpPr txBox="1">
                <a:spLocks noChangeArrowheads="1"/>
              </p:cNvSpPr>
              <p:nvPr/>
            </p:nvSpPr>
            <p:spPr bwMode="auto">
              <a:xfrm>
                <a:off x="5166" y="4628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39" name="Text Box 51"/>
              <p:cNvSpPr txBox="1">
                <a:spLocks noChangeArrowheads="1"/>
              </p:cNvSpPr>
              <p:nvPr/>
            </p:nvSpPr>
            <p:spPr bwMode="auto">
              <a:xfrm>
                <a:off x="5134" y="3863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0" name="Oval 52"/>
              <p:cNvSpPr>
                <a:spLocks noChangeArrowheads="1"/>
              </p:cNvSpPr>
              <p:nvPr/>
            </p:nvSpPr>
            <p:spPr bwMode="auto">
              <a:xfrm>
                <a:off x="5615" y="4597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1" name="Text Box 53"/>
              <p:cNvSpPr txBox="1">
                <a:spLocks noChangeArrowheads="1"/>
              </p:cNvSpPr>
              <p:nvPr/>
            </p:nvSpPr>
            <p:spPr bwMode="auto">
              <a:xfrm>
                <a:off x="5630" y="4592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7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2" name="Line 54"/>
              <p:cNvSpPr>
                <a:spLocks noChangeShapeType="1"/>
              </p:cNvSpPr>
              <p:nvPr/>
            </p:nvSpPr>
            <p:spPr bwMode="auto">
              <a:xfrm>
                <a:off x="5412" y="4212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grpSp>
          <p:nvGrpSpPr>
            <p:cNvPr id="140343" name="Group 55"/>
            <p:cNvGrpSpPr>
              <a:grpSpLocks/>
            </p:cNvGrpSpPr>
            <p:nvPr/>
          </p:nvGrpSpPr>
          <p:grpSpPr bwMode="auto">
            <a:xfrm>
              <a:off x="6908" y="12378"/>
              <a:ext cx="1304" cy="1134"/>
              <a:chOff x="6578" y="3891"/>
              <a:chExt cx="1304" cy="1134"/>
            </a:xfrm>
          </p:grpSpPr>
          <p:sp>
            <p:nvSpPr>
              <p:cNvPr id="140344" name="Oval 56"/>
              <p:cNvSpPr>
                <a:spLocks noChangeArrowheads="1"/>
              </p:cNvSpPr>
              <p:nvPr/>
            </p:nvSpPr>
            <p:spPr bwMode="auto">
              <a:xfrm>
                <a:off x="7029" y="3892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5" name="Oval 57"/>
              <p:cNvSpPr>
                <a:spLocks noChangeArrowheads="1"/>
              </p:cNvSpPr>
              <p:nvPr/>
            </p:nvSpPr>
            <p:spPr bwMode="auto">
              <a:xfrm>
                <a:off x="6578" y="465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6" name="Line 58"/>
              <p:cNvSpPr>
                <a:spLocks noChangeShapeType="1"/>
              </p:cNvSpPr>
              <p:nvPr/>
            </p:nvSpPr>
            <p:spPr bwMode="auto">
              <a:xfrm flipH="1">
                <a:off x="6836" y="4234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47" name="Text Box 59"/>
              <p:cNvSpPr txBox="1">
                <a:spLocks noChangeArrowheads="1"/>
              </p:cNvSpPr>
              <p:nvPr/>
            </p:nvSpPr>
            <p:spPr bwMode="auto">
              <a:xfrm>
                <a:off x="6601" y="4656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8" name="Text Box 60"/>
              <p:cNvSpPr txBox="1">
                <a:spLocks noChangeArrowheads="1"/>
              </p:cNvSpPr>
              <p:nvPr/>
            </p:nvSpPr>
            <p:spPr bwMode="auto">
              <a:xfrm>
                <a:off x="7042" y="3891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49" name="Oval 61"/>
              <p:cNvSpPr>
                <a:spLocks noChangeArrowheads="1"/>
              </p:cNvSpPr>
              <p:nvPr/>
            </p:nvSpPr>
            <p:spPr bwMode="auto">
              <a:xfrm>
                <a:off x="7508" y="4625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0" name="Text Box 62"/>
              <p:cNvSpPr txBox="1">
                <a:spLocks noChangeArrowheads="1"/>
              </p:cNvSpPr>
              <p:nvPr/>
            </p:nvSpPr>
            <p:spPr bwMode="auto">
              <a:xfrm>
                <a:off x="7523" y="462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8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1" name="Line 63"/>
              <p:cNvSpPr>
                <a:spLocks noChangeShapeType="1"/>
              </p:cNvSpPr>
              <p:nvPr/>
            </p:nvSpPr>
            <p:spPr bwMode="auto">
              <a:xfrm>
                <a:off x="7320" y="4240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 dirty="0"/>
              </a:p>
            </p:txBody>
          </p:sp>
        </p:grpSp>
        <p:grpSp>
          <p:nvGrpSpPr>
            <p:cNvPr id="140352" name="Group 64"/>
            <p:cNvGrpSpPr>
              <a:grpSpLocks/>
            </p:cNvGrpSpPr>
            <p:nvPr/>
          </p:nvGrpSpPr>
          <p:grpSpPr bwMode="auto">
            <a:xfrm>
              <a:off x="8299" y="12347"/>
              <a:ext cx="1304" cy="1134"/>
              <a:chOff x="8344" y="3860"/>
              <a:chExt cx="1304" cy="1134"/>
            </a:xfrm>
          </p:grpSpPr>
          <p:sp>
            <p:nvSpPr>
              <p:cNvPr id="140353" name="Oval 65"/>
              <p:cNvSpPr>
                <a:spLocks noChangeArrowheads="1"/>
              </p:cNvSpPr>
              <p:nvPr/>
            </p:nvSpPr>
            <p:spPr bwMode="auto">
              <a:xfrm>
                <a:off x="8795" y="3861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4" name="Oval 66"/>
              <p:cNvSpPr>
                <a:spLocks noChangeArrowheads="1"/>
              </p:cNvSpPr>
              <p:nvPr/>
            </p:nvSpPr>
            <p:spPr bwMode="auto">
              <a:xfrm>
                <a:off x="8344" y="4620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5" name="Line 67"/>
              <p:cNvSpPr>
                <a:spLocks noChangeShapeType="1"/>
              </p:cNvSpPr>
              <p:nvPr/>
            </p:nvSpPr>
            <p:spPr bwMode="auto">
              <a:xfrm flipH="1">
                <a:off x="8602" y="4203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6" name="Text Box 68"/>
              <p:cNvSpPr txBox="1">
                <a:spLocks noChangeArrowheads="1"/>
              </p:cNvSpPr>
              <p:nvPr/>
            </p:nvSpPr>
            <p:spPr bwMode="auto">
              <a:xfrm>
                <a:off x="8367" y="4625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9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7" name="Text Box 69"/>
              <p:cNvSpPr txBox="1">
                <a:spLocks noChangeArrowheads="1"/>
              </p:cNvSpPr>
              <p:nvPr/>
            </p:nvSpPr>
            <p:spPr bwMode="auto">
              <a:xfrm>
                <a:off x="8808" y="3860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6</a:t>
                </a:r>
                <a:endParaRPr kumimoji="0" lang="zh-CN" altLang="zh-CN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58" name="Oval 70"/>
              <p:cNvSpPr>
                <a:spLocks noChangeArrowheads="1"/>
              </p:cNvSpPr>
              <p:nvPr/>
            </p:nvSpPr>
            <p:spPr bwMode="auto">
              <a:xfrm>
                <a:off x="9274" y="4594"/>
                <a:ext cx="374" cy="3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140359" name="Text Box 71"/>
              <p:cNvSpPr txBox="1">
                <a:spLocks noChangeArrowheads="1"/>
              </p:cNvSpPr>
              <p:nvPr/>
            </p:nvSpPr>
            <p:spPr bwMode="auto">
              <a:xfrm>
                <a:off x="9289" y="4589"/>
                <a:ext cx="323" cy="35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6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0</a:t>
                </a:r>
                <a:endParaRPr kumimoji="0" lang="zh-CN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0360" name="Line 72"/>
              <p:cNvSpPr>
                <a:spLocks noChangeShapeType="1"/>
              </p:cNvSpPr>
              <p:nvPr/>
            </p:nvSpPr>
            <p:spPr bwMode="auto">
              <a:xfrm>
                <a:off x="9086" y="4209"/>
                <a:ext cx="267" cy="4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sm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1071538" y="714356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/>
              <a:t>采用数组存储形式</a:t>
            </a: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5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1548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/>
              <a:t>集合运算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782" y="1059404"/>
            <a:ext cx="657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	查找某个元素所在的集合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001056" cy="213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 err="1">
                <a:latin typeface="Courier New"/>
                <a:cs typeface="Times New Roman"/>
              </a:rPr>
              <a:t>SetName</a:t>
            </a:r>
            <a:r>
              <a:rPr lang="en-US" altLang="zh-CN" b="1" kern="100" dirty="0">
                <a:latin typeface="Courier New"/>
                <a:cs typeface="Times New Roman"/>
              </a:rPr>
              <a:t> Find( </a:t>
            </a:r>
            <a:r>
              <a:rPr lang="en-US" altLang="zh-CN" b="1" kern="100" dirty="0" err="1">
                <a:latin typeface="Courier New"/>
                <a:cs typeface="Times New Roman"/>
              </a:rPr>
              <a:t>SetType</a:t>
            </a:r>
            <a:r>
              <a:rPr lang="en-US" altLang="zh-CN" b="1" kern="100" dirty="0">
                <a:latin typeface="Courier New"/>
                <a:cs typeface="Times New Roman"/>
              </a:rPr>
              <a:t> S, </a:t>
            </a:r>
            <a:r>
              <a:rPr lang="en-US" altLang="zh-CN" b="1" kern="100" dirty="0" err="1">
                <a:latin typeface="Courier New"/>
                <a:cs typeface="Times New Roman"/>
              </a:rPr>
              <a:t>ElementType</a:t>
            </a:r>
            <a:r>
              <a:rPr lang="en-US" altLang="zh-CN" b="1" kern="100" dirty="0">
                <a:latin typeface="Courier New"/>
                <a:cs typeface="Times New Roman"/>
              </a:rPr>
              <a:t> X )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>
                <a:latin typeface="Courier New"/>
                <a:cs typeface="Times New Roman"/>
              </a:rPr>
              <a:t>{ /* </a:t>
            </a:r>
            <a:r>
              <a:rPr lang="zh-CN" altLang="en-US" b="1" kern="100" dirty="0">
                <a:latin typeface="Courier New"/>
                <a:cs typeface="Times New Roman"/>
              </a:rPr>
              <a:t>默认集合元素全部初始化为</a:t>
            </a:r>
            <a:r>
              <a:rPr lang="en-US" altLang="zh-CN" b="1" kern="100" dirty="0">
                <a:latin typeface="Courier New"/>
                <a:cs typeface="Times New Roman"/>
              </a:rPr>
              <a:t>-1 */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>
                <a:latin typeface="Courier New"/>
                <a:cs typeface="Times New Roman"/>
              </a:rPr>
              <a:t>	for ( ; S[X]&gt;=0; X=S[X] ) ;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>
                <a:latin typeface="Courier New"/>
                <a:cs typeface="Times New Roman"/>
              </a:rPr>
              <a:t>	return X;</a:t>
            </a:r>
          </a:p>
          <a:p>
            <a:pPr marR="0" lvl="0" indent="0" algn="just" fontAlgn="base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zh-CN" b="1" kern="100" dirty="0">
                <a:latin typeface="Courier New"/>
                <a:cs typeface="Times New Roman"/>
              </a:rPr>
              <a:t>}</a:t>
            </a:r>
            <a:endParaRPr lang="zh-CN" altLang="zh-CN" b="1" kern="100" dirty="0">
              <a:latin typeface="Courier New"/>
              <a:ea typeface="宋体"/>
              <a:cs typeface="Times New Roman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7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1548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 </a:t>
            </a:r>
            <a:r>
              <a:rPr lang="zh-CN" altLang="en-US" sz="2000" b="1" dirty="0"/>
              <a:t>集合运算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4</a:t>
            </a:r>
            <a:r>
              <a:rPr kumimoji="1" lang="zh-CN" altLang="en-US" u="sng" dirty="0">
                <a:solidFill>
                  <a:srgbClr val="000000"/>
                </a:solidFill>
              </a:rPr>
              <a:t>章 树   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10" y="100010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	集合的并运算</a:t>
            </a:r>
          </a:p>
        </p:txBody>
      </p:sp>
      <p:sp>
        <p:nvSpPr>
          <p:cNvPr id="9" name="矩形 8"/>
          <p:cNvSpPr/>
          <p:nvPr/>
        </p:nvSpPr>
        <p:spPr>
          <a:xfrm>
            <a:off x="857224" y="1571612"/>
            <a:ext cx="7286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       首先分别找到</a:t>
            </a:r>
            <a:r>
              <a:rPr lang="en-US" altLang="zh-CN" sz="2000" b="1" dirty="0"/>
              <a:t>X1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X2</a:t>
            </a:r>
            <a:r>
              <a:rPr lang="zh-CN" altLang="en-US" sz="2000" b="1" dirty="0"/>
              <a:t>两个元素所在集合树的</a:t>
            </a:r>
            <a:r>
              <a:rPr lang="zh-CN" altLang="en-US" sz="2000" b="1" dirty="0">
                <a:solidFill>
                  <a:srgbClr val="0000FF"/>
                </a:solidFill>
              </a:rPr>
              <a:t>根结点</a:t>
            </a:r>
            <a:r>
              <a:rPr lang="zh-CN" altLang="en-US" sz="2000" b="1" dirty="0"/>
              <a:t>，如果它们不同根，则将其中</a:t>
            </a:r>
            <a:r>
              <a:rPr lang="zh-CN" altLang="en-US" sz="2000" b="1" dirty="0">
                <a:solidFill>
                  <a:srgbClr val="0000FF"/>
                </a:solidFill>
              </a:rPr>
              <a:t>一个根结点的父结点指针设置成另一个根结点</a:t>
            </a:r>
            <a:r>
              <a:rPr lang="zh-CN" altLang="en-US" sz="2000" b="1" dirty="0"/>
              <a:t>的数组下标就行了。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7158" y="2857496"/>
            <a:ext cx="8286808" cy="17187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void Union(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SetType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S,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SetName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Root1,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SetName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Root2 )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{ /* </a:t>
            </a:r>
            <a:r>
              <a:rPr lang="zh-CN" altLang="en-US" b="1" dirty="0">
                <a:latin typeface="Courier New" pitchFamily="49" charset="0"/>
                <a:ea typeface="宋体" pitchFamily="2" charset="-122"/>
              </a:rPr>
              <a:t>这里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Root1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Root2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是不同集合的根结点 </a:t>
            </a:r>
            <a:r>
              <a:rPr lang="zh-CN" altLang="en-US" b="1" dirty="0">
                <a:latin typeface="Courier New" pitchFamily="49" charset="0"/>
                <a:ea typeface="宋体" pitchFamily="2" charset="-122"/>
              </a:rPr>
              <a:t>*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/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S[Root2] = Root1;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}</a:t>
            </a:r>
            <a:endParaRPr kumimoji="0" lang="zh-CN" altLang="zh-CN" b="1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7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练习</a:t>
            </a:r>
            <a:endParaRPr lang="zh-CN" altLang="en-US" sz="2000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u="sng" dirty="0">
                <a:solidFill>
                  <a:srgbClr val="000000"/>
                </a:solidFill>
              </a:rPr>
              <a:t>第</a:t>
            </a:r>
            <a:r>
              <a:rPr kumimoji="1" lang="en-US" altLang="zh-CN" u="sng" dirty="0">
                <a:solidFill>
                  <a:srgbClr val="000000"/>
                </a:solidFill>
              </a:rPr>
              <a:t>4</a:t>
            </a:r>
            <a:r>
              <a:rPr kumimoji="1" lang="zh-CN" altLang="en-US" u="sng" dirty="0">
                <a:solidFill>
                  <a:srgbClr val="000000"/>
                </a:solidFill>
              </a:rPr>
              <a:t>章 树   </a:t>
            </a:r>
            <a:endParaRPr kumimoji="1" lang="en-US" altLang="zh-CN" u="sng" dirty="0">
              <a:solidFill>
                <a:srgbClr val="000000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§4.6.3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集合操作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0A304-7C45-4D64-BADC-8DF4DAEA3B45}"/>
              </a:ext>
            </a:extLst>
          </p:cNvPr>
          <p:cNvSpPr/>
          <p:nvPr/>
        </p:nvSpPr>
        <p:spPr>
          <a:xfrm>
            <a:off x="954087" y="1196752"/>
            <a:ext cx="7572428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已知在一段报文中有</a:t>
            </a:r>
            <a:r>
              <a:rPr lang="en-US" altLang="zh-CN" sz="2000" b="1" dirty="0">
                <a:solidFill>
                  <a:srgbClr val="0000FF"/>
                </a:solidFill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e</a:t>
            </a:r>
            <a:r>
              <a:rPr lang="zh-CN" altLang="en-US" sz="2000" b="1" dirty="0">
                <a:solidFill>
                  <a:srgbClr val="0000FF"/>
                </a:solidFill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</a:rPr>
              <a:t>f</a:t>
            </a:r>
            <a:r>
              <a:rPr lang="zh-CN" altLang="en-US" sz="2000" b="1" dirty="0"/>
              <a:t>六个字符，每个字符出现的频率依次为</a:t>
            </a:r>
            <a:r>
              <a:rPr lang="en-US" altLang="zh-CN" sz="2000" b="1" dirty="0">
                <a:solidFill>
                  <a:srgbClr val="0000FF"/>
                </a:solidFill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45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13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12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e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9</a:t>
            </a:r>
            <a:r>
              <a:rPr lang="zh-CN" altLang="en-US" sz="2000" b="1" dirty="0">
                <a:solidFill>
                  <a:srgbClr val="0000FF"/>
                </a:solidFill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f</a:t>
            </a:r>
            <a:r>
              <a:rPr lang="zh-CN" altLang="en-US" sz="2000" b="1" dirty="0">
                <a:solidFill>
                  <a:srgbClr val="0000FF"/>
                </a:solidFill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</a:rPr>
              <a:t>5</a:t>
            </a:r>
            <a:r>
              <a:rPr lang="zh-CN" altLang="en-US" sz="2000" b="1" dirty="0"/>
              <a:t>。要求对每个字符进行编码</a:t>
            </a:r>
            <a:r>
              <a:rPr lang="zh-CN" altLang="en-US" sz="2000" b="1" dirty="0">
                <a:solidFill>
                  <a:srgbClr val="0000FF"/>
                </a:solidFill>
              </a:rPr>
              <a:t>要求所发出的报文总长度最短</a:t>
            </a:r>
            <a:r>
              <a:rPr lang="zh-CN" altLang="en-US" sz="2000" b="1" dirty="0"/>
              <a:t>，并求该报文的平均码长。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885750"/>
            <a:ext cx="1676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数组</a:t>
            </a:r>
            <a:r>
              <a:rPr lang="en-US" altLang="zh-CN" sz="2000" b="1" dirty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 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95400" y="1198891"/>
            <a:ext cx="67056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插入</a:t>
            </a:r>
            <a:r>
              <a:rPr lang="en-US" altLang="zh-CN" sz="2000" b="1" dirty="0">
                <a:latin typeface="Arial" pitchFamily="34" charset="0"/>
              </a:rPr>
              <a:t> — </a:t>
            </a:r>
            <a:r>
              <a:rPr lang="zh-CN" altLang="en-US" sz="2000" b="1" dirty="0">
                <a:latin typeface="Arial" pitchFamily="34" charset="0"/>
              </a:rPr>
              <a:t>元素总是插入尾部</a:t>
            </a:r>
            <a:r>
              <a:rPr lang="en-US" altLang="zh-CN" sz="2000" b="1" dirty="0">
                <a:latin typeface="Arial" pitchFamily="34" charset="0"/>
              </a:rPr>
              <a:t>                         ~  </a:t>
            </a:r>
            <a:r>
              <a:rPr lang="en-US" altLang="zh-CN" sz="2000" b="1" dirty="0">
                <a:sym typeface="Symbol" pitchFamily="18" charset="2"/>
              </a:rPr>
              <a:t> ( 1 )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删除</a:t>
            </a:r>
            <a:r>
              <a:rPr lang="en-US" altLang="zh-CN" sz="2000" b="1" dirty="0">
                <a:latin typeface="Arial" pitchFamily="34" charset="0"/>
              </a:rPr>
              <a:t> — </a:t>
            </a:r>
            <a:r>
              <a:rPr lang="zh-CN" altLang="en-US" sz="2000" b="1" dirty="0">
                <a:latin typeface="Arial" pitchFamily="34" charset="0"/>
              </a:rPr>
              <a:t>查找最大（或最小）关键字</a:t>
            </a:r>
            <a:r>
              <a:rPr lang="en-US" altLang="zh-CN" sz="2000" b="1" dirty="0">
                <a:latin typeface="Arial" pitchFamily="34" charset="0"/>
              </a:rPr>
              <a:t>           ~  </a:t>
            </a:r>
            <a:r>
              <a:rPr lang="en-US" altLang="zh-CN" sz="2000" b="1" dirty="0">
                <a:sym typeface="Symbol" pitchFamily="18" charset="2"/>
              </a:rPr>
              <a:t> 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  <a:p>
            <a:r>
              <a:rPr lang="zh-CN" altLang="en-US" sz="2000" b="1" dirty="0">
                <a:latin typeface="Arial" pitchFamily="34" charset="0"/>
                <a:sym typeface="Symbol" pitchFamily="18" charset="2"/>
              </a:rPr>
              <a:t>            从数组中删去需要移动元素</a:t>
            </a:r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</a:t>
            </a:r>
            <a:r>
              <a:rPr lang="en-US" altLang="zh-CN" sz="2000" b="1" dirty="0">
                <a:latin typeface="Arial" pitchFamily="34" charset="0"/>
              </a:rPr>
              <a:t>~  </a:t>
            </a:r>
            <a:r>
              <a:rPr lang="en-US" altLang="zh-CN" sz="2000" b="1" dirty="0">
                <a:sym typeface="Symbol" pitchFamily="18" charset="2"/>
              </a:rPr>
              <a:t>O(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2100196"/>
            <a:ext cx="21336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链表</a:t>
            </a:r>
            <a:r>
              <a:rPr lang="en-US" altLang="zh-CN" sz="2000" b="1" dirty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95400" y="2484775"/>
            <a:ext cx="649131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插入 </a:t>
            </a:r>
            <a:r>
              <a:rPr lang="en-US" altLang="zh-CN" sz="2000" b="1" dirty="0">
                <a:latin typeface="Arial" pitchFamily="34" charset="0"/>
              </a:rPr>
              <a:t>— </a:t>
            </a:r>
            <a:r>
              <a:rPr lang="zh-CN" altLang="en-US" sz="2000" b="1" dirty="0">
                <a:latin typeface="Arial" pitchFamily="34" charset="0"/>
              </a:rPr>
              <a:t>元素总是插入链表的头部</a:t>
            </a:r>
            <a:r>
              <a:rPr lang="en-US" altLang="zh-CN" sz="2000" b="1" dirty="0">
                <a:latin typeface="Arial" pitchFamily="34" charset="0"/>
              </a:rPr>
              <a:t>              ~  </a:t>
            </a:r>
            <a:r>
              <a:rPr lang="en-US" altLang="zh-CN" sz="2000" b="1" dirty="0">
                <a:sym typeface="Symbol" pitchFamily="18" charset="2"/>
              </a:rPr>
              <a:t> ( 1 )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删除 </a:t>
            </a:r>
            <a:r>
              <a:rPr lang="en-US" altLang="zh-CN" sz="2000" b="1" dirty="0">
                <a:latin typeface="Arial" pitchFamily="34" charset="0"/>
              </a:rPr>
              <a:t>— </a:t>
            </a:r>
            <a:r>
              <a:rPr lang="zh-CN" altLang="en-US" sz="2000" b="1" dirty="0">
                <a:latin typeface="Arial" pitchFamily="34" charset="0"/>
              </a:rPr>
              <a:t>查找最大（或最小）关键字</a:t>
            </a:r>
            <a:r>
              <a:rPr lang="en-US" altLang="zh-CN" sz="2000" b="1" dirty="0">
                <a:latin typeface="Arial" pitchFamily="34" charset="0"/>
              </a:rPr>
              <a:t>          ~  </a:t>
            </a:r>
            <a:r>
              <a:rPr lang="en-US" altLang="zh-CN" sz="2000" b="1" dirty="0">
                <a:sym typeface="Symbol" pitchFamily="18" charset="2"/>
              </a:rPr>
              <a:t> ( </a:t>
            </a:r>
            <a:r>
              <a:rPr lang="en-US" altLang="zh-CN" sz="2000" b="1" i="1" dirty="0">
                <a:sym typeface="Symbol" pitchFamily="18" charset="2"/>
              </a:rPr>
              <a:t>n</a:t>
            </a:r>
            <a:r>
              <a:rPr lang="en-US" altLang="zh-CN" sz="2000" b="1" dirty="0">
                <a:sym typeface="Symbol" pitchFamily="18" charset="2"/>
              </a:rPr>
              <a:t> )</a:t>
            </a:r>
          </a:p>
          <a:p>
            <a:r>
              <a:rPr lang="zh-CN" altLang="en-US" sz="2000" b="1" dirty="0">
                <a:latin typeface="Arial" pitchFamily="34" charset="0"/>
                <a:sym typeface="Symbol" pitchFamily="18" charset="2"/>
              </a:rPr>
              <a:t>             删去结点                                       </a:t>
            </a:r>
            <a:r>
              <a:rPr lang="en-US" altLang="zh-CN" sz="2000" b="1" dirty="0">
                <a:latin typeface="Arial" pitchFamily="34" charset="0"/>
              </a:rPr>
              <a:t>~ </a:t>
            </a:r>
            <a:r>
              <a:rPr lang="en-US" altLang="zh-CN" sz="2000" b="1" dirty="0">
                <a:sym typeface="Symbol" pitchFamily="18" charset="2"/>
              </a:rPr>
              <a:t>( 1 )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3457518"/>
            <a:ext cx="26670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有序数组</a:t>
            </a:r>
            <a:r>
              <a:rPr lang="en-US" altLang="zh-CN" sz="2000" b="1" dirty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95400" y="3770659"/>
            <a:ext cx="7391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插入  </a:t>
            </a:r>
            <a:r>
              <a:rPr lang="en-US" altLang="zh-CN" sz="2000" b="1" dirty="0">
                <a:latin typeface="Arial" pitchFamily="34" charset="0"/>
              </a:rPr>
              <a:t>—  </a:t>
            </a:r>
            <a:r>
              <a:rPr lang="zh-CN" altLang="en-US" sz="2000" b="1" dirty="0">
                <a:latin typeface="Arial" pitchFamily="34" charset="0"/>
              </a:rPr>
              <a:t>找到合适的位置                          </a:t>
            </a:r>
            <a:r>
              <a:rPr lang="en-US" altLang="zh-CN" sz="2000" b="1" dirty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 </a:t>
            </a:r>
            <a:r>
              <a:rPr lang="zh-CN" altLang="en-US" b="1" dirty="0">
                <a:sym typeface="Symbol" pitchFamily="18" charset="2"/>
              </a:rPr>
              <a:t>或 </a:t>
            </a:r>
            <a:r>
              <a:rPr lang="en-US" altLang="zh-CN" b="1" dirty="0">
                <a:sym typeface="Symbol" pitchFamily="18" charset="2"/>
              </a:rPr>
              <a:t>O(log</a:t>
            </a:r>
            <a:r>
              <a:rPr lang="en-US" altLang="zh-CN" b="1" baseline="-25000" dirty="0"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</a:t>
            </a:r>
          </a:p>
          <a:p>
            <a:r>
              <a:rPr lang="zh-CN" altLang="en-US" sz="2000" b="1" dirty="0">
                <a:latin typeface="Arial" pitchFamily="34" charset="0"/>
                <a:sym typeface="Symbol" pitchFamily="18" charset="2"/>
              </a:rPr>
              <a:t>               移动元素并插入                          </a:t>
            </a:r>
            <a:r>
              <a:rPr lang="en-US" altLang="zh-CN" sz="2000" b="1" dirty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删除  </a:t>
            </a:r>
            <a:r>
              <a:rPr lang="en-US" altLang="zh-CN" sz="2000" b="1" dirty="0">
                <a:latin typeface="Arial" pitchFamily="34" charset="0"/>
              </a:rPr>
              <a:t>—  </a:t>
            </a:r>
            <a:r>
              <a:rPr lang="zh-CN" altLang="en-US" sz="2000" b="1" dirty="0">
                <a:latin typeface="Arial" pitchFamily="34" charset="0"/>
              </a:rPr>
              <a:t>删去最后一个元素                      </a:t>
            </a:r>
            <a:r>
              <a:rPr lang="en-US" altLang="zh-CN" sz="2000" b="1" dirty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7200" y="4870430"/>
            <a:ext cx="3200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sym typeface="Wingdings" pitchFamily="2" charset="2"/>
              </a:rPr>
              <a:t>  </a:t>
            </a:r>
            <a:r>
              <a:rPr lang="zh-CN" altLang="en-US" sz="2000" b="1" dirty="0">
                <a:solidFill>
                  <a:schemeClr val="accent1"/>
                </a:solidFill>
                <a:sym typeface="Wingdings" pitchFamily="2" charset="2"/>
              </a:rPr>
              <a:t>有序链表</a:t>
            </a:r>
            <a:r>
              <a:rPr lang="en-US" altLang="zh-CN" sz="2000" b="1" dirty="0">
                <a:solidFill>
                  <a:schemeClr val="accent1"/>
                </a:solidFill>
                <a:latin typeface="Arial" pitchFamily="34" charset="0"/>
                <a:sym typeface="Wingdings" pitchFamily="2" charset="2"/>
              </a:rPr>
              <a:t>: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5400" y="5251430"/>
            <a:ext cx="7391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插入 </a:t>
            </a:r>
            <a:r>
              <a:rPr lang="en-US" altLang="zh-CN" sz="2000" b="1" dirty="0">
                <a:latin typeface="Arial" pitchFamily="34" charset="0"/>
              </a:rPr>
              <a:t>—  </a:t>
            </a:r>
            <a:r>
              <a:rPr lang="zh-CN" altLang="en-US" sz="2000" b="1" dirty="0">
                <a:latin typeface="Arial" pitchFamily="34" charset="0"/>
              </a:rPr>
              <a:t>找到合适的位置                           </a:t>
            </a:r>
            <a:r>
              <a:rPr lang="en-US" altLang="zh-CN" sz="2000" b="1" dirty="0">
                <a:latin typeface="Arial" pitchFamily="34" charset="0"/>
              </a:rPr>
              <a:t>~  </a:t>
            </a:r>
            <a:r>
              <a:rPr lang="en-US" altLang="zh-CN" b="1" dirty="0">
                <a:sym typeface="Symbol" pitchFamily="18" charset="2"/>
              </a:rPr>
              <a:t>O( </a:t>
            </a:r>
            <a:r>
              <a:rPr lang="en-US" altLang="zh-CN" b="1" i="1" dirty="0">
                <a:sym typeface="Symbol" pitchFamily="18" charset="2"/>
              </a:rPr>
              <a:t>n</a:t>
            </a:r>
            <a:r>
              <a:rPr lang="en-US" altLang="zh-CN" b="1" dirty="0">
                <a:sym typeface="Symbol" pitchFamily="18" charset="2"/>
              </a:rPr>
              <a:t> )</a:t>
            </a:r>
          </a:p>
          <a:p>
            <a:r>
              <a:rPr lang="en-US" altLang="zh-CN" sz="2000" b="1" dirty="0">
                <a:latin typeface="Arial" pitchFamily="34" charset="0"/>
                <a:sym typeface="Symbol" pitchFamily="18" charset="2"/>
              </a:rPr>
              <a:t>              </a:t>
            </a:r>
            <a:r>
              <a:rPr lang="zh-CN" altLang="en-US" sz="2000" b="1" dirty="0">
                <a:latin typeface="Arial" pitchFamily="34" charset="0"/>
                <a:sym typeface="Symbol" pitchFamily="18" charset="2"/>
              </a:rPr>
              <a:t>插入元素                                      </a:t>
            </a:r>
            <a:r>
              <a:rPr lang="en-US" altLang="zh-CN" sz="2000" b="1" dirty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  <a:p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</a:rPr>
              <a:t>删除 </a:t>
            </a:r>
            <a:r>
              <a:rPr lang="en-US" altLang="zh-CN" sz="2000" b="1" dirty="0">
                <a:latin typeface="Arial" pitchFamily="34" charset="0"/>
              </a:rPr>
              <a:t>—  </a:t>
            </a:r>
            <a:r>
              <a:rPr lang="zh-CN" altLang="en-US" sz="2000" b="1" dirty="0">
                <a:latin typeface="Arial" pitchFamily="34" charset="0"/>
              </a:rPr>
              <a:t>删除首元素或最后元素                </a:t>
            </a:r>
            <a:r>
              <a:rPr lang="en-US" altLang="zh-CN" sz="2000" b="1" dirty="0">
                <a:latin typeface="Arial" pitchFamily="34" charset="0"/>
              </a:rPr>
              <a:t>~ </a:t>
            </a:r>
            <a:r>
              <a:rPr lang="en-US" altLang="zh-CN" b="1" dirty="0">
                <a:sym typeface="Symbol" pitchFamily="18" charset="2"/>
              </a:rPr>
              <a:t>( 1 )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658502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§4.6.1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堆及其操作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467005"/>
            <a:ext cx="5286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若采用数组或链表实现优先队列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596" y="428604"/>
            <a:ext cx="4929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采用</a:t>
            </a:r>
            <a:r>
              <a:rPr lang="zh-CN" altLang="en-US" sz="2400" b="1" dirty="0">
                <a:solidFill>
                  <a:srgbClr val="0000FF"/>
                </a:solidFill>
              </a:rPr>
              <a:t>完全二叉树</a:t>
            </a:r>
            <a:r>
              <a:rPr lang="zh-CN" altLang="en-US" sz="2400" b="1" dirty="0"/>
              <a:t>表示优先队列 </a:t>
            </a:r>
            <a:endParaRPr lang="en-US" altLang="zh-CN" sz="2400" b="1" dirty="0"/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785786" y="928670"/>
            <a:ext cx="5715040" cy="3143272"/>
            <a:chOff x="3510" y="6468"/>
            <a:chExt cx="4500" cy="2688"/>
          </a:xfrm>
        </p:grpSpPr>
        <p:sp>
          <p:nvSpPr>
            <p:cNvPr id="8194" name="Line 2"/>
            <p:cNvSpPr>
              <a:spLocks noChangeShapeType="1"/>
            </p:cNvSpPr>
            <p:nvPr/>
          </p:nvSpPr>
          <p:spPr bwMode="auto">
            <a:xfrm flipH="1">
              <a:off x="6271" y="734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6766" y="732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061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826" y="7524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5071" y="699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5401" y="6821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890" y="7333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385" y="7318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68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430" y="752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6091" y="6809"/>
              <a:ext cx="42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>
              <a:off x="4527" y="7861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5022" y="7846"/>
              <a:ext cx="22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4317" y="8057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082" y="8042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3528" y="8532"/>
              <a:ext cx="4302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       a     b     c     d     e     f      g     h      </a:t>
              </a:r>
              <a:r>
                <a:rPr kumimoji="0" lang="en-US" altLang="zh-CN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38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V="1">
              <a:off x="42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46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9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53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568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604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640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 flipV="1">
              <a:off x="676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7128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6438" y="7026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748" y="646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5178" y="8148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5868" y="6573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a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5178" y="7116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b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6" name="Text Box 34"/>
            <p:cNvSpPr txBox="1">
              <a:spLocks noChangeArrowheads="1"/>
            </p:cNvSpPr>
            <p:nvPr/>
          </p:nvSpPr>
          <p:spPr bwMode="auto">
            <a:xfrm>
              <a:off x="6558" y="7152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c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77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5538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e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6153" y="7650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f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6933" y="7635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g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4428" y="8169"/>
              <a:ext cx="180" cy="1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6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h</a:t>
              </a:r>
              <a:endParaRPr kumimoji="0" lang="zh-CN" altLang="zh-C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510" y="8895"/>
              <a:ext cx="4500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 0     1     2      3     4     5     6     7      8     9    10   11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 flipV="1">
              <a:off x="7470" y="85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71472" y="421481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堆的两个特性</a:t>
            </a:r>
          </a:p>
        </p:txBody>
      </p:sp>
      <p:sp>
        <p:nvSpPr>
          <p:cNvPr id="50" name="矩形 49"/>
          <p:cNvSpPr/>
          <p:nvPr/>
        </p:nvSpPr>
        <p:spPr>
          <a:xfrm>
            <a:off x="571472" y="4500570"/>
            <a:ext cx="68580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zh-CN" altLang="en-US" sz="2000" b="1" dirty="0">
                <a:solidFill>
                  <a:srgbClr val="0000FF"/>
                </a:solidFill>
              </a:rPr>
              <a:t>结构性</a:t>
            </a:r>
            <a:r>
              <a:rPr lang="zh-CN" altLang="en-US" sz="2000" b="1" dirty="0"/>
              <a:t>：用</a:t>
            </a:r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zh-CN" altLang="en-US" sz="2000" b="1" dirty="0"/>
              <a:t>表示的完全二叉树；</a:t>
            </a:r>
            <a:endParaRPr lang="en-US" altLang="zh-CN" sz="2000" b="1" dirty="0"/>
          </a:p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zh-CN" altLang="en-US" sz="2000" b="1" dirty="0">
                <a:solidFill>
                  <a:srgbClr val="0000FF"/>
                </a:solidFill>
              </a:rPr>
              <a:t>有序性</a:t>
            </a:r>
            <a:r>
              <a:rPr lang="zh-CN" altLang="en-US" sz="2000" b="1" dirty="0"/>
              <a:t>：根结点到</a:t>
            </a:r>
            <a:r>
              <a:rPr lang="zh-CN" altLang="zh-CN" sz="2000" b="1" dirty="0"/>
              <a:t>任一结点</a:t>
            </a:r>
            <a:r>
              <a:rPr lang="zh-CN" altLang="en-US" sz="2000" b="1" dirty="0"/>
              <a:t>的关键字序列保持</a:t>
            </a:r>
            <a:r>
              <a:rPr lang="zh-CN" altLang="en-US" sz="2000" b="1" dirty="0">
                <a:solidFill>
                  <a:srgbClr val="0000FF"/>
                </a:solidFill>
              </a:rPr>
              <a:t>非递增</a:t>
            </a:r>
            <a:r>
              <a:rPr lang="zh-CN" altLang="en-US" sz="2000" b="1" dirty="0"/>
              <a:t>（称“</a:t>
            </a:r>
            <a:r>
              <a:rPr lang="zh-CN" altLang="en-US" sz="2000" b="1" dirty="0">
                <a:solidFill>
                  <a:srgbClr val="0000FF"/>
                </a:solidFill>
              </a:rPr>
              <a:t>最大堆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MaxHeap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/>
              <a:t>”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也称“</a:t>
            </a:r>
            <a:r>
              <a:rPr lang="zh-CN" altLang="en-US" sz="2000" b="1" dirty="0">
                <a:solidFill>
                  <a:srgbClr val="0000FF"/>
                </a:solidFill>
              </a:rPr>
              <a:t>大顶堆</a:t>
            </a:r>
            <a:r>
              <a:rPr lang="zh-CN" altLang="en-US" sz="2000" b="1" dirty="0"/>
              <a:t>” ）或者</a:t>
            </a:r>
            <a:r>
              <a:rPr lang="zh-CN" altLang="en-US" sz="2000" b="1" dirty="0">
                <a:solidFill>
                  <a:srgbClr val="0000FF"/>
                </a:solidFill>
              </a:rPr>
              <a:t>非递减</a:t>
            </a:r>
            <a:r>
              <a:rPr lang="zh-CN" altLang="en-US" sz="2000" b="1" dirty="0"/>
              <a:t>（称“</a:t>
            </a:r>
            <a:r>
              <a:rPr lang="zh-CN" altLang="en-US" sz="2000" b="1" dirty="0">
                <a:solidFill>
                  <a:srgbClr val="0000FF"/>
                </a:solidFill>
              </a:rPr>
              <a:t>最小堆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MinHeap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r>
              <a:rPr lang="zh-CN" altLang="en-US" sz="2000" b="1" dirty="0"/>
              <a:t>”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也称“</a:t>
            </a:r>
            <a:r>
              <a:rPr lang="zh-CN" altLang="en-US" sz="2000" b="1" dirty="0">
                <a:solidFill>
                  <a:srgbClr val="0000FF"/>
                </a:solidFill>
              </a:rPr>
              <a:t>小顶堆</a:t>
            </a:r>
            <a:r>
              <a:rPr lang="zh-CN" altLang="en-US" sz="2000" b="1" dirty="0"/>
              <a:t>” ）。</a:t>
            </a:r>
          </a:p>
        </p:txBody>
      </p:sp>
      <p:sp>
        <p:nvSpPr>
          <p:cNvPr id="52" name="矩形 51"/>
          <p:cNvSpPr/>
          <p:nvPr/>
        </p:nvSpPr>
        <p:spPr>
          <a:xfrm>
            <a:off x="5357818" y="1071546"/>
            <a:ext cx="3429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dirty="0"/>
              <a:t>“大顶堆”：</a:t>
            </a:r>
            <a:r>
              <a:rPr lang="en-US" altLang="zh-CN" sz="2000" b="1" dirty="0"/>
              <a:t>a ≥ b ≥ d ≥ e</a:t>
            </a:r>
          </a:p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</a:t>
            </a:r>
            <a:r>
              <a:rPr lang="zh-CN" altLang="en-US" sz="2000" b="1" dirty="0"/>
              <a:t> “小顶堆”：</a:t>
            </a:r>
            <a:r>
              <a:rPr lang="en-US" altLang="zh-CN" sz="2000" b="1" dirty="0"/>
              <a:t> a ≤ c ≤ 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02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571480"/>
            <a:ext cx="4000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</a:t>
            </a:r>
            <a:r>
              <a:rPr lang="zh-CN" altLang="en-US" sz="2000" b="1" dirty="0">
                <a:solidFill>
                  <a:srgbClr val="0000FF"/>
                </a:solidFill>
              </a:rPr>
              <a:t>最大堆和最小堆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500034" y="1214422"/>
            <a:ext cx="8001056" cy="1857388"/>
            <a:chOff x="1980" y="4417"/>
            <a:chExt cx="7740" cy="1547"/>
          </a:xfrm>
        </p:grpSpPr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8869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6724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785" y="4495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2853" y="4480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535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47" name="Oval 3"/>
            <p:cNvSpPr>
              <a:spLocks noChangeArrowheads="1"/>
            </p:cNvSpPr>
            <p:nvPr/>
          </p:nvSpPr>
          <p:spPr bwMode="auto">
            <a:xfrm>
              <a:off x="2763" y="4417"/>
              <a:ext cx="374" cy="374"/>
            </a:xfrm>
            <a:prstGeom prst="ellipse">
              <a:avLst/>
            </a:prstGeom>
            <a:solidFill>
              <a:srgbClr val="0070C0">
                <a:alpha val="31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2236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11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3330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420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1980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2055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66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641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3061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136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3090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2235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533" y="5250"/>
              <a:ext cx="127" cy="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>
              <a:off x="3315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4695" y="4417"/>
              <a:ext cx="374" cy="374"/>
            </a:xfrm>
            <a:prstGeom prst="ellipse">
              <a:avLst/>
            </a:prstGeom>
            <a:solidFill>
              <a:srgbClr val="0070C0">
                <a:alpha val="4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426" y="5089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4501" y="5167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4680" y="4762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6406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6634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6107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6182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16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7201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7291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5851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5926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6437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6512" y="5653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6932" y="5575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7022" y="563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38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6961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H="1">
              <a:off x="6106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6403" y="5206"/>
              <a:ext cx="128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 flipH="1">
              <a:off x="7186" y="5248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 flipH="1">
              <a:off x="8551" y="4740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8779" y="4417"/>
              <a:ext cx="374" cy="374"/>
            </a:xfrm>
            <a:prstGeom prst="ellipse">
              <a:avLst/>
            </a:prstGeom>
            <a:solidFill>
              <a:schemeClr val="accent5">
                <a:lumMod val="75000"/>
                <a:alpha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8" name="Oval 44"/>
            <p:cNvSpPr>
              <a:spLocks noChangeArrowheads="1"/>
            </p:cNvSpPr>
            <p:nvPr/>
          </p:nvSpPr>
          <p:spPr bwMode="auto">
            <a:xfrm>
              <a:off x="8252" y="4888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8327" y="4966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9346" y="4903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9436" y="4981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2" name="Oval 48"/>
            <p:cNvSpPr>
              <a:spLocks noChangeArrowheads="1"/>
            </p:cNvSpPr>
            <p:nvPr/>
          </p:nvSpPr>
          <p:spPr bwMode="auto">
            <a:xfrm>
              <a:off x="7996" y="5590"/>
              <a:ext cx="374" cy="3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3" name="Text Box 49"/>
            <p:cNvSpPr txBox="1">
              <a:spLocks noChangeArrowheads="1"/>
            </p:cNvSpPr>
            <p:nvPr/>
          </p:nvSpPr>
          <p:spPr bwMode="auto">
            <a:xfrm>
              <a:off x="8071" y="5668"/>
              <a:ext cx="227" cy="2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9106" y="4751"/>
              <a:ext cx="295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 flipH="1">
              <a:off x="8251" y="5263"/>
              <a:ext cx="125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28596" y="3929066"/>
            <a:ext cx="1782147" cy="1857388"/>
            <a:chOff x="428596" y="3929066"/>
            <a:chExt cx="1782147" cy="1857388"/>
          </a:xfrm>
        </p:grpSpPr>
        <p:sp>
          <p:nvSpPr>
            <p:cNvPr id="60" name="Line 2"/>
            <p:cNvSpPr>
              <a:spLocks noChangeShapeType="1"/>
            </p:cNvSpPr>
            <p:nvPr/>
          </p:nvSpPr>
          <p:spPr bwMode="auto">
            <a:xfrm flipH="1">
              <a:off x="1002315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1238005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1331041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56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93230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770760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824129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917165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40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8596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506126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18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546056" y="531940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1623586" y="541305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1576034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692197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>
              <a:off x="1808623" y="4926797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429124" y="3929066"/>
            <a:ext cx="1782147" cy="1857388"/>
            <a:chOff x="4432927" y="3929066"/>
            <a:chExt cx="1782147" cy="1857388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038691" y="5319406"/>
              <a:ext cx="386614" cy="449039"/>
              <a:chOff x="5038691" y="5319406"/>
              <a:chExt cx="386614" cy="449039"/>
            </a:xfrm>
          </p:grpSpPr>
          <p:sp>
            <p:nvSpPr>
              <p:cNvPr id="91" name="Oval 33"/>
              <p:cNvSpPr>
                <a:spLocks noChangeArrowheads="1"/>
              </p:cNvSpPr>
              <p:nvPr/>
            </p:nvSpPr>
            <p:spPr bwMode="auto">
              <a:xfrm>
                <a:off x="5038691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2" name="Text Box 34"/>
              <p:cNvSpPr txBox="1">
                <a:spLocks noChangeArrowheads="1"/>
              </p:cNvSpPr>
              <p:nvPr/>
            </p:nvSpPr>
            <p:spPr bwMode="auto">
              <a:xfrm>
                <a:off x="5116221" y="541305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15</a:t>
                </a:r>
                <a:endPara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432927" y="3929066"/>
              <a:ext cx="1782147" cy="1857388"/>
              <a:chOff x="4432927" y="3929066"/>
              <a:chExt cx="1782147" cy="1857388"/>
            </a:xfrm>
          </p:grpSpPr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 flipH="1">
                <a:off x="5006646" y="4316872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3" name="Oval 25"/>
              <p:cNvSpPr>
                <a:spLocks noChangeArrowheads="1"/>
              </p:cNvSpPr>
              <p:nvPr/>
            </p:nvSpPr>
            <p:spPr bwMode="auto">
              <a:xfrm>
                <a:off x="5242336" y="392906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4" name="Text Box 26"/>
              <p:cNvSpPr txBox="1">
                <a:spLocks noChangeArrowheads="1"/>
              </p:cNvSpPr>
              <p:nvPr/>
            </p:nvSpPr>
            <p:spPr bwMode="auto">
              <a:xfrm>
                <a:off x="5335371" y="400470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5</a:t>
                </a:r>
                <a:endParaRPr kumimoji="0" lang="zh-CN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27"/>
              <p:cNvSpPr>
                <a:spLocks noChangeArrowheads="1"/>
              </p:cNvSpPr>
              <p:nvPr/>
            </p:nvSpPr>
            <p:spPr bwMode="auto">
              <a:xfrm>
                <a:off x="4697561" y="4494567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6" name="Text Box 28"/>
              <p:cNvSpPr txBox="1">
                <a:spLocks noChangeArrowheads="1"/>
              </p:cNvSpPr>
              <p:nvPr/>
            </p:nvSpPr>
            <p:spPr bwMode="auto">
              <a:xfrm>
                <a:off x="4775091" y="4588217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16</a:t>
                </a:r>
                <a:endParaRPr kumimoji="0" lang="zh-CN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5828460" y="451257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88" name="Text Box 30"/>
              <p:cNvSpPr txBox="1">
                <a:spLocks noChangeArrowheads="1"/>
              </p:cNvSpPr>
              <p:nvPr/>
            </p:nvSpPr>
            <p:spPr bwMode="auto">
              <a:xfrm>
                <a:off x="5921495" y="460622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30</a:t>
                </a:r>
                <a:endParaRPr kumimoji="0" lang="zh-CN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auto">
              <a:xfrm>
                <a:off x="4432927" y="5337415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4510456" y="5431065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49</a:t>
                </a:r>
                <a:endParaRPr kumimoji="0" lang="zh-CN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5550387" y="5319406"/>
                <a:ext cx="386614" cy="44903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4" name="Text Box 36"/>
              <p:cNvSpPr txBox="1">
                <a:spLocks noChangeArrowheads="1"/>
              </p:cNvSpPr>
              <p:nvPr/>
            </p:nvSpPr>
            <p:spPr bwMode="auto">
              <a:xfrm>
                <a:off x="5643422" y="5395046"/>
                <a:ext cx="234656" cy="2485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38</a:t>
                </a:r>
                <a:endParaRPr kumimoji="0" lang="zh-CN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Line 37"/>
              <p:cNvSpPr>
                <a:spLocks noChangeShapeType="1"/>
              </p:cNvSpPr>
              <p:nvPr/>
            </p:nvSpPr>
            <p:spPr bwMode="auto">
              <a:xfrm>
                <a:off x="5580365" y="4330079"/>
                <a:ext cx="304950" cy="25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H="1">
                <a:off x="4696527" y="4944806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7" name="Line 39"/>
              <p:cNvSpPr>
                <a:spLocks noChangeShapeType="1"/>
              </p:cNvSpPr>
              <p:nvPr/>
            </p:nvSpPr>
            <p:spPr bwMode="auto">
              <a:xfrm>
                <a:off x="5004431" y="4875770"/>
                <a:ext cx="131431" cy="482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5812954" y="4926797"/>
                <a:ext cx="129216" cy="3950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b="1"/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6647505" y="3929066"/>
            <a:ext cx="1782147" cy="1857388"/>
            <a:chOff x="6647505" y="3929066"/>
            <a:chExt cx="1782147" cy="1857388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H="1">
              <a:off x="7221224" y="4316872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7456914" y="392906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7549949" y="400470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37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2" name="Oval 44"/>
            <p:cNvSpPr>
              <a:spLocks noChangeArrowheads="1"/>
            </p:cNvSpPr>
            <p:nvPr/>
          </p:nvSpPr>
          <p:spPr bwMode="auto">
            <a:xfrm>
              <a:off x="6912139" y="4494567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6989669" y="4588217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19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" name="Oval 46"/>
            <p:cNvSpPr>
              <a:spLocks noChangeArrowheads="1"/>
            </p:cNvSpPr>
            <p:nvPr/>
          </p:nvSpPr>
          <p:spPr bwMode="auto">
            <a:xfrm>
              <a:off x="8043038" y="4512576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8136073" y="4606226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30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6" name="Oval 48"/>
            <p:cNvSpPr>
              <a:spLocks noChangeArrowheads="1"/>
            </p:cNvSpPr>
            <p:nvPr/>
          </p:nvSpPr>
          <p:spPr bwMode="auto">
            <a:xfrm>
              <a:off x="6647505" y="5337415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7" name="Text Box 49"/>
            <p:cNvSpPr txBox="1">
              <a:spLocks noChangeArrowheads="1"/>
            </p:cNvSpPr>
            <p:nvPr/>
          </p:nvSpPr>
          <p:spPr bwMode="auto">
            <a:xfrm>
              <a:off x="6725034" y="5431065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33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7794943" y="4330079"/>
              <a:ext cx="304950" cy="258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H="1">
              <a:off x="6911105" y="4944806"/>
              <a:ext cx="129216" cy="395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  <p:sp>
        <p:nvSpPr>
          <p:cNvPr id="110" name="矩形 109"/>
          <p:cNvSpPr/>
          <p:nvPr/>
        </p:nvSpPr>
        <p:spPr>
          <a:xfrm>
            <a:off x="642910" y="3357562"/>
            <a:ext cx="4000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】</a:t>
            </a:r>
            <a:r>
              <a:rPr lang="zh-CN" altLang="en-US" sz="2000" b="1" dirty="0">
                <a:solidFill>
                  <a:srgbClr val="0000FF"/>
                </a:solidFill>
              </a:rPr>
              <a:t>不是堆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3000364" y="4071942"/>
            <a:ext cx="864935" cy="1255868"/>
            <a:chOff x="3000364" y="4071942"/>
            <a:chExt cx="864935" cy="1255868"/>
          </a:xfrm>
        </p:grpSpPr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000364" y="4071942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3478685" y="4878771"/>
              <a:ext cx="386614" cy="449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3293795" y="4500570"/>
              <a:ext cx="285751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3087308" y="4159589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21</a:t>
              </a:r>
              <a:endPara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5" name="Text Box 22"/>
            <p:cNvSpPr txBox="1">
              <a:spLocks noChangeArrowheads="1"/>
            </p:cNvSpPr>
            <p:nvPr/>
          </p:nvSpPr>
          <p:spPr bwMode="auto">
            <a:xfrm>
              <a:off x="3550123" y="4966418"/>
              <a:ext cx="234656" cy="2485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10</a:t>
              </a:r>
              <a:endParaRPr kumimoji="0" lang="zh-CN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6" name="Group 35"/>
          <p:cNvGrpSpPr>
            <a:grpSpLocks/>
          </p:cNvGrpSpPr>
          <p:nvPr/>
        </p:nvGrpSpPr>
        <p:grpSpPr bwMode="auto">
          <a:xfrm>
            <a:off x="928662" y="5072074"/>
            <a:ext cx="457200" cy="409575"/>
            <a:chOff x="1680" y="3744"/>
            <a:chExt cx="288" cy="258"/>
          </a:xfrm>
        </p:grpSpPr>
        <p:sp>
          <p:nvSpPr>
            <p:cNvPr id="117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" name="Group 35"/>
          <p:cNvGrpSpPr>
            <a:grpSpLocks/>
          </p:cNvGrpSpPr>
          <p:nvPr/>
        </p:nvGrpSpPr>
        <p:grpSpPr bwMode="auto">
          <a:xfrm>
            <a:off x="2714612" y="4714884"/>
            <a:ext cx="457200" cy="409575"/>
            <a:chOff x="1680" y="3744"/>
            <a:chExt cx="288" cy="258"/>
          </a:xfrm>
        </p:grpSpPr>
        <p:sp>
          <p:nvSpPr>
            <p:cNvPr id="12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2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2" name="Oval 25"/>
          <p:cNvSpPr>
            <a:spLocks noChangeArrowheads="1"/>
          </p:cNvSpPr>
          <p:nvPr/>
        </p:nvSpPr>
        <p:spPr bwMode="auto">
          <a:xfrm>
            <a:off x="5214942" y="392906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33" name="Oval 25"/>
          <p:cNvSpPr>
            <a:spLocks noChangeArrowheads="1"/>
          </p:cNvSpPr>
          <p:nvPr/>
        </p:nvSpPr>
        <p:spPr bwMode="auto">
          <a:xfrm>
            <a:off x="4685452" y="4480159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34" name="Oval 25"/>
          <p:cNvSpPr>
            <a:spLocks noChangeArrowheads="1"/>
          </p:cNvSpPr>
          <p:nvPr/>
        </p:nvSpPr>
        <p:spPr bwMode="auto">
          <a:xfrm>
            <a:off x="5042642" y="5337415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grpSp>
        <p:nvGrpSpPr>
          <p:cNvPr id="135" name="Group 35"/>
          <p:cNvGrpSpPr>
            <a:grpSpLocks/>
          </p:cNvGrpSpPr>
          <p:nvPr/>
        </p:nvGrpSpPr>
        <p:grpSpPr bwMode="auto">
          <a:xfrm>
            <a:off x="5143504" y="4714884"/>
            <a:ext cx="457200" cy="409575"/>
            <a:chOff x="1680" y="3744"/>
            <a:chExt cx="288" cy="258"/>
          </a:xfrm>
        </p:grpSpPr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7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38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0" name="Oval 25"/>
          <p:cNvSpPr>
            <a:spLocks noChangeArrowheads="1"/>
          </p:cNvSpPr>
          <p:nvPr/>
        </p:nvSpPr>
        <p:spPr bwMode="auto">
          <a:xfrm>
            <a:off x="7471534" y="392906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6900030" y="4500570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sp>
        <p:nvSpPr>
          <p:cNvPr id="142" name="Oval 25"/>
          <p:cNvSpPr>
            <a:spLocks noChangeArrowheads="1"/>
          </p:cNvSpPr>
          <p:nvPr/>
        </p:nvSpPr>
        <p:spPr bwMode="auto">
          <a:xfrm>
            <a:off x="6643702" y="5357826"/>
            <a:ext cx="386614" cy="449039"/>
          </a:xfrm>
          <a:prstGeom prst="ellipse">
            <a:avLst/>
          </a:prstGeom>
          <a:solidFill>
            <a:schemeClr val="accent6">
              <a:lumMod val="40000"/>
              <a:lumOff val="60000"/>
              <a:alpha val="39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/>
          </a:p>
        </p:txBody>
      </p:sp>
      <p:grpSp>
        <p:nvGrpSpPr>
          <p:cNvPr id="143" name="Group 35"/>
          <p:cNvGrpSpPr>
            <a:grpSpLocks/>
          </p:cNvGrpSpPr>
          <p:nvPr/>
        </p:nvGrpSpPr>
        <p:grpSpPr bwMode="auto">
          <a:xfrm>
            <a:off x="7400948" y="4948251"/>
            <a:ext cx="457200" cy="409575"/>
            <a:chOff x="1680" y="3744"/>
            <a:chExt cx="288" cy="258"/>
          </a:xfrm>
        </p:grpSpPr>
        <p:sp>
          <p:nvSpPr>
            <p:cNvPr id="144" name="AutoShape 36"/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7"/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46" name="Line 38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39"/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7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32" grpId="0" animBg="1"/>
      <p:bldP spid="133" grpId="0" animBg="1"/>
      <p:bldP spid="134" grpId="0" animBg="1"/>
      <p:bldP spid="140" grpId="0" animBg="1"/>
      <p:bldP spid="141" grpId="0" animBg="1"/>
      <p:bldP spid="1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928670"/>
            <a:ext cx="2295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zh-CN" altLang="en-US" sz="2000" b="1" dirty="0"/>
              <a:t>最大堆的</a:t>
            </a:r>
            <a:r>
              <a:rPr lang="zh-CN" altLang="en-US" sz="2000" b="1" dirty="0">
                <a:solidFill>
                  <a:srgbClr val="0000FF"/>
                </a:solidFill>
              </a:rPr>
              <a:t>创建</a:t>
            </a:r>
          </a:p>
        </p:txBody>
      </p:sp>
      <p:sp>
        <p:nvSpPr>
          <p:cNvPr id="6" name="矩形 5"/>
          <p:cNvSpPr/>
          <p:nvPr/>
        </p:nvSpPr>
        <p:spPr>
          <a:xfrm>
            <a:off x="642910" y="1428736"/>
            <a:ext cx="68550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HNode</a:t>
            </a:r>
            <a:r>
              <a:rPr lang="en-US" altLang="zh-CN" b="1" dirty="0"/>
              <a:t> *Heap;  /* </a:t>
            </a:r>
            <a:r>
              <a:rPr lang="zh-CN" altLang="en-US" b="1" dirty="0"/>
              <a:t>堆的类型定义 *</a:t>
            </a:r>
            <a:r>
              <a:rPr lang="en-US" altLang="zh-CN" b="1" dirty="0"/>
              <a:t>/</a:t>
            </a:r>
          </a:p>
          <a:p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HNode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ElementType</a:t>
            </a:r>
            <a:r>
              <a:rPr lang="en-US" altLang="zh-CN" b="1" dirty="0"/>
              <a:t> *Data; /* </a:t>
            </a:r>
            <a:r>
              <a:rPr lang="zh-CN" altLang="en-US" b="1" dirty="0"/>
              <a:t>存储元素的数组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Size;                       /* </a:t>
            </a:r>
            <a:r>
              <a:rPr lang="zh-CN" altLang="en-US" b="1" dirty="0"/>
              <a:t>堆中当前元素个数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Capacity;               /* </a:t>
            </a:r>
            <a:r>
              <a:rPr lang="zh-CN" altLang="en-US" b="1" dirty="0"/>
              <a:t>堆的最大容量 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typedef</a:t>
            </a:r>
            <a:r>
              <a:rPr lang="en-US" altLang="zh-CN" b="1" dirty="0"/>
              <a:t> Heap </a:t>
            </a:r>
            <a:r>
              <a:rPr lang="en-US" altLang="zh-CN" b="1" dirty="0" err="1"/>
              <a:t>MaxHeap</a:t>
            </a:r>
            <a:r>
              <a:rPr lang="en-US" altLang="zh-CN" b="1" dirty="0"/>
              <a:t>;           /* </a:t>
            </a:r>
            <a:r>
              <a:rPr lang="zh-CN" altLang="en-US" b="1" dirty="0"/>
              <a:t>最大堆 *</a:t>
            </a:r>
            <a:r>
              <a:rPr lang="en-US" altLang="zh-CN" b="1" dirty="0"/>
              <a:t>/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500042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400" b="1" dirty="0"/>
              <a:t>最大堆的操作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10362"/>
              </p:ext>
            </p:extLst>
          </p:nvPr>
        </p:nvGraphicFramePr>
        <p:xfrm>
          <a:off x="571472" y="3571876"/>
          <a:ext cx="8286808" cy="2743200"/>
        </p:xfrm>
        <a:graphic>
          <a:graphicData uri="http://schemas.openxmlformats.org/drawingml/2006/table">
            <a:tbl>
              <a:tblPr/>
              <a:tblGrid>
                <a:gridCol w="828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7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CreateHeap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(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>
                          <a:latin typeface="Courier New"/>
                          <a:ea typeface="+mn-ea"/>
                          <a:cs typeface="Times New Roman"/>
                        </a:rPr>
                        <a:t>创建容量为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zh-CN" altLang="en-US" sz="1800" b="1" kern="100" dirty="0">
                          <a:latin typeface="Courier New"/>
                          <a:ea typeface="+mn-ea"/>
                          <a:cs typeface="Times New Roman"/>
                        </a:rPr>
                        <a:t>的空的最大堆 *</a:t>
                      </a:r>
                      <a:r>
                        <a:rPr lang="en-US" altLang="zh-CN" sz="1800" b="1" kern="100" dirty="0"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H = (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struct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HNode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));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	H-&gt;Data = (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*)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malloc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((MaxSize+1)*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sizeof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));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	H-&gt;Size = 0;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	H-&gt;Capacity =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MaxSize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	H-&gt;Data[0] = MAXDATA;</a:t>
                      </a:r>
                      <a:endParaRPr lang="en-US" altLang="zh-CN" sz="1800" b="1" kern="100" dirty="0">
                        <a:latin typeface="Courier New"/>
                        <a:ea typeface="+mn-ea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Courier New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return H;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48064" y="5109515"/>
            <a:ext cx="3609980" cy="1319234"/>
          </a:xfrm>
          <a:prstGeom prst="wedgeEllipseCallout">
            <a:avLst>
              <a:gd name="adj1" fmla="val -65454"/>
              <a:gd name="adj2" fmla="val -2984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46800" rIns="36000" bIns="46800" anchor="ctr"/>
          <a:lstStyle/>
          <a:p>
            <a:pPr algn="ctr"/>
            <a:r>
              <a:rPr lang="zh-CN" altLang="zh-CN" dirty="0"/>
              <a:t>把</a:t>
            </a:r>
            <a:r>
              <a:rPr lang="en-US" altLang="zh-CN" dirty="0"/>
              <a:t>MAXDATA</a:t>
            </a:r>
            <a:r>
              <a:rPr lang="zh-CN" altLang="zh-CN" dirty="0"/>
              <a:t>换成</a:t>
            </a:r>
            <a:endParaRPr lang="en-US" altLang="zh-CN" dirty="0"/>
          </a:p>
          <a:p>
            <a:pPr algn="ctr"/>
            <a:r>
              <a:rPr lang="zh-CN" altLang="zh-CN" dirty="0"/>
              <a:t>小于堆中所有元素的</a:t>
            </a:r>
            <a:endParaRPr lang="en-US" altLang="zh-CN" dirty="0"/>
          </a:p>
          <a:p>
            <a:pPr algn="ctr"/>
            <a:r>
              <a:rPr lang="en-US" altLang="zh-CN" dirty="0"/>
              <a:t>MINDATA</a:t>
            </a:r>
            <a:r>
              <a:rPr lang="zh-CN" altLang="en-US" dirty="0"/>
              <a:t>，同样适用于</a:t>
            </a:r>
            <a:endParaRPr lang="en-US" altLang="zh-CN" dirty="0"/>
          </a:p>
          <a:p>
            <a:pPr algn="ctr"/>
            <a:r>
              <a:rPr lang="zh-CN" altLang="en-US" dirty="0"/>
              <a:t>创建</a:t>
            </a:r>
            <a:r>
              <a:rPr lang="zh-CN" altLang="en-US" b="1" dirty="0">
                <a:solidFill>
                  <a:srgbClr val="0000FF"/>
                </a:solidFill>
              </a:rPr>
              <a:t>最小堆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7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0450" y="1504936"/>
            <a:ext cx="1905000" cy="1905000"/>
            <a:chOff x="1200" y="2784"/>
            <a:chExt cx="1200" cy="1200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44</a:t>
              </a:r>
            </a:p>
          </p:txBody>
        </p:sp>
        <p:sp>
          <p:nvSpPr>
            <p:cNvPr id="33799" name="Oval 7"/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18</a:t>
              </a: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31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10</a:t>
              </a:r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[5]</a:t>
              </a:r>
            </a:p>
          </p:txBody>
        </p:sp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[6]</a:t>
              </a: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4000496" y="1824038"/>
            <a:ext cx="4429124" cy="1247772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76078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6078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从堆的完全二叉树结构要求来说，</a:t>
            </a:r>
            <a:endParaRPr lang="en-US" altLang="zh-CN" b="1" dirty="0"/>
          </a:p>
          <a:p>
            <a:pPr algn="ctr"/>
            <a:r>
              <a:rPr lang="zh-CN" altLang="en-US" b="1" dirty="0"/>
              <a:t>新结点的位置必须在这里。</a:t>
            </a:r>
            <a:endParaRPr lang="en-US" altLang="zh-CN" b="1" dirty="0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5786" y="37909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1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20</a:t>
            </a: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20</a:t>
            </a:r>
            <a:endParaRPr lang="en-US" altLang="zh-CN" b="1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652806" y="3790936"/>
            <a:ext cx="1219200" cy="381000"/>
            <a:chOff x="2496" y="2256"/>
            <a:chExt cx="768" cy="240"/>
          </a:xfrm>
        </p:grpSpPr>
        <p:sp>
          <p:nvSpPr>
            <p:cNvPr id="33820" name="Oval 28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20</a:t>
              </a:r>
            </a:p>
          </p:txBody>
        </p:sp>
        <p:sp>
          <p:nvSpPr>
            <p:cNvPr id="33821" name="Oval 29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5100606" y="3562336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剪辑" r:id="rId10" imgW="1554120" imgH="2286360" progId="">
                  <p:embed/>
                </p:oleObj>
              </mc:Choice>
              <mc:Fallback>
                <p:oleObj name="剪辑" r:id="rId10" imgW="1554120" imgH="2286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06" y="3562336"/>
                        <a:ext cx="466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785786" y="45529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2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35</a:t>
            </a:r>
          </a:p>
        </p:txBody>
      </p:sp>
      <p:sp>
        <p:nvSpPr>
          <p:cNvPr id="33825" name="Oval 33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652806" y="4552936"/>
            <a:ext cx="1219200" cy="381000"/>
            <a:chOff x="2496" y="2256"/>
            <a:chExt cx="768" cy="240"/>
          </a:xfrm>
        </p:grpSpPr>
        <p:sp>
          <p:nvSpPr>
            <p:cNvPr id="33827" name="Oval 35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30" name="Oval 38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35</a:t>
            </a:r>
            <a:endParaRPr lang="en-US" altLang="zh-CN" b="1" dirty="0"/>
          </a:p>
        </p:txBody>
      </p:sp>
      <p:sp>
        <p:nvSpPr>
          <p:cNvPr id="33831" name="Oval 39"/>
          <p:cNvSpPr>
            <a:spLocks noChangeArrowheads="1"/>
          </p:cNvSpPr>
          <p:nvPr/>
        </p:nvSpPr>
        <p:spPr bwMode="auto">
          <a:xfrm flipH="1">
            <a:off x="2285984" y="271462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31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100606" y="4552936"/>
            <a:ext cx="1219200" cy="381000"/>
            <a:chOff x="2496" y="2256"/>
            <a:chExt cx="768" cy="240"/>
          </a:xfrm>
        </p:grpSpPr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6548406" y="4324336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剪辑" r:id="rId12" imgW="1554120" imgH="2286360" progId="">
                  <p:embed/>
                </p:oleObj>
              </mc:Choice>
              <mc:Fallback>
                <p:oleObj name="剪辑" r:id="rId12" imgW="1554120" imgH="2286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06" y="4324336"/>
                        <a:ext cx="466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785786" y="5391136"/>
            <a:ext cx="33528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Case 3 :  </a:t>
            </a:r>
            <a:r>
              <a:rPr lang="en-US" altLang="zh-CN" b="1" dirty="0" err="1"/>
              <a:t>new_item</a:t>
            </a:r>
            <a:r>
              <a:rPr lang="en-US" altLang="zh-CN" b="1" dirty="0"/>
              <a:t> = 58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652806" y="5391136"/>
            <a:ext cx="1219200" cy="381000"/>
            <a:chOff x="2496" y="2256"/>
            <a:chExt cx="768" cy="240"/>
          </a:xfrm>
        </p:grpSpPr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hlink"/>
                  </a:solidFill>
                </a:rPr>
                <a:t>31</a:t>
              </a:r>
              <a:endParaRPr lang="en-US" altLang="zh-CN" b="1" dirty="0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42" name="Oval 50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100606" y="5391136"/>
            <a:ext cx="1219200" cy="381000"/>
            <a:chOff x="2496" y="2256"/>
            <a:chExt cx="768" cy="240"/>
          </a:xfrm>
        </p:grpSpPr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chemeClr val="hlink"/>
                  </a:solidFill>
                </a:rPr>
                <a:t>44</a:t>
              </a:r>
              <a:endParaRPr lang="en-US" altLang="zh-CN" b="1" dirty="0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/>
                <a:t>&gt;</a:t>
              </a:r>
            </a:p>
          </p:txBody>
        </p:sp>
      </p:grpSp>
      <p:sp>
        <p:nvSpPr>
          <p:cNvPr id="33847" name="Oval 55"/>
          <p:cNvSpPr>
            <a:spLocks noChangeArrowheads="1"/>
          </p:cNvSpPr>
          <p:nvPr/>
        </p:nvSpPr>
        <p:spPr bwMode="auto">
          <a:xfrm flipH="1">
            <a:off x="2143108" y="1500174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58</a:t>
            </a:r>
            <a:endParaRPr lang="en-US" altLang="zh-CN" b="1" dirty="0"/>
          </a:p>
        </p:txBody>
      </p:sp>
      <p:sp>
        <p:nvSpPr>
          <p:cNvPr id="33848" name="Oval 56"/>
          <p:cNvSpPr>
            <a:spLocks noChangeArrowheads="1"/>
          </p:cNvSpPr>
          <p:nvPr/>
        </p:nvSpPr>
        <p:spPr bwMode="auto">
          <a:xfrm flipH="1">
            <a:off x="2571736" y="2119306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44</a:t>
            </a:r>
          </a:p>
        </p:txBody>
      </p:sp>
      <p:graphicFrame>
        <p:nvGraphicFramePr>
          <p:cNvPr id="33849" name="Object 57"/>
          <p:cNvGraphicFramePr>
            <a:graphicFrameLocks noChangeAspect="1"/>
          </p:cNvGraphicFramePr>
          <p:nvPr/>
        </p:nvGraphicFramePr>
        <p:xfrm>
          <a:off x="8286776" y="5143512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剪辑" r:id="rId14" imgW="1554120" imgH="2286360" progId="">
                  <p:embed/>
                </p:oleObj>
              </mc:Choice>
              <mc:Fallback>
                <p:oleObj name="剪辑" r:id="rId14" imgW="1554120" imgH="2286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76" y="5143512"/>
                        <a:ext cx="466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642910" y="571480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</a:t>
            </a:r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zh-CN" altLang="en-US" sz="2400" b="1" dirty="0"/>
              <a:t>最大堆的插入</a:t>
            </a:r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572264" y="5405454"/>
            <a:ext cx="1681169" cy="381000"/>
            <a:chOff x="6572264" y="5405454"/>
            <a:chExt cx="1681169" cy="381000"/>
          </a:xfrm>
        </p:grpSpPr>
        <p:sp>
          <p:nvSpPr>
            <p:cNvPr id="63" name="Oval 52"/>
            <p:cNvSpPr>
              <a:spLocks noChangeArrowheads="1"/>
            </p:cNvSpPr>
            <p:nvPr/>
          </p:nvSpPr>
          <p:spPr bwMode="auto">
            <a:xfrm flipH="1">
              <a:off x="6572264" y="5405454"/>
              <a:ext cx="369096" cy="381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7015179" y="5405454"/>
              <a:ext cx="1238254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&lt;  </a:t>
              </a:r>
              <a:r>
                <a:rPr lang="en-US" altLang="zh-CN" b="1" dirty="0" err="1">
                  <a:solidFill>
                    <a:srgbClr val="0000FF"/>
                  </a:solidFill>
                </a:rPr>
                <a:t>MaxData</a:t>
              </a:r>
              <a:r>
                <a:rPr lang="en-US" altLang="zh-CN" b="1" dirty="0">
                  <a:solidFill>
                    <a:srgbClr val="0000FF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6" grpId="0" animBg="1" autoUpdateAnimBg="0"/>
      <p:bldP spid="33817" grpId="0" autoUpdateAnimBg="0"/>
      <p:bldP spid="33818" grpId="0" animBg="1" autoUpdateAnimBg="0"/>
      <p:bldP spid="33824" grpId="0" autoUpdateAnimBg="0"/>
      <p:bldP spid="33825" grpId="0" animBg="1" autoUpdateAnimBg="0"/>
      <p:bldP spid="33830" grpId="0" animBg="1" autoUpdateAnimBg="0"/>
      <p:bldP spid="33831" grpId="0" animBg="1" autoUpdateAnimBg="0"/>
      <p:bldP spid="33837" grpId="0" autoUpdateAnimBg="0"/>
      <p:bldP spid="33842" grpId="0" animBg="1" autoUpdateAnimBg="0"/>
      <p:bldP spid="33847" grpId="0" animBg="1" autoUpdateAnimBg="0"/>
      <p:bldP spid="338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00042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 </a:t>
            </a:r>
            <a:r>
              <a:rPr lang="zh-CN" altLang="en-US" sz="2000" b="1" dirty="0">
                <a:solidFill>
                  <a:srgbClr val="0000FF"/>
                </a:solidFill>
                <a:sym typeface="Wingdings" pitchFamily="2" charset="2"/>
              </a:rPr>
              <a:t>算法</a:t>
            </a:r>
            <a:r>
              <a:rPr lang="zh-CN" altLang="en-US" sz="2000" b="1" dirty="0">
                <a:sym typeface="Wingdings" pitchFamily="2" charset="2"/>
              </a:rPr>
              <a:t>可以概括成一句话：</a:t>
            </a:r>
            <a:r>
              <a:rPr lang="zh-CN" altLang="en-US" sz="2000" b="1" dirty="0"/>
              <a:t>从新增的最后一个结点的父结点开始，用要插入元素</a:t>
            </a:r>
            <a:r>
              <a:rPr lang="zh-CN" altLang="en-US" sz="2000" b="1" dirty="0">
                <a:solidFill>
                  <a:srgbClr val="0000FF"/>
                </a:solidFill>
              </a:rPr>
              <a:t>向下过滤上层结点</a:t>
            </a:r>
            <a:r>
              <a:rPr lang="zh-CN" altLang="en-US" sz="2000" b="1" dirty="0"/>
              <a:t>（相当于要插入的元素</a:t>
            </a:r>
            <a:r>
              <a:rPr lang="zh-CN" altLang="en-US" sz="2000" b="1" dirty="0">
                <a:solidFill>
                  <a:srgbClr val="0000FF"/>
                </a:solidFill>
              </a:rPr>
              <a:t>向上渗透</a:t>
            </a:r>
            <a:r>
              <a:rPr lang="zh-CN" altLang="en-US" sz="2000" b="1" dirty="0"/>
              <a:t>）。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1571612"/>
          <a:ext cx="8286808" cy="3571900"/>
        </p:xfrm>
        <a:graphic>
          <a:graphicData uri="http://schemas.openxmlformats.org/drawingml/2006/table">
            <a:tbl>
              <a:tblPr/>
              <a:tblGrid>
                <a:gridCol w="828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bool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Insert(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MaxHeap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H,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ElementType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X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{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将元素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插入最大堆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H，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其中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H-&gt;Data[0]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已经定义为哨兵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if (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IsFull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(H) )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printf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最大堆已满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false;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++H-&gt;Size; /*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指向插入后堆中的最后一个元素的位置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for ( ; H-&gt;Data[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/2] &lt; X;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/=2 )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      H-&gt;Data[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] = H-&gt;Data[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/2];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上滤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 */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H-&gt;Data[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] = X; /* 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插入 *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return true;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14348" y="5429264"/>
            <a:ext cx="2895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T</a:t>
            </a:r>
            <a:r>
              <a:rPr lang="en-US" altLang="zh-CN" b="1" dirty="0"/>
              <a:t> (</a:t>
            </a:r>
            <a:r>
              <a:rPr lang="en-US" altLang="zh-CN" b="1" i="1" dirty="0"/>
              <a:t>N</a:t>
            </a:r>
            <a:r>
              <a:rPr lang="en-US" altLang="zh-CN" b="1" dirty="0"/>
              <a:t>) = O ( log </a:t>
            </a:r>
            <a:r>
              <a:rPr lang="en-US" altLang="zh-CN" b="1" i="1" dirty="0"/>
              <a:t>N </a:t>
            </a:r>
            <a:r>
              <a:rPr lang="en-US" altLang="zh-CN" b="1" dirty="0"/>
              <a:t>)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35538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0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第</a:t>
            </a: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章 树   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52120" y="0"/>
            <a:ext cx="3485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r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sym typeface="Webdings" pitchFamily="18" charset="2"/>
              </a:rPr>
              <a:t>§4.6  </a:t>
            </a:r>
            <a:r>
              <a:rPr kumimoji="1" lang="zh-CN" altLang="en-US" dirty="0">
                <a:solidFill>
                  <a:srgbClr val="000000"/>
                </a:solidFill>
                <a:sym typeface="Webdings" pitchFamily="18" charset="2"/>
              </a:rPr>
              <a:t>树的应用</a:t>
            </a:r>
            <a:endParaRPr kumimoji="1" lang="en-US" altLang="zh-CN" dirty="0">
              <a:solidFill>
                <a:srgbClr val="000000"/>
              </a:solidFill>
              <a:sym typeface="Webdings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428604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sym typeface="Wingdings" pitchFamily="2" charset="2"/>
              </a:rPr>
              <a:t> </a:t>
            </a:r>
            <a:r>
              <a:rPr lang="zh-CN" altLang="en-US" sz="2400" b="1" dirty="0"/>
              <a:t>最大堆的删除</a:t>
            </a:r>
          </a:p>
        </p:txBody>
      </p:sp>
      <p:sp>
        <p:nvSpPr>
          <p:cNvPr id="5" name="矩形 4"/>
          <p:cNvSpPr/>
          <p:nvPr/>
        </p:nvSpPr>
        <p:spPr>
          <a:xfrm>
            <a:off x="571472" y="1142984"/>
            <a:ext cx="6500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 </a:t>
            </a:r>
            <a:r>
              <a:rPr lang="zh-CN" altLang="en-US" sz="2000" b="1" dirty="0"/>
              <a:t>取出根结点（最大值）元素，同时删除堆的一个结点。</a:t>
            </a:r>
          </a:p>
        </p:txBody>
      </p:sp>
      <p:grpSp>
        <p:nvGrpSpPr>
          <p:cNvPr id="45" name="Group 48">
            <a:extLst>
              <a:ext uri="{FF2B5EF4-FFF2-40B4-BE49-F238E27FC236}">
                <a16:creationId xmlns:a16="http://schemas.microsoft.com/office/drawing/2014/main" id="{AC0D7CB8-C024-4DB4-B877-A2ECDCB1FF32}"/>
              </a:ext>
            </a:extLst>
          </p:cNvPr>
          <p:cNvGrpSpPr>
            <a:grpSpLocks/>
          </p:cNvGrpSpPr>
          <p:nvPr/>
        </p:nvGrpSpPr>
        <p:grpSpPr bwMode="auto">
          <a:xfrm>
            <a:off x="495374" y="1932926"/>
            <a:ext cx="1905000" cy="1905000"/>
            <a:chOff x="480" y="1152"/>
            <a:chExt cx="1200" cy="1200"/>
          </a:xfrm>
        </p:grpSpPr>
        <p:sp>
          <p:nvSpPr>
            <p:cNvPr id="46" name="Oval 49">
              <a:extLst>
                <a:ext uri="{FF2B5EF4-FFF2-40B4-BE49-F238E27FC236}">
                  <a16:creationId xmlns:a16="http://schemas.microsoft.com/office/drawing/2014/main" id="{536FC0F9-6A96-4C55-981F-A23A74FB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47" name="Oval 50">
              <a:extLst>
                <a:ext uri="{FF2B5EF4-FFF2-40B4-BE49-F238E27FC236}">
                  <a16:creationId xmlns:a16="http://schemas.microsoft.com/office/drawing/2014/main" id="{B98849EF-A916-4AC8-AA95-C6670A30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44</a:t>
              </a:r>
            </a:p>
          </p:txBody>
        </p:sp>
        <p:sp>
          <p:nvSpPr>
            <p:cNvPr id="48" name="Oval 51">
              <a:extLst>
                <a:ext uri="{FF2B5EF4-FFF2-40B4-BE49-F238E27FC236}">
                  <a16:creationId xmlns:a16="http://schemas.microsoft.com/office/drawing/2014/main" id="{71EDBD2D-E8B9-480F-BB00-DDD92FB39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310E3B6C-A9DD-4DAA-AA14-2B4BD5A1B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53">
              <a:extLst>
                <a:ext uri="{FF2B5EF4-FFF2-40B4-BE49-F238E27FC236}">
                  <a16:creationId xmlns:a16="http://schemas.microsoft.com/office/drawing/2014/main" id="{7B4F8000-FEDE-4929-BB0B-31AFD974F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54">
              <a:extLst>
                <a:ext uri="{FF2B5EF4-FFF2-40B4-BE49-F238E27FC236}">
                  <a16:creationId xmlns:a16="http://schemas.microsoft.com/office/drawing/2014/main" id="{ABF75391-7747-4398-85CB-2589FE37CE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91" name="Line 55">
              <a:extLst>
                <a:ext uri="{FF2B5EF4-FFF2-40B4-BE49-F238E27FC236}">
                  <a16:creationId xmlns:a16="http://schemas.microsoft.com/office/drawing/2014/main" id="{0240F81D-1540-4137-AA17-C6F00F720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06954037-F9C9-4011-BB7B-0D7AC35B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93" name="Rectangle 57">
              <a:extLst>
                <a:ext uri="{FF2B5EF4-FFF2-40B4-BE49-F238E27FC236}">
                  <a16:creationId xmlns:a16="http://schemas.microsoft.com/office/drawing/2014/main" id="{2008A7EB-09FD-431A-AF1E-4C8E41A9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0199B7B8-52EB-439A-B7B6-DF5BD00AB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6821A6B5-C8F0-40EA-B657-73844FA0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  <p:sp>
          <p:nvSpPr>
            <p:cNvPr id="96" name="Oval 60">
              <a:extLst>
                <a:ext uri="{FF2B5EF4-FFF2-40B4-BE49-F238E27FC236}">
                  <a16:creationId xmlns:a16="http://schemas.microsoft.com/office/drawing/2014/main" id="{73658BB1-0003-4399-A78D-1EFBB5E5A2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31</a:t>
              </a:r>
            </a:p>
          </p:txBody>
        </p:sp>
        <p:sp>
          <p:nvSpPr>
            <p:cNvPr id="97" name="Line 61">
              <a:extLst>
                <a:ext uri="{FF2B5EF4-FFF2-40B4-BE49-F238E27FC236}">
                  <a16:creationId xmlns:a16="http://schemas.microsoft.com/office/drawing/2014/main" id="{8F12E751-533E-44BF-9574-9FEF4B2A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FA5011A0-1940-420A-8DC9-9815DB799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[5]</a:t>
              </a:r>
            </a:p>
          </p:txBody>
        </p:sp>
      </p:grpSp>
      <p:sp>
        <p:nvSpPr>
          <p:cNvPr id="99" name="Oval 63">
            <a:extLst>
              <a:ext uri="{FF2B5EF4-FFF2-40B4-BE49-F238E27FC236}">
                <a16:creationId xmlns:a16="http://schemas.microsoft.com/office/drawing/2014/main" id="{00B2EB00-8D35-4393-BC84-E6775E59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827" y="3175928"/>
            <a:ext cx="381000" cy="381000"/>
          </a:xfrm>
          <a:prstGeom prst="ellipse">
            <a:avLst/>
          </a:prstGeom>
          <a:solidFill>
            <a:srgbClr val="C0C0C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65">
            <a:extLst>
              <a:ext uri="{FF2B5EF4-FFF2-40B4-BE49-F238E27FC236}">
                <a16:creationId xmlns:a16="http://schemas.microsoft.com/office/drawing/2014/main" id="{B703288B-E60A-4108-9346-3711264C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07" y="1913854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48">
            <a:extLst>
              <a:ext uri="{FF2B5EF4-FFF2-40B4-BE49-F238E27FC236}">
                <a16:creationId xmlns:a16="http://schemas.microsoft.com/office/drawing/2014/main" id="{55D80ADC-7773-4DF3-A209-56495BAED8AC}"/>
              </a:ext>
            </a:extLst>
          </p:cNvPr>
          <p:cNvGrpSpPr>
            <a:grpSpLocks/>
          </p:cNvGrpSpPr>
          <p:nvPr/>
        </p:nvGrpSpPr>
        <p:grpSpPr bwMode="auto">
          <a:xfrm>
            <a:off x="3211826" y="2085446"/>
            <a:ext cx="1905000" cy="1905000"/>
            <a:chOff x="480" y="1152"/>
            <a:chExt cx="1200" cy="1200"/>
          </a:xfrm>
        </p:grpSpPr>
        <p:sp>
          <p:nvSpPr>
            <p:cNvPr id="111" name="Oval 49">
              <a:extLst>
                <a:ext uri="{FF2B5EF4-FFF2-40B4-BE49-F238E27FC236}">
                  <a16:creationId xmlns:a16="http://schemas.microsoft.com/office/drawing/2014/main" id="{9DF531A5-19F6-4F56-8CD7-1AB31179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112" name="Oval 50">
              <a:extLst>
                <a:ext uri="{FF2B5EF4-FFF2-40B4-BE49-F238E27FC236}">
                  <a16:creationId xmlns:a16="http://schemas.microsoft.com/office/drawing/2014/main" id="{18C42883-1E69-4D06-8EED-6640E4DE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44</a:t>
              </a:r>
            </a:p>
          </p:txBody>
        </p:sp>
        <p:sp>
          <p:nvSpPr>
            <p:cNvPr id="113" name="Oval 51">
              <a:extLst>
                <a:ext uri="{FF2B5EF4-FFF2-40B4-BE49-F238E27FC236}">
                  <a16:creationId xmlns:a16="http://schemas.microsoft.com/office/drawing/2014/main" id="{2ABDAB4D-EDF2-49EF-A244-FC7E560CA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026C0576-8BE1-4D5E-AC85-21D5E8726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53">
              <a:extLst>
                <a:ext uri="{FF2B5EF4-FFF2-40B4-BE49-F238E27FC236}">
                  <a16:creationId xmlns:a16="http://schemas.microsoft.com/office/drawing/2014/main" id="{BF69BB3F-9C38-491B-A5F8-8AB61C8DF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54">
              <a:extLst>
                <a:ext uri="{FF2B5EF4-FFF2-40B4-BE49-F238E27FC236}">
                  <a16:creationId xmlns:a16="http://schemas.microsoft.com/office/drawing/2014/main" id="{FEFC3AB3-EEFB-48C0-BBCC-94835813B2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117" name="Line 55">
              <a:extLst>
                <a:ext uri="{FF2B5EF4-FFF2-40B4-BE49-F238E27FC236}">
                  <a16:creationId xmlns:a16="http://schemas.microsoft.com/office/drawing/2014/main" id="{6E9645F2-5606-4A74-BC90-B68802FDF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32244B12-8FC5-4543-9F92-595B937AF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119" name="Rectangle 57">
              <a:extLst>
                <a:ext uri="{FF2B5EF4-FFF2-40B4-BE49-F238E27FC236}">
                  <a16:creationId xmlns:a16="http://schemas.microsoft.com/office/drawing/2014/main" id="{2BBC65E9-523B-4F2C-B455-D43456E6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120" name="Rectangle 58">
              <a:extLst>
                <a:ext uri="{FF2B5EF4-FFF2-40B4-BE49-F238E27FC236}">
                  <a16:creationId xmlns:a16="http://schemas.microsoft.com/office/drawing/2014/main" id="{E5F98479-75E2-4A4F-86B6-12AF8AB0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98561BF0-DCE0-4994-9844-7DFB9DC9E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</p:grpSp>
      <p:sp>
        <p:nvSpPr>
          <p:cNvPr id="126" name="Oval 65">
            <a:extLst>
              <a:ext uri="{FF2B5EF4-FFF2-40B4-BE49-F238E27FC236}">
                <a16:creationId xmlns:a16="http://schemas.microsoft.com/office/drawing/2014/main" id="{FB9D08BA-6CB8-42D5-80BD-61CABBB1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59" y="2066374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Oval 66">
            <a:extLst>
              <a:ext uri="{FF2B5EF4-FFF2-40B4-BE49-F238E27FC236}">
                <a16:creationId xmlns:a16="http://schemas.microsoft.com/office/drawing/2014/main" id="{1E6066CA-379A-4BE2-8100-157066EE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59" y="2066374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Oval 69">
            <a:extLst>
              <a:ext uri="{FF2B5EF4-FFF2-40B4-BE49-F238E27FC236}">
                <a16:creationId xmlns:a16="http://schemas.microsoft.com/office/drawing/2014/main" id="{5B8F249E-DF17-4A8F-B353-B9E56706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59" y="2066374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grpSp>
        <p:nvGrpSpPr>
          <p:cNvPr id="136" name="Group 48">
            <a:extLst>
              <a:ext uri="{FF2B5EF4-FFF2-40B4-BE49-F238E27FC236}">
                <a16:creationId xmlns:a16="http://schemas.microsoft.com/office/drawing/2014/main" id="{1C89F7D5-607C-44E2-BD8F-01E0978E5BE3}"/>
              </a:ext>
            </a:extLst>
          </p:cNvPr>
          <p:cNvGrpSpPr>
            <a:grpSpLocks/>
          </p:cNvGrpSpPr>
          <p:nvPr/>
        </p:nvGrpSpPr>
        <p:grpSpPr bwMode="auto">
          <a:xfrm>
            <a:off x="6185494" y="1862164"/>
            <a:ext cx="1905000" cy="1905000"/>
            <a:chOff x="480" y="1152"/>
            <a:chExt cx="1200" cy="1200"/>
          </a:xfrm>
        </p:grpSpPr>
        <p:sp>
          <p:nvSpPr>
            <p:cNvPr id="137" name="Oval 49">
              <a:extLst>
                <a:ext uri="{FF2B5EF4-FFF2-40B4-BE49-F238E27FC236}">
                  <a16:creationId xmlns:a16="http://schemas.microsoft.com/office/drawing/2014/main" id="{24150939-142E-41A8-9335-74C566856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138" name="Oval 50">
              <a:extLst>
                <a:ext uri="{FF2B5EF4-FFF2-40B4-BE49-F238E27FC236}">
                  <a16:creationId xmlns:a16="http://schemas.microsoft.com/office/drawing/2014/main" id="{918497CE-3FBE-406A-9B90-F8D9EE21A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44</a:t>
              </a:r>
            </a:p>
          </p:txBody>
        </p:sp>
        <p:sp>
          <p:nvSpPr>
            <p:cNvPr id="139" name="Oval 51">
              <a:extLst>
                <a:ext uri="{FF2B5EF4-FFF2-40B4-BE49-F238E27FC236}">
                  <a16:creationId xmlns:a16="http://schemas.microsoft.com/office/drawing/2014/main" id="{982B3692-32F4-40CE-967E-8C071E4A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140" name="Line 52">
              <a:extLst>
                <a:ext uri="{FF2B5EF4-FFF2-40B4-BE49-F238E27FC236}">
                  <a16:creationId xmlns:a16="http://schemas.microsoft.com/office/drawing/2014/main" id="{1BAFC7E1-5425-47F1-9385-3675FA6BB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53">
              <a:extLst>
                <a:ext uri="{FF2B5EF4-FFF2-40B4-BE49-F238E27FC236}">
                  <a16:creationId xmlns:a16="http://schemas.microsoft.com/office/drawing/2014/main" id="{6BBD571F-2DB7-4408-A82B-8F30E79D5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54">
              <a:extLst>
                <a:ext uri="{FF2B5EF4-FFF2-40B4-BE49-F238E27FC236}">
                  <a16:creationId xmlns:a16="http://schemas.microsoft.com/office/drawing/2014/main" id="{2E527744-8674-4E85-9D4B-6CAB2975B3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143" name="Line 55">
              <a:extLst>
                <a:ext uri="{FF2B5EF4-FFF2-40B4-BE49-F238E27FC236}">
                  <a16:creationId xmlns:a16="http://schemas.microsoft.com/office/drawing/2014/main" id="{FFF4BAE3-DBBA-468B-A241-1CFF3F933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9D40857F-F4A5-4F49-ACC1-5A10C75C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145" name="Rectangle 57">
              <a:extLst>
                <a:ext uri="{FF2B5EF4-FFF2-40B4-BE49-F238E27FC236}">
                  <a16:creationId xmlns:a16="http://schemas.microsoft.com/office/drawing/2014/main" id="{D46BAC6A-DE07-47B0-9CA6-06179F0CA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146" name="Rectangle 58">
              <a:extLst>
                <a:ext uri="{FF2B5EF4-FFF2-40B4-BE49-F238E27FC236}">
                  <a16:creationId xmlns:a16="http://schemas.microsoft.com/office/drawing/2014/main" id="{4E16E89A-A1C8-4168-AE71-7C927EF5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147" name="Rectangle 59">
              <a:extLst>
                <a:ext uri="{FF2B5EF4-FFF2-40B4-BE49-F238E27FC236}">
                  <a16:creationId xmlns:a16="http://schemas.microsoft.com/office/drawing/2014/main" id="{E3108698-5551-45A2-90DB-D5479865B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</p:grpSp>
      <p:sp>
        <p:nvSpPr>
          <p:cNvPr id="152" name="Oval 65">
            <a:extLst>
              <a:ext uri="{FF2B5EF4-FFF2-40B4-BE49-F238E27FC236}">
                <a16:creationId xmlns:a16="http://schemas.microsoft.com/office/drawing/2014/main" id="{D25CEAB9-80B2-4F14-A2B2-5F88CB4C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27" y="1843092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Oval 66">
            <a:extLst>
              <a:ext uri="{FF2B5EF4-FFF2-40B4-BE49-F238E27FC236}">
                <a16:creationId xmlns:a16="http://schemas.microsoft.com/office/drawing/2014/main" id="{21C76FD7-6C21-4044-86B3-8E58F4F2A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27" y="1843092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9">
            <a:extLst>
              <a:ext uri="{FF2B5EF4-FFF2-40B4-BE49-F238E27FC236}">
                <a16:creationId xmlns:a16="http://schemas.microsoft.com/office/drawing/2014/main" id="{DB495C9B-9869-4E20-B0C1-9DCB0683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27" y="184309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155" name="Oval 71">
            <a:extLst>
              <a:ext uri="{FF2B5EF4-FFF2-40B4-BE49-F238E27FC236}">
                <a16:creationId xmlns:a16="http://schemas.microsoft.com/office/drawing/2014/main" id="{BE7FD98D-F7C7-4F41-946F-0943C2E1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195" y="2486034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76">
            <a:extLst>
              <a:ext uri="{FF2B5EF4-FFF2-40B4-BE49-F238E27FC236}">
                <a16:creationId xmlns:a16="http://schemas.microsoft.com/office/drawing/2014/main" id="{DCD8AACE-4B37-4E2A-887F-79393E7A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195" y="2486034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57" name="Oval 77">
            <a:extLst>
              <a:ext uri="{FF2B5EF4-FFF2-40B4-BE49-F238E27FC236}">
                <a16:creationId xmlns:a16="http://schemas.microsoft.com/office/drawing/2014/main" id="{FDEFFA3E-5BF5-4074-A8BA-3B27F9D8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27" y="184309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44</a:t>
            </a:r>
          </a:p>
        </p:txBody>
      </p:sp>
      <p:sp>
        <p:nvSpPr>
          <p:cNvPr id="162" name="AutoShape 64">
            <a:extLst>
              <a:ext uri="{FF2B5EF4-FFF2-40B4-BE49-F238E27FC236}">
                <a16:creationId xmlns:a16="http://schemas.microsoft.com/office/drawing/2014/main" id="{0EEFB173-7A1F-4626-B559-B6DB7280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6" y="4377280"/>
            <a:ext cx="3733800" cy="1600200"/>
          </a:xfrm>
          <a:prstGeom prst="wedgeRoundRectCallout">
            <a:avLst>
              <a:gd name="adj1" fmla="val -40728"/>
              <a:gd name="adj2" fmla="val -79217"/>
              <a:gd name="adj3" fmla="val 16667"/>
            </a:avLst>
          </a:prstGeom>
          <a:gradFill rotWithShape="0">
            <a:gsLst>
              <a:gs pos="0">
                <a:srgbClr val="FFFFFF">
                  <a:gamma/>
                  <a:shade val="8862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8627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/>
              <a:t>为了保持完全二叉树的结构特性，</a:t>
            </a:r>
            <a:endParaRPr lang="en-US" altLang="zh-CN" b="1" dirty="0"/>
          </a:p>
          <a:p>
            <a:pPr algn="ctr"/>
            <a:r>
              <a:rPr lang="zh-CN" altLang="en-US" b="1" dirty="0"/>
              <a:t>移去的是该结点。</a:t>
            </a:r>
            <a:endParaRPr lang="en-US" altLang="zh-CN" b="1" dirty="0"/>
          </a:p>
        </p:txBody>
      </p:sp>
      <p:grpSp>
        <p:nvGrpSpPr>
          <p:cNvPr id="163" name="Group 48">
            <a:extLst>
              <a:ext uri="{FF2B5EF4-FFF2-40B4-BE49-F238E27FC236}">
                <a16:creationId xmlns:a16="http://schemas.microsoft.com/office/drawing/2014/main" id="{81981F37-C820-49ED-93FC-17E182658EB6}"/>
              </a:ext>
            </a:extLst>
          </p:cNvPr>
          <p:cNvGrpSpPr>
            <a:grpSpLocks/>
          </p:cNvGrpSpPr>
          <p:nvPr/>
        </p:nvGrpSpPr>
        <p:grpSpPr bwMode="auto">
          <a:xfrm>
            <a:off x="6261694" y="4157637"/>
            <a:ext cx="1905000" cy="1905000"/>
            <a:chOff x="480" y="1152"/>
            <a:chExt cx="1200" cy="1200"/>
          </a:xfrm>
        </p:grpSpPr>
        <p:sp>
          <p:nvSpPr>
            <p:cNvPr id="164" name="Oval 49">
              <a:extLst>
                <a:ext uri="{FF2B5EF4-FFF2-40B4-BE49-F238E27FC236}">
                  <a16:creationId xmlns:a16="http://schemas.microsoft.com/office/drawing/2014/main" id="{B5F59A17-FF11-4B4D-8D95-0ADF248B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58</a:t>
              </a: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A638049-0AA1-4DF1-8E26-354587D9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166" name="Oval 51">
              <a:extLst>
                <a:ext uri="{FF2B5EF4-FFF2-40B4-BE49-F238E27FC236}">
                  <a16:creationId xmlns:a16="http://schemas.microsoft.com/office/drawing/2014/main" id="{792B9905-AA32-4185-BB52-0CC8F98F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35</a:t>
              </a:r>
            </a:p>
          </p:txBody>
        </p:sp>
        <p:sp>
          <p:nvSpPr>
            <p:cNvPr id="167" name="Line 52">
              <a:extLst>
                <a:ext uri="{FF2B5EF4-FFF2-40B4-BE49-F238E27FC236}">
                  <a16:creationId xmlns:a16="http://schemas.microsoft.com/office/drawing/2014/main" id="{C2F572BF-A765-48FF-BA9C-3305FD721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53">
              <a:extLst>
                <a:ext uri="{FF2B5EF4-FFF2-40B4-BE49-F238E27FC236}">
                  <a16:creationId xmlns:a16="http://schemas.microsoft.com/office/drawing/2014/main" id="{F01B389B-ABED-47B3-A0B4-1347C0883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Oval 54">
              <a:extLst>
                <a:ext uri="{FF2B5EF4-FFF2-40B4-BE49-F238E27FC236}">
                  <a16:creationId xmlns:a16="http://schemas.microsoft.com/office/drawing/2014/main" id="{48DA7AF7-C91A-4814-8013-56EAA059CD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25</a:t>
              </a:r>
            </a:p>
          </p:txBody>
        </p:sp>
        <p:sp>
          <p:nvSpPr>
            <p:cNvPr id="170" name="Line 55">
              <a:extLst>
                <a:ext uri="{FF2B5EF4-FFF2-40B4-BE49-F238E27FC236}">
                  <a16:creationId xmlns:a16="http://schemas.microsoft.com/office/drawing/2014/main" id="{256F2124-16F9-43B2-B6F4-96A512565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56">
              <a:extLst>
                <a:ext uri="{FF2B5EF4-FFF2-40B4-BE49-F238E27FC236}">
                  <a16:creationId xmlns:a16="http://schemas.microsoft.com/office/drawing/2014/main" id="{33C181CF-D132-4B34-A068-2247068C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[1]</a:t>
              </a:r>
            </a:p>
          </p:txBody>
        </p:sp>
        <p:sp>
          <p:nvSpPr>
            <p:cNvPr id="172" name="Rectangle 57">
              <a:extLst>
                <a:ext uri="{FF2B5EF4-FFF2-40B4-BE49-F238E27FC236}">
                  <a16:creationId xmlns:a16="http://schemas.microsoft.com/office/drawing/2014/main" id="{13175E83-43F2-4F7D-9329-5B75AB00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[2]</a:t>
              </a:r>
            </a:p>
          </p:txBody>
        </p:sp>
        <p:sp>
          <p:nvSpPr>
            <p:cNvPr id="173" name="Rectangle 58">
              <a:extLst>
                <a:ext uri="{FF2B5EF4-FFF2-40B4-BE49-F238E27FC236}">
                  <a16:creationId xmlns:a16="http://schemas.microsoft.com/office/drawing/2014/main" id="{8DC440DC-3668-473A-943E-2661D8220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[3]</a:t>
              </a:r>
            </a:p>
          </p:txBody>
        </p:sp>
        <p:sp>
          <p:nvSpPr>
            <p:cNvPr id="174" name="Rectangle 59">
              <a:extLst>
                <a:ext uri="{FF2B5EF4-FFF2-40B4-BE49-F238E27FC236}">
                  <a16:creationId xmlns:a16="http://schemas.microsoft.com/office/drawing/2014/main" id="{0B1C15A2-37F3-40B2-A0DB-64659F4B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[4]</a:t>
              </a:r>
            </a:p>
          </p:txBody>
        </p:sp>
      </p:grpSp>
      <p:sp>
        <p:nvSpPr>
          <p:cNvPr id="175" name="Oval 65">
            <a:extLst>
              <a:ext uri="{FF2B5EF4-FFF2-40B4-BE49-F238E27FC236}">
                <a16:creationId xmlns:a16="http://schemas.microsoft.com/office/drawing/2014/main" id="{F6ADAB9F-B834-40F7-A1B3-46A8E52F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527" y="4138565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Oval 66">
            <a:extLst>
              <a:ext uri="{FF2B5EF4-FFF2-40B4-BE49-F238E27FC236}">
                <a16:creationId xmlns:a16="http://schemas.microsoft.com/office/drawing/2014/main" id="{216F0803-EA81-4A8A-9373-687AE365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527" y="4138565"/>
            <a:ext cx="381000" cy="38100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Oval 69">
            <a:extLst>
              <a:ext uri="{FF2B5EF4-FFF2-40B4-BE49-F238E27FC236}">
                <a16:creationId xmlns:a16="http://schemas.microsoft.com/office/drawing/2014/main" id="{7665C301-528B-4DF2-B852-4E800230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527" y="413856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  <a:endParaRPr lang="en-US" altLang="zh-CN" b="1" dirty="0"/>
          </a:p>
        </p:txBody>
      </p:sp>
      <p:sp>
        <p:nvSpPr>
          <p:cNvPr id="179" name="Oval 76">
            <a:extLst>
              <a:ext uri="{FF2B5EF4-FFF2-40B4-BE49-F238E27FC236}">
                <a16:creationId xmlns:a16="http://schemas.microsoft.com/office/drawing/2014/main" id="{B42D1389-848C-4C3B-997A-501CC4F7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759" y="5380322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180" name="Oval 77">
            <a:extLst>
              <a:ext uri="{FF2B5EF4-FFF2-40B4-BE49-F238E27FC236}">
                <a16:creationId xmlns:a16="http://schemas.microsoft.com/office/drawing/2014/main" id="{6472A107-46E2-42E8-B61C-CCB789768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527" y="413856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738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26" grpId="0" animBg="1"/>
      <p:bldP spid="127" grpId="0" animBg="1"/>
      <p:bldP spid="128" grpId="0" animBg="1" autoUpdateAnimBg="0"/>
      <p:bldP spid="152" grpId="0" animBg="1"/>
      <p:bldP spid="153" grpId="0" animBg="1"/>
      <p:bldP spid="154" grpId="0" animBg="1" autoUpdateAnimBg="0"/>
      <p:bldP spid="155" grpId="0" animBg="1"/>
      <p:bldP spid="156" grpId="0" animBg="1" autoUpdateAnimBg="0"/>
      <p:bldP spid="157" grpId="0" animBg="1" autoUpdateAnimBg="0"/>
      <p:bldP spid="162" grpId="0" animBg="1" autoUpdateAnimBg="0"/>
      <p:bldP spid="175" grpId="0" animBg="1"/>
      <p:bldP spid="176" grpId="0" animBg="1"/>
      <p:bldP spid="177" grpId="0" animBg="1" autoUpdateAnimBg="0"/>
      <p:bldP spid="179" grpId="0" animBg="1" autoUpdateAnimBg="0"/>
      <p:bldP spid="180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3639</Words>
  <Application>Microsoft Office PowerPoint</Application>
  <PresentationFormat>全屏显示(4:3)</PresentationFormat>
  <Paragraphs>771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Courier</vt:lpstr>
      <vt:lpstr>等线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1_Office 主题</vt:lpstr>
      <vt:lpstr>2_Office 主题</vt:lpstr>
      <vt:lpstr>剪辑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185</cp:revision>
  <dcterms:modified xsi:type="dcterms:W3CDTF">2022-10-12T03:55:42Z</dcterms:modified>
</cp:coreProperties>
</file>