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algun Gothic" panose="020B0503020000020004" pitchFamily="50" charset="-127"/>
      <p:regular r:id="rId13"/>
      <p:bold r:id="rId14"/>
    </p:embeddedFont>
    <p:embeddedFont>
      <p:font typeface="Fraunces" panose="020B0600000101010101" charset="0"/>
      <p:regular r:id="rId15"/>
      <p:bold r:id="rId16"/>
      <p:italic r:id="rId17"/>
      <p:boldItalic r:id="rId18"/>
    </p:embeddedFont>
    <p:embeddedFont>
      <p:font typeface="Fraunces ExtraBold" panose="020B0600000101010101" charset="0"/>
      <p:bold r:id="rId19"/>
      <p:boldItalic r:id="rId20"/>
    </p:embeddedFont>
    <p:embeddedFont>
      <p:font typeface="Nobile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ba57fc00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7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ba57fc00_4_5:notes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9ba57fc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9ba57fc00_4_64:notes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9ba57fc00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7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9ba57fc00_6_22:notes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9ba57fc00_4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9ba57fc00_4_154:notes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1321175" y="4827625"/>
            <a:ext cx="75564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2071207 강경민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2071420 김선준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2071187 문기업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2071431 이희찬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93790" y="2150031"/>
            <a:ext cx="8668262" cy="195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6150"/>
              <a:buFont typeface="Fraunces ExtraBold"/>
              <a:buNone/>
            </a:pPr>
            <a:r>
              <a:rPr lang="en-US" sz="615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Book4U</a:t>
            </a:r>
          </a:p>
          <a:p>
            <a:pPr marL="0" marR="0" lvl="0" indent="0" algn="l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6150"/>
              <a:buFont typeface="Fraunces ExtraBold"/>
              <a:buNone/>
            </a:pPr>
            <a:r>
              <a:rPr lang="en-US" sz="6150" b="1" i="0" u="none" strike="noStrike" cap="none" dirty="0" err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맞춤형</a:t>
            </a:r>
            <a:r>
              <a:rPr lang="en-US" sz="615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6150" b="1" i="0" u="none" strike="noStrike" cap="none" dirty="0" err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도서</a:t>
            </a:r>
            <a:r>
              <a:rPr lang="en-US" sz="615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6150" b="1" i="0" u="none" strike="noStrike" cap="none" dirty="0" err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추천</a:t>
            </a:r>
            <a:r>
              <a:rPr lang="en-US" sz="615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6150" b="1" i="0" u="none" strike="noStrike" cap="none" dirty="0" err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서비스</a:t>
            </a:r>
            <a:endParaRPr sz="61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93790" y="5699641"/>
            <a:ext cx="362903" cy="362903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7172400" y="-25"/>
            <a:ext cx="7458000" cy="8287800"/>
          </a:xfrm>
          <a:prstGeom prst="rtTriangle">
            <a:avLst/>
          </a:prstGeom>
          <a:solidFill>
            <a:srgbClr val="FFE599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875" y="670274"/>
            <a:ext cx="3207601" cy="32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76290" y="431838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None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5. 팀 역할 분담</a:t>
            </a:r>
            <a:endParaRPr sz="44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237" name="Google Shape;237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2602" y="1889874"/>
            <a:ext cx="702713" cy="7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/>
          <p:nvPr/>
        </p:nvSpPr>
        <p:spPr>
          <a:xfrm>
            <a:off x="2622602" y="2891238"/>
            <a:ext cx="3514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5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김선준</a:t>
            </a:r>
            <a:endParaRPr sz="25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2622602" y="3509899"/>
            <a:ext cx="44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UI/UX 설계 및 구현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240" name="Google Shape;240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6057" y="1889874"/>
            <a:ext cx="702713" cy="7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>
            <a:off x="7516057" y="2891238"/>
            <a:ext cx="3514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5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강경민</a:t>
            </a:r>
            <a:endParaRPr sz="25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7516057" y="3509899"/>
            <a:ext cx="44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기능 구현 및 API 연동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243" name="Google Shape;243;p2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2602" y="4826076"/>
            <a:ext cx="702713" cy="7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/>
          <p:nvPr/>
        </p:nvSpPr>
        <p:spPr>
          <a:xfrm>
            <a:off x="2622602" y="5827440"/>
            <a:ext cx="3514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5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문기업</a:t>
            </a:r>
            <a:endParaRPr sz="25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622602" y="6446100"/>
            <a:ext cx="44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서버 개발 및 관리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246" name="Google Shape;246;p22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16057" y="4826076"/>
            <a:ext cx="702713" cy="7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/>
          <p:nvPr/>
        </p:nvSpPr>
        <p:spPr>
          <a:xfrm>
            <a:off x="7516057" y="5827440"/>
            <a:ext cx="3514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5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이희찬</a:t>
            </a:r>
            <a:endParaRPr sz="25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7516057" y="6446100"/>
            <a:ext cx="44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데이터베이스 설계 및 관리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11422800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986076" y="416850"/>
            <a:ext cx="59688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None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목차</a:t>
            </a:r>
            <a:endParaRPr sz="445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012864" y="1308976"/>
            <a:ext cx="60300" cy="65511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802600" y="1335524"/>
            <a:ext cx="4318163" cy="510300"/>
            <a:chOff x="802600" y="1564124"/>
            <a:chExt cx="4318163" cy="510300"/>
          </a:xfrm>
        </p:grpSpPr>
        <p:sp>
          <p:nvSpPr>
            <p:cNvPr id="65" name="Google Shape;65;p14"/>
            <p:cNvSpPr/>
            <p:nvPr/>
          </p:nvSpPr>
          <p:spPr>
            <a:xfrm>
              <a:off x="1282422" y="1804035"/>
              <a:ext cx="793800" cy="30600"/>
            </a:xfrm>
            <a:prstGeom prst="roundRect">
              <a:avLst>
                <a:gd name="adj" fmla="val 669768"/>
              </a:avLst>
            </a:prstGeom>
            <a:solidFill>
              <a:srgbClr val="CE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02600" y="1564124"/>
              <a:ext cx="510300" cy="510300"/>
            </a:xfrm>
            <a:prstGeom prst="roundRect">
              <a:avLst>
                <a:gd name="adj" fmla="val 40005"/>
              </a:avLst>
            </a:prstGeom>
            <a:solidFill>
              <a:srgbClr val="E8F3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972860" y="1649135"/>
              <a:ext cx="169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r>
                <a:rPr lang="en-US" sz="265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1</a:t>
              </a:r>
              <a:endParaRPr sz="265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285463" y="1642187"/>
              <a:ext cx="2835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200"/>
                <a:buFont typeface="Fraunces ExtraBold"/>
                <a:buNone/>
              </a:pPr>
              <a:r>
                <a:rPr lang="en-US" sz="250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프로젝트 개요</a:t>
              </a:r>
              <a:endParaRPr sz="25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2784338" y="1922031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latin typeface="Fraunces"/>
                <a:ea typeface="Fraunces"/>
                <a:cs typeface="Fraunces"/>
                <a:sym typeface="Fraunces"/>
              </a:rPr>
              <a:t>1.1 프로젝트 명</a:t>
            </a:r>
            <a:endParaRPr sz="2000" b="1">
              <a:latin typeface="Fraunces"/>
              <a:ea typeface="Fraunces"/>
              <a:cs typeface="Fraunces"/>
              <a:sym typeface="Fraunce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000">
              <a:solidFill>
                <a:srgbClr val="405449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784338" y="242115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latin typeface="Fraunces"/>
                <a:ea typeface="Fraunces"/>
                <a:cs typeface="Fraunces"/>
                <a:sym typeface="Fraunces"/>
              </a:rPr>
              <a:t>1.2 문제정의 문</a:t>
            </a:r>
            <a:endParaRPr sz="2000" b="1">
              <a:latin typeface="Fraunces"/>
              <a:ea typeface="Fraunces"/>
              <a:cs typeface="Fraunces"/>
              <a:sym typeface="Fraunce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000"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784338" y="2973894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1.3 프로젝트 배경 및 필요성</a:t>
            </a:r>
            <a:endParaRPr sz="2000" b="1">
              <a:solidFill>
                <a:srgbClr val="405449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802600" y="3707487"/>
            <a:ext cx="7950538" cy="1025682"/>
            <a:chOff x="802600" y="3631287"/>
            <a:chExt cx="7950538" cy="1025682"/>
          </a:xfrm>
        </p:grpSpPr>
        <p:sp>
          <p:nvSpPr>
            <p:cNvPr id="74" name="Google Shape;74;p14"/>
            <p:cNvSpPr/>
            <p:nvPr/>
          </p:nvSpPr>
          <p:spPr>
            <a:xfrm>
              <a:off x="1282422" y="3871198"/>
              <a:ext cx="793800" cy="30600"/>
            </a:xfrm>
            <a:prstGeom prst="roundRect">
              <a:avLst>
                <a:gd name="adj" fmla="val 669768"/>
              </a:avLst>
            </a:prstGeom>
            <a:solidFill>
              <a:srgbClr val="CE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02600" y="3631287"/>
              <a:ext cx="510300" cy="510300"/>
            </a:xfrm>
            <a:prstGeom prst="roundRect">
              <a:avLst>
                <a:gd name="adj" fmla="val 40005"/>
              </a:avLst>
            </a:prstGeom>
            <a:solidFill>
              <a:srgbClr val="E8F3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946550" y="3702325"/>
              <a:ext cx="222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r>
                <a:rPr lang="en-US" sz="265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2</a:t>
              </a:r>
              <a:endParaRPr sz="265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285463" y="3733225"/>
              <a:ext cx="2835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200"/>
                <a:buFont typeface="Fraunces ExtraBold"/>
                <a:buNone/>
              </a:pPr>
              <a:r>
                <a:rPr lang="en-US" sz="250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기능 구조도 </a:t>
              </a:r>
              <a:endParaRPr sz="25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784338" y="4293969"/>
              <a:ext cx="59688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2000" b="1">
                  <a:solidFill>
                    <a:schemeClr val="dk1"/>
                  </a:solidFill>
                  <a:latin typeface="Fraunces"/>
                  <a:ea typeface="Fraunces"/>
                  <a:cs typeface="Fraunces"/>
                  <a:sym typeface="Fraunces"/>
                </a:rPr>
                <a:t>2.1 기능 구조도</a:t>
              </a:r>
              <a:endParaRPr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</p:grpSp>
      <p:sp>
        <p:nvSpPr>
          <p:cNvPr id="79" name="Google Shape;79;p14"/>
          <p:cNvSpPr/>
          <p:nvPr/>
        </p:nvSpPr>
        <p:spPr>
          <a:xfrm>
            <a:off x="2784338" y="4905844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2.2 기능 설명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802600" y="5927050"/>
            <a:ext cx="4307038" cy="510300"/>
            <a:chOff x="802600" y="4707850"/>
            <a:chExt cx="4307038" cy="510300"/>
          </a:xfrm>
        </p:grpSpPr>
        <p:sp>
          <p:nvSpPr>
            <p:cNvPr id="81" name="Google Shape;81;p14"/>
            <p:cNvSpPr/>
            <p:nvPr/>
          </p:nvSpPr>
          <p:spPr>
            <a:xfrm>
              <a:off x="1282422" y="4947761"/>
              <a:ext cx="793800" cy="30600"/>
            </a:xfrm>
            <a:prstGeom prst="roundRect">
              <a:avLst>
                <a:gd name="adj" fmla="val 669768"/>
              </a:avLst>
            </a:prstGeom>
            <a:solidFill>
              <a:srgbClr val="CE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2600" y="4707850"/>
              <a:ext cx="510300" cy="510300"/>
            </a:xfrm>
            <a:prstGeom prst="roundRect">
              <a:avLst>
                <a:gd name="adj" fmla="val 40005"/>
              </a:avLst>
            </a:prstGeom>
            <a:solidFill>
              <a:srgbClr val="E8F3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955000" y="4792861"/>
              <a:ext cx="205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r>
                <a:rPr lang="en-US" sz="265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3</a:t>
              </a:r>
              <a:endParaRPr sz="265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274338" y="4744363"/>
              <a:ext cx="2835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200"/>
                <a:buFont typeface="Fraunces ExtraBold"/>
                <a:buNone/>
              </a:pPr>
              <a:r>
                <a:rPr lang="en-US" sz="250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시스템 구조도</a:t>
              </a:r>
              <a:endParaRPr sz="25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</p:grpSp>
      <p:sp>
        <p:nvSpPr>
          <p:cNvPr id="85" name="Google Shape;85;p14"/>
          <p:cNvSpPr/>
          <p:nvPr/>
        </p:nvSpPr>
        <p:spPr>
          <a:xfrm>
            <a:off x="2784338" y="6513544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3.1 시스템 구조도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784338" y="7050244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3.2 시스템 구성 요소 설명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8753139" y="1153801"/>
            <a:ext cx="60300" cy="65511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538500" y="1230899"/>
            <a:ext cx="4248688" cy="510300"/>
            <a:chOff x="802600" y="1564124"/>
            <a:chExt cx="4248688" cy="510300"/>
          </a:xfrm>
        </p:grpSpPr>
        <p:sp>
          <p:nvSpPr>
            <p:cNvPr id="89" name="Google Shape;89;p14"/>
            <p:cNvSpPr/>
            <p:nvPr/>
          </p:nvSpPr>
          <p:spPr>
            <a:xfrm>
              <a:off x="1282422" y="1804035"/>
              <a:ext cx="793800" cy="30600"/>
            </a:xfrm>
            <a:prstGeom prst="roundRect">
              <a:avLst>
                <a:gd name="adj" fmla="val 669768"/>
              </a:avLst>
            </a:prstGeom>
            <a:solidFill>
              <a:srgbClr val="CE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02600" y="1564124"/>
              <a:ext cx="510300" cy="510300"/>
            </a:xfrm>
            <a:prstGeom prst="roundRect">
              <a:avLst>
                <a:gd name="adj" fmla="val 40005"/>
              </a:avLst>
            </a:prstGeom>
            <a:solidFill>
              <a:srgbClr val="E8F3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972860" y="1649135"/>
              <a:ext cx="169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r>
                <a:rPr lang="en-US" sz="265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4</a:t>
              </a:r>
              <a:endParaRPr sz="265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215988" y="1642187"/>
              <a:ext cx="2835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200"/>
                <a:buFont typeface="Fraunces ExtraBold"/>
                <a:buNone/>
              </a:pPr>
              <a:r>
                <a:rPr lang="en-US" sz="250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프로젝트 일정</a:t>
              </a:r>
              <a:endParaRPr sz="25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8538500" y="3631274"/>
            <a:ext cx="4248688" cy="510300"/>
            <a:chOff x="802600" y="1564124"/>
            <a:chExt cx="4248688" cy="510300"/>
          </a:xfrm>
        </p:grpSpPr>
        <p:sp>
          <p:nvSpPr>
            <p:cNvPr id="94" name="Google Shape;94;p14"/>
            <p:cNvSpPr/>
            <p:nvPr/>
          </p:nvSpPr>
          <p:spPr>
            <a:xfrm>
              <a:off x="1282422" y="1804035"/>
              <a:ext cx="793800" cy="30600"/>
            </a:xfrm>
            <a:prstGeom prst="roundRect">
              <a:avLst>
                <a:gd name="adj" fmla="val 669768"/>
              </a:avLst>
            </a:prstGeom>
            <a:solidFill>
              <a:srgbClr val="CE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802600" y="1564124"/>
              <a:ext cx="510300" cy="510300"/>
            </a:xfrm>
            <a:prstGeom prst="roundRect">
              <a:avLst>
                <a:gd name="adj" fmla="val 40005"/>
              </a:avLst>
            </a:prstGeom>
            <a:solidFill>
              <a:srgbClr val="E8F3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215988" y="1642187"/>
              <a:ext cx="28353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200"/>
                <a:buFont typeface="Fraunces ExtraBold"/>
                <a:buNone/>
              </a:pPr>
              <a:r>
                <a:rPr lang="en-US" sz="250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역할 분담</a:t>
              </a:r>
              <a:endParaRPr sz="25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72860" y="1649135"/>
              <a:ext cx="169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r>
                <a:rPr lang="en-US" sz="2650">
                  <a:solidFill>
                    <a:srgbClr val="405449"/>
                  </a:solidFill>
                  <a:latin typeface="Fraunces ExtraBold"/>
                  <a:ea typeface="Fraunces ExtraBold"/>
                  <a:cs typeface="Fraunces ExtraBold"/>
                  <a:sym typeface="Fraunces ExtraBold"/>
                </a:rPr>
                <a:t>5</a:t>
              </a:r>
              <a:endParaRPr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2650"/>
                <a:buFont typeface="Fraunces ExtraBold"/>
                <a:buNone/>
              </a:pPr>
              <a:endParaRPr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3039300"/>
            <a:ext cx="2006026" cy="200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93488" y="16905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latin typeface="Fraunces"/>
                <a:ea typeface="Fraunces"/>
                <a:cs typeface="Fraunces"/>
                <a:sym typeface="Fraunces"/>
              </a:rPr>
              <a:t>1.1 프로젝트 명</a:t>
            </a:r>
            <a:endParaRPr sz="2500" b="1">
              <a:latin typeface="Fraunces"/>
              <a:ea typeface="Fraunces"/>
              <a:cs typeface="Fraunces"/>
              <a:sym typeface="Fraunce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solidFill>
                <a:srgbClr val="405449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93488" y="5714919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1.2 문제정의 문</a:t>
            </a:r>
            <a:endParaRPr sz="2500" b="1">
              <a:latin typeface="Fraunces"/>
              <a:ea typeface="Fraunces"/>
              <a:cs typeface="Fraunces"/>
              <a:sym typeface="Fraunce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solidFill>
                <a:srgbClr val="405449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51000" y="185950"/>
            <a:ext cx="143556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marR="457200" lvl="0" indent="-511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AutoNum type="arabicPeriod"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프로젝트 개요</a:t>
            </a:r>
            <a:endParaRPr sz="445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155625" y="2244000"/>
            <a:ext cx="23541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Fraunces"/>
                <a:ea typeface="Fraunces"/>
                <a:cs typeface="Fraunces"/>
                <a:sym typeface="Fraunces"/>
              </a:rPr>
              <a:t> Book4U</a:t>
            </a:r>
            <a:endParaRPr sz="2500"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068300" y="6334800"/>
            <a:ext cx="1249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사용자의 연령, 독서 취향 등 다양한 개인적 특성을 반영하여 선호하는 장르와 주제를 기반으로 도서를 제안</a:t>
            </a:r>
            <a:endParaRPr sz="2000" b="1">
              <a:latin typeface="Fraunces"/>
              <a:ea typeface="Fraunces"/>
              <a:cs typeface="Fraunces"/>
              <a:sym typeface="Fraunc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1218175" y="2910425"/>
            <a:ext cx="8161200" cy="34242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93488" y="16905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Fraunces ExtraBold"/>
                <a:ea typeface="Fraunces ExtraBold"/>
                <a:cs typeface="Fraunces ExtraBold"/>
                <a:sym typeface="Fraunces ExtraBold"/>
              </a:rPr>
              <a:t>1.3 프로젝트 배경 및 필요성</a:t>
            </a: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26175" y="201600"/>
            <a:ext cx="143556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marR="457200" lvl="0" indent="-511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AutoNum type="arabicPeriod"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프로젝트 개요</a:t>
            </a:r>
            <a:endParaRPr sz="44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986575" y="2145350"/>
            <a:ext cx="143556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 ExtraBold"/>
              <a:buChar char="●"/>
            </a:pP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프로젝트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배경</a:t>
            </a: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63500" marR="4445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850" y="3020375"/>
            <a:ext cx="3102047" cy="3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329" y="3020375"/>
            <a:ext cx="3102047" cy="320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4811175" y="4085938"/>
            <a:ext cx="1129200" cy="1073100"/>
          </a:xfrm>
          <a:prstGeom prst="mathPlus">
            <a:avLst>
              <a:gd name="adj1" fmla="val 23520"/>
            </a:avLst>
          </a:prstGeom>
          <a:solidFill>
            <a:srgbClr val="FFE599"/>
          </a:solidFill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9961450" y="2817825"/>
            <a:ext cx="43989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AI와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머신러닝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기술의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발전으로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맞춤형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서비스가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활성화됨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.</a:t>
            </a: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기존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도서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추천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서비스는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개인화와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세분화된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장르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추천에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한계가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있음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.</a:t>
            </a: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맞춤형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도서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추천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서비스를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기획</a:t>
            </a:r>
            <a:r>
              <a:rPr lang="en-US" sz="2000" dirty="0">
                <a:solidFill>
                  <a:schemeClr val="dk1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.</a:t>
            </a: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34350" y="-9375"/>
            <a:ext cx="14571300" cy="822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93488" y="16905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Fraunces ExtraBold"/>
                <a:ea typeface="Fraunces ExtraBold"/>
                <a:cs typeface="Fraunces ExtraBold"/>
                <a:sym typeface="Fraunces ExtraBold"/>
              </a:rPr>
              <a:t>2.1 기능 구조도</a:t>
            </a: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26175" y="201600"/>
            <a:ext cx="143556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  2. 기능 구조도</a:t>
            </a:r>
            <a:endParaRPr sz="44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363" y="2252724"/>
            <a:ext cx="10125224" cy="5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769688" y="14619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500">
                <a:latin typeface="Fraunces ExtraBold"/>
                <a:ea typeface="Fraunces ExtraBold"/>
                <a:cs typeface="Fraunces ExtraBold"/>
                <a:sym typeface="Fraunces ExtraBold"/>
              </a:rPr>
              <a:t>2.2 기능 설명</a:t>
            </a: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26175" y="201600"/>
            <a:ext cx="143556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2. 기능 구조도</a:t>
            </a:r>
            <a:endParaRPr sz="44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1397975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853" y="22185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2759853" y="301236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챗봇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759853" y="3502780"/>
            <a:ext cx="3005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질문 가능한 Prompt 형식, 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도서 추천</a:t>
            </a:r>
            <a:endParaRPr sz="17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44" name="Google Shape;144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508" y="22185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6105508" y="301236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장르 검색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105508" y="3502780"/>
            <a:ext cx="3005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오케스트로 LLM API 사용</a:t>
            </a:r>
            <a:endParaRPr sz="17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47" name="Google Shape;147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51284" y="22185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9451284" y="301236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개인화 서비스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9451275" y="3502775"/>
            <a:ext cx="3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개인별 대화 내용 기록 저장 및 조회, 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조회 정보 기반 도서 추천</a:t>
            </a:r>
            <a:endParaRPr sz="17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50" name="Google Shape;150;p18" descr="preencod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51297" y="480219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9451297" y="5672187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도서 정보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9451297" y="6172205"/>
            <a:ext cx="30057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알라딘 API 사용, 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상세 정보 제공</a:t>
            </a:r>
            <a:endParaRPr sz="17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9696" y="4778147"/>
            <a:ext cx="566975" cy="56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5496" y="4760097"/>
            <a:ext cx="566975" cy="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96588" y="3725125"/>
            <a:ext cx="92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2759696" y="569096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지도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759696" y="6181355"/>
            <a:ext cx="3005700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1750"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105496" y="567291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22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위치 기반 서비스</a:t>
            </a:r>
            <a:endParaRPr sz="22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759696" y="6181362"/>
            <a:ext cx="3005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105496" y="6163312"/>
            <a:ext cx="3005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Geolocation API 사용,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위치 정보 취득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683671" y="6163312"/>
            <a:ext cx="3005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카카오맵 API 사용, 지도 구현</a:t>
            </a:r>
            <a:endParaRPr sz="1750">
              <a:solidFill>
                <a:srgbClr val="405449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260" y="3070860"/>
            <a:ext cx="3611880" cy="20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609615" y="382946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None/>
            </a:pPr>
            <a:r>
              <a:rPr lang="en-US" sz="4450" b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 시스템 구조도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1422800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529475" y="2481375"/>
            <a:ext cx="13744762" cy="3583916"/>
            <a:chOff x="377075" y="1947975"/>
            <a:chExt cx="13744762" cy="3583916"/>
          </a:xfrm>
        </p:grpSpPr>
        <p:sp>
          <p:nvSpPr>
            <p:cNvPr id="171" name="Google Shape;171;p19"/>
            <p:cNvSpPr/>
            <p:nvPr/>
          </p:nvSpPr>
          <p:spPr>
            <a:xfrm>
              <a:off x="7130337" y="1958413"/>
              <a:ext cx="6991500" cy="890700"/>
            </a:xfrm>
            <a:prstGeom prst="rect">
              <a:avLst/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7340617" y="2155237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DB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0611283" y="2079037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MySQL로 회원 정보 관리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7130337" y="2849094"/>
              <a:ext cx="6991500" cy="890700"/>
            </a:xfrm>
            <a:prstGeom prst="rect">
              <a:avLst/>
            </a:prstGeom>
            <a:solidFill>
              <a:srgbClr val="000000">
                <a:alpha val="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340617" y="3045918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서버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0611283" y="2969718"/>
              <a:ext cx="3190856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 dirty="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Node.js, </a:t>
              </a:r>
              <a:r>
                <a:rPr lang="en-US" sz="1750" dirty="0" err="1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Express.js로</a:t>
              </a:r>
              <a:r>
                <a:rPr lang="en-US" sz="1750" dirty="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 API </a:t>
              </a:r>
              <a:r>
                <a:rPr lang="en-US" sz="1750" dirty="0" err="1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통합</a:t>
              </a:r>
              <a:endParaRPr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7130337" y="3739775"/>
              <a:ext cx="6991500" cy="890700"/>
            </a:xfrm>
            <a:prstGeom prst="rect">
              <a:avLst/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7340617" y="3936600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프론트엔드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0611283" y="3860400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Vue.js, Vuetify로 UI 구현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7130337" y="4630458"/>
              <a:ext cx="6991500" cy="890700"/>
            </a:xfrm>
            <a:prstGeom prst="rect">
              <a:avLst/>
            </a:prstGeom>
            <a:solidFill>
              <a:srgbClr val="000000">
                <a:alpha val="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340617" y="4827281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개발 도구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0611283" y="4751081"/>
              <a:ext cx="30717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6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405449"/>
                </a:buClr>
                <a:buSzPts val="1750"/>
                <a:buFont typeface="Nobile"/>
                <a:buNone/>
              </a:pPr>
              <a:r>
                <a:rPr lang="en-US" sz="1750">
                  <a:solidFill>
                    <a:srgbClr val="405449"/>
                  </a:solidFill>
                  <a:latin typeface="Nobile"/>
                  <a:ea typeface="Nobile"/>
                  <a:cs typeface="Nobile"/>
                  <a:sym typeface="Nobile"/>
                </a:rPr>
                <a:t>Vite로 프로젝트 구조화</a:t>
              </a:r>
              <a:endParaRPr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7075" y="1947975"/>
              <a:ext cx="6668761" cy="3583916"/>
            </a:xfrm>
            <a:prstGeom prst="rect">
              <a:avLst/>
            </a:prstGeom>
            <a:noFill/>
            <a:ln w="38100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84" name="Google Shape;18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18439" y="3788340"/>
              <a:ext cx="863072" cy="793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15492" y="2006986"/>
              <a:ext cx="1268972" cy="793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40330" y="2921947"/>
              <a:ext cx="1219304" cy="793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659092" y="4630538"/>
              <a:ext cx="981768" cy="89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19"/>
          <p:cNvSpPr/>
          <p:nvPr/>
        </p:nvSpPr>
        <p:spPr>
          <a:xfrm>
            <a:off x="914413" y="12514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500">
                <a:latin typeface="Fraunces ExtraBold"/>
                <a:ea typeface="Fraunces ExtraBold"/>
                <a:cs typeface="Fraunces ExtraBold"/>
                <a:sym typeface="Fraunces ExtraBold"/>
              </a:rPr>
              <a:t>3.1 시스템 구조도</a:t>
            </a: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260" y="3070860"/>
            <a:ext cx="3611880" cy="20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609615" y="382946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None/>
            </a:pPr>
            <a:r>
              <a:rPr lang="en-US" sz="4450" b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 시스템 구조도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1422800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914413" y="1251406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2500">
                <a:latin typeface="Fraunces ExtraBold"/>
                <a:ea typeface="Fraunces ExtraBold"/>
                <a:cs typeface="Fraunces ExtraBold"/>
                <a:sym typeface="Fraunces ExtraBold"/>
              </a:rPr>
              <a:t>3.1 시스템 구성 요소 설명</a:t>
            </a: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endParaRPr sz="2500"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975" y="1866548"/>
            <a:ext cx="9729050" cy="57898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>
            <a:off x="8535961" y="1548917"/>
            <a:ext cx="30600" cy="59082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641390" y="483751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 ExtraBold"/>
              <a:buNone/>
            </a:pPr>
            <a:r>
              <a:rPr lang="en-US" sz="445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4. 프로젝트 일정</a:t>
            </a:r>
            <a:endParaRPr sz="44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966311" y="1532692"/>
            <a:ext cx="30600" cy="59082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206222" y="2027753"/>
            <a:ext cx="793800" cy="306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26400" y="1787843"/>
            <a:ext cx="510300" cy="5103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896660" y="1872853"/>
            <a:ext cx="169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650"/>
              <a:buFont typeface="Fraunces ExtraBold"/>
              <a:buNone/>
            </a:pPr>
            <a:r>
              <a:rPr lang="en-US"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</a:t>
            </a:r>
            <a:endParaRPr sz="26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229088" y="175950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3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5-6주차</a:t>
            </a:r>
            <a:endParaRPr sz="3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229088" y="2402324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계획 수립 및 UI/UX 디자인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1206222" y="4094917"/>
            <a:ext cx="793800" cy="306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726400" y="3855006"/>
            <a:ext cx="510300" cy="5103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870347" y="3940016"/>
            <a:ext cx="222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650"/>
              <a:buFont typeface="Fraunces ExtraBold"/>
              <a:buNone/>
            </a:pPr>
            <a:r>
              <a:rPr lang="en-US"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</a:t>
            </a:r>
            <a:endParaRPr sz="26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229088" y="382666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3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7-9주차</a:t>
            </a:r>
            <a:endParaRPr sz="3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229088" y="4469487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기본 구조 및 주요 기능 개발 ( FE/BE )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206222" y="6162080"/>
            <a:ext cx="793800" cy="306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726400" y="5922169"/>
            <a:ext cx="510300" cy="5103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878800" y="6007179"/>
            <a:ext cx="2055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650"/>
              <a:buFont typeface="Fraunces ExtraBold"/>
              <a:buNone/>
            </a:pPr>
            <a:r>
              <a:rPr lang="en-US"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</a:t>
            </a:r>
            <a:endParaRPr sz="26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229088" y="597003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3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10-12주차</a:t>
            </a:r>
            <a:endParaRPr sz="3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229088" y="6536650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피드백 반영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11422800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1" name="Google Shape;221;p21"/>
          <p:cNvSpPr/>
          <p:nvPr/>
        </p:nvSpPr>
        <p:spPr>
          <a:xfrm>
            <a:off x="8315800" y="1787832"/>
            <a:ext cx="510300" cy="5103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8795622" y="2027743"/>
            <a:ext cx="793800" cy="3060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8455342" y="1872843"/>
            <a:ext cx="231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650"/>
              <a:buFont typeface="Fraunces ExtraBold"/>
              <a:buNone/>
            </a:pPr>
            <a:r>
              <a:rPr lang="en-US" sz="265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4</a:t>
            </a:r>
            <a:endParaRPr sz="265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9818488" y="1759495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 ExtraBold"/>
              <a:buNone/>
            </a:pPr>
            <a:r>
              <a:rPr lang="en-US" sz="3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13-14주차</a:t>
            </a:r>
            <a:endParaRPr sz="3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9818488" y="2402313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최종 테스트 및 발표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229088" y="7016400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UI/UX 개선 및 추가 기능 구현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2229088" y="7496150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성능 최적화, 버그 수정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11422800" y="6827400"/>
            <a:ext cx="3207600" cy="14022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229088" y="4949237"/>
            <a:ext cx="5968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 ExtraBold"/>
              <a:buChar char="●"/>
            </a:pPr>
            <a:r>
              <a:rPr lang="en-US" sz="200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모듈 간 연동, 통합 테스트 및 오류 수정</a:t>
            </a:r>
            <a:endParaRPr sz="2000">
              <a:solidFill>
                <a:schemeClr val="dk1"/>
              </a:solidFill>
              <a:latin typeface="Fraunces ExtraBold"/>
              <a:ea typeface="Fraunces ExtraBold"/>
              <a:cs typeface="Fraunces ExtraBold"/>
              <a:sym typeface="Fraunce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사용자 지정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Fraunces ExtraBold</vt:lpstr>
      <vt:lpstr>Calibri</vt:lpstr>
      <vt:lpstr>Malgun Gothic</vt:lpstr>
      <vt:lpstr>Fraunces</vt:lpstr>
      <vt:lpstr>Wingdings</vt:lpstr>
      <vt:lpstr>Nobile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선준 김</cp:lastModifiedBy>
  <cp:revision>3</cp:revision>
  <dcterms:modified xsi:type="dcterms:W3CDTF">2024-10-08T13:54:49Z</dcterms:modified>
</cp:coreProperties>
</file>