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ourier New"/>
              </a:rPr>
              <a:t>Finite Automata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FA Definition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set of states 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set of input symbols E (the alphabet)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Transition function move(state, symbol):state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start state S0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set of final states F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FA Intuition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Fixed size machine (small-ish, fast)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No “stack”, no “virtual memory”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move() “function” is a 2D array lookup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Mindless automaton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 instruction set, no instructions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hardwired loop that executes kinda like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while ((c = getchar()) != EOF) S = move(S, c);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DFAs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“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Deterministic” means move() goes to 1 state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Example: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 = {s0, s1, s2}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 = {a, b, c}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move = { (s0,a):s1; (s1,b):s2; (s2,c):s2 }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S0 = s0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 = {s2}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Transition Diagrams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Draw a circle for each state in 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Label inside each circle by its state name/#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Draw an arrow from Si to Sj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Label with x when move(Si,x):Sj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Draw a “wedgie” into start state S0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Draw a second circle inside each state in F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DFA Implementation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457200" y="1280160"/>
            <a:ext cx="8228880" cy="548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state = S0;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for(;;)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   </a:t>
            </a:r>
            <a:r>
              <a:rPr b="1" lang="en-US" sz="2000">
                <a:solidFill>
                  <a:srgbClr val="000000"/>
                </a:solidFill>
                <a:latin typeface="Calibri"/>
              </a:rPr>
              <a:t>switch (state)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   </a:t>
            </a:r>
            <a:r>
              <a:rPr b="1" lang="en-US" sz="2000">
                <a:solidFill>
                  <a:srgbClr val="000000"/>
                </a:solidFill>
                <a:latin typeface="Calibri"/>
              </a:rPr>
              <a:t>case 0: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      </a:t>
            </a:r>
            <a:r>
              <a:rPr b="1" lang="en-US" sz="2000">
                <a:solidFill>
                  <a:srgbClr val="000000"/>
                </a:solidFill>
                <a:latin typeface="Calibri"/>
              </a:rPr>
              <a:t>switch (input)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      </a:t>
            </a:r>
            <a:r>
              <a:rPr b="1" lang="en-US" sz="2000">
                <a:solidFill>
                  <a:srgbClr val="000000"/>
                </a:solidFill>
                <a:latin typeface="Calibri"/>
              </a:rPr>
              <a:t>'a': state = 1; break;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      </a:t>
            </a:r>
            <a:r>
              <a:rPr b="1" lang="en-US" sz="2000">
                <a:solidFill>
                  <a:srgbClr val="000000"/>
                </a:solidFill>
                <a:latin typeface="Calibri"/>
              </a:rPr>
              <a:t>'b': /* no state change */ break;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      </a:t>
            </a:r>
            <a:r>
              <a:rPr b="1" lang="en-US" sz="2000">
                <a:solidFill>
                  <a:srgbClr val="000000"/>
                </a:solidFill>
                <a:latin typeface="Calibri"/>
              </a:rPr>
              <a:t>default: printf(“dfa error\n”); exit(1);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      </a:t>
            </a:r>
            <a:r>
              <a:rPr b="1" lang="en-US" sz="20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   </a:t>
            </a:r>
            <a:r>
              <a:rPr b="1" lang="en-US" sz="2000">
                <a:solidFill>
                  <a:srgbClr val="000000"/>
                </a:solidFill>
                <a:latin typeface="Calibri"/>
              </a:rPr>
              <a:t>case 1: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      </a:t>
            </a:r>
            <a:r>
              <a:rPr b="1" lang="en-US" sz="2000">
                <a:solidFill>
                  <a:srgbClr val="000000"/>
                </a:solidFill>
                <a:latin typeface="Calibri"/>
              </a:rPr>
              <a:t>switch (input)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      </a:t>
            </a:r>
            <a:r>
              <a:rPr b="1" lang="en-US" sz="2000">
                <a:solidFill>
                  <a:srgbClr val="000000"/>
                </a:solidFill>
                <a:latin typeface="Calibri"/>
              </a:rPr>
              <a:t>EOF: printf(“accept\n”); exit(0);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      </a:t>
            </a:r>
            <a:r>
              <a:rPr b="1" lang="en-US" sz="2000">
                <a:solidFill>
                  <a:srgbClr val="000000"/>
                </a:solidFill>
                <a:latin typeface="Calibri"/>
              </a:rPr>
              <a:t>default: printf(“dfa error\n”); exit(1);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      </a:t>
            </a:r>
            <a:r>
              <a:rPr b="1" lang="en-US" sz="20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   </a:t>
            </a:r>
            <a:r>
              <a:rPr b="1" lang="en-US" sz="20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   </a:t>
            </a:r>
            <a:r>
              <a:rPr b="1" lang="en-US" sz="2000">
                <a:solidFill>
                  <a:srgbClr val="000000"/>
                </a:solidFill>
                <a:latin typeface="Calibri"/>
              </a:rPr>
              <a:t>input = getchar();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