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AF81-2602-4FD8-A00D-7FD5830688F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3970-BA09-4542-80CF-6562DE105B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org/pdf/2404.106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568952" cy="576064"/>
          </a:xfrm>
        </p:spPr>
        <p:txBody>
          <a:bodyPr>
            <a:noAutofit/>
          </a:bodyPr>
          <a:lstStyle/>
          <a:p>
            <a:r>
              <a:rPr lang="en-GB" sz="3200" dirty="0" smtClean="0"/>
              <a:t>Detailed Overview of Securing Data Against Quantum Threats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712968" cy="5256584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solidFill>
                  <a:schemeClr val="tx1"/>
                </a:solidFill>
              </a:rPr>
              <a:t>Quantum computing can potentially break classical cryptographic methods, such as RSA, ECC, and other widely used systems. Below are strategies and key aspects to mitigate these risks while harnessing quantum </a:t>
            </a:r>
            <a:r>
              <a:rPr lang="en-GB" sz="2400" dirty="0" err="1" smtClean="0">
                <a:solidFill>
                  <a:schemeClr val="tx1"/>
                </a:solidFill>
              </a:rPr>
              <a:t>computing’s</a:t>
            </a:r>
            <a:r>
              <a:rPr lang="en-GB" sz="2400" dirty="0" smtClean="0">
                <a:solidFill>
                  <a:schemeClr val="tx1"/>
                </a:solidFill>
              </a:rPr>
              <a:t> benefits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sz="2400" b="1" dirty="0" smtClean="0"/>
              <a:t>1</a:t>
            </a:r>
            <a:r>
              <a:rPr lang="en-GB" sz="2400" b="1" dirty="0" smtClean="0">
                <a:solidFill>
                  <a:schemeClr val="tx1"/>
                </a:solidFill>
              </a:rPr>
              <a:t>. Quantum Threats to Classical Cryptography</a:t>
            </a:r>
          </a:p>
          <a:p>
            <a:pPr algn="just"/>
            <a:r>
              <a:rPr lang="en-GB" sz="2400" b="1" dirty="0" err="1" smtClean="0">
                <a:solidFill>
                  <a:schemeClr val="tx1"/>
                </a:solidFill>
              </a:rPr>
              <a:t>Shor’s</a:t>
            </a:r>
            <a:r>
              <a:rPr lang="en-GB" sz="2400" b="1" dirty="0" smtClean="0">
                <a:solidFill>
                  <a:schemeClr val="tx1"/>
                </a:solidFill>
              </a:rPr>
              <a:t> Algorithm</a:t>
            </a:r>
            <a:r>
              <a:rPr lang="en-GB" sz="2400" dirty="0" smtClean="0">
                <a:solidFill>
                  <a:schemeClr val="tx1"/>
                </a:solidFill>
              </a:rPr>
              <a:t>: Efficiently factors large integers, threatening RSA and ECC.</a:t>
            </a:r>
          </a:p>
          <a:p>
            <a:pPr algn="just"/>
            <a:r>
              <a:rPr lang="en-GB" sz="2400" b="1" dirty="0" smtClean="0">
                <a:solidFill>
                  <a:schemeClr val="tx1"/>
                </a:solidFill>
              </a:rPr>
              <a:t>Grover’s Algorithm</a:t>
            </a:r>
            <a:r>
              <a:rPr lang="en-GB" sz="2400" dirty="0" smtClean="0">
                <a:solidFill>
                  <a:schemeClr val="tx1"/>
                </a:solidFill>
              </a:rPr>
              <a:t>: Reduces the complexity of brute-force attacks but requires doubling key lengths to maintain security.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2. Post-Quantum Cryptography (PQC)</a:t>
            </a:r>
          </a:p>
          <a:p>
            <a:r>
              <a:rPr lang="en-US" dirty="0" smtClean="0"/>
              <a:t>PQC focuses on developing algorithms resistant to both classical and quantum computational attacks:</a:t>
            </a:r>
          </a:p>
          <a:p>
            <a:r>
              <a:rPr lang="en-US" b="1" dirty="0" smtClean="0"/>
              <a:t>Algorithms</a:t>
            </a:r>
            <a:r>
              <a:rPr lang="en-US" dirty="0" smtClean="0"/>
              <a:t>: Lattice-based, hash-based, code-based, and </a:t>
            </a:r>
            <a:r>
              <a:rPr lang="en-US" dirty="0" err="1" smtClean="0"/>
              <a:t>isogeny</a:t>
            </a:r>
            <a:r>
              <a:rPr lang="en-US" dirty="0" smtClean="0"/>
              <a:t>-based cryptography.</a:t>
            </a:r>
          </a:p>
          <a:p>
            <a:r>
              <a:rPr lang="en-US" b="1" dirty="0" smtClean="0"/>
              <a:t>Standardization</a:t>
            </a:r>
            <a:r>
              <a:rPr lang="en-US" dirty="0" smtClean="0"/>
              <a:t>: Efforts by NIST to finalize PQC algorithms suitable for real-world deployment.</a:t>
            </a:r>
          </a:p>
          <a:p>
            <a:pPr lvl="1"/>
            <a:r>
              <a:rPr lang="en-US" dirty="0" smtClean="0"/>
              <a:t>Lattice-based cryptography is notable for its efficiency and resistance to quantum threats.</a:t>
            </a:r>
          </a:p>
          <a:p>
            <a:pPr lvl="1"/>
            <a:r>
              <a:rPr lang="en-US" dirty="0" smtClean="0"/>
              <a:t>Code-based cryptography (e.g., </a:t>
            </a:r>
            <a:r>
              <a:rPr lang="en-US" dirty="0" err="1" smtClean="0"/>
              <a:t>McEliece</a:t>
            </a:r>
            <a:r>
              <a:rPr lang="en-US" dirty="0" smtClean="0"/>
              <a:t>) is robust but computationally intensive.</a:t>
            </a:r>
          </a:p>
          <a:p>
            <a:pPr algn="r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3. Hybrid Encryption Systems</a:t>
            </a:r>
          </a:p>
          <a:p>
            <a:r>
              <a:rPr lang="en-US" sz="2400" dirty="0" smtClean="0"/>
              <a:t>Combines existing classical encryption methods with PQC to transition smoothly to quantum-safe environments.</a:t>
            </a:r>
          </a:p>
          <a:p>
            <a:r>
              <a:rPr lang="en-US" sz="2400" dirty="0" smtClean="0"/>
              <a:t>Ensures backward compatibility while mitigating potential vulnerabilities during the upgrade phase.</a:t>
            </a:r>
          </a:p>
          <a:p>
            <a:endParaRPr lang="en-GB" sz="2400" dirty="0"/>
          </a:p>
          <a:p>
            <a:r>
              <a:rPr lang="en-US" sz="2400" b="1" dirty="0" smtClean="0"/>
              <a:t>4. Infrastructure Adaptation</a:t>
            </a:r>
          </a:p>
          <a:p>
            <a:r>
              <a:rPr lang="en-US" sz="2400" dirty="0" smtClean="0"/>
              <a:t>Organizations are updating critical systems to prepare for quantum-safe cryptography:</a:t>
            </a:r>
          </a:p>
          <a:p>
            <a:r>
              <a:rPr lang="en-US" sz="2400" b="1" dirty="0" smtClean="0"/>
              <a:t>Cloud Providers</a:t>
            </a:r>
            <a:r>
              <a:rPr lang="en-US" sz="2400" dirty="0" smtClean="0"/>
              <a:t>: AWS, Google Cloud, and Azure focus on PQC integration and cryptographic agility.</a:t>
            </a:r>
          </a:p>
          <a:p>
            <a:r>
              <a:rPr lang="en-US" sz="2400" b="1" dirty="0" smtClean="0"/>
              <a:t>Hardware</a:t>
            </a:r>
            <a:r>
              <a:rPr lang="en-US" sz="2400" dirty="0" smtClean="0"/>
              <a:t>: Quantum-safe hardware security modules and secure storage systems.</a:t>
            </a:r>
          </a:p>
          <a:p>
            <a:r>
              <a:rPr lang="en-US" sz="2400" b="1" dirty="0" smtClean="0"/>
              <a:t>Protocols</a:t>
            </a:r>
            <a:r>
              <a:rPr lang="en-US" sz="2400" dirty="0" smtClean="0"/>
              <a:t>: Transitioning to quantum-resistant network protocols and runtime security.</a:t>
            </a:r>
          </a:p>
          <a:p>
            <a:endParaRPr lang="en-US" sz="2400" dirty="0" smtClean="0"/>
          </a:p>
          <a:p>
            <a:pPr algn="r"/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68863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5. Research and Collaboration</a:t>
            </a:r>
          </a:p>
          <a:p>
            <a:r>
              <a:rPr lang="en-US" sz="2400" b="1" dirty="0" smtClean="0"/>
              <a:t>Key Papers and Resources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err="1" smtClean="0"/>
              <a:t>Cybersecurity</a:t>
            </a:r>
            <a:r>
              <a:rPr lang="en-US" sz="2000" i="1" dirty="0" smtClean="0"/>
              <a:t> in the Quantum Era</a:t>
            </a:r>
            <a:r>
              <a:rPr lang="en-US" sz="2000" dirty="0" smtClean="0"/>
              <a:t> (</a:t>
            </a:r>
            <a:r>
              <a:rPr lang="en-US" sz="2000" dirty="0" err="1" smtClean="0"/>
              <a:t>arXiv</a:t>
            </a:r>
            <a:r>
              <a:rPr lang="en-US" sz="2000" dirty="0" smtClean="0"/>
              <a:t>): Comprehensive survey of quantum risks and PQC​</a:t>
            </a:r>
            <a:r>
              <a:rPr lang="en-US" sz="2000" dirty="0" smtClean="0">
                <a:hlinkClick r:id="rId2"/>
              </a:rPr>
              <a:t>ar5iv</a:t>
            </a:r>
            <a:endParaRPr lang="en-US" sz="2000" dirty="0" smtClean="0"/>
          </a:p>
          <a:p>
            <a:pPr lvl="1"/>
            <a:r>
              <a:rPr lang="en-US" sz="2000" dirty="0" smtClean="0"/>
              <a:t>.</a:t>
            </a:r>
          </a:p>
          <a:p>
            <a:pPr lvl="1"/>
            <a:r>
              <a:rPr lang="en-US" sz="2000" i="1" dirty="0" smtClean="0"/>
              <a:t>Quantum Cryptography for Enhanced Security</a:t>
            </a:r>
            <a:r>
              <a:rPr lang="en-US" sz="2000" dirty="0" smtClean="0"/>
              <a:t> (Springer): Discusses future directions in quantum-resistant algorithms.</a:t>
            </a:r>
          </a:p>
          <a:p>
            <a:r>
              <a:rPr lang="en-US" sz="2400" b="1" dirty="0" smtClean="0"/>
              <a:t>Global Efforts</a:t>
            </a:r>
            <a:r>
              <a:rPr lang="en-US" sz="2400" dirty="0" smtClean="0"/>
              <a:t>: Collaboration between governments, tech giants, and researchers ensures adherence to international standards like NIST’s PQC recommendations.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 idea of building an quantum </a:t>
            </a:r>
            <a:r>
              <a:rPr lang="en-GB" dirty="0" err="1" smtClean="0"/>
              <a:t>encription</a:t>
            </a:r>
            <a:r>
              <a:rPr lang="en-GB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2400" dirty="0" smtClean="0"/>
              <a:t>Building a multi-layered encryption system like the one you described is possible with modern hardware and software technologies. Here’s a step-by-step explanation of how each layer works, what challenges might arise, and how to implement them.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Pre-Boot Encryption (Hardware-Level)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04056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What It Does</a:t>
            </a:r>
            <a:r>
              <a:rPr lang="en-GB" dirty="0" smtClean="0"/>
              <a:t>: This layer ensures that before the operating system (OS) or any software runs, the system executes your encryption code. This protects the system from being tampered with during </a:t>
            </a:r>
            <a:r>
              <a:rPr lang="en-GB" dirty="0" err="1" smtClean="0"/>
              <a:t>startup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How It Works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Secure Boot</a:t>
            </a:r>
            <a:r>
              <a:rPr lang="en-GB" dirty="0" smtClean="0"/>
              <a:t>: This technology ensures only trusted and signed code runs during system </a:t>
            </a:r>
            <a:r>
              <a:rPr lang="en-GB" dirty="0" err="1" smtClean="0"/>
              <a:t>startup</a:t>
            </a:r>
            <a:r>
              <a:rPr lang="en-GB" dirty="0" smtClean="0"/>
              <a:t>. You can integrate your encryption code into the </a:t>
            </a:r>
            <a:r>
              <a:rPr lang="en-GB" dirty="0" err="1" smtClean="0"/>
              <a:t>bootloader</a:t>
            </a:r>
            <a:r>
              <a:rPr lang="en-GB" dirty="0" smtClean="0"/>
              <a:t> (the program that starts the OS).</a:t>
            </a:r>
          </a:p>
          <a:p>
            <a:r>
              <a:rPr lang="en-GB" b="1" dirty="0" smtClean="0"/>
              <a:t>TPM (Trusted Platform Module)</a:t>
            </a:r>
            <a:r>
              <a:rPr lang="en-GB" dirty="0" smtClean="0"/>
              <a:t>: A chip stores your encryption keys securely and ensures that your code is verified and encrypted during boot.</a:t>
            </a:r>
          </a:p>
          <a:p>
            <a:r>
              <a:rPr lang="en-GB" b="1" dirty="0" smtClean="0"/>
              <a:t>Custom Firmware</a:t>
            </a:r>
            <a:r>
              <a:rPr lang="en-GB" dirty="0" smtClean="0"/>
              <a:t>: Modify the firmware (BIOS/UEFI) to include your encryption logic, ensuring all hardware components communicate securely.</a:t>
            </a:r>
          </a:p>
          <a:p>
            <a:r>
              <a:rPr lang="en-GB" b="1" dirty="0" smtClean="0"/>
              <a:t>Challenges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Hardware Compatibility</a:t>
            </a:r>
            <a:r>
              <a:rPr lang="en-GB" dirty="0" smtClean="0"/>
              <a:t>: Your encryption code must work seamlessly with different hardware components like the processor and memory.</a:t>
            </a:r>
          </a:p>
          <a:p>
            <a:r>
              <a:rPr lang="en-GB" b="1" dirty="0" smtClean="0"/>
              <a:t>Key Management</a:t>
            </a:r>
            <a:r>
              <a:rPr lang="en-GB" dirty="0" smtClean="0"/>
              <a:t>: Protecting and securely storing encryption keys is critical.</a:t>
            </a:r>
          </a:p>
          <a:p>
            <a:r>
              <a:rPr lang="en-GB" b="1" dirty="0" smtClean="0"/>
              <a:t>Solution</a:t>
            </a:r>
            <a:r>
              <a:rPr lang="en-GB" dirty="0" smtClean="0"/>
              <a:t>: Use existing technologies like Intel TXT or AMD Secure Boot combined with custom firmware modifications.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RAM Encryption (Memory-Level)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8964488" cy="5445224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What It Does</a:t>
            </a:r>
            <a:r>
              <a:rPr lang="en-GB" dirty="0" smtClean="0"/>
              <a:t>: This layer encrypts all data in RAM, ensuring that any application running on the system first interacts with your encryption logic. This keeps sensitive information in memory safe.</a:t>
            </a:r>
          </a:p>
          <a:p>
            <a:r>
              <a:rPr lang="en-GB" b="1" dirty="0" smtClean="0"/>
              <a:t>How It Works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Memory Encryption Engine</a:t>
            </a:r>
            <a:r>
              <a:rPr lang="en-GB" dirty="0" smtClean="0"/>
              <a:t>: Modern processors (like AMD Secure Memory Encryption) include features to encrypt/decrypt data in RAM automatically.</a:t>
            </a:r>
          </a:p>
          <a:p>
            <a:r>
              <a:rPr lang="en-GB" b="1" dirty="0" smtClean="0"/>
              <a:t>Encryption Code in RAM</a:t>
            </a:r>
            <a:r>
              <a:rPr lang="en-GB" dirty="0" smtClean="0"/>
              <a:t>: Before any application runs, your encryption code is loaded into a protected section of RAM, ensuring all data passed to and from RAM is encrypted.</a:t>
            </a:r>
          </a:p>
          <a:p>
            <a:r>
              <a:rPr lang="en-GB" b="1" dirty="0" smtClean="0"/>
              <a:t>Dynamic Key Management</a:t>
            </a:r>
            <a:r>
              <a:rPr lang="en-GB" dirty="0" smtClean="0"/>
              <a:t>: Use encryption keys that change frequently to prevent attacks.</a:t>
            </a:r>
          </a:p>
          <a:p>
            <a:r>
              <a:rPr lang="en-GB" b="1" dirty="0" smtClean="0"/>
              <a:t>Challenges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Performance</a:t>
            </a:r>
            <a:r>
              <a:rPr lang="en-GB" dirty="0" smtClean="0"/>
              <a:t>: Encrypting and decrypting data on the fly can slow down the system.</a:t>
            </a:r>
          </a:p>
          <a:p>
            <a:r>
              <a:rPr lang="en-GB" b="1" dirty="0" smtClean="0"/>
              <a:t>Volatility</a:t>
            </a:r>
            <a:r>
              <a:rPr lang="en-GB" dirty="0" smtClean="0"/>
              <a:t>: RAM loses data when powered off, so encryption keys must be securely stored elsewhere.</a:t>
            </a:r>
          </a:p>
          <a:p>
            <a:r>
              <a:rPr lang="en-GB" b="1" dirty="0" smtClean="0"/>
              <a:t>Solution</a:t>
            </a:r>
            <a:r>
              <a:rPr lang="en-GB" dirty="0" smtClean="0"/>
              <a:t>: Use lightweight, fast encryption algorithms and hardware acceleration (e.g., Intel AES-NI or AMD SME).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CPU Encryption (Processor-Level)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504056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What It Does</a:t>
            </a:r>
            <a:r>
              <a:rPr lang="en-GB" dirty="0" smtClean="0"/>
              <a:t>: This layer ensures that before the CPU executes any instructions from applications, it first runs your encryption code. This secures data being processed by the CPU.</a:t>
            </a:r>
          </a:p>
          <a:p>
            <a:r>
              <a:rPr lang="en-GB" b="1" dirty="0" smtClean="0"/>
              <a:t>How It Works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Hardware-Based Encryption</a:t>
            </a:r>
            <a:r>
              <a:rPr lang="en-GB" dirty="0" smtClean="0"/>
              <a:t>: Modify the CPU’s microcode or use Field-Programmable Gate Arrays (FPGAs) to include your encryption logic.</a:t>
            </a:r>
          </a:p>
          <a:p>
            <a:r>
              <a:rPr lang="en-GB" b="1" dirty="0" smtClean="0"/>
              <a:t>Encrypted Instruction Set</a:t>
            </a:r>
            <a:r>
              <a:rPr lang="en-GB" dirty="0" smtClean="0"/>
              <a:t>: Before the CPU executes an instruction, it decrypts the instruction using a quantum-safe encryption algorithm.</a:t>
            </a:r>
          </a:p>
          <a:p>
            <a:r>
              <a:rPr lang="en-GB" b="1" dirty="0" smtClean="0"/>
              <a:t>Integration with Existing Features</a:t>
            </a:r>
            <a:r>
              <a:rPr lang="en-GB" dirty="0" smtClean="0"/>
              <a:t>: Leverage hardware security features like Intel SGX or AMD SEV to protect CPU data and instructions.</a:t>
            </a:r>
          </a:p>
          <a:p>
            <a:r>
              <a:rPr lang="en-GB" b="1" dirty="0" smtClean="0"/>
              <a:t>Challenges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Integration</a:t>
            </a:r>
            <a:r>
              <a:rPr lang="en-GB" dirty="0" smtClean="0"/>
              <a:t>: Customizing CPU functionality requires collaboration with hardware manufacturers or use of programmable chips.</a:t>
            </a:r>
          </a:p>
          <a:p>
            <a:r>
              <a:rPr lang="en-GB" b="1" dirty="0" smtClean="0"/>
              <a:t>Speed</a:t>
            </a:r>
            <a:r>
              <a:rPr lang="en-GB" dirty="0" smtClean="0"/>
              <a:t>: Encrypting instructions may add latency.</a:t>
            </a:r>
          </a:p>
          <a:p>
            <a:r>
              <a:rPr lang="en-GB" b="1" dirty="0" smtClean="0"/>
              <a:t>Solution</a:t>
            </a:r>
            <a:r>
              <a:rPr lang="en-GB" dirty="0" smtClean="0"/>
              <a:t>: Use hardware that supports cryptographic extensions (like AES-NI) and optimize encryption algorithms for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Design and Code Encryption </a:t>
            </a:r>
            <a:r>
              <a:rPr lang="en-US" b="1" dirty="0" err="1" smtClean="0"/>
              <a:t>Logic</a:t>
            </a:r>
            <a:r>
              <a:rPr lang="en-US" dirty="0" err="1" smtClean="0"/>
              <a:t>:Develop</a:t>
            </a:r>
            <a:r>
              <a:rPr lang="en-US" dirty="0" smtClean="0"/>
              <a:t> encryption algorithms for each layer (pre-boot, RAM, CPU).</a:t>
            </a:r>
          </a:p>
          <a:p>
            <a:r>
              <a:rPr lang="en-US" b="1" dirty="0" smtClean="0"/>
              <a:t>Integrate with </a:t>
            </a:r>
            <a:r>
              <a:rPr lang="en-US" b="1" dirty="0" err="1" smtClean="0"/>
              <a:t>Hardware</a:t>
            </a:r>
            <a:r>
              <a:rPr lang="en-US" dirty="0" err="1" smtClean="0"/>
              <a:t>:Modify</a:t>
            </a:r>
            <a:r>
              <a:rPr lang="en-US" dirty="0" smtClean="0"/>
              <a:t> firmware for pre-boot encryption.</a:t>
            </a:r>
          </a:p>
          <a:p>
            <a:r>
              <a:rPr lang="en-US" dirty="0" smtClean="0"/>
              <a:t>Configure memory controllers for RAM encryption.</a:t>
            </a:r>
          </a:p>
          <a:p>
            <a:r>
              <a:rPr lang="en-US" dirty="0" smtClean="0"/>
              <a:t>Implement processor-level encryption using microcode updates or FPGAs.</a:t>
            </a:r>
          </a:p>
          <a:p>
            <a:r>
              <a:rPr lang="en-US" b="1" dirty="0" smtClean="0"/>
              <a:t>Test for </a:t>
            </a:r>
            <a:r>
              <a:rPr lang="en-US" b="1" dirty="0" err="1" smtClean="0"/>
              <a:t>Performance</a:t>
            </a:r>
            <a:r>
              <a:rPr lang="en-US" dirty="0" err="1" smtClean="0"/>
              <a:t>:Optimize</a:t>
            </a:r>
            <a:r>
              <a:rPr lang="en-US" dirty="0" smtClean="0"/>
              <a:t> algorithms to minimize performance impact.</a:t>
            </a:r>
          </a:p>
          <a:p>
            <a:r>
              <a:rPr lang="en-US" b="1" dirty="0" smtClean="0"/>
              <a:t>Secure Key </a:t>
            </a:r>
            <a:r>
              <a:rPr lang="en-US" b="1" dirty="0" err="1" smtClean="0"/>
              <a:t>Management</a:t>
            </a:r>
            <a:r>
              <a:rPr lang="en-US" dirty="0" err="1" smtClean="0"/>
              <a:t>:Use</a:t>
            </a:r>
            <a:r>
              <a:rPr lang="en-US" dirty="0" smtClean="0"/>
              <a:t> TPM or HSM for storing and managing encryption keys.</a:t>
            </a:r>
          </a:p>
          <a:p>
            <a:r>
              <a:rPr lang="en-US" b="1" dirty="0" smtClean="0"/>
              <a:t>Deploy and </a:t>
            </a:r>
            <a:r>
              <a:rPr lang="en-US" b="1" dirty="0" err="1" smtClean="0"/>
              <a:t>Monitor</a:t>
            </a:r>
            <a:r>
              <a:rPr lang="en-US" dirty="0" err="1" smtClean="0"/>
              <a:t>:Continuously</a:t>
            </a:r>
            <a:r>
              <a:rPr lang="en-US" dirty="0" smtClean="0"/>
              <a:t> monitor the system for vulnerabilities and update encryption methods.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935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Detailed Overview of Securing Data Against Quantum Threats</vt:lpstr>
      <vt:lpstr>Slide 2</vt:lpstr>
      <vt:lpstr>Slide 3</vt:lpstr>
      <vt:lpstr>Slide 4</vt:lpstr>
      <vt:lpstr>My idea of building an quantum encription :</vt:lpstr>
      <vt:lpstr>1. Pre-Boot Encryption (Hardware-Level)</vt:lpstr>
      <vt:lpstr>2. RAM Encryption (Memory-Level)</vt:lpstr>
      <vt:lpstr>3. CPU Encryption (Processor-Level)</vt:lpstr>
      <vt:lpstr>Implementation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2024-11-30T13:04:23Z</dcterms:created>
  <dcterms:modified xsi:type="dcterms:W3CDTF">2024-11-30T13:32:40Z</dcterms:modified>
</cp:coreProperties>
</file>