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30"/>
  </p:notesMasterIdLst>
  <p:handoutMasterIdLst>
    <p:handoutMasterId r:id="rId31"/>
  </p:handoutMasterIdLst>
  <p:sldIdLst>
    <p:sldId id="284" r:id="rId2"/>
    <p:sldId id="713" r:id="rId3"/>
    <p:sldId id="1599" r:id="rId4"/>
    <p:sldId id="1470" r:id="rId5"/>
    <p:sldId id="1603" r:id="rId6"/>
    <p:sldId id="1363" r:id="rId7"/>
    <p:sldId id="1378" r:id="rId8"/>
    <p:sldId id="955" r:id="rId9"/>
    <p:sldId id="1604" r:id="rId10"/>
    <p:sldId id="1543" r:id="rId11"/>
    <p:sldId id="1545" r:id="rId12"/>
    <p:sldId id="1606" r:id="rId13"/>
    <p:sldId id="956" r:id="rId14"/>
    <p:sldId id="1594" r:id="rId15"/>
    <p:sldId id="1593" r:id="rId16"/>
    <p:sldId id="1592" r:id="rId17"/>
    <p:sldId id="1595" r:id="rId18"/>
    <p:sldId id="1600" r:id="rId19"/>
    <p:sldId id="1605" r:id="rId20"/>
    <p:sldId id="1538" r:id="rId21"/>
    <p:sldId id="1597" r:id="rId22"/>
    <p:sldId id="933" r:id="rId23"/>
    <p:sldId id="934" r:id="rId24"/>
    <p:sldId id="935" r:id="rId25"/>
    <p:sldId id="1460" r:id="rId26"/>
    <p:sldId id="1607" r:id="rId27"/>
    <p:sldId id="1491" r:id="rId28"/>
    <p:sldId id="1596" r:id="rId29"/>
  </p:sldIdLst>
  <p:sldSz cx="9906000" cy="6858000" type="A4"/>
  <p:notesSz cx="6797675" cy="9926638"/>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B57"/>
    <a:srgbClr val="B2B2B2"/>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39" autoAdjust="0"/>
    <p:restoredTop sz="94633" autoAdjust="0"/>
  </p:normalViewPr>
  <p:slideViewPr>
    <p:cSldViewPr snapToGrid="0">
      <p:cViewPr varScale="1">
        <p:scale>
          <a:sx n="154" d="100"/>
          <a:sy n="154" d="100"/>
        </p:scale>
        <p:origin x="2334" y="132"/>
      </p:cViewPr>
      <p:guideLst>
        <p:guide orient="horz" pos="2160"/>
        <p:guide pos="3120"/>
      </p:guideLst>
    </p:cSldViewPr>
  </p:slideViewPr>
  <p:outlineViewPr>
    <p:cViewPr>
      <p:scale>
        <a:sx n="33" d="100"/>
        <a:sy n="33" d="100"/>
      </p:scale>
      <p:origin x="0" y="-132"/>
    </p:cViewPr>
  </p:outlineViewPr>
  <p:notesTextViewPr>
    <p:cViewPr>
      <p:scale>
        <a:sx n="33" d="100"/>
        <a:sy n="3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Categorical correlations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tx>
            <c:strRef>
              <c:f>Sheet1!$T$4</c:f>
              <c:strCache>
                <c:ptCount val="1"/>
                <c:pt idx="0">
                  <c:v>Cramer_values</c:v>
                </c:pt>
              </c:strCache>
            </c:strRef>
          </c:tx>
          <c:spPr>
            <a:solidFill>
              <a:schemeClr val="accent2"/>
            </a:solidFill>
            <a:ln>
              <a:noFill/>
            </a:ln>
            <a:effectLst/>
          </c:spPr>
          <c:invertIfNegative val="0"/>
          <c:cat>
            <c:strRef>
              <c:f>Sheet1!$R$5:$R$20</c:f>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f>Sheet1!$T$5:$T$20</c:f>
              <c:numCache>
                <c:formatCode>General</c:formatCode>
                <c:ptCount val="16"/>
                <c:pt idx="0">
                  <c:v>8.0030175913843996E-2</c:v>
                </c:pt>
                <c:pt idx="1">
                  <c:v>1.2073300371838701E-2</c:v>
                </c:pt>
                <c:pt idx="2">
                  <c:v>8.7399807503649493E-2</c:v>
                </c:pt>
                <c:pt idx="3">
                  <c:v>2.5240268252782298E-2</c:v>
                </c:pt>
                <c:pt idx="4">
                  <c:v>0.05</c:v>
                </c:pt>
                <c:pt idx="5">
                  <c:v>7.5999999999999998E-2</c:v>
                </c:pt>
                <c:pt idx="6">
                  <c:v>5.68676782116058E-2</c:v>
                </c:pt>
                <c:pt idx="7">
                  <c:v>6.4604188894100299E-3</c:v>
                </c:pt>
                <c:pt idx="8">
                  <c:v>3.2702750361863299E-2</c:v>
                </c:pt>
                <c:pt idx="9">
                  <c:v>1.4704505810156299E-2</c:v>
                </c:pt>
                <c:pt idx="10">
                  <c:v>4.4278933275736398E-2</c:v>
                </c:pt>
                <c:pt idx="11">
                  <c:v>6.7225856967554704E-2</c:v>
                </c:pt>
                <c:pt idx="12">
                  <c:v>1.11491449677283E-2</c:v>
                </c:pt>
                <c:pt idx="13">
                  <c:v>3.4265264016280599E-2</c:v>
                </c:pt>
                <c:pt idx="14">
                  <c:v>2.45401750899243E-3</c:v>
                </c:pt>
                <c:pt idx="15">
                  <c:v>1.5939747880100299E-2</c:v>
                </c:pt>
              </c:numCache>
            </c:numRef>
          </c:val>
          <c:extLst>
            <c:ext xmlns:c16="http://schemas.microsoft.com/office/drawing/2014/chart" uri="{C3380CC4-5D6E-409C-BE32-E72D297353CC}">
              <c16:uniqueId val="{00000000-A69D-4EF5-8035-F3E5DC270BA1}"/>
            </c:ext>
          </c:extLst>
        </c:ser>
        <c:dLbls>
          <c:showLegendKey val="0"/>
          <c:showVal val="0"/>
          <c:showCatName val="0"/>
          <c:showSerName val="0"/>
          <c:showPercent val="0"/>
          <c:showBubbleSize val="0"/>
        </c:dLbls>
        <c:gapWidth val="182"/>
        <c:axId val="133073264"/>
        <c:axId val="129039280"/>
        <c:extLst>
          <c:ext xmlns:c15="http://schemas.microsoft.com/office/drawing/2012/chart" uri="{02D57815-91ED-43cb-92C2-25804820EDAC}">
            <c15:filteredBarSeries>
              <c15:ser>
                <c:idx val="0"/>
                <c:order val="0"/>
                <c:tx>
                  <c:strRef>
                    <c:extLst>
                      <c:ext uri="{02D57815-91ED-43cb-92C2-25804820EDAC}">
                        <c15:formulaRef>
                          <c15:sqref>Sheet1!$S$4</c15:sqref>
                        </c15:formulaRef>
                      </c:ext>
                    </c:extLst>
                    <c:strCache>
                      <c:ptCount val="1"/>
                      <c:pt idx="0">
                        <c:v>P_value</c:v>
                      </c:pt>
                    </c:strCache>
                  </c:strRef>
                </c:tx>
                <c:spPr>
                  <a:solidFill>
                    <a:schemeClr val="accent1"/>
                  </a:solidFill>
                  <a:ln>
                    <a:noFill/>
                  </a:ln>
                  <a:effectLst/>
                </c:spPr>
                <c:invertIfNegative val="0"/>
                <c:cat>
                  <c:strRef>
                    <c:extLst>
                      <c:ext uri="{02D57815-91ED-43cb-92C2-25804820EDAC}">
                        <c15:formulaRef>
                          <c15:sqref>Sheet1!$R$5:$R$20</c15:sqref>
                        </c15:formulaRef>
                      </c:ext>
                    </c:extLst>
                    <c:strCache>
                      <c:ptCount val="16"/>
                      <c:pt idx="0">
                        <c:v>Accident Type Desc</c:v>
                      </c:pt>
                      <c:pt idx="1">
                        <c:v>Day Week Description</c:v>
                      </c:pt>
                      <c:pt idx="2">
                        <c:v>SPEED_ZONE</c:v>
                      </c:pt>
                      <c:pt idx="3">
                        <c:v>SEX</c:v>
                      </c:pt>
                      <c:pt idx="4">
                        <c:v>SEATING_POSITION</c:v>
                      </c:pt>
                      <c:pt idx="5">
                        <c:v>Helmet</c:v>
                      </c:pt>
                      <c:pt idx="6">
                        <c:v>Road User</c:v>
                      </c:pt>
                      <c:pt idx="7">
                        <c:v>Road Surface Type Desc</c:v>
                      </c:pt>
                      <c:pt idx="8">
                        <c:v>Vehicle</c:v>
                      </c:pt>
                      <c:pt idx="9">
                        <c:v>Weather</c:v>
                      </c:pt>
                      <c:pt idx="10">
                        <c:v>NODE_TYPE</c:v>
                      </c:pt>
                      <c:pt idx="11">
                        <c:v>RA_NAME21</c:v>
                      </c:pt>
                      <c:pt idx="12">
                        <c:v>Surface Cond Desc</c:v>
                      </c:pt>
                      <c:pt idx="13">
                        <c:v>Light Condition Simple</c:v>
                      </c:pt>
                      <c:pt idx="14">
                        <c:v>MONTH</c:v>
                      </c:pt>
                      <c:pt idx="15">
                        <c:v>PEAK</c:v>
                      </c:pt>
                    </c:strCache>
                  </c:strRef>
                </c:cat>
                <c:val>
                  <c:numRef>
                    <c:extLst>
                      <c:ext uri="{02D57815-91ED-43cb-92C2-25804820EDAC}">
                        <c15:formulaRef>
                          <c15:sqref>Sheet1!$S$5:$S$20</c15:sqref>
                        </c15:formulaRef>
                      </c:ext>
                    </c:extLst>
                    <c:numCache>
                      <c:formatCode>0.00E+00</c:formatCode>
                      <c:ptCount val="16"/>
                      <c:pt idx="0" formatCode="General">
                        <c:v>0</c:v>
                      </c:pt>
                      <c:pt idx="1">
                        <c:v>2.9173341232364402E-22</c:v>
                      </c:pt>
                      <c:pt idx="2" formatCode="General">
                        <c:v>0</c:v>
                      </c:pt>
                      <c:pt idx="3">
                        <c:v>5.5298692250617999E-101</c:v>
                      </c:pt>
                      <c:pt idx="4">
                        <c:v>8.57035994719448E-7</c:v>
                      </c:pt>
                      <c:pt idx="5" formatCode="General">
                        <c:v>0</c:v>
                      </c:pt>
                      <c:pt idx="6" formatCode="General">
                        <c:v>0</c:v>
                      </c:pt>
                      <c:pt idx="7">
                        <c:v>3.8393506851805201E-7</c:v>
                      </c:pt>
                      <c:pt idx="8">
                        <c:v>4.48670094459631E-162</c:v>
                      </c:pt>
                      <c:pt idx="9">
                        <c:v>7.5309467068619902E-34</c:v>
                      </c:pt>
                      <c:pt idx="10" formatCode="General">
                        <c:v>0</c:v>
                      </c:pt>
                      <c:pt idx="11" formatCode="General">
                        <c:v>0</c:v>
                      </c:pt>
                      <c:pt idx="12">
                        <c:v>2.1326261262556801E-19</c:v>
                      </c:pt>
                      <c:pt idx="13" formatCode="General">
                        <c:v>0</c:v>
                      </c:pt>
                      <c:pt idx="14" formatCode="General">
                        <c:v>0.162257638294066</c:v>
                      </c:pt>
                      <c:pt idx="15">
                        <c:v>4.9010838745840899E-42</c:v>
                      </c:pt>
                    </c:numCache>
                  </c:numRef>
                </c:val>
                <c:extLst>
                  <c:ext xmlns:c16="http://schemas.microsoft.com/office/drawing/2014/chart" uri="{C3380CC4-5D6E-409C-BE32-E72D297353CC}">
                    <c16:uniqueId val="{00000001-A69D-4EF5-8035-F3E5DC270BA1}"/>
                  </c:ext>
                </c:extLst>
              </c15:ser>
            </c15:filteredBarSeries>
          </c:ext>
        </c:extLst>
      </c:barChart>
      <c:catAx>
        <c:axId val="1330732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39280"/>
        <c:crosses val="autoZero"/>
        <c:auto val="1"/>
        <c:lblAlgn val="ctr"/>
        <c:lblOffset val="100"/>
        <c:noMultiLvlLbl val="0"/>
      </c:catAx>
      <c:valAx>
        <c:axId val="129039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73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Sheet1!$S$31</c:f>
              <c:strCache>
                <c:ptCount val="1"/>
                <c:pt idx="0">
                  <c:v>Fatality Rate</c:v>
                </c:pt>
              </c:strCache>
            </c:strRef>
          </c:tx>
          <c:spPr>
            <a:solidFill>
              <a:srgbClr val="FFC000"/>
            </a:solidFill>
            <a:ln>
              <a:noFill/>
            </a:ln>
            <a:effectLst/>
          </c:spPr>
          <c:invertIfNegative val="0"/>
          <c:cat>
            <c:strRef>
              <c:f>Sheet1!$R$32:$R$35</c:f>
              <c:strCache>
                <c:ptCount val="4"/>
                <c:pt idx="0">
                  <c:v>Major Cities of Australia</c:v>
                </c:pt>
                <c:pt idx="1">
                  <c:v>Inner Regional Australia</c:v>
                </c:pt>
                <c:pt idx="2">
                  <c:v>Outer Regional Australia</c:v>
                </c:pt>
                <c:pt idx="3">
                  <c:v>Remote Australia</c:v>
                </c:pt>
              </c:strCache>
            </c:strRef>
          </c:cat>
          <c:val>
            <c:numRef>
              <c:f>Sheet1!$S$32:$S$35</c:f>
              <c:numCache>
                <c:formatCode>0.0%</c:formatCode>
                <c:ptCount val="4"/>
                <c:pt idx="0">
                  <c:v>4.9519999999999998E-3</c:v>
                </c:pt>
                <c:pt idx="1">
                  <c:v>1.738E-2</c:v>
                </c:pt>
                <c:pt idx="2">
                  <c:v>2.46E-2</c:v>
                </c:pt>
                <c:pt idx="3">
                  <c:v>2.7E-2</c:v>
                </c:pt>
              </c:numCache>
            </c:numRef>
          </c:val>
          <c:extLst>
            <c:ext xmlns:c16="http://schemas.microsoft.com/office/drawing/2014/chart" uri="{C3380CC4-5D6E-409C-BE32-E72D297353CC}">
              <c16:uniqueId val="{00000000-C0B1-4805-AF91-6084AB730201}"/>
            </c:ext>
          </c:extLst>
        </c:ser>
        <c:dLbls>
          <c:showLegendKey val="0"/>
          <c:showVal val="0"/>
          <c:showCatName val="0"/>
          <c:showSerName val="0"/>
          <c:showPercent val="0"/>
          <c:showBubbleSize val="0"/>
        </c:dLbls>
        <c:gapWidth val="219"/>
        <c:overlap val="-27"/>
        <c:axId val="130236304"/>
        <c:axId val="129043600"/>
      </c:barChart>
      <c:catAx>
        <c:axId val="13023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43600"/>
        <c:crosses val="autoZero"/>
        <c:auto val="1"/>
        <c:lblAlgn val="ctr"/>
        <c:lblOffset val="100"/>
        <c:noMultiLvlLbl val="0"/>
      </c:catAx>
      <c:valAx>
        <c:axId val="1290436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3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Sheet1!$S$58</c:f>
              <c:strCache>
                <c:ptCount val="1"/>
                <c:pt idx="0">
                  <c:v>Fatality Rate</c:v>
                </c:pt>
              </c:strCache>
            </c:strRef>
          </c:tx>
          <c:spPr>
            <a:solidFill>
              <a:srgbClr val="FFC000"/>
            </a:solidFill>
            <a:ln>
              <a:noFill/>
            </a:ln>
            <a:effectLst/>
          </c:spPr>
          <c:invertIfNegative val="0"/>
          <c:cat>
            <c:strRef>
              <c:f>Sheet1!$R$59:$R$67</c:f>
              <c:strCache>
                <c:ptCount val="9"/>
                <c:pt idx="0">
                  <c:v>Collision with a fixed object</c:v>
                </c:pt>
                <c:pt idx="1">
                  <c:v>Collision with a vehicle</c:v>
                </c:pt>
                <c:pt idx="2">
                  <c:v>Fall from moving vehicle</c:v>
                </c:pt>
                <c:pt idx="3">
                  <c:v>No collision</c:v>
                </c:pt>
                <c:pt idx="4">
                  <c:v>Other accident</c:v>
                </c:pt>
                <c:pt idx="5">
                  <c:v>Struck Pedestrian</c:v>
                </c:pt>
                <c:pt idx="6">
                  <c:v>Struck animal</c:v>
                </c:pt>
                <c:pt idx="7">
                  <c:v>Vehicle overturned</c:v>
                </c:pt>
                <c:pt idx="8">
                  <c:v>Collision with other</c:v>
                </c:pt>
              </c:strCache>
            </c:strRef>
          </c:cat>
          <c:val>
            <c:numRef>
              <c:f>Sheet1!$S$59:$S$67</c:f>
              <c:numCache>
                <c:formatCode>0.0%</c:formatCode>
                <c:ptCount val="9"/>
                <c:pt idx="0">
                  <c:v>2.76E-2</c:v>
                </c:pt>
                <c:pt idx="1">
                  <c:v>4.7999999999999996E-3</c:v>
                </c:pt>
                <c:pt idx="2">
                  <c:v>6.0000000000000001E-3</c:v>
                </c:pt>
                <c:pt idx="3">
                  <c:v>4.0000000000000001E-3</c:v>
                </c:pt>
                <c:pt idx="4">
                  <c:v>8.0000000000000002E-3</c:v>
                </c:pt>
                <c:pt idx="5">
                  <c:v>1.4E-2</c:v>
                </c:pt>
                <c:pt idx="6">
                  <c:v>8.0000000000000002E-3</c:v>
                </c:pt>
                <c:pt idx="7">
                  <c:v>1.2E-2</c:v>
                </c:pt>
                <c:pt idx="8">
                  <c:v>8.9999999999999993E-3</c:v>
                </c:pt>
              </c:numCache>
            </c:numRef>
          </c:val>
          <c:extLst>
            <c:ext xmlns:c16="http://schemas.microsoft.com/office/drawing/2014/chart" uri="{C3380CC4-5D6E-409C-BE32-E72D297353CC}">
              <c16:uniqueId val="{00000000-5356-4F9F-AE9A-676D7D89F773}"/>
            </c:ext>
          </c:extLst>
        </c:ser>
        <c:dLbls>
          <c:showLegendKey val="0"/>
          <c:showVal val="0"/>
          <c:showCatName val="0"/>
          <c:showSerName val="0"/>
          <c:showPercent val="0"/>
          <c:showBubbleSize val="0"/>
        </c:dLbls>
        <c:gapWidth val="219"/>
        <c:overlap val="-27"/>
        <c:axId val="1682045344"/>
        <c:axId val="287100336"/>
      </c:barChart>
      <c:catAx>
        <c:axId val="168204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00336"/>
        <c:crosses val="autoZero"/>
        <c:auto val="1"/>
        <c:lblAlgn val="ctr"/>
        <c:lblOffset val="100"/>
        <c:noMultiLvlLbl val="0"/>
      </c:catAx>
      <c:valAx>
        <c:axId val="28710033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45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862" cy="495793"/>
          </a:xfrm>
          <a:prstGeom prst="rect">
            <a:avLst/>
          </a:prstGeom>
        </p:spPr>
        <p:txBody>
          <a:bodyPr vert="horz" lIns="88221" tIns="44111" rIns="88221" bIns="44111" rtlCol="0"/>
          <a:lstStyle>
            <a:lvl1pPr algn="l">
              <a:defRPr sz="1200"/>
            </a:lvl1pPr>
          </a:lstStyle>
          <a:p>
            <a:endParaRPr lang="en-AU"/>
          </a:p>
        </p:txBody>
      </p:sp>
      <p:sp>
        <p:nvSpPr>
          <p:cNvPr id="3" name="Date Placeholder 2"/>
          <p:cNvSpPr>
            <a:spLocks noGrp="1"/>
          </p:cNvSpPr>
          <p:nvPr>
            <p:ph type="dt" sz="quarter" idx="1"/>
          </p:nvPr>
        </p:nvSpPr>
        <p:spPr>
          <a:xfrm>
            <a:off x="3850294" y="0"/>
            <a:ext cx="2945862" cy="495793"/>
          </a:xfrm>
          <a:prstGeom prst="rect">
            <a:avLst/>
          </a:prstGeom>
        </p:spPr>
        <p:txBody>
          <a:bodyPr vert="horz" lIns="88221" tIns="44111" rIns="88221" bIns="44111" rtlCol="0"/>
          <a:lstStyle>
            <a:lvl1pPr algn="r">
              <a:defRPr sz="1200"/>
            </a:lvl1pPr>
          </a:lstStyle>
          <a:p>
            <a:fld id="{0912BFB2-35C4-4932-8FA0-4B54DC12CBAF}" type="datetimeFigureOut">
              <a:rPr lang="en-AU" smtClean="0"/>
              <a:t>4/09/2023</a:t>
            </a:fld>
            <a:endParaRPr lang="en-AU"/>
          </a:p>
        </p:txBody>
      </p:sp>
      <p:sp>
        <p:nvSpPr>
          <p:cNvPr id="4" name="Footer Placeholder 3"/>
          <p:cNvSpPr>
            <a:spLocks noGrp="1"/>
          </p:cNvSpPr>
          <p:nvPr>
            <p:ph type="ftr" sz="quarter" idx="2"/>
          </p:nvPr>
        </p:nvSpPr>
        <p:spPr>
          <a:xfrm>
            <a:off x="0" y="9429305"/>
            <a:ext cx="2945862" cy="495793"/>
          </a:xfrm>
          <a:prstGeom prst="rect">
            <a:avLst/>
          </a:prstGeom>
        </p:spPr>
        <p:txBody>
          <a:bodyPr vert="horz" lIns="88221" tIns="44111" rIns="88221" bIns="44111" rtlCol="0" anchor="b"/>
          <a:lstStyle>
            <a:lvl1pPr algn="l">
              <a:defRPr sz="1200"/>
            </a:lvl1pPr>
          </a:lstStyle>
          <a:p>
            <a:endParaRPr lang="en-AU"/>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8221" tIns="44111" rIns="88221" bIns="44111" rtlCol="0" anchor="b"/>
          <a:lstStyle>
            <a:lvl1pPr algn="r">
              <a:defRPr sz="1200"/>
            </a:lvl1pPr>
          </a:lstStyle>
          <a:p>
            <a:fld id="{FCD949E5-1DBD-4609-B563-6A96D77E0DA2}" type="slidenum">
              <a:rPr lang="en-AU" smtClean="0"/>
              <a:t>‹#›</a:t>
            </a:fld>
            <a:endParaRPr lang="en-AU"/>
          </a:p>
        </p:txBody>
      </p:sp>
      <p:sp>
        <p:nvSpPr>
          <p:cNvPr id="6" name="hc" descr="UNCLASSIFIED"/>
          <p:cNvSpPr txBox="1"/>
          <p:nvPr/>
        </p:nvSpPr>
        <p:spPr>
          <a:xfrm>
            <a:off x="0" y="0"/>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
        <p:nvSpPr>
          <p:cNvPr id="7" name="fc" descr="UNCLASSIFIED"/>
          <p:cNvSpPr txBox="1"/>
          <p:nvPr/>
        </p:nvSpPr>
        <p:spPr>
          <a:xfrm>
            <a:off x="0" y="9725978"/>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Tree>
    <p:extLst>
      <p:ext uri="{BB962C8B-B14F-4D97-AF65-F5344CB8AC3E}">
        <p14:creationId xmlns:p14="http://schemas.microsoft.com/office/powerpoint/2010/main" val="2271581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793"/>
          </a:xfrm>
          <a:prstGeom prst="rect">
            <a:avLst/>
          </a:prstGeom>
        </p:spPr>
        <p:txBody>
          <a:bodyPr vert="horz" lIns="88219" tIns="44110" rIns="88219" bIns="44110" rtlCol="0"/>
          <a:lstStyle>
            <a:lvl1pPr algn="l">
              <a:defRPr sz="1200"/>
            </a:lvl1pPr>
          </a:lstStyle>
          <a:p>
            <a:endParaRPr lang="en-US"/>
          </a:p>
        </p:txBody>
      </p:sp>
      <p:sp>
        <p:nvSpPr>
          <p:cNvPr id="3" name="Date Placeholder 2"/>
          <p:cNvSpPr>
            <a:spLocks noGrp="1"/>
          </p:cNvSpPr>
          <p:nvPr>
            <p:ph type="dt" idx="1"/>
          </p:nvPr>
        </p:nvSpPr>
        <p:spPr>
          <a:xfrm>
            <a:off x="3850295" y="1"/>
            <a:ext cx="2945862" cy="495793"/>
          </a:xfrm>
          <a:prstGeom prst="rect">
            <a:avLst/>
          </a:prstGeom>
        </p:spPr>
        <p:txBody>
          <a:bodyPr vert="horz" lIns="88219" tIns="44110" rIns="88219" bIns="44110" rtlCol="0"/>
          <a:lstStyle>
            <a:lvl1pPr algn="r">
              <a:defRPr sz="1200"/>
            </a:lvl1pPr>
          </a:lstStyle>
          <a:p>
            <a:fld id="{69EF8D40-BC8A-44A7-A62E-E2CB826E5AC5}" type="datetimeFigureOut">
              <a:rPr lang="en-US" smtClean="0"/>
              <a:pPr/>
              <a:t>9/4/2023</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88219" tIns="44110" rIns="88219" bIns="44110" rtlCol="0" anchor="ctr"/>
          <a:lstStyle/>
          <a:p>
            <a:endParaRPr lang="en-US"/>
          </a:p>
        </p:txBody>
      </p:sp>
      <p:sp>
        <p:nvSpPr>
          <p:cNvPr id="5" name="Notes Placeholder 4"/>
          <p:cNvSpPr>
            <a:spLocks noGrp="1"/>
          </p:cNvSpPr>
          <p:nvPr>
            <p:ph type="body" sz="quarter" idx="3"/>
          </p:nvPr>
        </p:nvSpPr>
        <p:spPr>
          <a:xfrm>
            <a:off x="679464" y="4714654"/>
            <a:ext cx="5438748" cy="4466756"/>
          </a:xfrm>
          <a:prstGeom prst="rect">
            <a:avLst/>
          </a:prstGeom>
        </p:spPr>
        <p:txBody>
          <a:bodyPr vert="horz" lIns="88219" tIns="44110" rIns="88219" bIns="441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306"/>
            <a:ext cx="2945862" cy="495793"/>
          </a:xfrm>
          <a:prstGeom prst="rect">
            <a:avLst/>
          </a:prstGeom>
        </p:spPr>
        <p:txBody>
          <a:bodyPr vert="horz" lIns="88219" tIns="44110" rIns="88219" bIns="44110" rtlCol="0" anchor="b"/>
          <a:lstStyle>
            <a:lvl1pPr algn="l">
              <a:defRPr sz="1200"/>
            </a:lvl1pPr>
          </a:lstStyle>
          <a:p>
            <a:endParaRPr lang="en-US"/>
          </a:p>
        </p:txBody>
      </p:sp>
      <p:sp>
        <p:nvSpPr>
          <p:cNvPr id="7" name="Slide Number Placeholder 6"/>
          <p:cNvSpPr>
            <a:spLocks noGrp="1"/>
          </p:cNvSpPr>
          <p:nvPr>
            <p:ph type="sldNum" sz="quarter" idx="5"/>
          </p:nvPr>
        </p:nvSpPr>
        <p:spPr>
          <a:xfrm>
            <a:off x="3850295" y="9429306"/>
            <a:ext cx="2945862" cy="495793"/>
          </a:xfrm>
          <a:prstGeom prst="rect">
            <a:avLst/>
          </a:prstGeom>
        </p:spPr>
        <p:txBody>
          <a:bodyPr vert="horz" lIns="88219" tIns="44110" rIns="88219" bIns="44110" rtlCol="0" anchor="b"/>
          <a:lstStyle>
            <a:lvl1pPr algn="r">
              <a:defRPr sz="1200"/>
            </a:lvl1pPr>
          </a:lstStyle>
          <a:p>
            <a:fld id="{085EDB2A-A966-41CB-A97A-B0DF2E8D99F6}" type="slidenum">
              <a:rPr lang="en-US" smtClean="0"/>
              <a:pPr/>
              <a:t>‹#›</a:t>
            </a:fld>
            <a:endParaRPr lang="en-US"/>
          </a:p>
        </p:txBody>
      </p:sp>
    </p:spTree>
    <p:extLst>
      <p:ext uri="{BB962C8B-B14F-4D97-AF65-F5344CB8AC3E}">
        <p14:creationId xmlns:p14="http://schemas.microsoft.com/office/powerpoint/2010/main" val="19094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1</a:t>
            </a:fld>
            <a:endParaRPr lang="en-US"/>
          </a:p>
        </p:txBody>
      </p:sp>
    </p:spTree>
    <p:extLst>
      <p:ext uri="{BB962C8B-B14F-4D97-AF65-F5344CB8AC3E}">
        <p14:creationId xmlns:p14="http://schemas.microsoft.com/office/powerpoint/2010/main" val="26775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8</a:t>
            </a:fld>
            <a:endParaRPr lang="en-US"/>
          </a:p>
        </p:txBody>
      </p:sp>
    </p:spTree>
    <p:extLst>
      <p:ext uri="{BB962C8B-B14F-4D97-AF65-F5344CB8AC3E}">
        <p14:creationId xmlns:p14="http://schemas.microsoft.com/office/powerpoint/2010/main" val="220376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779600" y="692248"/>
            <a:ext cx="1670400" cy="663993"/>
          </a:xfrm>
          <a:prstGeom prst="rect">
            <a:avLst/>
          </a:prstGeom>
        </p:spPr>
        <p:txBody>
          <a:bodyPr lIns="90000" tIns="90000" rIns="90000" bIns="90000" anchor="ctr"/>
          <a:lstStyle>
            <a:lvl1pPr algn="ctr">
              <a:defRPr sz="14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2" cstate="print"/>
          <a:srcRect/>
          <a:stretch>
            <a:fillRect/>
          </a:stretch>
        </p:blipFill>
        <p:spPr bwMode="auto">
          <a:xfrm>
            <a:off x="2825350" y="5821402"/>
            <a:ext cx="4241800" cy="258763"/>
          </a:xfrm>
          <a:prstGeom prst="rect">
            <a:avLst/>
          </a:prstGeom>
          <a:noFill/>
          <a:ln w="9525">
            <a:noFill/>
            <a:miter lim="800000"/>
            <a:headEnd/>
            <a:tailEnd/>
          </a:ln>
          <a:effectLst/>
        </p:spPr>
      </p:pic>
    </p:spTree>
    <p:extLst>
      <p:ext uri="{BB962C8B-B14F-4D97-AF65-F5344CB8AC3E}">
        <p14:creationId xmlns:p14="http://schemas.microsoft.com/office/powerpoint/2010/main" val="269385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508760"/>
            <a:ext cx="8997696" cy="4590288"/>
          </a:xfrm>
        </p:spPr>
        <p:txBody>
          <a:bodyPr lIns="0" tIns="0" rIns="0" bIns="0"/>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756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457200" y="1508400"/>
            <a:ext cx="8992800" cy="4590000"/>
          </a:xfrm>
          <a:prstGeom prst="rect">
            <a:avLst/>
          </a:prstGeom>
        </p:spPr>
        <p:txBody>
          <a:bodyPr lIns="0" tIns="0" rIns="0" bIns="0"/>
          <a:lstStyle>
            <a:lvl1pPr marL="172800" indent="-172800">
              <a:spcBef>
                <a:spcPts val="384"/>
              </a:spcBef>
              <a:buClr>
                <a:schemeClr val="tx2"/>
              </a:buClr>
              <a:buFont typeface="Arial" pitchFamily="34" charset="0"/>
              <a:buChar char="•"/>
              <a:tabLst/>
              <a:defRPr b="0"/>
            </a:lvl1pPr>
            <a:lvl2pPr marL="630000" indent="-230400">
              <a:spcBef>
                <a:spcPts val="384"/>
              </a:spcBef>
              <a:buFont typeface="Arial" pitchFamily="34" charset="0"/>
              <a:buChar char="–"/>
              <a:defRPr/>
            </a:lvl2pPr>
            <a:lvl3pPr marL="1076400" indent="-230400">
              <a:spcBef>
                <a:spcPts val="384"/>
              </a:spcBef>
              <a:defRPr/>
            </a:lvl3pPr>
            <a:lvl4pPr marL="1544400" indent="-2304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925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755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31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userDrawn="1"/>
        </p:nvSpPr>
        <p:spPr>
          <a:xfrm>
            <a:off x="3693946" y="2499564"/>
            <a:ext cx="1744387" cy="581867"/>
          </a:xfrm>
          <a:prstGeom prst="rect">
            <a:avLst/>
          </a:prstGeom>
          <a:noFill/>
          <a:ln>
            <a:noFill/>
          </a:ln>
        </p:spPr>
        <p:txBody>
          <a:bodyPr wrap="none" tIns="90000" bIns="90000" rtlCol="0" anchor="t">
            <a:spAutoFit/>
          </a:bodyPr>
          <a:lstStyle/>
          <a:p>
            <a:pPr algn="ctr"/>
            <a:r>
              <a:rPr lang="en-US" sz="2600" dirty="0">
                <a:solidFill>
                  <a:srgbClr val="FFFFFF"/>
                </a:solidFill>
                <a:cs typeface="Arial" pitchFamily="34" charset="0"/>
              </a:rPr>
              <a:t>Thank you</a:t>
            </a:r>
          </a:p>
        </p:txBody>
      </p:sp>
    </p:spTree>
    <p:extLst>
      <p:ext uri="{BB962C8B-B14F-4D97-AF65-F5344CB8AC3E}">
        <p14:creationId xmlns:p14="http://schemas.microsoft.com/office/powerpoint/2010/main" val="280365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8"/>
            </p:custDataLst>
            <p:extLst>
              <p:ext uri="{D42A27DB-BD31-4B8C-83A1-F6EECF244321}">
                <p14:modId xmlns:p14="http://schemas.microsoft.com/office/powerpoint/2010/main" val="494184992"/>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0" name="Picture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57200" y="162000"/>
            <a:ext cx="8992800" cy="8316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8" name="Line 115"/>
          <p:cNvSpPr>
            <a:spLocks noChangeShapeType="1"/>
          </p:cNvSpPr>
          <p:nvPr/>
        </p:nvSpPr>
        <p:spPr bwMode="auto">
          <a:xfrm flipH="1">
            <a:off x="0" y="1003300"/>
            <a:ext cx="9906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a:solidFill>
                <a:srgbClr val="000000"/>
              </a:solidFill>
            </a:endParaRPr>
          </a:p>
        </p:txBody>
      </p:sp>
      <p:sp>
        <p:nvSpPr>
          <p:cNvPr id="10" name="TextBox 9"/>
          <p:cNvSpPr txBox="1"/>
          <p:nvPr/>
        </p:nvSpPr>
        <p:spPr>
          <a:xfrm>
            <a:off x="9259200" y="6674400"/>
            <a:ext cx="190500" cy="127000"/>
          </a:xfrm>
          <a:prstGeom prst="rect">
            <a:avLst/>
          </a:prstGeom>
          <a:noFill/>
          <a:ln/>
          <a:effectLst/>
        </p:spPr>
        <p:txBody>
          <a:bodyPr wrap="none" lIns="0" tIns="0" rIns="0" bIns="0" rtlCol="0">
            <a:noAutofit/>
          </a:bodyPr>
          <a:lstStyle/>
          <a:p>
            <a:pPr algn="r">
              <a:defRPr/>
            </a:pPr>
            <a:fld id="{9D53E389-1311-4796-9190-1F74A8EADEA2}" type="slidenum">
              <a:rPr lang="en-US" sz="900">
                <a:solidFill>
                  <a:srgbClr val="000000"/>
                </a:solidFill>
              </a:rPr>
              <a:pPr algn="r">
                <a:defRPr/>
              </a:pPr>
              <a:t>‹#›</a:t>
            </a:fld>
            <a:endParaRPr lang="en-US" sz="900">
              <a:solidFill>
                <a:srgbClr val="000000"/>
              </a:solidFill>
            </a:endParaRPr>
          </a:p>
          <a:p>
            <a:endParaRPr lang="en-US" sz="900" dirty="0">
              <a:solidFill>
                <a:srgbClr val="000000"/>
              </a:solidFill>
            </a:endParaRPr>
          </a:p>
        </p:txBody>
      </p:sp>
      <p:sp>
        <p:nvSpPr>
          <p:cNvPr id="13" name="Text Placeholder 12"/>
          <p:cNvSpPr>
            <a:spLocks noGrp="1"/>
          </p:cNvSpPr>
          <p:nvPr>
            <p:ph type="body" idx="1"/>
          </p:nvPr>
        </p:nvSpPr>
        <p:spPr>
          <a:xfrm>
            <a:off x="457200" y="1508760"/>
            <a:ext cx="8997696" cy="45902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43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lgn="l" defTabSz="914400" rtl="0" eaLnBrk="1" latinLnBrk="0" hangingPunct="1">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25.xml"/><Relationship Id="rId7"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slide" Target="slide19.xml"/><Relationship Id="rId4" Type="http://schemas.openxmlformats.org/officeDocument/2006/relationships/tags" Target="../tags/tag26.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1.xml"/><Relationship Id="rId7"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slide" Target="slide19.xml"/><Relationship Id="rId4" Type="http://schemas.openxmlformats.org/officeDocument/2006/relationships/tags" Target="../tags/tag32.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7.xml"/><Relationship Id="rId7"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slide" Target="slide19.xml"/><Relationship Id="rId4" Type="http://schemas.openxmlformats.org/officeDocument/2006/relationships/tags" Target="../tags/tag8.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39.xml"/><Relationship Id="rId7"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slide" Target="slide19.xml"/><Relationship Id="rId4" Type="http://schemas.openxmlformats.org/officeDocument/2006/relationships/tags" Target="../tags/tag40.xml"/><Relationship Id="rId9" Type="http://schemas.openxmlformats.org/officeDocument/2006/relationships/slide" Target="slide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3.xml"/><Relationship Id="rId7"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slide" Target="slide19.xml"/><Relationship Id="rId4" Type="http://schemas.openxmlformats.org/officeDocument/2006/relationships/tags" Target="../tags/tag14.xml"/><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19.xml"/><Relationship Id="rId7"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slide" Target="slide19.xml"/><Relationship Id="rId4" Type="http://schemas.openxmlformats.org/officeDocument/2006/relationships/tags" Target="../tags/tag20.xml"/><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verslide_title"/>
          <p:cNvSpPr/>
          <p:nvPr/>
        </p:nvSpPr>
        <p:spPr bwMode="auto">
          <a:xfrm>
            <a:off x="457200" y="1926000"/>
            <a:ext cx="8690400" cy="196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000" b="1" dirty="0">
                <a:solidFill>
                  <a:srgbClr val="4D4D4D"/>
                </a:solidFill>
                <a:latin typeface="Arial" pitchFamily="34" charset="0"/>
                <a:cs typeface="Arial" pitchFamily="34" charset="0"/>
              </a:rPr>
              <a:t>Driving towards zero</a:t>
            </a:r>
          </a:p>
          <a:p>
            <a:r>
              <a:rPr lang="en-AU" sz="1600" dirty="0">
                <a:solidFill>
                  <a:srgbClr val="4D4D4D"/>
                </a:solidFill>
                <a:latin typeface="Arial" pitchFamily="34" charset="0"/>
                <a:cs typeface="Arial" pitchFamily="34" charset="0"/>
              </a:rPr>
              <a:t>Analysing the causes of road fatalities</a:t>
            </a:r>
          </a:p>
        </p:txBody>
      </p:sp>
      <p:pic>
        <p:nvPicPr>
          <p:cNvPr id="2356232" name="Picture 8" descr="upload.wikimedia.org/wikipedia/commons/thumb/1/...">
            <a:extLst>
              <a:ext uri="{FF2B5EF4-FFF2-40B4-BE49-F238E27FC236}">
                <a16:creationId xmlns:a16="http://schemas.microsoft.com/office/drawing/2014/main" id="{6AAC5771-9F61-1A7E-5D34-B9ED45059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680" y="513378"/>
            <a:ext cx="2392524" cy="7721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Data is divided into 11 tables</a:t>
            </a:r>
            <a:endParaRPr lang="en-AU" sz="1600" b="0" dirty="0">
              <a:solidFill>
                <a:srgbClr val="177B57"/>
              </a:solidFill>
              <a:latin typeface="Arial"/>
            </a:endParaRPr>
          </a:p>
        </p:txBody>
      </p:sp>
      <p:sp>
        <p:nvSpPr>
          <p:cNvPr id="36" name="TextBox 3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3" name="Rectangle 42"/>
          <p:cNvSpPr/>
          <p:nvPr/>
        </p:nvSpPr>
        <p:spPr>
          <a:xfrm>
            <a:off x="438055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3" name="Table 3">
            <a:extLst>
              <a:ext uri="{FF2B5EF4-FFF2-40B4-BE49-F238E27FC236}">
                <a16:creationId xmlns:a16="http://schemas.microsoft.com/office/drawing/2014/main" id="{6F1556E2-61D6-F13F-4E8B-8A67BC492DD6}"/>
              </a:ext>
            </a:extLst>
          </p:cNvPr>
          <p:cNvGraphicFramePr>
            <a:graphicFrameLocks noGrp="1"/>
          </p:cNvGraphicFramePr>
          <p:nvPr>
            <p:extLst>
              <p:ext uri="{D42A27DB-BD31-4B8C-83A1-F6EECF244321}">
                <p14:modId xmlns:p14="http://schemas.microsoft.com/office/powerpoint/2010/main" val="963817550"/>
              </p:ext>
            </p:extLst>
          </p:nvPr>
        </p:nvGraphicFramePr>
        <p:xfrm>
          <a:off x="457201" y="1277427"/>
          <a:ext cx="5765800" cy="5231439"/>
        </p:xfrm>
        <a:graphic>
          <a:graphicData uri="http://schemas.openxmlformats.org/drawingml/2006/table">
            <a:tbl>
              <a:tblPr firstRow="1" bandRow="1">
                <a:tableStyleId>{93296810-A885-4BE3-A3E7-6D5BEEA58F35}</a:tableStyleId>
              </a:tblPr>
              <a:tblGrid>
                <a:gridCol w="1921933">
                  <a:extLst>
                    <a:ext uri="{9D8B030D-6E8A-4147-A177-3AD203B41FA5}">
                      <a16:colId xmlns:a16="http://schemas.microsoft.com/office/drawing/2014/main" val="1523740505"/>
                    </a:ext>
                  </a:extLst>
                </a:gridCol>
                <a:gridCol w="2969510">
                  <a:extLst>
                    <a:ext uri="{9D8B030D-6E8A-4147-A177-3AD203B41FA5}">
                      <a16:colId xmlns:a16="http://schemas.microsoft.com/office/drawing/2014/main" val="2999464762"/>
                    </a:ext>
                  </a:extLst>
                </a:gridCol>
                <a:gridCol w="874357">
                  <a:extLst>
                    <a:ext uri="{9D8B030D-6E8A-4147-A177-3AD203B41FA5}">
                      <a16:colId xmlns:a16="http://schemas.microsoft.com/office/drawing/2014/main" val="1663284755"/>
                    </a:ext>
                  </a:extLst>
                </a:gridCol>
              </a:tblGrid>
              <a:tr h="307229">
                <a:tc>
                  <a:txBody>
                    <a:bodyPr/>
                    <a:lstStyle/>
                    <a:p>
                      <a:r>
                        <a:rPr lang="en-US" sz="1400" dirty="0"/>
                        <a:t>Table</a:t>
                      </a:r>
                      <a:endParaRPr lang="en-AU" sz="1400" dirty="0"/>
                    </a:p>
                  </a:txBody>
                  <a:tcPr marL="71263" marR="71263" marT="35631" marB="35631"/>
                </a:tc>
                <a:tc>
                  <a:txBody>
                    <a:bodyPr/>
                    <a:lstStyle/>
                    <a:p>
                      <a:r>
                        <a:rPr lang="en-US" sz="1400" dirty="0"/>
                        <a:t>Description</a:t>
                      </a:r>
                      <a:endParaRPr lang="en-AU" sz="1400" dirty="0"/>
                    </a:p>
                  </a:txBody>
                  <a:tcPr marL="71263" marR="71263" marT="35631" marB="35631"/>
                </a:tc>
                <a:tc>
                  <a:txBody>
                    <a:bodyPr/>
                    <a:lstStyle/>
                    <a:p>
                      <a:r>
                        <a:rPr lang="en-US" sz="1400" dirty="0"/>
                        <a:t>Used?</a:t>
                      </a:r>
                      <a:endParaRPr lang="en-AU" sz="1400" dirty="0"/>
                    </a:p>
                  </a:txBody>
                  <a:tcPr marL="71263" marR="71263" marT="35631" marB="35631"/>
                </a:tc>
                <a:extLst>
                  <a:ext uri="{0D108BD9-81ED-4DB2-BD59-A6C34878D82A}">
                    <a16:rowId xmlns:a16="http://schemas.microsoft.com/office/drawing/2014/main" val="1373413471"/>
                  </a:ext>
                </a:extLst>
              </a:tr>
              <a:tr h="428783">
                <a:tc>
                  <a:txBody>
                    <a:bodyPr/>
                    <a:lstStyle/>
                    <a:p>
                      <a:r>
                        <a:rPr lang="en-US" sz="1400" dirty="0"/>
                        <a:t>Accidents</a:t>
                      </a:r>
                      <a:endParaRPr lang="en-AU" sz="1400" dirty="0"/>
                    </a:p>
                  </a:txBody>
                  <a:tcPr marL="71263" marR="71263" marT="35631" marB="35631"/>
                </a:tc>
                <a:tc>
                  <a:txBody>
                    <a:bodyPr/>
                    <a:lstStyle/>
                    <a:p>
                      <a:r>
                        <a:rPr lang="en-US" sz="1400" dirty="0"/>
                        <a:t>General data on each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4150033725"/>
                  </a:ext>
                </a:extLst>
              </a:tr>
              <a:tr h="428783">
                <a:tc>
                  <a:txBody>
                    <a:bodyPr/>
                    <a:lstStyle/>
                    <a:p>
                      <a:r>
                        <a:rPr lang="en-US" sz="1400" dirty="0" err="1"/>
                        <a:t>Accidents_event</a:t>
                      </a:r>
                      <a:endParaRPr lang="en-AU" sz="1400" dirty="0"/>
                    </a:p>
                  </a:txBody>
                  <a:tcPr marL="71263" marR="71263" marT="35631" marB="35631"/>
                </a:tc>
                <a:tc>
                  <a:txBody>
                    <a:bodyPr/>
                    <a:lstStyle/>
                    <a:p>
                      <a:r>
                        <a:rPr lang="en-US" sz="1400" dirty="0"/>
                        <a:t>Detailed sequential data of accident</a:t>
                      </a:r>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237329822"/>
                  </a:ext>
                </a:extLst>
              </a:tr>
              <a:tr h="428783">
                <a:tc>
                  <a:txBody>
                    <a:bodyPr/>
                    <a:lstStyle/>
                    <a:p>
                      <a:r>
                        <a:rPr lang="en-US" sz="1400" dirty="0"/>
                        <a:t>Person</a:t>
                      </a:r>
                      <a:endParaRPr lang="en-AU" sz="1400" dirty="0"/>
                    </a:p>
                  </a:txBody>
                  <a:tcPr marL="71263" marR="71263" marT="35631" marB="35631"/>
                </a:tc>
                <a:tc>
                  <a:txBody>
                    <a:bodyPr/>
                    <a:lstStyle/>
                    <a:p>
                      <a:r>
                        <a:rPr lang="en-US" sz="1400" dirty="0"/>
                        <a:t>General data on all persons involved in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926346810"/>
                  </a:ext>
                </a:extLst>
              </a:tr>
              <a:tr h="428783">
                <a:tc>
                  <a:txBody>
                    <a:bodyPr/>
                    <a:lstStyle/>
                    <a:p>
                      <a:r>
                        <a:rPr lang="en-US" sz="1400" dirty="0"/>
                        <a:t>Vehicle</a:t>
                      </a:r>
                      <a:endParaRPr lang="en-AU" sz="1400" dirty="0"/>
                    </a:p>
                  </a:txBody>
                  <a:tcPr marL="71263" marR="71263" marT="35631" marB="35631"/>
                </a:tc>
                <a:tc>
                  <a:txBody>
                    <a:bodyPr/>
                    <a:lstStyle/>
                    <a:p>
                      <a:r>
                        <a:rPr lang="en-US" sz="1400" dirty="0"/>
                        <a:t>General data on all vehicles in the accident</a:t>
                      </a:r>
                      <a:endParaRPr lang="en-AU" sz="1400" dirty="0"/>
                    </a:p>
                  </a:txBody>
                  <a:tcPr marL="71263" marR="71263" marT="35631" marB="35631"/>
                </a:tc>
                <a:tc>
                  <a:txBody>
                    <a:bodyPr/>
                    <a:lstStyle/>
                    <a:p>
                      <a:r>
                        <a:rPr lang="en-US" sz="1400" dirty="0"/>
                        <a:t>Yes</a:t>
                      </a:r>
                    </a:p>
                  </a:txBody>
                  <a:tcPr marL="71263" marR="71263" marT="35631" marB="35631"/>
                </a:tc>
                <a:extLst>
                  <a:ext uri="{0D108BD9-81ED-4DB2-BD59-A6C34878D82A}">
                    <a16:rowId xmlns:a16="http://schemas.microsoft.com/office/drawing/2014/main" val="1202710894"/>
                  </a:ext>
                </a:extLst>
              </a:tr>
              <a:tr h="428783">
                <a:tc>
                  <a:txBody>
                    <a:bodyPr/>
                    <a:lstStyle/>
                    <a:p>
                      <a:r>
                        <a:rPr lang="en-US" sz="1400" dirty="0"/>
                        <a:t>Node</a:t>
                      </a:r>
                      <a:endParaRPr lang="en-AU" sz="1400" dirty="0"/>
                    </a:p>
                  </a:txBody>
                  <a:tcPr marL="71263" marR="71263" marT="35631" marB="35631"/>
                </a:tc>
                <a:tc>
                  <a:txBody>
                    <a:bodyPr/>
                    <a:lstStyle/>
                    <a:p>
                      <a:r>
                        <a:rPr lang="en-US" sz="1400" dirty="0"/>
                        <a:t>Data on </a:t>
                      </a:r>
                      <a:r>
                        <a:rPr lang="en-US" sz="1400" dirty="0" err="1"/>
                        <a:t>lat</a:t>
                      </a:r>
                      <a:r>
                        <a:rPr lang="en-US" sz="1400" dirty="0"/>
                        <a:t> and long of the accident</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917608820"/>
                  </a:ext>
                </a:extLst>
              </a:tr>
              <a:tr h="428783">
                <a:tc>
                  <a:txBody>
                    <a:bodyPr/>
                    <a:lstStyle/>
                    <a:p>
                      <a:r>
                        <a:rPr lang="en-US" sz="1400" dirty="0" err="1"/>
                        <a:t>Node_ID</a:t>
                      </a:r>
                      <a:endParaRPr lang="en-AU" sz="1400" dirty="0"/>
                    </a:p>
                  </a:txBody>
                  <a:tcPr marL="71263" marR="71263" marT="35631" marB="35631"/>
                </a:tc>
                <a:tc>
                  <a:txBody>
                    <a:bodyPr/>
                    <a:lstStyle/>
                    <a:p>
                      <a:r>
                        <a:rPr lang="en-US" sz="1400" dirty="0"/>
                        <a:t>Detailed data on nodes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465846266"/>
                  </a:ext>
                </a:extLst>
              </a:tr>
              <a:tr h="428783">
                <a:tc>
                  <a:txBody>
                    <a:bodyPr/>
                    <a:lstStyle/>
                    <a:p>
                      <a:r>
                        <a:rPr lang="en-US" sz="1400" dirty="0" err="1"/>
                        <a:t>Accident_location</a:t>
                      </a:r>
                      <a:endParaRPr lang="en-AU" sz="1400" dirty="0"/>
                    </a:p>
                  </a:txBody>
                  <a:tcPr marL="71263" marR="71263" marT="35631" marB="35631"/>
                </a:tc>
                <a:tc>
                  <a:txBody>
                    <a:bodyPr/>
                    <a:lstStyle/>
                    <a:p>
                      <a:r>
                        <a:rPr lang="en-US" sz="1400" dirty="0"/>
                        <a:t>Address of accidents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384984578"/>
                  </a:ext>
                </a:extLst>
              </a:tr>
              <a:tr h="428783">
                <a:tc>
                  <a:txBody>
                    <a:bodyPr/>
                    <a:lstStyle/>
                    <a:p>
                      <a:r>
                        <a:rPr lang="en-US" sz="1400" dirty="0" err="1"/>
                        <a:t>Accident_chainage</a:t>
                      </a:r>
                      <a:endParaRPr lang="en-AU" sz="1400" dirty="0"/>
                    </a:p>
                  </a:txBody>
                  <a:tcPr marL="71263" marR="71263" marT="35631" marB="35631"/>
                </a:tc>
                <a:tc>
                  <a:txBody>
                    <a:bodyPr/>
                    <a:lstStyle/>
                    <a:p>
                      <a:r>
                        <a:rPr lang="en-US" sz="1400" dirty="0"/>
                        <a:t>Location of accident with respect to roads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3891562360"/>
                  </a:ext>
                </a:extLst>
              </a:tr>
              <a:tr h="428783">
                <a:tc>
                  <a:txBody>
                    <a:bodyPr/>
                    <a:lstStyle/>
                    <a:p>
                      <a:r>
                        <a:rPr lang="en-US" sz="1400" dirty="0" err="1"/>
                        <a:t>Atmospheric_cond</a:t>
                      </a:r>
                      <a:endParaRPr lang="en-AU" sz="1400" dirty="0"/>
                    </a:p>
                  </a:txBody>
                  <a:tcPr marL="71263" marR="71263" marT="35631" marB="35631"/>
                </a:tc>
                <a:tc>
                  <a:txBody>
                    <a:bodyPr/>
                    <a:lstStyle/>
                    <a:p>
                      <a:r>
                        <a:rPr lang="en-US" sz="1400" dirty="0"/>
                        <a:t>Weather/atmosphere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3505278932"/>
                  </a:ext>
                </a:extLst>
              </a:tr>
              <a:tr h="428783">
                <a:tc>
                  <a:txBody>
                    <a:bodyPr/>
                    <a:lstStyle/>
                    <a:p>
                      <a:r>
                        <a:rPr lang="en-US" sz="1400" dirty="0" err="1"/>
                        <a:t>Road_surface_cond</a:t>
                      </a:r>
                      <a:endParaRPr lang="en-AU" sz="1400" dirty="0"/>
                    </a:p>
                  </a:txBody>
                  <a:tcPr marL="71263" marR="71263" marT="35631" marB="35631"/>
                </a:tc>
                <a:tc>
                  <a:txBody>
                    <a:bodyPr/>
                    <a:lstStyle/>
                    <a:p>
                      <a:r>
                        <a:rPr lang="en-US" sz="1400" dirty="0"/>
                        <a:t>Road surface conditions</a:t>
                      </a:r>
                      <a:endParaRPr lang="en-AU" sz="1400" dirty="0"/>
                    </a:p>
                  </a:txBody>
                  <a:tcPr marL="71263" marR="71263" marT="35631" marB="35631"/>
                </a:tc>
                <a:tc>
                  <a:txBody>
                    <a:bodyPr/>
                    <a:lstStyle/>
                    <a:p>
                      <a:r>
                        <a:rPr lang="en-US" sz="1400" dirty="0"/>
                        <a:t>Yes</a:t>
                      </a:r>
                      <a:endParaRPr lang="en-AU" sz="1400" dirty="0"/>
                    </a:p>
                  </a:txBody>
                  <a:tcPr marL="71263" marR="71263" marT="35631" marB="35631"/>
                </a:tc>
                <a:extLst>
                  <a:ext uri="{0D108BD9-81ED-4DB2-BD59-A6C34878D82A}">
                    <a16:rowId xmlns:a16="http://schemas.microsoft.com/office/drawing/2014/main" val="1752559561"/>
                  </a:ext>
                </a:extLst>
              </a:tr>
              <a:tr h="428783">
                <a:tc>
                  <a:txBody>
                    <a:bodyPr/>
                    <a:lstStyle/>
                    <a:p>
                      <a:r>
                        <a:rPr lang="en-US" sz="1400" dirty="0" err="1"/>
                        <a:t>SubDCA</a:t>
                      </a:r>
                      <a:endParaRPr lang="en-AU" sz="1400" dirty="0"/>
                    </a:p>
                  </a:txBody>
                  <a:tcPr marL="71263" marR="71263" marT="35631" marB="35631"/>
                </a:tc>
                <a:tc>
                  <a:txBody>
                    <a:bodyPr/>
                    <a:lstStyle/>
                    <a:p>
                      <a:r>
                        <a:rPr lang="en-US" sz="1400" dirty="0"/>
                        <a:t>Detailed accident description codes</a:t>
                      </a:r>
                      <a:endParaRPr lang="en-AU" sz="1400" dirty="0"/>
                    </a:p>
                  </a:txBody>
                  <a:tcPr marL="71263" marR="71263" marT="35631" marB="35631"/>
                </a:tc>
                <a:tc>
                  <a:txBody>
                    <a:bodyPr/>
                    <a:lstStyle/>
                    <a:p>
                      <a:r>
                        <a:rPr lang="en-US" sz="1400" dirty="0"/>
                        <a:t>No</a:t>
                      </a:r>
                      <a:endParaRPr lang="en-AU" sz="1400" dirty="0"/>
                    </a:p>
                  </a:txBody>
                  <a:tcPr marL="71263" marR="71263" marT="35631" marB="35631"/>
                </a:tc>
                <a:extLst>
                  <a:ext uri="{0D108BD9-81ED-4DB2-BD59-A6C34878D82A}">
                    <a16:rowId xmlns:a16="http://schemas.microsoft.com/office/drawing/2014/main" val="1722453584"/>
                  </a:ext>
                </a:extLst>
              </a:tr>
            </a:tbl>
          </a:graphicData>
        </a:graphic>
      </p:graphicFrame>
      <p:sp>
        <p:nvSpPr>
          <p:cNvPr id="5" name="Title 1">
            <a:extLst>
              <a:ext uri="{FF2B5EF4-FFF2-40B4-BE49-F238E27FC236}">
                <a16:creationId xmlns:a16="http://schemas.microsoft.com/office/drawing/2014/main" id="{909AE45A-D7D9-7AC5-7CB5-CDA1E34DE06A}"/>
              </a:ext>
            </a:extLst>
          </p:cNvPr>
          <p:cNvSpPr txBox="1">
            <a:spLocks/>
          </p:cNvSpPr>
          <p:nvPr/>
        </p:nvSpPr>
        <p:spPr>
          <a:xfrm>
            <a:off x="6425682" y="1530220"/>
            <a:ext cx="3331029" cy="2425960"/>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400" b="0" dirty="0">
                <a:solidFill>
                  <a:schemeClr val="tx1"/>
                </a:solidFill>
              </a:rPr>
              <a:t>Data quality was largely not an issue except for NODE_ID. The categorization of whether a node was in an urban area or not had duplicates, often with conflicting info. This was substituted using ABS rural indexes</a:t>
            </a:r>
          </a:p>
          <a:p>
            <a:endParaRPr lang="en-US" sz="1400" b="0" dirty="0">
              <a:solidFill>
                <a:schemeClr val="tx1"/>
              </a:solidFill>
            </a:endParaRPr>
          </a:p>
          <a:p>
            <a:r>
              <a:rPr lang="en-US" sz="1400" b="0" dirty="0">
                <a:solidFill>
                  <a:schemeClr val="tx1"/>
                </a:solidFill>
              </a:rPr>
              <a:t>Vehicle data was also rich, but we had to remove a lot of it due to nulls (i.e. weight of vehicle)</a:t>
            </a:r>
            <a:endParaRPr lang="en-AU" sz="1400" b="0" dirty="0">
              <a:solidFill>
                <a:schemeClr val="tx1"/>
              </a:solidFill>
            </a:endParaRPr>
          </a:p>
        </p:txBody>
      </p:sp>
    </p:spTree>
    <p:extLst>
      <p:ext uri="{BB962C8B-B14F-4D97-AF65-F5344CB8AC3E}">
        <p14:creationId xmlns:p14="http://schemas.microsoft.com/office/powerpoint/2010/main" val="337433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39" y="162000"/>
            <a:ext cx="8992800" cy="831600"/>
          </a:xfrm>
        </p:spPr>
        <p:txBody>
          <a:bodyPr/>
          <a:lstStyle/>
          <a:p>
            <a:r>
              <a:rPr lang="en-US" dirty="0"/>
              <a:t>O</a:t>
            </a:r>
            <a:r>
              <a:rPr lang="en-AU" dirty="0" err="1"/>
              <a:t>ur</a:t>
            </a:r>
            <a:r>
              <a:rPr lang="en-AU" dirty="0"/>
              <a:t> final set of predictors after performing hypothesis tests and looking at data</a:t>
            </a:r>
          </a:p>
        </p:txBody>
      </p:sp>
      <p:sp>
        <p:nvSpPr>
          <p:cNvPr id="20" name="Rectangle 19"/>
          <p:cNvSpPr/>
          <p:nvPr/>
        </p:nvSpPr>
        <p:spPr>
          <a:xfrm>
            <a:off x="4271633"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8" name="Table 7">
            <a:extLst>
              <a:ext uri="{FF2B5EF4-FFF2-40B4-BE49-F238E27FC236}">
                <a16:creationId xmlns:a16="http://schemas.microsoft.com/office/drawing/2014/main" id="{824AE38A-A53F-4E7A-7D23-AC19BF60EBDB}"/>
              </a:ext>
            </a:extLst>
          </p:cNvPr>
          <p:cNvGraphicFramePr>
            <a:graphicFrameLocks noGrp="1"/>
          </p:cNvGraphicFramePr>
          <p:nvPr>
            <p:extLst>
              <p:ext uri="{D42A27DB-BD31-4B8C-83A1-F6EECF244321}">
                <p14:modId xmlns:p14="http://schemas.microsoft.com/office/powerpoint/2010/main" val="1905715204"/>
              </p:ext>
            </p:extLst>
          </p:nvPr>
        </p:nvGraphicFramePr>
        <p:xfrm>
          <a:off x="436952" y="1250655"/>
          <a:ext cx="5180077" cy="4953923"/>
        </p:xfrm>
        <a:graphic>
          <a:graphicData uri="http://schemas.openxmlformats.org/drawingml/2006/table">
            <a:tbl>
              <a:tblPr firstRow="1">
                <a:tableStyleId>{93296810-A885-4BE3-A3E7-6D5BEEA58F35}</a:tableStyleId>
              </a:tblPr>
              <a:tblGrid>
                <a:gridCol w="3961235">
                  <a:extLst>
                    <a:ext uri="{9D8B030D-6E8A-4147-A177-3AD203B41FA5}">
                      <a16:colId xmlns:a16="http://schemas.microsoft.com/office/drawing/2014/main" val="1577190852"/>
                    </a:ext>
                  </a:extLst>
                </a:gridCol>
                <a:gridCol w="1218842">
                  <a:extLst>
                    <a:ext uri="{9D8B030D-6E8A-4147-A177-3AD203B41FA5}">
                      <a16:colId xmlns:a16="http://schemas.microsoft.com/office/drawing/2014/main" val="432932551"/>
                    </a:ext>
                  </a:extLst>
                </a:gridCol>
              </a:tblGrid>
              <a:tr h="280056">
                <a:tc>
                  <a:txBody>
                    <a:bodyPr/>
                    <a:lstStyle/>
                    <a:p>
                      <a:pPr algn="l" fontAlgn="b"/>
                      <a:r>
                        <a:rPr lang="en-AU" sz="1600" u="none" strike="noStrike" dirty="0">
                          <a:effectLst/>
                        </a:rPr>
                        <a:t>Column</a:t>
                      </a:r>
                      <a:endParaRPr lang="en-AU" sz="1600" b="0" i="0" u="none" strike="noStrike" dirty="0">
                        <a:solidFill>
                          <a:srgbClr val="000000"/>
                        </a:solidFill>
                        <a:effectLst/>
                        <a:latin typeface="Calibri" panose="020F0502020204030204" pitchFamily="34" charset="0"/>
                      </a:endParaRPr>
                    </a:p>
                  </a:txBody>
                  <a:tcPr marL="6759" marR="6759" marT="6759" marB="0" anchor="b"/>
                </a:tc>
                <a:tc>
                  <a:txBody>
                    <a:bodyPr/>
                    <a:lstStyle/>
                    <a:p>
                      <a:pPr algn="l" fontAlgn="b"/>
                      <a:r>
                        <a:rPr lang="en-AU" sz="1600" u="none" strike="noStrike" dirty="0">
                          <a:effectLst/>
                        </a:rPr>
                        <a:t>Category</a:t>
                      </a:r>
                      <a:endParaRPr lang="en-AU" sz="16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27147703"/>
                  </a:ext>
                </a:extLst>
              </a:tr>
              <a:tr h="245993">
                <a:tc>
                  <a:txBody>
                    <a:bodyPr/>
                    <a:lstStyle/>
                    <a:p>
                      <a:pPr algn="l" fontAlgn="ctr"/>
                      <a:r>
                        <a:rPr lang="en-AU" sz="1400" u="none" strike="noStrike">
                          <a:effectLst/>
                        </a:rPr>
                        <a:t>"Accident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83742730"/>
                  </a:ext>
                </a:extLst>
              </a:tr>
              <a:tr h="245993">
                <a:tc>
                  <a:txBody>
                    <a:bodyPr/>
                    <a:lstStyle/>
                    <a:p>
                      <a:pPr algn="l" fontAlgn="ctr"/>
                      <a:r>
                        <a:rPr lang="en-AU" sz="1400" u="none" strike="noStrike">
                          <a:effectLst/>
                        </a:rPr>
                        <a:t>"NO_OF_VEHICLES",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54037777"/>
                  </a:ext>
                </a:extLst>
              </a:tr>
              <a:tr h="245993">
                <a:tc>
                  <a:txBody>
                    <a:bodyPr/>
                    <a:lstStyle/>
                    <a:p>
                      <a:pPr algn="l" fontAlgn="ctr"/>
                      <a:r>
                        <a:rPr lang="en-AU" sz="1400" u="none" strike="noStrike" dirty="0">
                          <a:effectLst/>
                        </a:rPr>
                        <a:t>"NO_PERSONS",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957435503"/>
                  </a:ext>
                </a:extLst>
              </a:tr>
              <a:tr h="245993">
                <a:tc>
                  <a:txBody>
                    <a:bodyPr/>
                    <a:lstStyle/>
                    <a:p>
                      <a:pPr algn="l" fontAlgn="ctr"/>
                      <a:r>
                        <a:rPr lang="en-AU" sz="1400" u="none" strike="noStrike">
                          <a:effectLst/>
                        </a:rPr>
                        <a:t>"SPEED_ZONE",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37639037"/>
                  </a:ext>
                </a:extLst>
              </a:tr>
              <a:tr h="245993">
                <a:tc>
                  <a:txBody>
                    <a:bodyPr/>
                    <a:lstStyle/>
                    <a:p>
                      <a:pPr algn="l" fontAlgn="ctr"/>
                      <a:r>
                        <a:rPr lang="en-AU" sz="1400" u="none" strike="noStrike">
                          <a:effectLst/>
                        </a:rPr>
                        <a:t>"Road Surface Type Desc",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068342856"/>
                  </a:ext>
                </a:extLst>
              </a:tr>
              <a:tr h="245993">
                <a:tc>
                  <a:txBody>
                    <a:bodyPr/>
                    <a:lstStyle/>
                    <a:p>
                      <a:pPr algn="l" fontAlgn="ctr"/>
                      <a:r>
                        <a:rPr lang="en-AU" sz="1400" u="none" strike="noStrike">
                          <a:effectLst/>
                        </a:rPr>
                        <a:t>"Vehicle",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144133084"/>
                  </a:ext>
                </a:extLst>
              </a:tr>
              <a:tr h="245993">
                <a:tc>
                  <a:txBody>
                    <a:bodyPr/>
                    <a:lstStyle/>
                    <a:p>
                      <a:pPr algn="l" fontAlgn="ctr"/>
                      <a:r>
                        <a:rPr lang="en-AU" sz="1400" u="none" strike="noStrike">
                          <a:effectLst/>
                        </a:rPr>
                        <a:t>"TOTAL_NO_OCCUPANTS",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48471578"/>
                  </a:ext>
                </a:extLst>
              </a:tr>
              <a:tr h="245993">
                <a:tc>
                  <a:txBody>
                    <a:bodyPr/>
                    <a:lstStyle/>
                    <a:p>
                      <a:pPr algn="l" fontAlgn="ctr"/>
                      <a:r>
                        <a:rPr lang="en-AU" sz="1400" u="none" strike="noStrike">
                          <a:effectLst/>
                        </a:rPr>
                        <a:t>"Light Condition Simple",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Accident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824409924"/>
                  </a:ext>
                </a:extLst>
              </a:tr>
              <a:tr h="245993">
                <a:tc>
                  <a:txBody>
                    <a:bodyPr/>
                    <a:lstStyle/>
                    <a:p>
                      <a:pPr algn="l" fontAlgn="ctr"/>
                      <a:r>
                        <a:rPr lang="en-AU" sz="1400" u="none" strike="noStrike" dirty="0">
                          <a:effectLst/>
                        </a:rPr>
                        <a:t>“NODE_TYPE",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147820959"/>
                  </a:ext>
                </a:extLst>
              </a:tr>
              <a:tr h="245993">
                <a:tc>
                  <a:txBody>
                    <a:bodyPr/>
                    <a:lstStyle/>
                    <a:p>
                      <a:pPr algn="l" fontAlgn="ctr"/>
                      <a:r>
                        <a:rPr lang="en-AU" sz="1400" u="none" strike="noStrike">
                          <a:effectLst/>
                        </a:rPr>
                        <a:t>"Weather",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448802593"/>
                  </a:ext>
                </a:extLst>
              </a:tr>
              <a:tr h="245993">
                <a:tc>
                  <a:txBody>
                    <a:bodyPr/>
                    <a:lstStyle/>
                    <a:p>
                      <a:pPr algn="l" fontAlgn="ctr"/>
                      <a:r>
                        <a:rPr lang="en-AU" sz="1400" u="none" strike="noStrike" dirty="0">
                          <a:effectLst/>
                        </a:rPr>
                        <a:t>"Surface Cond Desc",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Location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795654520"/>
                  </a:ext>
                </a:extLst>
              </a:tr>
              <a:tr h="245993">
                <a:tc>
                  <a:txBody>
                    <a:bodyPr/>
                    <a:lstStyle/>
                    <a:p>
                      <a:pPr algn="l" fontAlgn="ctr"/>
                      <a:r>
                        <a:rPr lang="en-AU" sz="1400" u="none" strike="noStrike">
                          <a:effectLst/>
                        </a:rPr>
                        <a:t>"Rural Level",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Location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358267223"/>
                  </a:ext>
                </a:extLst>
              </a:tr>
              <a:tr h="245993">
                <a:tc>
                  <a:txBody>
                    <a:bodyPr/>
                    <a:lstStyle/>
                    <a:p>
                      <a:pPr algn="l" fontAlgn="ctr"/>
                      <a:r>
                        <a:rPr lang="en-AU" sz="1400" u="none" strike="noStrike">
                          <a:effectLst/>
                        </a:rPr>
                        <a:t>"AGE",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936433794"/>
                  </a:ext>
                </a:extLst>
              </a:tr>
              <a:tr h="245993">
                <a:tc>
                  <a:txBody>
                    <a:bodyPr/>
                    <a:lstStyle/>
                    <a:p>
                      <a:pPr algn="l" fontAlgn="ctr"/>
                      <a:r>
                        <a:rPr lang="en-AU" sz="1400" u="none" strike="noStrike">
                          <a:effectLst/>
                        </a:rPr>
                        <a:t>"SEATING_POSITION",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930767635"/>
                  </a:ext>
                </a:extLst>
              </a:tr>
              <a:tr h="245993">
                <a:tc>
                  <a:txBody>
                    <a:bodyPr/>
                    <a:lstStyle/>
                    <a:p>
                      <a:pPr algn="l" fontAlgn="ctr"/>
                      <a:r>
                        <a:rPr lang="en-AU" sz="1400" u="none" strike="noStrike">
                          <a:effectLst/>
                        </a:rPr>
                        <a:t>"Seatbelt/helmet",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634033235"/>
                  </a:ext>
                </a:extLst>
              </a:tr>
              <a:tr h="245993">
                <a:tc>
                  <a:txBody>
                    <a:bodyPr/>
                    <a:lstStyle/>
                    <a:p>
                      <a:pPr algn="l" fontAlgn="ctr"/>
                      <a:r>
                        <a:rPr lang="en-AU" sz="1400" u="none" strike="noStrike">
                          <a:effectLst/>
                        </a:rPr>
                        <a:t>"Road User",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Person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1790616667"/>
                  </a:ext>
                </a:extLst>
              </a:tr>
              <a:tr h="245993">
                <a:tc>
                  <a:txBody>
                    <a:bodyPr/>
                    <a:lstStyle/>
                    <a:p>
                      <a:pPr algn="l" fontAlgn="ctr"/>
                      <a:r>
                        <a:rPr lang="en-AU" sz="1400" u="none" strike="noStrike">
                          <a:effectLst/>
                        </a:rPr>
                        <a:t>"ACCIDENTHOUR",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860655455"/>
                  </a:ext>
                </a:extLst>
              </a:tr>
              <a:tr h="245993">
                <a:tc>
                  <a:txBody>
                    <a:bodyPr/>
                    <a:lstStyle/>
                    <a:p>
                      <a:pPr algn="l" fontAlgn="ctr"/>
                      <a:r>
                        <a:rPr lang="en-AU" sz="1400" u="none" strike="noStrike">
                          <a:effectLst/>
                        </a:rPr>
                        <a:t>"Day Week Description", </a:t>
                      </a:r>
                      <a:endParaRPr lang="en-AU" sz="1400" b="0" i="0" u="none" strike="noStrike">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a:effectLst/>
                        </a:rPr>
                        <a:t>Time Info</a:t>
                      </a:r>
                      <a:endParaRPr lang="en-AU" sz="1400" b="0" i="0" u="none" strike="noStrike">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3681713075"/>
                  </a:ext>
                </a:extLst>
              </a:tr>
              <a:tr h="245993">
                <a:tc>
                  <a:txBody>
                    <a:bodyPr/>
                    <a:lstStyle/>
                    <a:p>
                      <a:pPr algn="l" fontAlgn="ctr"/>
                      <a:r>
                        <a:rPr lang="en-AU" sz="1400" u="none" strike="noStrike" dirty="0">
                          <a:effectLst/>
                        </a:rPr>
                        <a:t>"PEAK HOUR", </a:t>
                      </a:r>
                      <a:endParaRPr lang="en-AU" sz="1400" b="0" i="0" u="none" strike="noStrike" dirty="0">
                        <a:solidFill>
                          <a:srgbClr val="000000"/>
                        </a:solidFill>
                        <a:effectLst/>
                        <a:latin typeface="Arial" panose="020B0604020202020204" pitchFamily="34" charset="0"/>
                      </a:endParaRPr>
                    </a:p>
                  </a:txBody>
                  <a:tcPr marL="6759" marR="6759" marT="6759" marB="0" anchor="ctr"/>
                </a:tc>
                <a:tc>
                  <a:txBody>
                    <a:bodyPr/>
                    <a:lstStyle/>
                    <a:p>
                      <a:pPr algn="l" fontAlgn="b"/>
                      <a:r>
                        <a:rPr lang="en-AU" sz="1400" u="none" strike="noStrike" dirty="0">
                          <a:effectLst/>
                        </a:rPr>
                        <a:t>Time Info</a:t>
                      </a:r>
                      <a:endParaRPr lang="en-AU" sz="1400" b="0" i="0" u="none" strike="noStrike" dirty="0">
                        <a:solidFill>
                          <a:srgbClr val="000000"/>
                        </a:solidFill>
                        <a:effectLst/>
                        <a:latin typeface="Calibri" panose="020F0502020204030204" pitchFamily="34" charset="0"/>
                      </a:endParaRPr>
                    </a:p>
                  </a:txBody>
                  <a:tcPr marL="6759" marR="6759" marT="6759" marB="0" anchor="b"/>
                </a:tc>
                <a:extLst>
                  <a:ext uri="{0D108BD9-81ED-4DB2-BD59-A6C34878D82A}">
                    <a16:rowId xmlns:a16="http://schemas.microsoft.com/office/drawing/2014/main" val="2736059353"/>
                  </a:ext>
                </a:extLst>
              </a:tr>
            </a:tbl>
          </a:graphicData>
        </a:graphic>
      </p:graphicFrame>
      <p:sp>
        <p:nvSpPr>
          <p:cNvPr id="9" name="Title 1">
            <a:extLst>
              <a:ext uri="{FF2B5EF4-FFF2-40B4-BE49-F238E27FC236}">
                <a16:creationId xmlns:a16="http://schemas.microsoft.com/office/drawing/2014/main" id="{DBAEFB96-1440-9691-9E1C-C2DF4D09160A}"/>
              </a:ext>
            </a:extLst>
          </p:cNvPr>
          <p:cNvSpPr txBox="1">
            <a:spLocks/>
          </p:cNvSpPr>
          <p:nvPr/>
        </p:nvSpPr>
        <p:spPr>
          <a:xfrm>
            <a:off x="6170645" y="1455574"/>
            <a:ext cx="3153747" cy="1917441"/>
          </a:xfrm>
          <a:prstGeom prst="rect">
            <a:avLst/>
          </a:prstGeom>
        </p:spPr>
        <p:txBody>
          <a:bodyPr vert="horz" lIns="0" tIns="45720" rIns="0" bIns="45720" rtlCol="0" anchor="t" anchorCtr="0">
            <a:noAutofit/>
          </a:bodyPr>
          <a:lstStyle>
            <a:lvl1pPr algn="l" defTabSz="914400" rtl="0" eaLnBrk="1" latinLnBrk="0" hangingPunct="1">
              <a:spcBef>
                <a:spcPct val="0"/>
              </a:spcBef>
              <a:buNone/>
              <a:defRPr sz="2400" b="1" kern="1200">
                <a:solidFill>
                  <a:schemeClr val="tx2"/>
                </a:solidFill>
                <a:latin typeface="+mj-lt"/>
                <a:ea typeface="+mj-ea"/>
                <a:cs typeface="+mj-cs"/>
              </a:defRPr>
            </a:lvl1pPr>
          </a:lstStyle>
          <a:p>
            <a:r>
              <a:rPr lang="en-US" sz="1600" b="0" dirty="0">
                <a:solidFill>
                  <a:schemeClr val="tx1"/>
                </a:solidFill>
              </a:rPr>
              <a:t>We chose the columns largely based off exploratory data analysis and significance. </a:t>
            </a:r>
          </a:p>
          <a:p>
            <a:endParaRPr lang="en-US" sz="1600" b="0" dirty="0">
              <a:solidFill>
                <a:schemeClr val="tx1"/>
              </a:solidFill>
            </a:endParaRPr>
          </a:p>
          <a:p>
            <a:r>
              <a:rPr lang="en-US" sz="1600" b="0" dirty="0">
                <a:solidFill>
                  <a:schemeClr val="tx1"/>
                </a:solidFill>
              </a:rPr>
              <a:t>We also combined categories as needed to improve interpretability and prevent overfitting.</a:t>
            </a:r>
            <a:endParaRPr lang="en-AU" sz="1600" b="0" dirty="0">
              <a:solidFill>
                <a:schemeClr val="tx1"/>
              </a:solidFill>
            </a:endParaRPr>
          </a:p>
        </p:txBody>
      </p:sp>
    </p:spTree>
    <p:extLst>
      <p:ext uri="{BB962C8B-B14F-4D97-AF65-F5344CB8AC3E}">
        <p14:creationId xmlns:p14="http://schemas.microsoft.com/office/powerpoint/2010/main" val="602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Key contributing factors</a:t>
            </a:r>
            <a:endParaRPr lang="en-US" sz="2000" dirty="0">
              <a:solidFill>
                <a:srgbClr val="177B57"/>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539029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 number of predictors, while having a significant relationship showed a small Cramer V/correlation.</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0E20FEA4-7FAD-4B65-16BA-E369FA6C5E35}"/>
              </a:ext>
            </a:extLst>
          </p:cNvPr>
          <p:cNvGraphicFramePr>
            <a:graphicFrameLocks noGrp="1"/>
          </p:cNvGraphicFramePr>
          <p:nvPr>
            <p:extLst>
              <p:ext uri="{D42A27DB-BD31-4B8C-83A1-F6EECF244321}">
                <p14:modId xmlns:p14="http://schemas.microsoft.com/office/powerpoint/2010/main" val="2013848507"/>
              </p:ext>
            </p:extLst>
          </p:nvPr>
        </p:nvGraphicFramePr>
        <p:xfrm>
          <a:off x="638215" y="1612122"/>
          <a:ext cx="3859140" cy="4127660"/>
        </p:xfrm>
        <a:graphic>
          <a:graphicData uri="http://schemas.openxmlformats.org/drawingml/2006/table">
            <a:tbl>
              <a:tblPr>
                <a:tableStyleId>{5C22544A-7EE6-4342-B048-85BDC9FD1C3A}</a:tableStyleId>
              </a:tblPr>
              <a:tblGrid>
                <a:gridCol w="1500777">
                  <a:extLst>
                    <a:ext uri="{9D8B030D-6E8A-4147-A177-3AD203B41FA5}">
                      <a16:colId xmlns:a16="http://schemas.microsoft.com/office/drawing/2014/main" val="3374043685"/>
                    </a:ext>
                  </a:extLst>
                </a:gridCol>
                <a:gridCol w="1352939">
                  <a:extLst>
                    <a:ext uri="{9D8B030D-6E8A-4147-A177-3AD203B41FA5}">
                      <a16:colId xmlns:a16="http://schemas.microsoft.com/office/drawing/2014/main" val="757967346"/>
                    </a:ext>
                  </a:extLst>
                </a:gridCol>
                <a:gridCol w="1005424">
                  <a:extLst>
                    <a:ext uri="{9D8B030D-6E8A-4147-A177-3AD203B41FA5}">
                      <a16:colId xmlns:a16="http://schemas.microsoft.com/office/drawing/2014/main" val="2069454838"/>
                    </a:ext>
                  </a:extLst>
                </a:gridCol>
              </a:tblGrid>
              <a:tr h="325716">
                <a:tc>
                  <a:txBody>
                    <a:bodyPr/>
                    <a:lstStyle/>
                    <a:p>
                      <a:pPr algn="l" fontAlgn="b"/>
                      <a:r>
                        <a:rPr lang="en-AU" sz="1100" u="none" strike="noStrike">
                          <a:effectLst/>
                        </a:rPr>
                        <a:t>Features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P_value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err="1">
                          <a:effectLst/>
                        </a:rPr>
                        <a:t>Cramer_values</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439681"/>
                  </a:ext>
                </a:extLst>
              </a:tr>
              <a:tr h="179954">
                <a:tc>
                  <a:txBody>
                    <a:bodyPr/>
                    <a:lstStyle/>
                    <a:p>
                      <a:pPr algn="l" fontAlgn="b"/>
                      <a:r>
                        <a:rPr lang="en-AU" sz="1100" u="none" strike="noStrike">
                          <a:effectLst/>
                        </a:rPr>
                        <a:t>Accident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0.08003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3719449"/>
                  </a:ext>
                </a:extLst>
              </a:tr>
              <a:tr h="325716">
                <a:tc>
                  <a:txBody>
                    <a:bodyPr/>
                    <a:lstStyle/>
                    <a:p>
                      <a:pPr algn="l" fontAlgn="b"/>
                      <a:r>
                        <a:rPr lang="en-AU" sz="1100" u="none" strike="noStrike">
                          <a:effectLst/>
                        </a:rPr>
                        <a:t>Day Week Description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2.92E-22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0.012073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0189963"/>
                  </a:ext>
                </a:extLst>
              </a:tr>
              <a:tr h="179954">
                <a:tc>
                  <a:txBody>
                    <a:bodyPr/>
                    <a:lstStyle/>
                    <a:p>
                      <a:pPr algn="l" fontAlgn="b"/>
                      <a:r>
                        <a:rPr lang="en-AU" sz="1100" u="none" strike="noStrike">
                          <a:effectLst/>
                        </a:rPr>
                        <a:t>SPEED_ZONE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0.0874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6249101"/>
                  </a:ext>
                </a:extLst>
              </a:tr>
              <a:tr h="325716">
                <a:tc>
                  <a:txBody>
                    <a:bodyPr/>
                    <a:lstStyle/>
                    <a:p>
                      <a:pPr algn="l" fontAlgn="b"/>
                      <a:r>
                        <a:rPr lang="en-AU" sz="1100" u="none" strike="noStrike">
                          <a:effectLst/>
                        </a:rPr>
                        <a:t>SEX</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5.53E-101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0.02524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553531"/>
                  </a:ext>
                </a:extLst>
              </a:tr>
              <a:tr h="325716">
                <a:tc>
                  <a:txBody>
                    <a:bodyPr/>
                    <a:lstStyle/>
                    <a:p>
                      <a:pPr algn="l" fontAlgn="b"/>
                      <a:r>
                        <a:rPr lang="en-AU" sz="1100" u="none" strike="noStrike">
                          <a:effectLst/>
                        </a:rPr>
                        <a:t>SEATING_POSITION</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8.57E-07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0.007241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0008842"/>
                  </a:ext>
                </a:extLst>
              </a:tr>
              <a:tr h="179954">
                <a:tc>
                  <a:txBody>
                    <a:bodyPr/>
                    <a:lstStyle/>
                    <a:p>
                      <a:pPr algn="l" fontAlgn="b"/>
                      <a:r>
                        <a:rPr lang="en-AU" sz="1100" u="none" strike="noStrike" dirty="0">
                          <a:effectLst/>
                        </a:rPr>
                        <a:t>Helmet</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0.085193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4043676"/>
                  </a:ext>
                </a:extLst>
              </a:tr>
              <a:tr h="208973">
                <a:tc>
                  <a:txBody>
                    <a:bodyPr/>
                    <a:lstStyle/>
                    <a:p>
                      <a:pPr algn="l" fontAlgn="b"/>
                      <a:r>
                        <a:rPr lang="en-AU" sz="1100" u="none" strike="noStrike">
                          <a:effectLst/>
                        </a:rPr>
                        <a:t>Road User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0.056868</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370149"/>
                  </a:ext>
                </a:extLst>
              </a:tr>
              <a:tr h="325716">
                <a:tc>
                  <a:txBody>
                    <a:bodyPr/>
                    <a:lstStyle/>
                    <a:p>
                      <a:pPr algn="l" fontAlgn="b"/>
                      <a:r>
                        <a:rPr lang="en-AU" sz="1100" u="none" strike="noStrike">
                          <a:effectLst/>
                        </a:rPr>
                        <a:t>Road Surface Type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3.84E-07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0.00646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84417"/>
                  </a:ext>
                </a:extLst>
              </a:tr>
              <a:tr h="325716">
                <a:tc>
                  <a:txBody>
                    <a:bodyPr/>
                    <a:lstStyle/>
                    <a:p>
                      <a:pPr algn="l" fontAlgn="b"/>
                      <a:r>
                        <a:rPr lang="en-AU" sz="1100" u="none" strike="noStrike">
                          <a:effectLst/>
                        </a:rPr>
                        <a:t>Vehicle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4.49E-162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0.032703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6200267"/>
                  </a:ext>
                </a:extLst>
              </a:tr>
              <a:tr h="179954">
                <a:tc>
                  <a:txBody>
                    <a:bodyPr/>
                    <a:lstStyle/>
                    <a:p>
                      <a:pPr algn="l" fontAlgn="b"/>
                      <a:r>
                        <a:rPr lang="en-AU" sz="1100" u="none" strike="noStrike">
                          <a:effectLst/>
                        </a:rPr>
                        <a:t>Weather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7.53E-34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0.014705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2249850"/>
                  </a:ext>
                </a:extLst>
              </a:tr>
              <a:tr h="179954">
                <a:tc>
                  <a:txBody>
                    <a:bodyPr/>
                    <a:lstStyle/>
                    <a:p>
                      <a:pPr algn="l" fontAlgn="b"/>
                      <a:r>
                        <a:rPr lang="en-AU" sz="1100" u="none" strike="noStrike">
                          <a:effectLst/>
                        </a:rPr>
                        <a:t>NODE_TYPE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0.044279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0673526"/>
                  </a:ext>
                </a:extLst>
              </a:tr>
              <a:tr h="179954">
                <a:tc>
                  <a:txBody>
                    <a:bodyPr/>
                    <a:lstStyle/>
                    <a:p>
                      <a:pPr algn="l" fontAlgn="b"/>
                      <a:r>
                        <a:rPr lang="en-AU" sz="1100" u="none" strike="noStrike">
                          <a:effectLst/>
                        </a:rPr>
                        <a:t>RA_NAME21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0.067226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6940488"/>
                  </a:ext>
                </a:extLst>
              </a:tr>
              <a:tr h="179954">
                <a:tc>
                  <a:txBody>
                    <a:bodyPr/>
                    <a:lstStyle/>
                    <a:p>
                      <a:pPr algn="l" fontAlgn="b"/>
                      <a:r>
                        <a:rPr lang="en-AU" sz="1100" u="none" strike="noStrike">
                          <a:effectLst/>
                        </a:rPr>
                        <a:t>Surface Cond Desc</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2.13E-19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0.011149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0289663"/>
                  </a:ext>
                </a:extLst>
              </a:tr>
              <a:tr h="325716">
                <a:tc>
                  <a:txBody>
                    <a:bodyPr/>
                    <a:lstStyle/>
                    <a:p>
                      <a:pPr algn="l" fontAlgn="b"/>
                      <a:r>
                        <a:rPr lang="en-AU" sz="1100" u="none" strike="noStrike">
                          <a:effectLst/>
                        </a:rPr>
                        <a:t>Light Condition Simple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0.064265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88163"/>
                  </a:ext>
                </a:extLst>
              </a:tr>
              <a:tr h="179954">
                <a:tc>
                  <a:txBody>
                    <a:bodyPr/>
                    <a:lstStyle/>
                    <a:p>
                      <a:pPr algn="l" fontAlgn="b"/>
                      <a:r>
                        <a:rPr lang="en-AU" sz="1100" u="none" strike="noStrike">
                          <a:effectLst/>
                        </a:rPr>
                        <a:t>MONTH</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0.162258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0.002454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6999562"/>
                  </a:ext>
                </a:extLst>
              </a:tr>
              <a:tr h="179954">
                <a:tc>
                  <a:txBody>
                    <a:bodyPr/>
                    <a:lstStyle/>
                    <a:p>
                      <a:pPr algn="l" fontAlgn="b"/>
                      <a:r>
                        <a:rPr lang="en-AU" sz="1100" u="none" strike="noStrike">
                          <a:effectLst/>
                        </a:rPr>
                        <a:t>PEAK</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a:effectLst/>
                        </a:rPr>
                        <a:t>4.90E-42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AU" sz="1100" u="none" strike="noStrike" dirty="0">
                          <a:effectLst/>
                        </a:rPr>
                        <a:t>0.01594</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754683"/>
                  </a:ext>
                </a:extLst>
              </a:tr>
            </a:tbl>
          </a:graphicData>
        </a:graphic>
      </p:graphicFrame>
      <p:sp>
        <p:nvSpPr>
          <p:cNvPr id="8" name="Rectangle 7">
            <a:extLst>
              <a:ext uri="{FF2B5EF4-FFF2-40B4-BE49-F238E27FC236}">
                <a16:creationId xmlns:a16="http://schemas.microsoft.com/office/drawing/2014/main" id="{906A04C8-E728-9A97-05D9-FE399A7C7FD8}"/>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Only the month fails the significant test, however the correlation of these categories are individually weak</a:t>
            </a:r>
            <a:endParaRPr lang="en-AU" sz="1200" dirty="0">
              <a:solidFill>
                <a:srgbClr val="000000"/>
              </a:solidFill>
              <a:latin typeface="Arial" pitchFamily="34" charset="0"/>
              <a:cs typeface="Arial" pitchFamily="34" charset="0"/>
            </a:endParaRPr>
          </a:p>
        </p:txBody>
      </p:sp>
      <p:graphicFrame>
        <p:nvGraphicFramePr>
          <p:cNvPr id="11" name="Chart 10">
            <a:extLst>
              <a:ext uri="{FF2B5EF4-FFF2-40B4-BE49-F238E27FC236}">
                <a16:creationId xmlns:a16="http://schemas.microsoft.com/office/drawing/2014/main" id="{6526D03B-60DD-A8D4-6829-42A093FCC538}"/>
              </a:ext>
            </a:extLst>
          </p:cNvPr>
          <p:cNvGraphicFramePr>
            <a:graphicFrameLocks/>
          </p:cNvGraphicFramePr>
          <p:nvPr>
            <p:extLst>
              <p:ext uri="{D42A27DB-BD31-4B8C-83A1-F6EECF244321}">
                <p14:modId xmlns:p14="http://schemas.microsoft.com/office/powerpoint/2010/main" val="1034423280"/>
              </p:ext>
            </p:extLst>
          </p:nvPr>
        </p:nvGraphicFramePr>
        <p:xfrm>
          <a:off x="4894067" y="1354600"/>
          <a:ext cx="4373718" cy="451495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19F1-65BC-D2EF-66B6-C1A0768B7576}"/>
              </a:ext>
            </a:extLst>
          </p:cNvPr>
          <p:cNvSpPr>
            <a:spLocks noGrp="1"/>
          </p:cNvSpPr>
          <p:nvPr>
            <p:ph type="title"/>
          </p:nvPr>
        </p:nvSpPr>
        <p:spPr/>
        <p:txBody>
          <a:bodyPr/>
          <a:lstStyle/>
          <a:p>
            <a:r>
              <a:rPr lang="en-US" dirty="0"/>
              <a:t>Speed</a:t>
            </a:r>
            <a:endParaRPr lang="en-AU" dirty="0"/>
          </a:p>
        </p:txBody>
      </p:sp>
      <p:pic>
        <p:nvPicPr>
          <p:cNvPr id="5" name="Picture 4">
            <a:extLst>
              <a:ext uri="{FF2B5EF4-FFF2-40B4-BE49-F238E27FC236}">
                <a16:creationId xmlns:a16="http://schemas.microsoft.com/office/drawing/2014/main" id="{04986920-E074-859C-E29D-04001B03B1E7}"/>
              </a:ext>
            </a:extLst>
          </p:cNvPr>
          <p:cNvPicPr>
            <a:picLocks noChangeAspect="1"/>
          </p:cNvPicPr>
          <p:nvPr/>
        </p:nvPicPr>
        <p:blipFill>
          <a:blip r:embed="rId2"/>
          <a:stretch>
            <a:fillRect/>
          </a:stretch>
        </p:blipFill>
        <p:spPr>
          <a:xfrm>
            <a:off x="1941545" y="1299384"/>
            <a:ext cx="6312938" cy="4918470"/>
          </a:xfrm>
          <a:prstGeom prst="rect">
            <a:avLst/>
          </a:prstGeom>
        </p:spPr>
      </p:pic>
    </p:spTree>
    <p:extLst>
      <p:ext uri="{BB962C8B-B14F-4D97-AF65-F5344CB8AC3E}">
        <p14:creationId xmlns:p14="http://schemas.microsoft.com/office/powerpoint/2010/main" val="239978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Region</a:t>
            </a:r>
          </a:p>
        </p:txBody>
      </p:sp>
      <p:sp>
        <p:nvSpPr>
          <p:cNvPr id="25"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latin typeface="Arial" pitchFamily="34" charset="0"/>
                <a:cs typeface="Arial" pitchFamily="34" charset="0"/>
              </a:rPr>
              <a:t>Source: BCG experts; DEDJTR Project Control Group and Working Group; Arts Agency CEOs and Chairs; Interviews with Thought Leaders October – December 2016</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5" name="Chart 4">
            <a:extLst>
              <a:ext uri="{FF2B5EF4-FFF2-40B4-BE49-F238E27FC236}">
                <a16:creationId xmlns:a16="http://schemas.microsoft.com/office/drawing/2014/main" id="{D8C016B2-5E1F-C671-A6BE-1749C938B779}"/>
              </a:ext>
            </a:extLst>
          </p:cNvPr>
          <p:cNvGraphicFramePr>
            <a:graphicFrameLocks/>
          </p:cNvGraphicFramePr>
          <p:nvPr>
            <p:extLst>
              <p:ext uri="{D42A27DB-BD31-4B8C-83A1-F6EECF244321}">
                <p14:modId xmlns:p14="http://schemas.microsoft.com/office/powerpoint/2010/main" val="482864668"/>
              </p:ext>
            </p:extLst>
          </p:nvPr>
        </p:nvGraphicFramePr>
        <p:xfrm>
          <a:off x="2094722" y="1852125"/>
          <a:ext cx="5932715" cy="3559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110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06232"/>
            <a:ext cx="9178290" cy="831600"/>
          </a:xfrm>
        </p:spPr>
        <p:txBody>
          <a:bodyPr/>
          <a:lstStyle/>
          <a:p>
            <a:r>
              <a:rPr lang="en-US" dirty="0"/>
              <a:t>Age</a:t>
            </a:r>
          </a:p>
        </p:txBody>
      </p:sp>
      <p:sp>
        <p:nvSpPr>
          <p:cNvPr id="24" name="Rectangle 23"/>
          <p:cNvSpPr/>
          <p:nvPr/>
        </p:nvSpPr>
        <p:spPr>
          <a:xfrm>
            <a:off x="4275288"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CD65B94D-9825-D721-C9FD-3C176CF0953C}"/>
              </a:ext>
            </a:extLst>
          </p:cNvPr>
          <p:cNvPicPr>
            <a:picLocks noChangeAspect="1"/>
          </p:cNvPicPr>
          <p:nvPr/>
        </p:nvPicPr>
        <p:blipFill>
          <a:blip r:embed="rId2"/>
          <a:stretch>
            <a:fillRect/>
          </a:stretch>
        </p:blipFill>
        <p:spPr>
          <a:xfrm>
            <a:off x="1512336" y="1186889"/>
            <a:ext cx="6679941" cy="5204406"/>
          </a:xfrm>
          <a:prstGeom prst="rect">
            <a:avLst/>
          </a:prstGeom>
        </p:spPr>
      </p:pic>
    </p:spTree>
    <p:extLst>
      <p:ext uri="{BB962C8B-B14F-4D97-AF65-F5344CB8AC3E}">
        <p14:creationId xmlns:p14="http://schemas.microsoft.com/office/powerpoint/2010/main" val="54350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Accident type</a:t>
            </a:r>
            <a:endParaRPr lang="en-AU" dirty="0"/>
          </a:p>
        </p:txBody>
      </p:sp>
      <p:graphicFrame>
        <p:nvGraphicFramePr>
          <p:cNvPr id="5" name="Chart 4">
            <a:extLst>
              <a:ext uri="{FF2B5EF4-FFF2-40B4-BE49-F238E27FC236}">
                <a16:creationId xmlns:a16="http://schemas.microsoft.com/office/drawing/2014/main" id="{D9A401D7-801E-D140-B98A-82CEF075326B}"/>
              </a:ext>
            </a:extLst>
          </p:cNvPr>
          <p:cNvGraphicFramePr>
            <a:graphicFrameLocks/>
          </p:cNvGraphicFramePr>
          <p:nvPr>
            <p:extLst>
              <p:ext uri="{D42A27DB-BD31-4B8C-83A1-F6EECF244321}">
                <p14:modId xmlns:p14="http://schemas.microsoft.com/office/powerpoint/2010/main" val="2411897100"/>
              </p:ext>
            </p:extLst>
          </p:nvPr>
        </p:nvGraphicFramePr>
        <p:xfrm>
          <a:off x="1426368" y="1483518"/>
          <a:ext cx="7053263" cy="3890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814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918-37A5-ADF5-0EAC-022F787B217C}"/>
              </a:ext>
            </a:extLst>
          </p:cNvPr>
          <p:cNvSpPr>
            <a:spLocks noGrp="1"/>
          </p:cNvSpPr>
          <p:nvPr>
            <p:ph type="title"/>
          </p:nvPr>
        </p:nvSpPr>
        <p:spPr/>
        <p:txBody>
          <a:bodyPr/>
          <a:lstStyle/>
          <a:p>
            <a:r>
              <a:rPr lang="en-US" dirty="0"/>
              <a:t>Hours</a:t>
            </a:r>
            <a:endParaRPr lang="en-AU" dirty="0"/>
          </a:p>
        </p:txBody>
      </p:sp>
      <p:pic>
        <p:nvPicPr>
          <p:cNvPr id="5" name="Picture 4">
            <a:extLst>
              <a:ext uri="{FF2B5EF4-FFF2-40B4-BE49-F238E27FC236}">
                <a16:creationId xmlns:a16="http://schemas.microsoft.com/office/drawing/2014/main" id="{9496AB15-D7F5-AB2F-2173-7F2D35DF5DC9}"/>
              </a:ext>
            </a:extLst>
          </p:cNvPr>
          <p:cNvPicPr>
            <a:picLocks noChangeAspect="1"/>
          </p:cNvPicPr>
          <p:nvPr/>
        </p:nvPicPr>
        <p:blipFill>
          <a:blip r:embed="rId2"/>
          <a:stretch>
            <a:fillRect/>
          </a:stretch>
        </p:blipFill>
        <p:spPr>
          <a:xfrm>
            <a:off x="1275961" y="1541980"/>
            <a:ext cx="5896169" cy="4593762"/>
          </a:xfrm>
          <a:prstGeom prst="rect">
            <a:avLst/>
          </a:prstGeom>
        </p:spPr>
      </p:pic>
    </p:spTree>
    <p:extLst>
      <p:ext uri="{BB962C8B-B14F-4D97-AF65-F5344CB8AC3E}">
        <p14:creationId xmlns:p14="http://schemas.microsoft.com/office/powerpoint/2010/main" val="37160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177B57"/>
                </a:solidFill>
              </a:rPr>
              <a:t>Model creation and insights</a:t>
            </a:r>
            <a:endParaRPr lang="en-US" sz="2000" dirty="0">
              <a:solidFill>
                <a:srgbClr val="177B57"/>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2141389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chemeClr val="tx2"/>
                </a:solidFill>
              </a:rPr>
              <a:t>Executive Summary</a:t>
            </a:r>
            <a:endParaRPr lang="en-US" sz="2000" dirty="0">
              <a:solidFill>
                <a:schemeClr val="tx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An imbalanced dataset can cause issues</a:t>
            </a:r>
            <a:br>
              <a:rPr lang="" dirty="0">
                <a:solidFill>
                  <a:srgbClr val="177B57"/>
                </a:solidFill>
                <a:latin typeface="Arial"/>
              </a:rPr>
            </a:br>
            <a:r>
              <a:rPr lang="en-US" sz="1600" b="0" dirty="0">
                <a:solidFill>
                  <a:srgbClr val="177B57"/>
                </a:solidFill>
                <a:latin typeface="Arial"/>
              </a:rPr>
              <a:t>Only 0.8% of people involved in a crash will die. We choose to optimize for recall</a:t>
            </a:r>
            <a:endParaRPr lang="" sz="1600" b="0" dirty="0">
              <a:solidFill>
                <a:srgbClr val="177B57"/>
              </a:solidFill>
              <a:latin typeface="Arial"/>
            </a:endParaRPr>
          </a:p>
        </p:txBody>
      </p:sp>
      <p:sp>
        <p:nvSpPr>
          <p:cNvPr id="76" name="Text Placeholder 12"/>
          <p:cNvSpPr>
            <a:spLocks noGrp="1"/>
          </p:cNvSpPr>
          <p:nvPr>
            <p:custDataLst>
              <p:tags r:id="rId1"/>
            </p:custDataLst>
          </p:nvPr>
        </p:nvSpPr>
        <p:spPr bwMode="gray">
          <a:xfrm>
            <a:off x="758825" y="41719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78" name="Text Placeholder 12"/>
          <p:cNvSpPr>
            <a:spLocks noGrp="1"/>
          </p:cNvSpPr>
          <p:nvPr>
            <p:custDataLst>
              <p:tags r:id="rId2"/>
            </p:custDataLst>
          </p:nvPr>
        </p:nvSpPr>
        <p:spPr bwMode="gray">
          <a:xfrm>
            <a:off x="758825" y="3105150"/>
            <a:ext cx="139700" cy="1524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000" dirty="0">
              <a:sym typeface="+mn-lt"/>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8169850-A4B1-043B-FC27-9CC69F150716}"/>
              </a:ext>
            </a:extLst>
          </p:cNvPr>
          <p:cNvPicPr>
            <a:picLocks noChangeAspect="1"/>
          </p:cNvPicPr>
          <p:nvPr/>
        </p:nvPicPr>
        <p:blipFill>
          <a:blip r:embed="rId4"/>
          <a:stretch>
            <a:fillRect/>
          </a:stretch>
        </p:blipFill>
        <p:spPr>
          <a:xfrm>
            <a:off x="334736" y="1511559"/>
            <a:ext cx="3377682" cy="4503576"/>
          </a:xfrm>
          <a:prstGeom prst="rect">
            <a:avLst/>
          </a:prstGeom>
        </p:spPr>
      </p:pic>
      <p:pic>
        <p:nvPicPr>
          <p:cNvPr id="2122960" name="Picture 208" descr="Precision vs Recall. In this blog, I will focus on the… | by ...">
            <a:extLst>
              <a:ext uri="{FF2B5EF4-FFF2-40B4-BE49-F238E27FC236}">
                <a16:creationId xmlns:a16="http://schemas.microsoft.com/office/drawing/2014/main" id="{A68EE6BB-6BA5-C4EF-A311-16FF87EE7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418" y="4171950"/>
            <a:ext cx="5547827" cy="20152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20D002-BD83-B188-A36D-A00417775ABE}"/>
              </a:ext>
            </a:extLst>
          </p:cNvPr>
          <p:cNvSpPr txBox="1"/>
          <p:nvPr/>
        </p:nvSpPr>
        <p:spPr>
          <a:xfrm>
            <a:off x="3979175" y="1583613"/>
            <a:ext cx="5168000" cy="1905307"/>
          </a:xfrm>
          <a:prstGeom prst="rect">
            <a:avLst/>
          </a:prstGeom>
          <a:noFill/>
        </p:spPr>
        <p:txBody>
          <a:bodyPr wrap="square" tIns="90000" bIns="90000" rtlCol="0" anchor="t">
            <a:spAutoFit/>
          </a:bodyPr>
          <a:lstStyle/>
          <a:p>
            <a:r>
              <a:rPr lang="en-US" sz="1400" dirty="0">
                <a:solidFill>
                  <a:srgbClr val="000000"/>
                </a:solidFill>
                <a:latin typeface="Arial" pitchFamily="34" charset="0"/>
                <a:cs typeface="Arial" pitchFamily="34" charset="0"/>
              </a:rPr>
              <a:t>Models favor the majority class and may perform poorly on the minority class. This can result in a model that always predicts the majority class or does not adequately learn to identify the minority class.</a:t>
            </a:r>
          </a:p>
          <a:p>
            <a:endParaRPr lang="en-US" sz="1400" dirty="0">
              <a:solidFill>
                <a:srgbClr val="000000"/>
              </a:solidFill>
              <a:latin typeface="Arial" pitchFamily="34" charset="0"/>
              <a:cs typeface="Arial" pitchFamily="34" charset="0"/>
            </a:endParaRPr>
          </a:p>
          <a:p>
            <a:r>
              <a:rPr lang="en-US" sz="1400" dirty="0">
                <a:solidFill>
                  <a:srgbClr val="000000"/>
                </a:solidFill>
                <a:latin typeface="Arial" pitchFamily="34" charset="0"/>
                <a:cs typeface="Arial" pitchFamily="34" charset="0"/>
              </a:rPr>
              <a:t>Because we’re primarily interested in what causes a crash, we want to optimize for recall – what are the conditions that can lead to a crash, even if it is still rare.</a:t>
            </a:r>
          </a:p>
        </p:txBody>
      </p:sp>
    </p:spTree>
    <p:extLst>
      <p:ext uri="{BB962C8B-B14F-4D97-AF65-F5344CB8AC3E}">
        <p14:creationId xmlns:p14="http://schemas.microsoft.com/office/powerpoint/2010/main" val="17483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Choosing the best model</a:t>
            </a:r>
            <a:r>
              <a:rPr lang="en-US" sz="1600" b="0" dirty="0">
                <a:solidFill>
                  <a:srgbClr val="177B57"/>
                </a:solidFill>
                <a:latin typeface="Arial"/>
              </a:rPr>
              <a:t> </a:t>
            </a:r>
            <a:endParaRPr lang="" sz="1600" b="0" dirty="0">
              <a:solidFill>
                <a:srgbClr val="177B57"/>
              </a:solidFill>
              <a:latin typeface="Arial"/>
            </a:endParaRPr>
          </a:p>
        </p:txBody>
      </p:sp>
      <p:sp>
        <p:nvSpPr>
          <p:cNvPr id="92" name="TextBox 9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93" name="Rectangle 9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119" name="Table 119">
            <a:extLst>
              <a:ext uri="{FF2B5EF4-FFF2-40B4-BE49-F238E27FC236}">
                <a16:creationId xmlns:a16="http://schemas.microsoft.com/office/drawing/2014/main" id="{3BDA9F5E-70EC-C275-2FAA-E730E58AEFF2}"/>
              </a:ext>
            </a:extLst>
          </p:cNvPr>
          <p:cNvGraphicFramePr>
            <a:graphicFrameLocks noGrp="1"/>
          </p:cNvGraphicFramePr>
          <p:nvPr>
            <p:extLst>
              <p:ext uri="{D42A27DB-BD31-4B8C-83A1-F6EECF244321}">
                <p14:modId xmlns:p14="http://schemas.microsoft.com/office/powerpoint/2010/main" val="155034224"/>
              </p:ext>
            </p:extLst>
          </p:nvPr>
        </p:nvGraphicFramePr>
        <p:xfrm>
          <a:off x="457200" y="1227666"/>
          <a:ext cx="8332236" cy="4220094"/>
        </p:xfrm>
        <a:graphic>
          <a:graphicData uri="http://schemas.openxmlformats.org/drawingml/2006/table">
            <a:tbl>
              <a:tblPr firstRow="1" bandRow="1">
                <a:tableStyleId>{93296810-A885-4BE3-A3E7-6D5BEEA58F35}</a:tableStyleId>
              </a:tblPr>
              <a:tblGrid>
                <a:gridCol w="1701282">
                  <a:extLst>
                    <a:ext uri="{9D8B030D-6E8A-4147-A177-3AD203B41FA5}">
                      <a16:colId xmlns:a16="http://schemas.microsoft.com/office/drawing/2014/main" val="3050623230"/>
                    </a:ext>
                  </a:extLst>
                </a:gridCol>
                <a:gridCol w="2464836">
                  <a:extLst>
                    <a:ext uri="{9D8B030D-6E8A-4147-A177-3AD203B41FA5}">
                      <a16:colId xmlns:a16="http://schemas.microsoft.com/office/drawing/2014/main" val="619584651"/>
                    </a:ext>
                  </a:extLst>
                </a:gridCol>
                <a:gridCol w="2083059">
                  <a:extLst>
                    <a:ext uri="{9D8B030D-6E8A-4147-A177-3AD203B41FA5}">
                      <a16:colId xmlns:a16="http://schemas.microsoft.com/office/drawing/2014/main" val="957248616"/>
                    </a:ext>
                  </a:extLst>
                </a:gridCol>
                <a:gridCol w="2083059">
                  <a:extLst>
                    <a:ext uri="{9D8B030D-6E8A-4147-A177-3AD203B41FA5}">
                      <a16:colId xmlns:a16="http://schemas.microsoft.com/office/drawing/2014/main" val="279751926"/>
                    </a:ext>
                  </a:extLst>
                </a:gridCol>
              </a:tblGrid>
              <a:tr h="649484">
                <a:tc>
                  <a:txBody>
                    <a:bodyPr/>
                    <a:lstStyle/>
                    <a:p>
                      <a:r>
                        <a:rPr lang="en-US" dirty="0"/>
                        <a:t>Model</a:t>
                      </a:r>
                      <a:endParaRPr lang="en-AU" dirty="0"/>
                    </a:p>
                  </a:txBody>
                  <a:tcPr/>
                </a:tc>
                <a:tc>
                  <a:txBody>
                    <a:bodyPr/>
                    <a:lstStyle/>
                    <a:p>
                      <a:r>
                        <a:rPr lang="en-US" dirty="0"/>
                        <a:t>Description</a:t>
                      </a:r>
                      <a:endParaRPr lang="en-AU" dirty="0"/>
                    </a:p>
                  </a:txBody>
                  <a:tcPr/>
                </a:tc>
                <a:tc>
                  <a:txBody>
                    <a:bodyPr/>
                    <a:lstStyle/>
                    <a:p>
                      <a:r>
                        <a:rPr lang="en-US" dirty="0"/>
                        <a:t>Advantages</a:t>
                      </a:r>
                      <a:endParaRPr lang="en-AU" dirty="0"/>
                    </a:p>
                  </a:txBody>
                  <a:tcPr/>
                </a:tc>
                <a:tc>
                  <a:txBody>
                    <a:bodyPr/>
                    <a:lstStyle/>
                    <a:p>
                      <a:r>
                        <a:rPr lang="en-US" dirty="0"/>
                        <a:t>Disadvantages</a:t>
                      </a:r>
                      <a:endParaRPr lang="en-AU" dirty="0"/>
                    </a:p>
                  </a:txBody>
                  <a:tcPr/>
                </a:tc>
                <a:extLst>
                  <a:ext uri="{0D108BD9-81ED-4DB2-BD59-A6C34878D82A}">
                    <a16:rowId xmlns:a16="http://schemas.microsoft.com/office/drawing/2014/main" val="199055037"/>
                  </a:ext>
                </a:extLst>
              </a:tr>
              <a:tr h="649484">
                <a:tc>
                  <a:txBody>
                    <a:bodyPr/>
                    <a:lstStyle/>
                    <a:p>
                      <a:r>
                        <a:rPr lang="en-US" sz="1400" dirty="0"/>
                        <a:t>Linear regression</a:t>
                      </a:r>
                      <a:endParaRPr lang="en-AU" sz="1400" dirty="0"/>
                    </a:p>
                  </a:txBody>
                  <a:tcPr/>
                </a:tc>
                <a:tc>
                  <a:txBody>
                    <a:bodyPr/>
                    <a:lstStyle/>
                    <a:p>
                      <a:r>
                        <a:rPr lang="en-US" sz="1400" dirty="0"/>
                        <a:t>Drawing a line of best fit through data.</a:t>
                      </a:r>
                      <a:endParaRPr lang="en-AU" sz="1400" dirty="0"/>
                    </a:p>
                  </a:txBody>
                  <a:tcPr/>
                </a:tc>
                <a:tc>
                  <a:txBody>
                    <a:bodyPr/>
                    <a:lstStyle/>
                    <a:p>
                      <a:pPr marL="285750" indent="-285750">
                        <a:buFont typeface="Arial" panose="020B0604020202020204" pitchFamily="34" charset="0"/>
                        <a:buChar char="•"/>
                      </a:pPr>
                      <a:r>
                        <a:rPr lang="en-US" sz="1400" dirty="0"/>
                        <a:t>Very simple</a:t>
                      </a:r>
                      <a:endParaRPr lang="en-AU" sz="1400" dirty="0"/>
                    </a:p>
                    <a:p>
                      <a:pPr marL="285750" indent="-285750">
                        <a:buFont typeface="Arial" panose="020B0604020202020204" pitchFamily="34" charset="0"/>
                        <a:buChar char="•"/>
                      </a:pPr>
                      <a:r>
                        <a:rPr lang="en-AU" sz="1400" dirty="0"/>
                        <a:t>Interpretable</a:t>
                      </a:r>
                      <a:endParaRPr lang="en-US" sz="1400" dirty="0"/>
                    </a:p>
                  </a:txBody>
                  <a:tcPr/>
                </a:tc>
                <a:tc>
                  <a:txBody>
                    <a:bodyPr/>
                    <a:lstStyle/>
                    <a:p>
                      <a:pPr marL="285750" indent="-285750">
                        <a:buFont typeface="Arial" panose="020B0604020202020204" pitchFamily="34" charset="0"/>
                        <a:buChar char="•"/>
                      </a:pPr>
                      <a:r>
                        <a:rPr lang="en-US" sz="1400" dirty="0"/>
                        <a:t>Not suited to binary classification</a:t>
                      </a:r>
                      <a:endParaRPr lang="en-AU" sz="1400" dirty="0"/>
                    </a:p>
                  </a:txBody>
                  <a:tcPr/>
                </a:tc>
                <a:extLst>
                  <a:ext uri="{0D108BD9-81ED-4DB2-BD59-A6C34878D82A}">
                    <a16:rowId xmlns:a16="http://schemas.microsoft.com/office/drawing/2014/main" val="1775393954"/>
                  </a:ext>
                </a:extLst>
              </a:tr>
              <a:tr h="649484">
                <a:tc>
                  <a:txBody>
                    <a:bodyPr/>
                    <a:lstStyle/>
                    <a:p>
                      <a:r>
                        <a:rPr lang="en-US" sz="1400" dirty="0"/>
                        <a:t>Logistic regression</a:t>
                      </a:r>
                      <a:endParaRPr lang="en-AU" sz="1400" dirty="0"/>
                    </a:p>
                  </a:txBody>
                  <a:tcPr/>
                </a:tc>
                <a:tc>
                  <a:txBody>
                    <a:bodyPr/>
                    <a:lstStyle/>
                    <a:p>
                      <a:r>
                        <a:rPr lang="en-US" sz="1400" dirty="0"/>
                        <a:t>Linear regression but returns probabilities (oversimplified)</a:t>
                      </a:r>
                      <a:endParaRPr lang="en-AU" sz="1400" dirty="0"/>
                    </a:p>
                  </a:txBody>
                  <a:tcPr/>
                </a:tc>
                <a:tc>
                  <a:txBody>
                    <a:bodyPr/>
                    <a:lstStyle/>
                    <a:p>
                      <a:pPr marL="285750" indent="-285750">
                        <a:buFont typeface="Arial" panose="020B0604020202020204" pitchFamily="34" charset="0"/>
                        <a:buChar char="•"/>
                      </a:pPr>
                      <a:r>
                        <a:rPr lang="en-US" sz="1400" dirty="0"/>
                        <a:t>Interpretable</a:t>
                      </a:r>
                      <a:endParaRPr lang="en-AU"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Doesn’t capture interactions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400" dirty="0"/>
                        <a:t>Categorical data becomes less interpretable</a:t>
                      </a:r>
                      <a:endParaRPr lang="en-US" sz="1400" dirty="0"/>
                    </a:p>
                  </a:txBody>
                  <a:tcPr/>
                </a:tc>
                <a:extLst>
                  <a:ext uri="{0D108BD9-81ED-4DB2-BD59-A6C34878D82A}">
                    <a16:rowId xmlns:a16="http://schemas.microsoft.com/office/drawing/2014/main" val="3349633453"/>
                  </a:ext>
                </a:extLst>
              </a:tr>
              <a:tr h="1762886">
                <a:tc>
                  <a:txBody>
                    <a:bodyPr/>
                    <a:lstStyle/>
                    <a:p>
                      <a:r>
                        <a:rPr lang="en-US" sz="1400" dirty="0"/>
                        <a:t>Random forests</a:t>
                      </a:r>
                      <a:endParaRPr lang="en-AU" sz="1400" dirty="0"/>
                    </a:p>
                  </a:txBody>
                  <a:tcPr/>
                </a:tc>
                <a:tc>
                  <a:txBody>
                    <a:bodyPr/>
                    <a:lstStyle/>
                    <a:p>
                      <a:r>
                        <a:rPr lang="en-US" sz="1400" dirty="0"/>
                        <a:t>Create a ‘forest’ of decision trees. Classification is decided by majority</a:t>
                      </a:r>
                      <a:endParaRPr lang="en-AU" sz="1400" dirty="0"/>
                    </a:p>
                  </a:txBody>
                  <a:tcPr/>
                </a:tc>
                <a:tc>
                  <a:txBody>
                    <a:bodyPr/>
                    <a:lstStyle/>
                    <a:p>
                      <a:pPr marL="285750" indent="-285750">
                        <a:buFont typeface="Arial" panose="020B0604020202020204" pitchFamily="34" charset="0"/>
                        <a:buChar char="•"/>
                      </a:pPr>
                      <a:r>
                        <a:rPr lang="en-US" sz="1400" dirty="0"/>
                        <a:t>Robust to non-linearity</a:t>
                      </a:r>
                    </a:p>
                    <a:p>
                      <a:pPr marL="285750" indent="-285750">
                        <a:buFont typeface="Arial" panose="020B0604020202020204" pitchFamily="34" charset="0"/>
                        <a:buChar char="•"/>
                      </a:pPr>
                      <a:r>
                        <a:rPr lang="en-US" sz="1400" dirty="0"/>
                        <a:t>Automated feature selection</a:t>
                      </a:r>
                    </a:p>
                    <a:p>
                      <a:pPr marL="285750" indent="-285750">
                        <a:buFont typeface="Arial" panose="020B0604020202020204" pitchFamily="34" charset="0"/>
                        <a:buChar char="•"/>
                      </a:pPr>
                      <a:r>
                        <a:rPr lang="en-US" sz="1400" dirty="0"/>
                        <a:t>Captures interactions</a:t>
                      </a:r>
                      <a:endParaRPr lang="en-AU" sz="1400" dirty="0"/>
                    </a:p>
                  </a:txBody>
                  <a:tcPr/>
                </a:tc>
                <a:tc>
                  <a:txBody>
                    <a:bodyPr/>
                    <a:lstStyle/>
                    <a:p>
                      <a:pPr marL="285750" indent="-285750">
                        <a:buFont typeface="Arial" panose="020B0604020202020204" pitchFamily="34" charset="0"/>
                        <a:buChar char="•"/>
                      </a:pPr>
                      <a:r>
                        <a:rPr lang="en-US" sz="1400" dirty="0"/>
                        <a:t>Less interpretable</a:t>
                      </a:r>
                      <a:endParaRPr lang="en-AU" sz="1400" dirty="0"/>
                    </a:p>
                  </a:txBody>
                  <a:tcPr/>
                </a:tc>
                <a:extLst>
                  <a:ext uri="{0D108BD9-81ED-4DB2-BD59-A6C34878D82A}">
                    <a16:rowId xmlns:a16="http://schemas.microsoft.com/office/drawing/2014/main" val="2809949171"/>
                  </a:ext>
                </a:extLst>
              </a:tr>
            </a:tbl>
          </a:graphicData>
        </a:graphic>
      </p:graphicFrame>
      <p:sp>
        <p:nvSpPr>
          <p:cNvPr id="120" name="Rectangle 119">
            <a:extLst>
              <a:ext uri="{FF2B5EF4-FFF2-40B4-BE49-F238E27FC236}">
                <a16:creationId xmlns:a16="http://schemas.microsoft.com/office/drawing/2014/main" id="{BDDE20BA-75B9-D517-0250-C7EA5FDAE156}"/>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Because we see non-linearity and expect some level of complex interactions between variables, we choose random forests</a:t>
            </a:r>
            <a:endParaRPr lang="en-AU"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348392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US" dirty="0">
                <a:solidFill>
                  <a:srgbClr val="177B57"/>
                </a:solidFill>
                <a:latin typeface="Arial"/>
              </a:rPr>
              <a:t>Basic random forest</a:t>
            </a:r>
            <a:br>
              <a:rPr lang="en-US" dirty="0">
                <a:solidFill>
                  <a:srgbClr val="177B57"/>
                </a:solidFill>
                <a:latin typeface="Arial"/>
              </a:rPr>
            </a:br>
            <a:r>
              <a:rPr lang="en-US" sz="1600" b="0" dirty="0">
                <a:solidFill>
                  <a:srgbClr val="177B57"/>
                </a:solidFill>
                <a:latin typeface="Arial"/>
              </a:rPr>
              <a:t>99% accuracy is trivial</a:t>
            </a:r>
            <a:endParaRPr lang="" sz="1600" b="0" dirty="0">
              <a:solidFill>
                <a:srgbClr val="177B57"/>
              </a:solidFill>
              <a:latin typeface="Arial"/>
            </a:endParaRPr>
          </a:p>
        </p:txBody>
      </p:sp>
      <p:sp>
        <p:nvSpPr>
          <p:cNvPr id="32" name="TextBox 3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33" name="Rectangle 32"/>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16" name="Picture 15">
            <a:extLst>
              <a:ext uri="{FF2B5EF4-FFF2-40B4-BE49-F238E27FC236}">
                <a16:creationId xmlns:a16="http://schemas.microsoft.com/office/drawing/2014/main" id="{75D08D8D-38CE-1FAF-AFC4-6CA6124D91B9}"/>
              </a:ext>
            </a:extLst>
          </p:cNvPr>
          <p:cNvPicPr>
            <a:picLocks noChangeAspect="1"/>
          </p:cNvPicPr>
          <p:nvPr/>
        </p:nvPicPr>
        <p:blipFill>
          <a:blip r:embed="rId2"/>
          <a:stretch>
            <a:fillRect/>
          </a:stretch>
        </p:blipFill>
        <p:spPr>
          <a:xfrm>
            <a:off x="3070461" y="1873727"/>
            <a:ext cx="3516952" cy="32270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Improving the model</a:t>
            </a:r>
            <a:endParaRPr lang="" sz="1600" b="0" dirty="0">
              <a:solidFill>
                <a:srgbClr val="177B57"/>
              </a:solidFill>
              <a:latin typeface="Arial"/>
            </a:endParaRPr>
          </a:p>
        </p:txBody>
      </p:sp>
      <p:sp>
        <p:nvSpPr>
          <p:cNvPr id="78"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latin typeface="Arial" pitchFamily="34" charset="0"/>
                <a:cs typeface="Arial" pitchFamily="34" charset="0"/>
              </a:rPr>
              <a:t>*Returned fairly large depth trees and nodes. This implies deep interaction between features</a:t>
            </a:r>
          </a:p>
        </p:txBody>
      </p:sp>
      <p:sp>
        <p:nvSpPr>
          <p:cNvPr id="56" name="TextBox 55"/>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57" name="Rectangle 56"/>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0C25ED99-528D-DC2A-B2A9-EAA00F34D07D}"/>
              </a:ext>
            </a:extLst>
          </p:cNvPr>
          <p:cNvSpPr txBox="1"/>
          <p:nvPr/>
        </p:nvSpPr>
        <p:spPr>
          <a:xfrm>
            <a:off x="1024481" y="1505521"/>
            <a:ext cx="3864760" cy="1689863"/>
          </a:xfrm>
          <a:prstGeom prst="rect">
            <a:avLst/>
          </a:prstGeom>
          <a:noFill/>
        </p:spPr>
        <p:txBody>
          <a:bodyPr wrap="square" tIns="90000" bIns="90000" rtlCol="0" anchor="t">
            <a:spAutoFit/>
          </a:bodyPr>
          <a:lstStyle/>
          <a:p>
            <a:pPr marL="342900" indent="-342900">
              <a:buFont typeface="+mj-lt"/>
              <a:buAutoNum type="arabicPeriod"/>
            </a:pPr>
            <a:r>
              <a:rPr lang="en-US" sz="1400" dirty="0">
                <a:solidFill>
                  <a:srgbClr val="000000"/>
                </a:solidFill>
                <a:latin typeface="Arial" pitchFamily="34" charset="0"/>
                <a:cs typeface="Arial" pitchFamily="34" charset="0"/>
              </a:rPr>
              <a:t>Feature engineering – iterative process already performed</a:t>
            </a: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Testing whether we’re </a:t>
            </a:r>
            <a:r>
              <a:rPr lang="en-US" sz="1400" dirty="0" err="1">
                <a:solidFill>
                  <a:srgbClr val="000000"/>
                </a:solidFill>
                <a:latin typeface="Arial" pitchFamily="34" charset="0"/>
                <a:cs typeface="Arial" pitchFamily="34" charset="0"/>
              </a:rPr>
              <a:t>overtuned</a:t>
            </a:r>
            <a:endParaRPr lang="en-US" sz="1400" dirty="0">
              <a:solidFill>
                <a:srgbClr val="000000"/>
              </a:solidFill>
              <a:latin typeface="Arial" pitchFamily="34" charset="0"/>
              <a:cs typeface="Arial" pitchFamily="34" charset="0"/>
            </a:endParaRPr>
          </a:p>
          <a:p>
            <a:pPr marL="342900" indent="-342900">
              <a:buFont typeface="+mj-lt"/>
              <a:buAutoNum type="arabicPeriod"/>
            </a:pPr>
            <a:endParaRPr lang="en-US" sz="1400" dirty="0">
              <a:solidFill>
                <a:srgbClr val="000000"/>
              </a:solidFill>
              <a:latin typeface="Arial" pitchFamily="34" charset="0"/>
              <a:cs typeface="Arial" pitchFamily="34" charset="0"/>
            </a:endParaRPr>
          </a:p>
          <a:p>
            <a:pPr marL="342900" indent="-342900">
              <a:buFont typeface="+mj-lt"/>
              <a:buAutoNum type="arabicPeriod"/>
            </a:pPr>
            <a:r>
              <a:rPr lang="en-US" sz="1400" dirty="0">
                <a:solidFill>
                  <a:srgbClr val="000000"/>
                </a:solidFill>
                <a:latin typeface="Arial" pitchFamily="34" charset="0"/>
                <a:cs typeface="Arial" pitchFamily="34" charset="0"/>
              </a:rPr>
              <a:t>Hyperparameter tuning – particularly </a:t>
            </a:r>
            <a:r>
              <a:rPr lang="en-US" sz="1400" dirty="0" err="1">
                <a:solidFill>
                  <a:srgbClr val="000000"/>
                </a:solidFill>
                <a:latin typeface="Arial" pitchFamily="34" charset="0"/>
                <a:cs typeface="Arial" pitchFamily="34" charset="0"/>
              </a:rPr>
              <a:t>max_depth</a:t>
            </a:r>
            <a:r>
              <a:rPr lang="en-US" sz="1400" dirty="0">
                <a:solidFill>
                  <a:srgbClr val="000000"/>
                </a:solidFill>
                <a:latin typeface="Arial" pitchFamily="34" charset="0"/>
                <a:cs typeface="Arial" pitchFamily="34" charset="0"/>
              </a:rPr>
              <a:t> and </a:t>
            </a:r>
            <a:r>
              <a:rPr lang="en-US" sz="1400" dirty="0" err="1">
                <a:solidFill>
                  <a:srgbClr val="000000"/>
                </a:solidFill>
                <a:latin typeface="Arial" pitchFamily="34" charset="0"/>
                <a:cs typeface="Arial" pitchFamily="34" charset="0"/>
              </a:rPr>
              <a:t>min_leaf_samples</a:t>
            </a:r>
            <a:r>
              <a:rPr lang="en-US" sz="1400" dirty="0">
                <a:solidFill>
                  <a:srgbClr val="000000"/>
                </a:solidFill>
                <a:latin typeface="Arial" pitchFamily="34" charset="0"/>
                <a:cs typeface="Arial" pitchFamily="34" charset="0"/>
              </a:rPr>
              <a:t>*</a:t>
            </a:r>
          </a:p>
        </p:txBody>
      </p:sp>
      <p:graphicFrame>
        <p:nvGraphicFramePr>
          <p:cNvPr id="16" name="Table 15">
            <a:extLst>
              <a:ext uri="{FF2B5EF4-FFF2-40B4-BE49-F238E27FC236}">
                <a16:creationId xmlns:a16="http://schemas.microsoft.com/office/drawing/2014/main" id="{20C4A505-58D8-6848-249A-FD0C3CA0B60B}"/>
              </a:ext>
            </a:extLst>
          </p:cNvPr>
          <p:cNvGraphicFramePr>
            <a:graphicFrameLocks noGrp="1"/>
          </p:cNvGraphicFramePr>
          <p:nvPr>
            <p:extLst>
              <p:ext uri="{D42A27DB-BD31-4B8C-83A1-F6EECF244321}">
                <p14:modId xmlns:p14="http://schemas.microsoft.com/office/powerpoint/2010/main" val="1241114508"/>
              </p:ext>
            </p:extLst>
          </p:nvPr>
        </p:nvGraphicFramePr>
        <p:xfrm>
          <a:off x="1759514" y="4222667"/>
          <a:ext cx="6055475" cy="1846367"/>
        </p:xfrm>
        <a:graphic>
          <a:graphicData uri="http://schemas.openxmlformats.org/drawingml/2006/table">
            <a:tbl>
              <a:tblPr firstRow="1" bandRow="1">
                <a:tableStyleId>{5C22544A-7EE6-4342-B048-85BDC9FD1C3A}</a:tableStyleId>
              </a:tblPr>
              <a:tblGrid>
                <a:gridCol w="1150445">
                  <a:extLst>
                    <a:ext uri="{9D8B030D-6E8A-4147-A177-3AD203B41FA5}">
                      <a16:colId xmlns:a16="http://schemas.microsoft.com/office/drawing/2014/main" val="1255430449"/>
                    </a:ext>
                  </a:extLst>
                </a:gridCol>
                <a:gridCol w="1635010">
                  <a:extLst>
                    <a:ext uri="{9D8B030D-6E8A-4147-A177-3AD203B41FA5}">
                      <a16:colId xmlns:a16="http://schemas.microsoft.com/office/drawing/2014/main" val="596180310"/>
                    </a:ext>
                  </a:extLst>
                </a:gridCol>
                <a:gridCol w="1635010">
                  <a:extLst>
                    <a:ext uri="{9D8B030D-6E8A-4147-A177-3AD203B41FA5}">
                      <a16:colId xmlns:a16="http://schemas.microsoft.com/office/drawing/2014/main" val="2885256766"/>
                    </a:ext>
                  </a:extLst>
                </a:gridCol>
                <a:gridCol w="1635010">
                  <a:extLst>
                    <a:ext uri="{9D8B030D-6E8A-4147-A177-3AD203B41FA5}">
                      <a16:colId xmlns:a16="http://schemas.microsoft.com/office/drawing/2014/main" val="893140327"/>
                    </a:ext>
                  </a:extLst>
                </a:gridCol>
              </a:tblGrid>
              <a:tr h="779567">
                <a:tc>
                  <a:txBody>
                    <a:bodyPr/>
                    <a:lstStyle/>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Baseline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Basic model</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Improved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5459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latin typeface="Helvetica" pitchFamily="2" charset="0"/>
                        </a:rPr>
                        <a:t>(macro average)</a:t>
                      </a:r>
                    </a:p>
                    <a:p>
                      <a:pPr algn="ctr"/>
                      <a:endParaRPr lang="en-GB" sz="1600" dirty="0">
                        <a:solidFill>
                          <a:schemeClr val="tx1"/>
                        </a:solidFill>
                        <a:latin typeface="Helvetica" pitchFamily="2" charset="0"/>
                      </a:endParaRPr>
                    </a:p>
                  </a:txBody>
                  <a:tcPr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0.50</a:t>
                      </a:r>
                    </a:p>
                  </a:txBody>
                  <a:tcPr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0.51</a:t>
                      </a: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a:solidFill>
                            <a:schemeClr val="tx1"/>
                          </a:solidFill>
                          <a:latin typeface="Helvetica" pitchFamily="2" charset="0"/>
                        </a:rPr>
                        <a:t>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bl>
          </a:graphicData>
        </a:graphic>
      </p:graphicFrame>
      <p:pic>
        <p:nvPicPr>
          <p:cNvPr id="18" name="Picture 17">
            <a:extLst>
              <a:ext uri="{FF2B5EF4-FFF2-40B4-BE49-F238E27FC236}">
                <a16:creationId xmlns:a16="http://schemas.microsoft.com/office/drawing/2014/main" id="{244D0A5F-2095-9AB5-A02F-4B5BCF5EBC90}"/>
              </a:ext>
            </a:extLst>
          </p:cNvPr>
          <p:cNvPicPr>
            <a:picLocks noChangeAspect="1"/>
          </p:cNvPicPr>
          <p:nvPr/>
        </p:nvPicPr>
        <p:blipFill>
          <a:blip r:embed="rId2"/>
          <a:stretch>
            <a:fillRect/>
          </a:stretch>
        </p:blipFill>
        <p:spPr>
          <a:xfrm>
            <a:off x="5959362" y="1299601"/>
            <a:ext cx="2553056" cy="246731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solidFill>
                  <a:srgbClr val="177B57"/>
                </a:solidFill>
                <a:latin typeface="Arial"/>
              </a:rPr>
              <a:t>A note on SMOTE</a:t>
            </a:r>
            <a:br>
              <a:rPr lang="en-AU" dirty="0">
                <a:solidFill>
                  <a:srgbClr val="177B57"/>
                </a:solidFill>
                <a:latin typeface="Arial"/>
              </a:rPr>
            </a:br>
            <a:r>
              <a:rPr lang="en-US" sz="1600" b="0" dirty="0">
                <a:solidFill>
                  <a:srgbClr val="177B57"/>
                </a:solidFill>
                <a:latin typeface="Arial"/>
              </a:rPr>
              <a:t>Improves precision, at great cost to recall</a:t>
            </a:r>
            <a:endParaRPr lang="en-AU" sz="1600" b="0" dirty="0">
              <a:solidFill>
                <a:srgbClr val="177B57"/>
              </a:solidFill>
              <a:latin typeface="Arial"/>
            </a:endParaRPr>
          </a:p>
        </p:txBody>
      </p:sp>
      <p:sp>
        <p:nvSpPr>
          <p:cNvPr id="23" name="TextBox 22"/>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25" name="Rectangle 24"/>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52C0F231-571C-5378-7A32-105B62F2840A}"/>
              </a:ext>
            </a:extLst>
          </p:cNvPr>
          <p:cNvGraphicFramePr>
            <a:graphicFrameLocks noGrp="1"/>
          </p:cNvGraphicFramePr>
          <p:nvPr>
            <p:extLst>
              <p:ext uri="{D42A27DB-BD31-4B8C-83A1-F6EECF244321}">
                <p14:modId xmlns:p14="http://schemas.microsoft.com/office/powerpoint/2010/main" val="3851086698"/>
              </p:ext>
            </p:extLst>
          </p:nvPr>
        </p:nvGraphicFramePr>
        <p:xfrm>
          <a:off x="623597" y="2247122"/>
          <a:ext cx="5493571" cy="2558720"/>
        </p:xfrm>
        <a:graphic>
          <a:graphicData uri="http://schemas.openxmlformats.org/drawingml/2006/table">
            <a:tbl>
              <a:tblPr firstRow="1" bandRow="1">
                <a:tableStyleId>{5C22544A-7EE6-4342-B048-85BDC9FD1C3A}</a:tableStyleId>
              </a:tblPr>
              <a:tblGrid>
                <a:gridCol w="932002">
                  <a:extLst>
                    <a:ext uri="{9D8B030D-6E8A-4147-A177-3AD203B41FA5}">
                      <a16:colId xmlns:a16="http://schemas.microsoft.com/office/drawing/2014/main" val="1255430449"/>
                    </a:ext>
                  </a:extLst>
                </a:gridCol>
                <a:gridCol w="1057743">
                  <a:extLst>
                    <a:ext uri="{9D8B030D-6E8A-4147-A177-3AD203B41FA5}">
                      <a16:colId xmlns:a16="http://schemas.microsoft.com/office/drawing/2014/main" val="596180310"/>
                    </a:ext>
                  </a:extLst>
                </a:gridCol>
                <a:gridCol w="1167942">
                  <a:extLst>
                    <a:ext uri="{9D8B030D-6E8A-4147-A177-3AD203B41FA5}">
                      <a16:colId xmlns:a16="http://schemas.microsoft.com/office/drawing/2014/main" val="2885256766"/>
                    </a:ext>
                  </a:extLst>
                </a:gridCol>
                <a:gridCol w="1167942">
                  <a:extLst>
                    <a:ext uri="{9D8B030D-6E8A-4147-A177-3AD203B41FA5}">
                      <a16:colId xmlns:a16="http://schemas.microsoft.com/office/drawing/2014/main" val="893140327"/>
                    </a:ext>
                  </a:extLst>
                </a:gridCol>
                <a:gridCol w="1167942">
                  <a:extLst>
                    <a:ext uri="{9D8B030D-6E8A-4147-A177-3AD203B41FA5}">
                      <a16:colId xmlns:a16="http://schemas.microsoft.com/office/drawing/2014/main" val="1198686664"/>
                    </a:ext>
                  </a:extLst>
                </a:gridCol>
              </a:tblGrid>
              <a:tr h="641824">
                <a:tc>
                  <a:txBody>
                    <a:bodyPr/>
                    <a:lstStyle/>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Baseline</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Basic model</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Improved Model</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SMOTE</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253601"/>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Recall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0.50</a:t>
                      </a:r>
                    </a:p>
                  </a:txBody>
                  <a:tcPr marL="82153" marR="82153" marT="41077" marB="41077"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0.51</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0.8</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0.73</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8272633"/>
                  </a:ext>
                </a:extLst>
              </a:tr>
              <a:tr h="9584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Precision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Helvetica" pitchFamily="2" charset="0"/>
                        </a:rPr>
                        <a:t>(macro average)</a:t>
                      </a:r>
                    </a:p>
                    <a:p>
                      <a:pPr algn="ctr"/>
                      <a:endParaRPr lang="en-GB" sz="1400" dirty="0">
                        <a:solidFill>
                          <a:schemeClr val="tx1"/>
                        </a:solidFill>
                        <a:latin typeface="Helvetica" pitchFamily="2" charset="0"/>
                      </a:endParaRPr>
                    </a:p>
                  </a:txBody>
                  <a:tcPr marL="82153" marR="82153" marT="41077" marB="4107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0.58</a:t>
                      </a:r>
                    </a:p>
                  </a:txBody>
                  <a:tcPr marL="82153" marR="82153" marT="41077" marB="4107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a:t>
                      </a:r>
                    </a:p>
                  </a:txBody>
                  <a:tcPr marL="82153" marR="82153" marT="41077" marB="41077"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solidFill>
                            <a:schemeClr val="tx1"/>
                          </a:solidFill>
                          <a:latin typeface="Helvetica" pitchFamily="2" charset="0"/>
                        </a:rPr>
                        <a:t>0.525</a:t>
                      </a:r>
                    </a:p>
                  </a:txBody>
                  <a:tcPr marL="82153" marR="82153" marT="41077" marB="4107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2502121"/>
                  </a:ext>
                </a:extLst>
              </a:tr>
            </a:tbl>
          </a:graphicData>
        </a:graphic>
      </p:graphicFrame>
      <p:pic>
        <p:nvPicPr>
          <p:cNvPr id="10" name="Picture 9">
            <a:extLst>
              <a:ext uri="{FF2B5EF4-FFF2-40B4-BE49-F238E27FC236}">
                <a16:creationId xmlns:a16="http://schemas.microsoft.com/office/drawing/2014/main" id="{E8414CBB-C923-122F-ED76-9637D6DD5043}"/>
              </a:ext>
            </a:extLst>
          </p:cNvPr>
          <p:cNvPicPr>
            <a:picLocks noChangeAspect="1"/>
          </p:cNvPicPr>
          <p:nvPr/>
        </p:nvPicPr>
        <p:blipFill>
          <a:blip r:embed="rId2"/>
          <a:stretch>
            <a:fillRect/>
          </a:stretch>
        </p:blipFill>
        <p:spPr>
          <a:xfrm>
            <a:off x="6859364" y="2247122"/>
            <a:ext cx="2743583" cy="25149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solidFill>
                  <a:srgbClr val="177B57"/>
                </a:solidFill>
              </a:rPr>
              <a:t>Highest predictors</a:t>
            </a:r>
            <a:endParaRPr lang="en-US" dirty="0"/>
          </a:p>
        </p:txBody>
      </p:sp>
      <p:sp>
        <p:nvSpPr>
          <p:cNvPr id="40" name="TextBox 39"/>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2" name="Rectangle 41"/>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3" name="Text Placeholder 2">
            <a:extLst>
              <a:ext uri="{FF2B5EF4-FFF2-40B4-BE49-F238E27FC236}">
                <a16:creationId xmlns:a16="http://schemas.microsoft.com/office/drawing/2014/main" id="{04A80BA8-2AD3-32B4-2263-37D5776E230D}"/>
              </a:ext>
            </a:extLst>
          </p:cNvPr>
          <p:cNvSpPr>
            <a:spLocks noGrp="1"/>
          </p:cNvSpPr>
          <p:nvPr>
            <p:ph type="body" sz="quarter" idx="10"/>
          </p:nvPr>
        </p:nvSpPr>
        <p:spPr>
          <a:xfrm>
            <a:off x="5046274" y="1631489"/>
            <a:ext cx="4573976" cy="4302472"/>
          </a:xfrm>
        </p:spPr>
        <p:txBody>
          <a:bodyPr>
            <a:noAutofit/>
          </a:bodyPr>
          <a:lstStyle/>
          <a:p>
            <a:pPr fontAlgn="base">
              <a:spcBef>
                <a:spcPts val="0"/>
              </a:spcBef>
              <a:buClr>
                <a:srgbClr val="000000"/>
              </a:buClr>
              <a:buSzPct val="100000"/>
              <a:buFont typeface=""/>
            </a:pPr>
            <a:r>
              <a:rPr lang="en-US" sz="1400" b="0" dirty="0">
                <a:solidFill>
                  <a:srgbClr val="000000"/>
                </a:solidFill>
              </a:rPr>
              <a:t>This chart shows which factors are most important in predicting the outcome of traffic accidents using our model. </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Keep in mind that "important" doesn't mean "dangerous." For example, high speed is a key factor that often leads to more severe accidents. But being in a collision with another vehicle, although important for the model, usually results in less severe outcomes.</a:t>
            </a:r>
          </a:p>
          <a:p>
            <a:pPr fontAlgn="base">
              <a:spcBef>
                <a:spcPts val="0"/>
              </a:spcBef>
              <a:buClr>
                <a:srgbClr val="000000"/>
              </a:buClr>
              <a:buSzPct val="100000"/>
              <a:buFont typeface=""/>
            </a:pPr>
            <a:endParaRPr lang="en-US" sz="1400" b="0" dirty="0">
              <a:solidFill>
                <a:srgbClr val="000000"/>
              </a:solidFill>
            </a:endParaRPr>
          </a:p>
          <a:p>
            <a:pPr fontAlgn="base">
              <a:spcBef>
                <a:spcPts val="0"/>
              </a:spcBef>
              <a:buClr>
                <a:srgbClr val="000000"/>
              </a:buClr>
              <a:buSzPct val="100000"/>
              <a:buFont typeface=""/>
            </a:pPr>
            <a:r>
              <a:rPr lang="en-US" sz="1400" b="0" dirty="0">
                <a:solidFill>
                  <a:srgbClr val="000000"/>
                </a:solidFill>
              </a:rPr>
              <a:t>Also, some factors like rural locations or incidents involving pedestrians are highlighted not because they're especially dangerous, but because they often result in less severe accidents. </a:t>
            </a:r>
          </a:p>
        </p:txBody>
      </p:sp>
      <p:pic>
        <p:nvPicPr>
          <p:cNvPr id="47" name="Picture 46">
            <a:extLst>
              <a:ext uri="{FF2B5EF4-FFF2-40B4-BE49-F238E27FC236}">
                <a16:creationId xmlns:a16="http://schemas.microsoft.com/office/drawing/2014/main" id="{4DBC0E56-3218-9354-98D2-6EFAB9400C15}"/>
              </a:ext>
            </a:extLst>
          </p:cNvPr>
          <p:cNvPicPr>
            <a:picLocks noChangeAspect="1"/>
          </p:cNvPicPr>
          <p:nvPr/>
        </p:nvPicPr>
        <p:blipFill>
          <a:blip r:embed="rId2"/>
          <a:stretch>
            <a:fillRect/>
          </a:stretch>
        </p:blipFill>
        <p:spPr>
          <a:xfrm>
            <a:off x="100990" y="1327680"/>
            <a:ext cx="4758737" cy="5034842"/>
          </a:xfrm>
          <a:prstGeom prst="rect">
            <a:avLst/>
          </a:prstGeom>
        </p:spPr>
      </p:pic>
    </p:spTree>
    <p:extLst>
      <p:ext uri="{BB962C8B-B14F-4D97-AF65-F5344CB8AC3E}">
        <p14:creationId xmlns:p14="http://schemas.microsoft.com/office/powerpoint/2010/main" val="271581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Next steps</a:t>
            </a:r>
            <a:endParaRPr lang="en-US" sz="2000" dirty="0">
              <a:solidFill>
                <a:srgbClr val="177B57"/>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533588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Final reccomendations</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24" name="Picture 23">
            <a:extLst>
              <a:ext uri="{FF2B5EF4-FFF2-40B4-BE49-F238E27FC236}">
                <a16:creationId xmlns:a16="http://schemas.microsoft.com/office/drawing/2014/main" id="{E05A4E5C-7C16-B21C-F976-98634BBCE91D}"/>
              </a:ext>
            </a:extLst>
          </p:cNvPr>
          <p:cNvPicPr>
            <a:picLocks noChangeAspect="1"/>
          </p:cNvPicPr>
          <p:nvPr/>
        </p:nvPicPr>
        <p:blipFill rotWithShape="1">
          <a:blip r:embed="rId2"/>
          <a:srcRect l="27732" t="14737" r="3231" b="2997"/>
          <a:stretch/>
        </p:blipFill>
        <p:spPr>
          <a:xfrm>
            <a:off x="3722396" y="1754154"/>
            <a:ext cx="5797420" cy="3885802"/>
          </a:xfrm>
          <a:prstGeom prst="rect">
            <a:avLst/>
          </a:prstGeom>
        </p:spPr>
      </p:pic>
      <p:sp>
        <p:nvSpPr>
          <p:cNvPr id="26" name="TextBox 25">
            <a:extLst>
              <a:ext uri="{FF2B5EF4-FFF2-40B4-BE49-F238E27FC236}">
                <a16:creationId xmlns:a16="http://schemas.microsoft.com/office/drawing/2014/main" id="{B42A88DA-69D5-22F0-EE7B-B085C6538D7A}"/>
              </a:ext>
            </a:extLst>
          </p:cNvPr>
          <p:cNvSpPr txBox="1"/>
          <p:nvPr/>
        </p:nvSpPr>
        <p:spPr>
          <a:xfrm>
            <a:off x="551883" y="2251959"/>
            <a:ext cx="3267600" cy="2890192"/>
          </a:xfrm>
          <a:prstGeom prst="rect">
            <a:avLst/>
          </a:prstGeom>
          <a:noFill/>
        </p:spPr>
        <p:txBody>
          <a:bodyPr wrap="square" tIns="90000" bIns="90000" rtlCol="0" anchor="t">
            <a:spAutoFit/>
          </a:bodyPr>
          <a:lstStyle/>
          <a:p>
            <a:r>
              <a:rPr lang="en-US" sz="1600" dirty="0">
                <a:solidFill>
                  <a:srgbClr val="000000"/>
                </a:solidFill>
                <a:latin typeface="Arial" pitchFamily="34" charset="0"/>
                <a:cs typeface="Arial" pitchFamily="34" charset="0"/>
              </a:rPr>
              <a:t>Infrastructure investments into non-urban high speed roads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Infrastructure to prevent people veering off road (i.e. road barriers)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emergency response times</a:t>
            </a:r>
          </a:p>
          <a:p>
            <a:endParaRPr lang="en-US" sz="1600" dirty="0">
              <a:solidFill>
                <a:srgbClr val="000000"/>
              </a:solidFill>
              <a:latin typeface="Arial" pitchFamily="34" charset="0"/>
              <a:cs typeface="Arial" pitchFamily="34" charset="0"/>
            </a:endParaRPr>
          </a:p>
          <a:p>
            <a:r>
              <a:rPr lang="en-US" sz="1600" dirty="0">
                <a:solidFill>
                  <a:srgbClr val="000000"/>
                </a:solidFill>
                <a:latin typeface="Arial" pitchFamily="34" charset="0"/>
                <a:cs typeface="Arial" pitchFamily="34" charset="0"/>
              </a:rPr>
              <a:t>Improved datasets to improve analysis</a:t>
            </a:r>
            <a:endParaRPr lang="en-AU" sz="1600" dirty="0">
              <a:solidFill>
                <a:srgbClr val="000000"/>
              </a:solidFill>
              <a:latin typeface="Arial" pitchFamily="34" charset="0"/>
              <a:cs typeface="Arial" pitchFamily="34" charset="0"/>
            </a:endParaRPr>
          </a:p>
        </p:txBody>
      </p:sp>
      <p:sp>
        <p:nvSpPr>
          <p:cNvPr id="27" name="NumberBall">
            <a:extLst>
              <a:ext uri="{FF2B5EF4-FFF2-40B4-BE49-F238E27FC236}">
                <a16:creationId xmlns:a16="http://schemas.microsoft.com/office/drawing/2014/main" id="{677852F2-E84B-AD56-F056-A60B330EEDA8}"/>
              </a:ext>
            </a:extLst>
          </p:cNvPr>
          <p:cNvSpPr>
            <a:spLocks noChangeArrowheads="1"/>
          </p:cNvSpPr>
          <p:nvPr/>
        </p:nvSpPr>
        <p:spPr bwMode="gray">
          <a:xfrm>
            <a:off x="382885" y="311137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28" name="NumberBall">
            <a:extLst>
              <a:ext uri="{FF2B5EF4-FFF2-40B4-BE49-F238E27FC236}">
                <a16:creationId xmlns:a16="http://schemas.microsoft.com/office/drawing/2014/main" id="{E27A0F6F-8787-B081-1E61-763077F54909}"/>
              </a:ext>
            </a:extLst>
          </p:cNvPr>
          <p:cNvSpPr>
            <a:spLocks noChangeArrowheads="1"/>
          </p:cNvSpPr>
          <p:nvPr/>
        </p:nvSpPr>
        <p:spPr bwMode="gray">
          <a:xfrm>
            <a:off x="382885" y="239446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0" name="NumberBall">
            <a:extLst>
              <a:ext uri="{FF2B5EF4-FFF2-40B4-BE49-F238E27FC236}">
                <a16:creationId xmlns:a16="http://schemas.microsoft.com/office/drawing/2014/main" id="{BFA4F9DB-A5A1-99C7-306F-2F7F3E732066}"/>
              </a:ext>
            </a:extLst>
          </p:cNvPr>
          <p:cNvSpPr>
            <a:spLocks noChangeArrowheads="1"/>
          </p:cNvSpPr>
          <p:nvPr/>
        </p:nvSpPr>
        <p:spPr bwMode="gray">
          <a:xfrm>
            <a:off x="382885" y="3870949"/>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1" name="NumberBall">
            <a:extLst>
              <a:ext uri="{FF2B5EF4-FFF2-40B4-BE49-F238E27FC236}">
                <a16:creationId xmlns:a16="http://schemas.microsoft.com/office/drawing/2014/main" id="{2A6D710A-620B-AADF-DED8-491D90496C8F}"/>
              </a:ext>
            </a:extLst>
          </p:cNvPr>
          <p:cNvSpPr>
            <a:spLocks noChangeArrowheads="1"/>
          </p:cNvSpPr>
          <p:nvPr/>
        </p:nvSpPr>
        <p:spPr bwMode="gray">
          <a:xfrm>
            <a:off x="364410" y="4630524"/>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
        <p:nvSpPr>
          <p:cNvPr id="32" name="NumberBall">
            <a:extLst>
              <a:ext uri="{FF2B5EF4-FFF2-40B4-BE49-F238E27FC236}">
                <a16:creationId xmlns:a16="http://schemas.microsoft.com/office/drawing/2014/main" id="{90F15638-A553-521F-C7B1-DE980728EB93}"/>
              </a:ext>
            </a:extLst>
          </p:cNvPr>
          <p:cNvSpPr>
            <a:spLocks noChangeArrowheads="1"/>
          </p:cNvSpPr>
          <p:nvPr/>
        </p:nvSpPr>
        <p:spPr bwMode="gray">
          <a:xfrm>
            <a:off x="6862659" y="3238711"/>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2</a:t>
            </a:r>
          </a:p>
        </p:txBody>
      </p:sp>
      <p:sp>
        <p:nvSpPr>
          <p:cNvPr id="33" name="NumberBall">
            <a:extLst>
              <a:ext uri="{FF2B5EF4-FFF2-40B4-BE49-F238E27FC236}">
                <a16:creationId xmlns:a16="http://schemas.microsoft.com/office/drawing/2014/main" id="{758B7A1D-4C6C-B296-101C-E248069066C6}"/>
              </a:ext>
            </a:extLst>
          </p:cNvPr>
          <p:cNvSpPr>
            <a:spLocks noChangeArrowheads="1"/>
          </p:cNvSpPr>
          <p:nvPr/>
        </p:nvSpPr>
        <p:spPr bwMode="gray">
          <a:xfrm>
            <a:off x="8373000" y="252179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1</a:t>
            </a:r>
          </a:p>
        </p:txBody>
      </p:sp>
      <p:sp>
        <p:nvSpPr>
          <p:cNvPr id="34" name="NumberBall">
            <a:extLst>
              <a:ext uri="{FF2B5EF4-FFF2-40B4-BE49-F238E27FC236}">
                <a16:creationId xmlns:a16="http://schemas.microsoft.com/office/drawing/2014/main" id="{F48ACF8D-1BAA-154F-A6E1-2653E4D0AD62}"/>
              </a:ext>
            </a:extLst>
          </p:cNvPr>
          <p:cNvSpPr>
            <a:spLocks noChangeArrowheads="1"/>
          </p:cNvSpPr>
          <p:nvPr/>
        </p:nvSpPr>
        <p:spPr bwMode="gray">
          <a:xfrm>
            <a:off x="7920527" y="3998286"/>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3</a:t>
            </a:r>
          </a:p>
        </p:txBody>
      </p:sp>
      <p:sp>
        <p:nvSpPr>
          <p:cNvPr id="35" name="NumberBall">
            <a:extLst>
              <a:ext uri="{FF2B5EF4-FFF2-40B4-BE49-F238E27FC236}">
                <a16:creationId xmlns:a16="http://schemas.microsoft.com/office/drawing/2014/main" id="{C128D2AD-0CD4-F87B-3ED9-5CCCB233032E}"/>
              </a:ext>
            </a:extLst>
          </p:cNvPr>
          <p:cNvSpPr>
            <a:spLocks noChangeArrowheads="1"/>
          </p:cNvSpPr>
          <p:nvPr/>
        </p:nvSpPr>
        <p:spPr bwMode="gray">
          <a:xfrm>
            <a:off x="5361901" y="3083478"/>
            <a:ext cx="254674" cy="254674"/>
          </a:xfrm>
          <a:prstGeom prst="ellipse">
            <a:avLst/>
          </a:prstGeom>
          <a:solidFill>
            <a:srgbClr val="DC8700"/>
          </a:solidFill>
          <a:ln w="9525" algn="ctr">
            <a:solidFill>
              <a:schemeClr val="bg1"/>
            </a:solidFill>
            <a:round/>
            <a:headEnd/>
            <a:tailEnd/>
          </a:ln>
        </p:spPr>
        <p:txBody>
          <a:bodyPr wrap="none" lIns="0" tIns="0" rIns="0" bIns="0" anchor="ctr"/>
          <a:lstStyle/>
          <a:p>
            <a:pPr algn="ctr"/>
            <a:r>
              <a:rPr lang="en-AU" sz="1207" b="1" dirty="0">
                <a:solidFill>
                  <a:srgbClr val="FFFFFF"/>
                </a:solidFill>
                <a:cs typeface="Arial" pitchFamily="34" charset="0"/>
              </a:rPr>
              <a:t>4</a:t>
            </a:r>
          </a:p>
        </p:txBody>
      </p:sp>
    </p:spTree>
    <p:extLst>
      <p:ext uri="{BB962C8B-B14F-4D97-AF65-F5344CB8AC3E}">
        <p14:creationId xmlns:p14="http://schemas.microsoft.com/office/powerpoint/2010/main" val="302837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 dirty="0">
                <a:solidFill>
                  <a:srgbClr val="177B57"/>
                </a:solidFill>
                <a:latin typeface="Arial"/>
              </a:rPr>
              <a:t>Areas of improvement</a:t>
            </a:r>
            <a:endParaRPr lang="" sz="1600" b="0" dirty="0">
              <a:solidFill>
                <a:srgbClr val="177B57"/>
              </a:solidFill>
              <a:latin typeface="Arial"/>
            </a:endParaRPr>
          </a:p>
        </p:txBody>
      </p:sp>
      <p:sp>
        <p:nvSpPr>
          <p:cNvPr id="42" name="TextBox 4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46" name="Rectangle 45"/>
          <p:cNvSpPr/>
          <p:nvPr/>
        </p:nvSpPr>
        <p:spPr>
          <a:xfrm>
            <a:off x="4219575"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B622264-1247-6A2A-6A89-CEAF66FC5B6E}"/>
              </a:ext>
            </a:extLst>
          </p:cNvPr>
          <p:cNvSpPr txBox="1"/>
          <p:nvPr/>
        </p:nvSpPr>
        <p:spPr>
          <a:xfrm>
            <a:off x="364432" y="1174643"/>
            <a:ext cx="8935835" cy="5636835"/>
          </a:xfrm>
          <a:prstGeom prst="rect">
            <a:avLst/>
          </a:prstGeom>
          <a:noFill/>
        </p:spPr>
        <p:txBody>
          <a:bodyPr wrap="square" tIns="90000" bIns="90000" rtlCol="0" anchor="t">
            <a:spAutoFit/>
          </a:bodyPr>
          <a:lstStyle/>
          <a:p>
            <a:pPr marL="457200" indent="-457200">
              <a:buFont typeface="+mj-lt"/>
              <a:buAutoNum type="arabicPeriod"/>
            </a:pPr>
            <a:r>
              <a:rPr lang="en-US" sz="2000" b="1" dirty="0">
                <a:solidFill>
                  <a:srgbClr val="000000"/>
                </a:solidFill>
                <a:latin typeface="Arial" pitchFamily="34" charset="0"/>
                <a:cs typeface="Arial" pitchFamily="34" charset="0"/>
              </a:rPr>
              <a:t>Work with a domain expert to improve feature engineering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have already performed some feature engineering, most of it was ad-hoc and potentially did not follow best practice.</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Identify potential causes of false positives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While we optimized for recall, the number of false positives makes the practical use of this model challenging. Identifying new pieces of distinguishing data may help</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Process mining</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The </a:t>
            </a:r>
            <a:r>
              <a:rPr lang="en-US" sz="1600" dirty="0" err="1">
                <a:solidFill>
                  <a:srgbClr val="000000"/>
                </a:solidFill>
                <a:latin typeface="Arial" pitchFamily="34" charset="0"/>
                <a:cs typeface="Arial" pitchFamily="34" charset="0"/>
              </a:rPr>
              <a:t>accidents_events</a:t>
            </a:r>
            <a:r>
              <a:rPr lang="en-US" sz="1600" dirty="0">
                <a:solidFill>
                  <a:srgbClr val="000000"/>
                </a:solidFill>
                <a:latin typeface="Arial" pitchFamily="34" charset="0"/>
                <a:cs typeface="Arial" pitchFamily="34" charset="0"/>
              </a:rPr>
              <a:t> table gave some interesting insight into how accidents happened. If we could understand if there are systemic ways fatality occurs, DTP could work to prevent them</a:t>
            </a:r>
          </a:p>
          <a:p>
            <a:pPr marL="457200" indent="-457200">
              <a:buFont typeface="+mj-lt"/>
              <a:buAutoNum type="arabicPeriod"/>
            </a:pPr>
            <a:endParaRPr lang="en-US" sz="2000" b="1"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Ensemble methods</a:t>
            </a:r>
            <a:br>
              <a:rPr lang="en-US" sz="2000" b="1" dirty="0">
                <a:solidFill>
                  <a:srgbClr val="000000"/>
                </a:solidFill>
                <a:latin typeface="Arial" pitchFamily="34" charset="0"/>
                <a:cs typeface="Arial" pitchFamily="34" charset="0"/>
              </a:rPr>
            </a:br>
            <a:r>
              <a:rPr lang="en-US" sz="1600" dirty="0">
                <a:solidFill>
                  <a:srgbClr val="000000"/>
                </a:solidFill>
                <a:latin typeface="Arial" pitchFamily="34" charset="0"/>
                <a:cs typeface="Arial" pitchFamily="34" charset="0"/>
              </a:rPr>
              <a:t>Breaking the model down and looking at pedestrians, car riders, motorcyclists separately can help us understand the different dangers.</a:t>
            </a:r>
          </a:p>
          <a:p>
            <a:pPr marL="342900" indent="-342900">
              <a:buFont typeface="+mj-lt"/>
              <a:buAutoNum type="arabicPeriod"/>
            </a:pPr>
            <a:endParaRPr lang="en-US" sz="1600" dirty="0">
              <a:solidFill>
                <a:srgbClr val="000000"/>
              </a:solidFill>
              <a:latin typeface="Arial" pitchFamily="34" charset="0"/>
              <a:cs typeface="Arial" pitchFamily="34" charset="0"/>
            </a:endParaRPr>
          </a:p>
          <a:p>
            <a:pPr marL="457200" indent="-457200">
              <a:buFont typeface="+mj-lt"/>
              <a:buAutoNum type="arabicPeriod"/>
            </a:pPr>
            <a:r>
              <a:rPr lang="en-US" sz="2000" b="1" dirty="0">
                <a:solidFill>
                  <a:srgbClr val="000000"/>
                </a:solidFill>
                <a:latin typeface="Arial" pitchFamily="34" charset="0"/>
                <a:cs typeface="Arial" pitchFamily="34" charset="0"/>
              </a:rPr>
              <a:t>Look into the covid-data, unique experiment</a:t>
            </a:r>
            <a:br>
              <a:rPr lang="en-US" sz="2000" b="1" dirty="0">
                <a:solidFill>
                  <a:srgbClr val="000000"/>
                </a:solidFill>
                <a:latin typeface="Arial" pitchFamily="34" charset="0"/>
                <a:cs typeface="Arial" pitchFamily="34" charset="0"/>
              </a:rPr>
            </a:br>
            <a:r>
              <a:rPr lang="en-AU" sz="1600" dirty="0">
                <a:solidFill>
                  <a:srgbClr val="000000"/>
                </a:solidFill>
                <a:latin typeface="Arial" pitchFamily="34" charset="0"/>
                <a:cs typeface="Arial" pitchFamily="34" charset="0"/>
              </a:rPr>
              <a:t>Covid was excluded as it was largely considered an outlier. However, the reduction in drivers on the roads lead to unique circumstances that might provide important insights</a:t>
            </a:r>
          </a:p>
        </p:txBody>
      </p:sp>
    </p:spTree>
    <p:extLst>
      <p:ext uri="{BB962C8B-B14F-4D97-AF65-F5344CB8AC3E}">
        <p14:creationId xmlns:p14="http://schemas.microsoft.com/office/powerpoint/2010/main" val="30555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4468-D72B-46F0-7299-8587718819EA}"/>
              </a:ext>
            </a:extLst>
          </p:cNvPr>
          <p:cNvSpPr>
            <a:spLocks noGrp="1"/>
          </p:cNvSpPr>
          <p:nvPr>
            <p:ph type="title"/>
          </p:nvPr>
        </p:nvSpPr>
        <p:spPr/>
        <p:txBody>
          <a:bodyPr/>
          <a:lstStyle/>
          <a:p>
            <a:r>
              <a:rPr lang="en-US" dirty="0"/>
              <a:t>What are we modeling?</a:t>
            </a:r>
            <a:endParaRPr lang="en-AU" dirty="0"/>
          </a:p>
        </p:txBody>
      </p:sp>
      <p:pic>
        <p:nvPicPr>
          <p:cNvPr id="4" name="Graphic 3" descr="Arrow Right with solid fill">
            <a:extLst>
              <a:ext uri="{FF2B5EF4-FFF2-40B4-BE49-F238E27FC236}">
                <a16:creationId xmlns:a16="http://schemas.microsoft.com/office/drawing/2014/main" id="{A84AF16E-2377-0386-CAE5-4ACBAB7B57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4032" y="2785908"/>
            <a:ext cx="1057373" cy="772509"/>
          </a:xfrm>
          <a:prstGeom prst="rect">
            <a:avLst/>
          </a:prstGeom>
        </p:spPr>
      </p:pic>
      <p:pic>
        <p:nvPicPr>
          <p:cNvPr id="5" name="Graphic 4" descr="Arrow Right with solid fill">
            <a:extLst>
              <a:ext uri="{FF2B5EF4-FFF2-40B4-BE49-F238E27FC236}">
                <a16:creationId xmlns:a16="http://schemas.microsoft.com/office/drawing/2014/main" id="{CD965F4A-B3D7-B3AF-5566-A01958966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7469" y="2771416"/>
            <a:ext cx="999604" cy="999604"/>
          </a:xfrm>
          <a:prstGeom prst="rect">
            <a:avLst/>
          </a:prstGeom>
        </p:spPr>
      </p:pic>
      <p:grpSp>
        <p:nvGrpSpPr>
          <p:cNvPr id="6" name="Group 5">
            <a:extLst>
              <a:ext uri="{FF2B5EF4-FFF2-40B4-BE49-F238E27FC236}">
                <a16:creationId xmlns:a16="http://schemas.microsoft.com/office/drawing/2014/main" id="{85E4407F-7D76-BF6C-227D-834E3CE0C22C}"/>
              </a:ext>
            </a:extLst>
          </p:cNvPr>
          <p:cNvGrpSpPr/>
          <p:nvPr/>
        </p:nvGrpSpPr>
        <p:grpSpPr>
          <a:xfrm>
            <a:off x="374453" y="1675600"/>
            <a:ext cx="2354820" cy="3364999"/>
            <a:chOff x="374453" y="1675600"/>
            <a:chExt cx="2354820" cy="3364999"/>
          </a:xfrm>
        </p:grpSpPr>
        <p:pic>
          <p:nvPicPr>
            <p:cNvPr id="7" name="Graphic 6" descr="Database outline">
              <a:extLst>
                <a:ext uri="{FF2B5EF4-FFF2-40B4-BE49-F238E27FC236}">
                  <a16:creationId xmlns:a16="http://schemas.microsoft.com/office/drawing/2014/main" id="{E2845BF3-1F5D-506B-CC3B-AD1973232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046" y="2368132"/>
              <a:ext cx="1608063" cy="1608063"/>
            </a:xfrm>
            <a:prstGeom prst="rect">
              <a:avLst/>
            </a:prstGeom>
          </p:spPr>
        </p:pic>
        <p:sp>
          <p:nvSpPr>
            <p:cNvPr id="8" name="TextBox 7">
              <a:extLst>
                <a:ext uri="{FF2B5EF4-FFF2-40B4-BE49-F238E27FC236}">
                  <a16:creationId xmlns:a16="http://schemas.microsoft.com/office/drawing/2014/main" id="{147E7873-0F04-2CCE-36C7-1840D3763ADD}"/>
                </a:ext>
              </a:extLst>
            </p:cNvPr>
            <p:cNvSpPr txBox="1"/>
            <p:nvPr/>
          </p:nvSpPr>
          <p:spPr>
            <a:xfrm>
              <a:off x="374453" y="4301935"/>
              <a:ext cx="235482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a:t>
              </a:r>
              <a:r>
                <a:rPr lang="en-AU" sz="1400" dirty="0"/>
                <a:t>rash data 2000 – 2020</a:t>
              </a:r>
            </a:p>
            <a:p>
              <a:pPr marL="285750" indent="-285750">
                <a:buFont typeface="Arial" panose="020B0604020202020204" pitchFamily="34" charset="0"/>
                <a:buChar char="•"/>
              </a:pPr>
              <a:r>
                <a:rPr lang="en-AU" sz="1400" dirty="0"/>
                <a:t>ABS rural data</a:t>
              </a:r>
            </a:p>
          </p:txBody>
        </p:sp>
        <p:sp>
          <p:nvSpPr>
            <p:cNvPr id="9" name="TextBox 8">
              <a:extLst>
                <a:ext uri="{FF2B5EF4-FFF2-40B4-BE49-F238E27FC236}">
                  <a16:creationId xmlns:a16="http://schemas.microsoft.com/office/drawing/2014/main" id="{EAA3C935-9994-49B7-588C-9B1F95203929}"/>
                </a:ext>
              </a:extLst>
            </p:cNvPr>
            <p:cNvSpPr txBox="1"/>
            <p:nvPr/>
          </p:nvSpPr>
          <p:spPr>
            <a:xfrm>
              <a:off x="659265" y="1675600"/>
              <a:ext cx="1467623" cy="461665"/>
            </a:xfrm>
            <a:prstGeom prst="rect">
              <a:avLst/>
            </a:prstGeom>
            <a:noFill/>
          </p:spPr>
          <p:txBody>
            <a:bodyPr wrap="square" rtlCol="0">
              <a:spAutoFit/>
            </a:bodyPr>
            <a:lstStyle/>
            <a:p>
              <a:pPr algn="ctr"/>
              <a:r>
                <a:rPr lang="en-AU" sz="2400" b="1" dirty="0"/>
                <a:t>Raw Data</a:t>
              </a:r>
            </a:p>
          </p:txBody>
        </p:sp>
      </p:grpSp>
      <p:grpSp>
        <p:nvGrpSpPr>
          <p:cNvPr id="10" name="Group 9">
            <a:extLst>
              <a:ext uri="{FF2B5EF4-FFF2-40B4-BE49-F238E27FC236}">
                <a16:creationId xmlns:a16="http://schemas.microsoft.com/office/drawing/2014/main" id="{5A466950-4271-488B-E626-1532148A8F29}"/>
              </a:ext>
            </a:extLst>
          </p:cNvPr>
          <p:cNvGrpSpPr/>
          <p:nvPr/>
        </p:nvGrpSpPr>
        <p:grpSpPr>
          <a:xfrm>
            <a:off x="4181405" y="1906433"/>
            <a:ext cx="2354820" cy="3412325"/>
            <a:chOff x="3369054" y="1798836"/>
            <a:chExt cx="2354820" cy="3412325"/>
          </a:xfrm>
        </p:grpSpPr>
        <p:grpSp>
          <p:nvGrpSpPr>
            <p:cNvPr id="11" name="Group 10">
              <a:extLst>
                <a:ext uri="{FF2B5EF4-FFF2-40B4-BE49-F238E27FC236}">
                  <a16:creationId xmlns:a16="http://schemas.microsoft.com/office/drawing/2014/main" id="{4B7758CD-338C-6C22-9AAA-19D4F34C8868}"/>
                </a:ext>
              </a:extLst>
            </p:cNvPr>
            <p:cNvGrpSpPr/>
            <p:nvPr/>
          </p:nvGrpSpPr>
          <p:grpSpPr>
            <a:xfrm>
              <a:off x="3661147" y="2460550"/>
              <a:ext cx="1499734" cy="1453116"/>
              <a:chOff x="5432797" y="2730588"/>
              <a:chExt cx="1775198" cy="1720018"/>
            </a:xfrm>
          </p:grpSpPr>
          <p:pic>
            <p:nvPicPr>
              <p:cNvPr id="14" name="Graphic 13" descr="Gears with solid fill">
                <a:extLst>
                  <a:ext uri="{FF2B5EF4-FFF2-40B4-BE49-F238E27FC236}">
                    <a16:creationId xmlns:a16="http://schemas.microsoft.com/office/drawing/2014/main" id="{9357D8C0-51E0-A0AA-5F95-7D99465F69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32797" y="2732164"/>
                <a:ext cx="1718442" cy="1718442"/>
              </a:xfrm>
              <a:prstGeom prst="rect">
                <a:avLst/>
              </a:prstGeom>
            </p:spPr>
          </p:pic>
          <p:sp>
            <p:nvSpPr>
              <p:cNvPr id="15" name="Rectangle 14">
                <a:extLst>
                  <a:ext uri="{FF2B5EF4-FFF2-40B4-BE49-F238E27FC236}">
                    <a16:creationId xmlns:a16="http://schemas.microsoft.com/office/drawing/2014/main" id="{DCFAD4AD-CF0E-793F-E76A-DAC45F5A06EE}"/>
                  </a:ext>
                </a:extLst>
              </p:cNvPr>
              <p:cNvSpPr/>
              <p:nvPr/>
            </p:nvSpPr>
            <p:spPr>
              <a:xfrm>
                <a:off x="5489553" y="2730588"/>
                <a:ext cx="1718442" cy="17152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 name="TextBox 11">
              <a:extLst>
                <a:ext uri="{FF2B5EF4-FFF2-40B4-BE49-F238E27FC236}">
                  <a16:creationId xmlns:a16="http://schemas.microsoft.com/office/drawing/2014/main" id="{74068A25-EAA2-70A2-92A2-803BBC039135}"/>
                </a:ext>
              </a:extLst>
            </p:cNvPr>
            <p:cNvSpPr txBox="1"/>
            <p:nvPr/>
          </p:nvSpPr>
          <p:spPr>
            <a:xfrm>
              <a:off x="3369054" y="4257054"/>
              <a:ext cx="2354820" cy="954107"/>
            </a:xfrm>
            <a:prstGeom prst="rect">
              <a:avLst/>
            </a:prstGeom>
            <a:noFill/>
          </p:spPr>
          <p:txBody>
            <a:bodyPr wrap="square" rtlCol="0">
              <a:spAutoFit/>
            </a:bodyPr>
            <a:lstStyle/>
            <a:p>
              <a:pPr marL="285750" indent="-285750">
                <a:buFont typeface="Arial" panose="020B0604020202020204" pitchFamily="34" charset="0"/>
                <a:buChar char="•"/>
              </a:pPr>
              <a:r>
                <a:rPr lang="en-AU" sz="1400" dirty="0"/>
                <a:t>Data cleaning</a:t>
              </a:r>
            </a:p>
            <a:p>
              <a:pPr marL="285750" indent="-285750">
                <a:buFont typeface="Arial" panose="020B0604020202020204" pitchFamily="34" charset="0"/>
                <a:buChar char="•"/>
              </a:pPr>
              <a:r>
                <a:rPr lang="en-AU" sz="1400" dirty="0"/>
                <a:t>Summary statistics</a:t>
              </a:r>
            </a:p>
            <a:p>
              <a:pPr marL="285750" indent="-285750">
                <a:buFont typeface="Arial" panose="020B0604020202020204" pitchFamily="34" charset="0"/>
                <a:buChar char="•"/>
              </a:pPr>
              <a:r>
                <a:rPr lang="en-AU" sz="1400" dirty="0"/>
                <a:t>Hypothesis testing</a:t>
              </a:r>
            </a:p>
            <a:p>
              <a:pPr marL="285750" indent="-285750">
                <a:buFont typeface="Arial" panose="020B0604020202020204" pitchFamily="34" charset="0"/>
                <a:buChar char="•"/>
              </a:pPr>
              <a:r>
                <a:rPr lang="en-AU" sz="1400" dirty="0"/>
                <a:t>Random forest model</a:t>
              </a:r>
            </a:p>
          </p:txBody>
        </p:sp>
        <p:sp>
          <p:nvSpPr>
            <p:cNvPr id="13" name="TextBox 12">
              <a:extLst>
                <a:ext uri="{FF2B5EF4-FFF2-40B4-BE49-F238E27FC236}">
                  <a16:creationId xmlns:a16="http://schemas.microsoft.com/office/drawing/2014/main" id="{8C6C9CC2-FCA5-AD52-AB13-2F2E1F1368EC}"/>
                </a:ext>
              </a:extLst>
            </p:cNvPr>
            <p:cNvSpPr txBox="1"/>
            <p:nvPr/>
          </p:nvSpPr>
          <p:spPr>
            <a:xfrm>
              <a:off x="3709096" y="1798836"/>
              <a:ext cx="1547881" cy="461665"/>
            </a:xfrm>
            <a:prstGeom prst="rect">
              <a:avLst/>
            </a:prstGeom>
            <a:noFill/>
          </p:spPr>
          <p:txBody>
            <a:bodyPr wrap="square" rtlCol="0">
              <a:spAutoFit/>
            </a:bodyPr>
            <a:lstStyle/>
            <a:p>
              <a:r>
                <a:rPr lang="en-AU" sz="2400" b="1" dirty="0"/>
                <a:t>Analysis</a:t>
              </a:r>
            </a:p>
          </p:txBody>
        </p:sp>
      </p:grpSp>
      <p:grpSp>
        <p:nvGrpSpPr>
          <p:cNvPr id="16" name="Group 15">
            <a:extLst>
              <a:ext uri="{FF2B5EF4-FFF2-40B4-BE49-F238E27FC236}">
                <a16:creationId xmlns:a16="http://schemas.microsoft.com/office/drawing/2014/main" id="{7DB78BA1-1114-9B47-30F6-D6EFC1AD0B7A}"/>
              </a:ext>
            </a:extLst>
          </p:cNvPr>
          <p:cNvGrpSpPr/>
          <p:nvPr/>
        </p:nvGrpSpPr>
        <p:grpSpPr>
          <a:xfrm>
            <a:off x="7387725" y="1811559"/>
            <a:ext cx="2518275" cy="3440129"/>
            <a:chOff x="6758429" y="1763521"/>
            <a:chExt cx="2448633" cy="3440129"/>
          </a:xfrm>
        </p:grpSpPr>
        <p:sp>
          <p:nvSpPr>
            <p:cNvPr id="17" name="TextBox 16">
              <a:extLst>
                <a:ext uri="{FF2B5EF4-FFF2-40B4-BE49-F238E27FC236}">
                  <a16:creationId xmlns:a16="http://schemas.microsoft.com/office/drawing/2014/main" id="{F4A46560-1729-BBBB-1E06-B82CE02C7977}"/>
                </a:ext>
              </a:extLst>
            </p:cNvPr>
            <p:cNvSpPr txBox="1"/>
            <p:nvPr/>
          </p:nvSpPr>
          <p:spPr>
            <a:xfrm>
              <a:off x="6758429" y="4372653"/>
              <a:ext cx="2448633" cy="830997"/>
            </a:xfrm>
            <a:prstGeom prst="rect">
              <a:avLst/>
            </a:prstGeom>
            <a:noFill/>
          </p:spPr>
          <p:txBody>
            <a:bodyPr wrap="square" rtlCol="0">
              <a:spAutoFit/>
            </a:bodyPr>
            <a:lstStyle/>
            <a:p>
              <a:pPr marL="285750" indent="-285750">
                <a:buFont typeface="Arial" panose="020B0604020202020204" pitchFamily="34" charset="0"/>
                <a:buChar char="•"/>
              </a:pPr>
              <a:r>
                <a:rPr lang="en-AU" sz="1600" dirty="0"/>
                <a:t>What are the factors that make a crash fatal?</a:t>
              </a:r>
            </a:p>
          </p:txBody>
        </p:sp>
        <p:sp>
          <p:nvSpPr>
            <p:cNvPr id="18" name="TextBox 17">
              <a:extLst>
                <a:ext uri="{FF2B5EF4-FFF2-40B4-BE49-F238E27FC236}">
                  <a16:creationId xmlns:a16="http://schemas.microsoft.com/office/drawing/2014/main" id="{007D1D9A-EBDE-DF41-06CB-B984F0860AFC}"/>
                </a:ext>
              </a:extLst>
            </p:cNvPr>
            <p:cNvSpPr txBox="1"/>
            <p:nvPr/>
          </p:nvSpPr>
          <p:spPr>
            <a:xfrm>
              <a:off x="7125987" y="1763521"/>
              <a:ext cx="1357615" cy="461665"/>
            </a:xfrm>
            <a:prstGeom prst="rect">
              <a:avLst/>
            </a:prstGeom>
            <a:noFill/>
          </p:spPr>
          <p:txBody>
            <a:bodyPr wrap="square" rtlCol="0">
              <a:spAutoFit/>
            </a:bodyPr>
            <a:lstStyle/>
            <a:p>
              <a:pPr algn="ctr"/>
              <a:r>
                <a:rPr lang="en-AU" sz="2400" b="1" dirty="0"/>
                <a:t>Results</a:t>
              </a:r>
            </a:p>
          </p:txBody>
        </p:sp>
        <p:pic>
          <p:nvPicPr>
            <p:cNvPr id="19" name="Graphic 18" descr="Scatterplot outline">
              <a:extLst>
                <a:ext uri="{FF2B5EF4-FFF2-40B4-BE49-F238E27FC236}">
                  <a16:creationId xmlns:a16="http://schemas.microsoft.com/office/drawing/2014/main" id="{23520779-1C9F-9A2F-50BC-162CA46255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65022" y="2238332"/>
              <a:ext cx="1900671" cy="1900671"/>
            </a:xfrm>
            <a:prstGeom prst="rect">
              <a:avLst/>
            </a:prstGeom>
          </p:spPr>
        </p:pic>
      </p:grpSp>
    </p:spTree>
    <p:extLst>
      <p:ext uri="{BB962C8B-B14F-4D97-AF65-F5344CB8AC3E}">
        <p14:creationId xmlns:p14="http://schemas.microsoft.com/office/powerpoint/2010/main" val="377253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Executive Summary and Recommendations</a:t>
            </a:r>
            <a:endParaRPr lang="en-US" dirty="0"/>
          </a:p>
        </p:txBody>
      </p:sp>
      <p:sp>
        <p:nvSpPr>
          <p:cNvPr id="3" name="Text Placeholder 2"/>
          <p:cNvSpPr>
            <a:spLocks noGrp="1"/>
          </p:cNvSpPr>
          <p:nvPr>
            <p:ph type="body" sz="quarter" idx="10"/>
          </p:nvPr>
        </p:nvSpPr>
        <p:spPr>
          <a:xfrm>
            <a:off x="455613" y="1133856"/>
            <a:ext cx="8997696" cy="4590288"/>
          </a:xfrm>
        </p:spPr>
        <p:txBody>
          <a:bodyPr>
            <a:noAutofit/>
          </a:bodyPr>
          <a:lstStyle/>
          <a:p>
            <a:pPr fontAlgn="base">
              <a:spcBef>
                <a:spcPts val="0"/>
              </a:spcBef>
              <a:buClr>
                <a:srgbClr val="000000"/>
              </a:buClr>
              <a:buSzPct val="100000"/>
              <a:buFont typeface=""/>
            </a:pPr>
            <a:r>
              <a:rPr lang="en-AU" sz="1400" dirty="0">
                <a:solidFill>
                  <a:srgbClr val="000000"/>
                </a:solidFill>
              </a:rPr>
              <a:t>Speed limits, rural level, age and accident type are the features that most strongly predict whether a crash is fatality</a:t>
            </a:r>
          </a:p>
          <a:p>
            <a:pPr lvl="1" fontAlgn="base">
              <a:spcBef>
                <a:spcPts val="0"/>
              </a:spcBef>
              <a:buClr>
                <a:srgbClr val="177B57"/>
              </a:buClr>
              <a:buSzPct val="100000"/>
              <a:buFont typeface="Arial"/>
              <a:buChar char="•"/>
            </a:pPr>
            <a:r>
              <a:rPr lang="en-AU" sz="1400" dirty="0">
                <a:solidFill>
                  <a:srgbClr val="000000"/>
                </a:solidFill>
                <a:latin typeface="Arial"/>
              </a:rPr>
              <a:t>Higher speed limits tend to the strongest predictor of fatalities</a:t>
            </a:r>
          </a:p>
          <a:p>
            <a:pPr lvl="1" fontAlgn="base">
              <a:spcBef>
                <a:spcPts val="0"/>
              </a:spcBef>
              <a:buClr>
                <a:srgbClr val="177B57"/>
              </a:buClr>
              <a:buSzPct val="100000"/>
              <a:buFont typeface="Arial"/>
              <a:buChar char="•"/>
            </a:pPr>
            <a:r>
              <a:rPr lang="en-AU" sz="1400" dirty="0">
                <a:solidFill>
                  <a:srgbClr val="000000"/>
                </a:solidFill>
                <a:latin typeface="Arial"/>
              </a:rPr>
              <a:t>Being in a metropolitan area greatly decreases the chance of death</a:t>
            </a:r>
          </a:p>
          <a:p>
            <a:pPr lvl="1" fontAlgn="base">
              <a:spcBef>
                <a:spcPts val="0"/>
              </a:spcBef>
              <a:buClr>
                <a:srgbClr val="177B57"/>
              </a:buClr>
              <a:buSzPct val="100000"/>
              <a:buFont typeface="Arial"/>
              <a:buChar char="•"/>
            </a:pPr>
            <a:r>
              <a:rPr lang="en-AU" sz="1400" dirty="0">
                <a:solidFill>
                  <a:srgbClr val="000000"/>
                </a:solidFill>
                <a:latin typeface="Arial"/>
              </a:rPr>
              <a:t>Death rates increase with age</a:t>
            </a:r>
          </a:p>
          <a:p>
            <a:pPr lvl="1" fontAlgn="base">
              <a:spcBef>
                <a:spcPts val="0"/>
              </a:spcBef>
              <a:buClr>
                <a:srgbClr val="177B57"/>
              </a:buClr>
              <a:buSzPct val="100000"/>
              <a:buFont typeface="Arial"/>
              <a:buChar char="•"/>
            </a:pPr>
            <a:r>
              <a:rPr lang="en-AU" sz="1400" dirty="0">
                <a:solidFill>
                  <a:srgbClr val="000000"/>
                </a:solidFill>
                <a:latin typeface="Arial"/>
              </a:rPr>
              <a:t>Vehicle collisions had a low rate of death</a:t>
            </a:r>
          </a:p>
          <a:p>
            <a:pPr fontAlgn="base">
              <a:spcBef>
                <a:spcPts val="0"/>
              </a:spcBef>
              <a:buClr>
                <a:srgbClr val="000000"/>
              </a:buClr>
              <a:buSzPct val="100000"/>
              <a:buFont typeface=""/>
            </a:pPr>
            <a:endParaRPr lang="en-AU" sz="1400" dirty="0">
              <a:solidFill>
                <a:srgbClr val="000000"/>
              </a:solidFill>
            </a:endParaRPr>
          </a:p>
          <a:p>
            <a:pPr fontAlgn="base">
              <a:spcBef>
                <a:spcPts val="0"/>
              </a:spcBef>
              <a:buClr>
                <a:srgbClr val="000000"/>
              </a:buClr>
              <a:buSzPct val="100000"/>
              <a:buFont typeface=""/>
            </a:pPr>
            <a:r>
              <a:rPr lang="en-AU" sz="1400" dirty="0">
                <a:solidFill>
                  <a:srgbClr val="000000"/>
                </a:solidFill>
              </a:rPr>
              <a:t>Reducing road deaths requires a different strategy to reducing crashes</a:t>
            </a:r>
          </a:p>
          <a:p>
            <a:pPr lvl="1" fontAlgn="base">
              <a:spcBef>
                <a:spcPts val="0"/>
              </a:spcBef>
              <a:buClr>
                <a:srgbClr val="177B57"/>
              </a:buClr>
              <a:buSzPct val="100000"/>
              <a:buFont typeface="Arial"/>
              <a:buChar char="•"/>
            </a:pPr>
            <a:r>
              <a:rPr lang="en-AU" sz="1400" dirty="0">
                <a:solidFill>
                  <a:srgbClr val="000000"/>
                </a:solidFill>
                <a:latin typeface="Arial"/>
              </a:rPr>
              <a:t>A number of datapoints that are correlated with an increase nominal accident amounts (location, peak hour traffic etc.) show a negative correlation with fatality</a:t>
            </a: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latin typeface="Arial"/>
            </a:endParaRPr>
          </a:p>
          <a:p>
            <a:pPr fontAlgn="base">
              <a:spcBef>
                <a:spcPts val="0"/>
              </a:spcBef>
              <a:buClr>
                <a:srgbClr val="000000"/>
              </a:buClr>
              <a:buSzPct val="100000"/>
              <a:buFont typeface=""/>
            </a:pPr>
            <a:r>
              <a:rPr lang="en-AU" sz="1400" dirty="0">
                <a:solidFill>
                  <a:srgbClr val="000000"/>
                </a:solidFill>
                <a:latin typeface="Arial"/>
              </a:rPr>
              <a:t>More work and data is needed to truly get the number to zero</a:t>
            </a:r>
          </a:p>
          <a:p>
            <a:pPr lvl="1" fontAlgn="base">
              <a:spcBef>
                <a:spcPts val="0"/>
              </a:spcBef>
              <a:buClr>
                <a:srgbClr val="177B57"/>
              </a:buClr>
              <a:buSzPct val="100000"/>
              <a:buFont typeface="Arial"/>
              <a:buChar char="•"/>
            </a:pPr>
            <a:r>
              <a:rPr lang="en-AU" sz="1400" dirty="0">
                <a:solidFill>
                  <a:srgbClr val="000000"/>
                </a:solidFill>
                <a:latin typeface="Arial"/>
              </a:rPr>
              <a:t>The model is unable to reasonably reduce the number of false positives. This is likely because there are distinguishing features in crashes that the data does not contain (i.e. blood alcohol levels)</a:t>
            </a:r>
          </a:p>
          <a:p>
            <a:pPr lvl="1" fontAlgn="base">
              <a:spcBef>
                <a:spcPts val="0"/>
              </a:spcBef>
              <a:buClr>
                <a:srgbClr val="177B57"/>
              </a:buClr>
              <a:buSzPct val="100000"/>
              <a:buFont typeface="Arial"/>
              <a:buChar char="•"/>
            </a:pPr>
            <a:r>
              <a:rPr lang="en-AU" sz="1400" dirty="0">
                <a:solidFill>
                  <a:srgbClr val="000000"/>
                </a:solidFill>
                <a:latin typeface="Arial"/>
              </a:rPr>
              <a:t>Detailed breakdowns of crash fatalities may be useful – similar to airplane backboxes</a:t>
            </a:r>
          </a:p>
          <a:p>
            <a:pPr lvl="1" fontAlgn="base">
              <a:spcBef>
                <a:spcPts val="0"/>
              </a:spcBef>
              <a:buClr>
                <a:srgbClr val="177B57"/>
              </a:buClr>
              <a:buSzPct val="100000"/>
              <a:buFont typeface="Arial"/>
              <a:buChar char="•"/>
            </a:pPr>
            <a:r>
              <a:rPr lang="en-AU" sz="1400" dirty="0">
                <a:solidFill>
                  <a:srgbClr val="000000"/>
                </a:solidFill>
                <a:latin typeface="Arial"/>
              </a:rPr>
              <a:t>Need to compare to traffic data to create a better model around frequency and risk rates</a:t>
            </a:r>
          </a:p>
          <a:p>
            <a:pPr lvl="1" fontAlgn="base">
              <a:spcBef>
                <a:spcPts val="0"/>
              </a:spcBef>
              <a:buClr>
                <a:srgbClr val="177B57"/>
              </a:buClr>
              <a:buSzPct val="100000"/>
              <a:buFont typeface="Arial"/>
              <a:buChar char="•"/>
            </a:pPr>
            <a:endParaRPr lang="en-AU" sz="1400" dirty="0">
              <a:solidFill>
                <a:srgbClr val="000000"/>
              </a:solidFill>
              <a:latin typeface="Arial"/>
            </a:endParaRPr>
          </a:p>
          <a:p>
            <a:pPr fontAlgn="base">
              <a:spcBef>
                <a:spcPts val="0"/>
              </a:spcBef>
              <a:buClr>
                <a:srgbClr val="000000"/>
              </a:buClr>
              <a:buSzPct val="100000"/>
            </a:pPr>
            <a:r>
              <a:rPr lang="en-AU" sz="1400" dirty="0">
                <a:solidFill>
                  <a:srgbClr val="000000"/>
                </a:solidFill>
              </a:rPr>
              <a:t>Early recommendations are improved resource allocation and education</a:t>
            </a:r>
          </a:p>
          <a:p>
            <a:pPr lvl="1" fontAlgn="base">
              <a:spcBef>
                <a:spcPts val="0"/>
              </a:spcBef>
              <a:buClr>
                <a:srgbClr val="177B57"/>
              </a:buClr>
              <a:buSzPct val="100000"/>
              <a:buFont typeface="Arial"/>
              <a:buChar char="•"/>
            </a:pPr>
            <a:r>
              <a:rPr lang="en-AU" sz="1400" dirty="0">
                <a:solidFill>
                  <a:srgbClr val="000000"/>
                </a:solidFill>
              </a:rPr>
              <a:t>Focus on infrastructure rural and high-speed roads </a:t>
            </a:r>
          </a:p>
          <a:p>
            <a:pPr lvl="1" fontAlgn="base">
              <a:spcBef>
                <a:spcPts val="0"/>
              </a:spcBef>
              <a:buClr>
                <a:srgbClr val="177B57"/>
              </a:buClr>
              <a:buSzPct val="100000"/>
              <a:buFont typeface="Arial"/>
              <a:buChar char="•"/>
            </a:pPr>
            <a:r>
              <a:rPr lang="en-AU" sz="1400" dirty="0">
                <a:solidFill>
                  <a:srgbClr val="000000"/>
                </a:solidFill>
              </a:rPr>
              <a:t>Safety and awareness campaigns aimed at motorcyclists/cyclists*</a:t>
            </a:r>
          </a:p>
          <a:p>
            <a:pPr lvl="1" fontAlgn="base">
              <a:spcBef>
                <a:spcPts val="0"/>
              </a:spcBef>
              <a:buClr>
                <a:srgbClr val="177B57"/>
              </a:buClr>
              <a:buSzPct val="100000"/>
              <a:buFont typeface="Arial"/>
              <a:buChar char="•"/>
            </a:pPr>
            <a:endParaRPr lang="en-AU" sz="1400" dirty="0"/>
          </a:p>
          <a:p>
            <a:pPr lvl="1" fontAlgn="base">
              <a:spcBef>
                <a:spcPts val="0"/>
              </a:spcBef>
              <a:buClr>
                <a:srgbClr val="177B57"/>
              </a:buClr>
              <a:buSzPct val="100000"/>
              <a:buFont typeface="Arial"/>
              <a:buChar char="•"/>
            </a:pPr>
            <a:endParaRPr lang="en-AU" sz="1400" dirty="0">
              <a:solidFill>
                <a:srgbClr val="000000"/>
              </a:solidFill>
            </a:endParaRPr>
          </a:p>
          <a:p>
            <a:pPr fontAlgn="base">
              <a:spcBef>
                <a:spcPts val="0"/>
              </a:spcBef>
              <a:buClr>
                <a:srgbClr val="000000"/>
              </a:buClr>
              <a:buSzPct val="100000"/>
              <a:buFont typeface=""/>
            </a:pPr>
            <a:endParaRPr lang="en-AU" sz="1400" dirty="0">
              <a:solidFill>
                <a:srgbClr val="000000"/>
              </a:solidFill>
            </a:endParaRPr>
          </a:p>
        </p:txBody>
      </p:sp>
      <p:sp>
        <p:nvSpPr>
          <p:cNvPr id="5" name="TextBox 4"/>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 name="Rectangle 5"/>
          <p:cNvSpPr/>
          <p:nvPr/>
        </p:nvSpPr>
        <p:spPr>
          <a:xfrm>
            <a:off x="42545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1C56655-B923-F1CA-73DB-32F09A9AE5E8}"/>
              </a:ext>
            </a:extLst>
          </p:cNvPr>
          <p:cNvSpPr>
            <a:spLocks noChangeArrowheads="1"/>
          </p:cNvSpPr>
          <p:nvPr/>
        </p:nvSpPr>
        <p:spPr bwMode="gray">
          <a:xfrm>
            <a:off x="455613" y="6512767"/>
            <a:ext cx="8994775" cy="140446"/>
          </a:xfrm>
          <a:prstGeom prst="rect">
            <a:avLst/>
          </a:prstGeom>
          <a:noFill/>
          <a:ln w="9525" algn="ctr">
            <a:noFill/>
            <a:miter lim="800000"/>
            <a:headEnd type="none" w="lg" len="lg"/>
            <a:tailEnd type="none" w="lg" len="lg"/>
          </a:ln>
        </p:spPr>
        <p:txBody>
          <a:bodyPr lIns="0" tIns="0" rIns="0" bIns="0" anchor="b"/>
          <a:lstStyle/>
          <a:p>
            <a:pPr>
              <a:lnSpc>
                <a:spcPct val="90000"/>
              </a:lnSpc>
            </a:pPr>
            <a:r>
              <a:rPr lang="en-AU" sz="800" dirty="0">
                <a:solidFill>
                  <a:srgbClr val="000000"/>
                </a:solidFill>
                <a:cs typeface="Arial" pitchFamily="34" charset="0"/>
              </a:rPr>
              <a:t>* The difference between motorcyclists and cyclists needs to be investigated further. In the analysis they were grouped.</a:t>
            </a:r>
            <a:endParaRPr lang="en-AU" sz="800" i="1" dirty="0">
              <a:solidFill>
                <a:srgbClr val="000000"/>
              </a:solidFill>
              <a:cs typeface="Arial" pitchFamily="34" charset="0"/>
            </a:endParaRPr>
          </a:p>
        </p:txBody>
      </p:sp>
    </p:spTree>
    <p:extLst>
      <p:ext uri="{BB962C8B-B14F-4D97-AF65-F5344CB8AC3E}">
        <p14:creationId xmlns:p14="http://schemas.microsoft.com/office/powerpoint/2010/main" val="2060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Context</a:t>
            </a:r>
            <a:endParaRPr lang="en-US" sz="2000" dirty="0">
              <a:solidFill>
                <a:srgbClr val="177B57"/>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Data overview</a:t>
            </a:r>
            <a:endParaRPr lang="en-US" sz="2000" dirty="0">
              <a:solidFill>
                <a:srgbClr val="B2B2B2"/>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1702292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98499"/>
            <a:ext cx="9512300" cy="831600"/>
          </a:xfrm>
          <a:noFill/>
          <a:effectLst/>
        </p:spPr>
        <p:txBody>
          <a:bodyPr wrap="square"/>
          <a:lstStyle/>
          <a:p>
            <a:pPr lvl="0"/>
            <a:r>
              <a:rPr lang="en-US" dirty="0">
                <a:solidFill>
                  <a:srgbClr val="177B57"/>
                </a:solidFill>
                <a:latin typeface="Arial"/>
              </a:rPr>
              <a:t>Road deaths and accidents are down</a:t>
            </a:r>
            <a:br>
              <a:rPr lang="en-US" dirty="0">
                <a:solidFill>
                  <a:srgbClr val="177B57"/>
                </a:solidFill>
                <a:latin typeface="Arial"/>
              </a:rPr>
            </a:br>
            <a:r>
              <a:rPr lang="en-US" sz="1600" b="0" dirty="0">
                <a:solidFill>
                  <a:srgbClr val="177B57"/>
                </a:solidFill>
                <a:latin typeface="Arial"/>
              </a:rPr>
              <a:t>Fatalities decreased at a faster rate than accidents (34% and 21% decrease respectively from 2000-19)</a:t>
            </a:r>
            <a:endParaRPr lang="" sz="1600" b="0" dirty="0">
              <a:solidFill>
                <a:srgbClr val="177B57"/>
              </a:solidFill>
              <a:latin typeface="Arial"/>
            </a:endParaRPr>
          </a:p>
        </p:txBody>
      </p:sp>
      <p:sp>
        <p:nvSpPr>
          <p:cNvPr id="91" name="TextBox 90"/>
          <p:cNvSpPr txBox="1"/>
          <p:nvPr/>
        </p:nvSpPr>
        <p:spPr>
          <a:xfrm>
            <a:off x="6199397" y="3951890"/>
            <a:ext cx="184731" cy="397201"/>
          </a:xfrm>
          <a:prstGeom prst="rect">
            <a:avLst/>
          </a:prstGeom>
          <a:noFill/>
          <a:ln>
            <a:noFill/>
          </a:ln>
        </p:spPr>
        <p:txBody>
          <a:bodyPr wrap="none" tIns="90000" bIns="90000" rtlCol="0" anchor="t">
            <a:spAutoFit/>
          </a:bodyPr>
          <a:lstStyle/>
          <a:p>
            <a:pPr algn="ctr"/>
            <a:endParaRPr lang="en-US" sz="1400" b="1" dirty="0">
              <a:latin typeface="Arial" pitchFamily="34" charset="0"/>
              <a:cs typeface="Arial" pitchFamily="34" charset="0"/>
            </a:endParaRPr>
          </a:p>
        </p:txBody>
      </p:sp>
      <p:sp>
        <p:nvSpPr>
          <p:cNvPr id="21" name="Rectangle 20"/>
          <p:cNvSpPr/>
          <p:nvPr/>
        </p:nvSpPr>
        <p:spPr>
          <a:xfrm>
            <a:off x="43567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CA5BED56-120D-FA21-C984-A55677179191}"/>
              </a:ext>
            </a:extLst>
          </p:cNvPr>
          <p:cNvPicPr>
            <a:picLocks noChangeAspect="1"/>
          </p:cNvPicPr>
          <p:nvPr/>
        </p:nvPicPr>
        <p:blipFill>
          <a:blip r:embed="rId2"/>
          <a:stretch>
            <a:fillRect/>
          </a:stretch>
        </p:blipFill>
        <p:spPr>
          <a:xfrm>
            <a:off x="177800" y="1291044"/>
            <a:ext cx="6926165" cy="4155699"/>
          </a:xfrm>
          <a:prstGeom prst="rect">
            <a:avLst/>
          </a:prstGeom>
        </p:spPr>
      </p:pic>
      <p:sp>
        <p:nvSpPr>
          <p:cNvPr id="13" name="Rectangle 12">
            <a:extLst>
              <a:ext uri="{FF2B5EF4-FFF2-40B4-BE49-F238E27FC236}">
                <a16:creationId xmlns:a16="http://schemas.microsoft.com/office/drawing/2014/main" id="{E3F850DC-A1BB-1C97-1FEF-FC392A702E1A}"/>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200" dirty="0">
                <a:solidFill>
                  <a:srgbClr val="000000"/>
                </a:solidFill>
                <a:latin typeface="Arial" pitchFamily="34" charset="0"/>
                <a:cs typeface="Arial" pitchFamily="34" charset="0"/>
              </a:rPr>
              <a:t>2</a:t>
            </a:r>
            <a:r>
              <a:rPr lang="en-AU" sz="1200" dirty="0">
                <a:solidFill>
                  <a:srgbClr val="000000"/>
                </a:solidFill>
                <a:latin typeface="Arial" pitchFamily="34" charset="0"/>
                <a:cs typeface="Arial" pitchFamily="34" charset="0"/>
              </a:rPr>
              <a:t>020 created a unique set of circumstances for data, and was ignored during testing</a:t>
            </a:r>
          </a:p>
        </p:txBody>
      </p:sp>
      <p:graphicFrame>
        <p:nvGraphicFramePr>
          <p:cNvPr id="16" name="Table 15">
            <a:extLst>
              <a:ext uri="{FF2B5EF4-FFF2-40B4-BE49-F238E27FC236}">
                <a16:creationId xmlns:a16="http://schemas.microsoft.com/office/drawing/2014/main" id="{2593317A-3D37-FA51-1FA8-17754AB80DC4}"/>
              </a:ext>
            </a:extLst>
          </p:cNvPr>
          <p:cNvGraphicFramePr>
            <a:graphicFrameLocks noGrp="1"/>
          </p:cNvGraphicFramePr>
          <p:nvPr>
            <p:extLst>
              <p:ext uri="{D42A27DB-BD31-4B8C-83A1-F6EECF244321}">
                <p14:modId xmlns:p14="http://schemas.microsoft.com/office/powerpoint/2010/main" val="310973524"/>
              </p:ext>
            </p:extLst>
          </p:nvPr>
        </p:nvGraphicFramePr>
        <p:xfrm>
          <a:off x="7265696" y="1291044"/>
          <a:ext cx="2192558" cy="4322978"/>
        </p:xfrm>
        <a:graphic>
          <a:graphicData uri="http://schemas.openxmlformats.org/drawingml/2006/table">
            <a:tbl>
              <a:tblPr>
                <a:tableStyleId>{00A15C55-8517-42AA-B614-E9B94910E393}</a:tableStyleId>
              </a:tblPr>
              <a:tblGrid>
                <a:gridCol w="477866">
                  <a:extLst>
                    <a:ext uri="{9D8B030D-6E8A-4147-A177-3AD203B41FA5}">
                      <a16:colId xmlns:a16="http://schemas.microsoft.com/office/drawing/2014/main" val="2416071773"/>
                    </a:ext>
                  </a:extLst>
                </a:gridCol>
                <a:gridCol w="1040059">
                  <a:extLst>
                    <a:ext uri="{9D8B030D-6E8A-4147-A177-3AD203B41FA5}">
                      <a16:colId xmlns:a16="http://schemas.microsoft.com/office/drawing/2014/main" val="2734065446"/>
                    </a:ext>
                  </a:extLst>
                </a:gridCol>
                <a:gridCol w="674633">
                  <a:extLst>
                    <a:ext uri="{9D8B030D-6E8A-4147-A177-3AD203B41FA5}">
                      <a16:colId xmlns:a16="http://schemas.microsoft.com/office/drawing/2014/main" val="3209938378"/>
                    </a:ext>
                  </a:extLst>
                </a:gridCol>
              </a:tblGrid>
              <a:tr h="196499">
                <a:tc>
                  <a:txBody>
                    <a:bodyPr/>
                    <a:lstStyle/>
                    <a:p>
                      <a:pPr algn="l" fontAlgn="b"/>
                      <a:r>
                        <a:rPr lang="en-AU" sz="1100" u="none" strike="noStrike">
                          <a:effectLst/>
                        </a:rPr>
                        <a:t>Year</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Accidents</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Deaths</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5556421"/>
                  </a:ext>
                </a:extLst>
              </a:tr>
              <a:tr h="196499">
                <a:tc>
                  <a:txBody>
                    <a:bodyPr/>
                    <a:lstStyle/>
                    <a:p>
                      <a:pPr algn="l" fontAlgn="b"/>
                      <a:r>
                        <a:rPr lang="en-AU" sz="1100" u="none" strike="noStrike">
                          <a:effectLst/>
                        </a:rPr>
                        <a:t>2000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17831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402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3548215"/>
                  </a:ext>
                </a:extLst>
              </a:tr>
              <a:tr h="196499">
                <a:tc>
                  <a:txBody>
                    <a:bodyPr/>
                    <a:lstStyle/>
                    <a:p>
                      <a:pPr algn="l" fontAlgn="b"/>
                      <a:r>
                        <a:rPr lang="en-AU" sz="1100" u="none" strike="noStrike">
                          <a:effectLst/>
                        </a:rPr>
                        <a:t>2001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17247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443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3192326"/>
                  </a:ext>
                </a:extLst>
              </a:tr>
              <a:tr h="196499">
                <a:tc>
                  <a:txBody>
                    <a:bodyPr/>
                    <a:lstStyle/>
                    <a:p>
                      <a:pPr algn="l" fontAlgn="b"/>
                      <a:r>
                        <a:rPr lang="en-AU" sz="1100" u="none" strike="noStrike">
                          <a:effectLst/>
                        </a:rPr>
                        <a:t>2002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17361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394</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199089"/>
                  </a:ext>
                </a:extLst>
              </a:tr>
              <a:tr h="196499">
                <a:tc>
                  <a:txBody>
                    <a:bodyPr/>
                    <a:lstStyle/>
                    <a:p>
                      <a:pPr algn="l" fontAlgn="b"/>
                      <a:r>
                        <a:rPr lang="en-AU" sz="1100" u="none" strike="noStrike">
                          <a:effectLst/>
                        </a:rPr>
                        <a:t>2003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16880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329</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3924371"/>
                  </a:ext>
                </a:extLst>
              </a:tr>
              <a:tr h="196499">
                <a:tc>
                  <a:txBody>
                    <a:bodyPr/>
                    <a:lstStyle/>
                    <a:p>
                      <a:pPr algn="l" fontAlgn="b"/>
                      <a:r>
                        <a:rPr lang="en-AU" sz="1100" u="none" strike="noStrike">
                          <a:effectLst/>
                        </a:rPr>
                        <a:t>2004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16333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1575320"/>
                  </a:ext>
                </a:extLst>
              </a:tr>
              <a:tr h="196499">
                <a:tc>
                  <a:txBody>
                    <a:bodyPr/>
                    <a:lstStyle/>
                    <a:p>
                      <a:pPr algn="l" fontAlgn="b"/>
                      <a:r>
                        <a:rPr lang="en-AU" sz="1100" u="none" strike="noStrike">
                          <a:effectLst/>
                        </a:rPr>
                        <a:t>2005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16675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343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2225157"/>
                  </a:ext>
                </a:extLst>
              </a:tr>
              <a:tr h="196499">
                <a:tc>
                  <a:txBody>
                    <a:bodyPr/>
                    <a:lstStyle/>
                    <a:p>
                      <a:pPr algn="l" fontAlgn="b"/>
                      <a:r>
                        <a:rPr lang="en-AU" sz="1100" u="none" strike="noStrike">
                          <a:effectLst/>
                        </a:rPr>
                        <a:t>2006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13512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3522270"/>
                  </a:ext>
                </a:extLst>
              </a:tr>
              <a:tr h="196499">
                <a:tc>
                  <a:txBody>
                    <a:bodyPr/>
                    <a:lstStyle/>
                    <a:p>
                      <a:pPr algn="l" fontAlgn="b"/>
                      <a:r>
                        <a:rPr lang="en-AU" sz="1100" u="none" strike="noStrike">
                          <a:effectLst/>
                        </a:rPr>
                        <a:t>2007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13649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331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637255"/>
                  </a:ext>
                </a:extLst>
              </a:tr>
              <a:tr h="196499">
                <a:tc>
                  <a:txBody>
                    <a:bodyPr/>
                    <a:lstStyle/>
                    <a:p>
                      <a:pPr algn="l" fontAlgn="b"/>
                      <a:r>
                        <a:rPr lang="en-AU" sz="1100" u="none" strike="noStrike">
                          <a:effectLst/>
                        </a:rPr>
                        <a:t>2008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13847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301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758137"/>
                  </a:ext>
                </a:extLst>
              </a:tr>
              <a:tr h="196499">
                <a:tc>
                  <a:txBody>
                    <a:bodyPr/>
                    <a:lstStyle/>
                    <a:p>
                      <a:pPr algn="l" fontAlgn="b"/>
                      <a:r>
                        <a:rPr lang="en-AU" sz="1100" u="none" strike="noStrike">
                          <a:effectLst/>
                        </a:rPr>
                        <a:t>2009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13629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8558000"/>
                  </a:ext>
                </a:extLst>
              </a:tr>
              <a:tr h="196499">
                <a:tc>
                  <a:txBody>
                    <a:bodyPr/>
                    <a:lstStyle/>
                    <a:p>
                      <a:pPr algn="l" fontAlgn="b"/>
                      <a:r>
                        <a:rPr lang="en-AU" sz="1100" u="none" strike="noStrike">
                          <a:effectLst/>
                        </a:rPr>
                        <a:t>2010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13490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4351864"/>
                  </a:ext>
                </a:extLst>
              </a:tr>
              <a:tr h="196499">
                <a:tc>
                  <a:txBody>
                    <a:bodyPr/>
                    <a:lstStyle/>
                    <a:p>
                      <a:pPr algn="l" fontAlgn="b"/>
                      <a:r>
                        <a:rPr lang="en-AU" sz="1100" u="none" strike="noStrike">
                          <a:effectLst/>
                        </a:rPr>
                        <a:t>2011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13954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5953273"/>
                  </a:ext>
                </a:extLst>
              </a:tr>
              <a:tr h="196499">
                <a:tc>
                  <a:txBody>
                    <a:bodyPr/>
                    <a:lstStyle/>
                    <a:p>
                      <a:pPr algn="l" fontAlgn="b"/>
                      <a:r>
                        <a:rPr lang="en-AU" sz="1100" u="none" strike="noStrike">
                          <a:effectLst/>
                        </a:rPr>
                        <a:t>2012</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13813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278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2920915"/>
                  </a:ext>
                </a:extLst>
              </a:tr>
              <a:tr h="196499">
                <a:tc>
                  <a:txBody>
                    <a:bodyPr/>
                    <a:lstStyle/>
                    <a:p>
                      <a:pPr algn="l" fontAlgn="b"/>
                      <a:r>
                        <a:rPr lang="en-AU" sz="1100" u="none" strike="noStrike">
                          <a:effectLst/>
                        </a:rPr>
                        <a:t>2013</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13941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9297393"/>
                  </a:ext>
                </a:extLst>
              </a:tr>
              <a:tr h="196499">
                <a:tc>
                  <a:txBody>
                    <a:bodyPr/>
                    <a:lstStyle/>
                    <a:p>
                      <a:pPr algn="l" fontAlgn="b"/>
                      <a:r>
                        <a:rPr lang="en-AU" sz="1100" u="none" strike="noStrike">
                          <a:effectLst/>
                        </a:rPr>
                        <a:t>2014</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14410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247</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4336425"/>
                  </a:ext>
                </a:extLst>
              </a:tr>
              <a:tr h="196499">
                <a:tc>
                  <a:txBody>
                    <a:bodyPr/>
                    <a:lstStyle/>
                    <a:p>
                      <a:pPr algn="l" fontAlgn="b"/>
                      <a:r>
                        <a:rPr lang="en-AU" sz="1100" u="none" strike="noStrike">
                          <a:effectLst/>
                        </a:rPr>
                        <a:t>2015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15676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253</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0897"/>
                  </a:ext>
                </a:extLst>
              </a:tr>
              <a:tr h="196499">
                <a:tc>
                  <a:txBody>
                    <a:bodyPr/>
                    <a:lstStyle/>
                    <a:p>
                      <a:pPr algn="l" fontAlgn="b"/>
                      <a:r>
                        <a:rPr lang="en-AU" sz="1100" u="none" strike="noStrike">
                          <a:effectLst/>
                        </a:rPr>
                        <a:t>2016</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15755</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285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2867229"/>
                  </a:ext>
                </a:extLst>
              </a:tr>
              <a:tr h="196499">
                <a:tc>
                  <a:txBody>
                    <a:bodyPr/>
                    <a:lstStyle/>
                    <a:p>
                      <a:pPr algn="l" fontAlgn="b"/>
                      <a:r>
                        <a:rPr lang="en-AU" sz="1100" u="none" strike="noStrike">
                          <a:effectLst/>
                        </a:rPr>
                        <a:t>2017</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13311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258</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8405660"/>
                  </a:ext>
                </a:extLst>
              </a:tr>
              <a:tr h="196499">
                <a:tc>
                  <a:txBody>
                    <a:bodyPr/>
                    <a:lstStyle/>
                    <a:p>
                      <a:pPr algn="l" fontAlgn="b"/>
                      <a:r>
                        <a:rPr lang="en-AU" sz="1100" u="none" strike="noStrike">
                          <a:effectLst/>
                        </a:rPr>
                        <a:t>2018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12741</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212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1950901"/>
                  </a:ext>
                </a:extLst>
              </a:tr>
              <a:tr h="196499">
                <a:tc>
                  <a:txBody>
                    <a:bodyPr/>
                    <a:lstStyle/>
                    <a:p>
                      <a:pPr algn="l" fontAlgn="b"/>
                      <a:r>
                        <a:rPr lang="en-AU" sz="1100" u="none" strike="noStrike">
                          <a:effectLst/>
                        </a:rPr>
                        <a:t>2019</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14100</a:t>
                      </a:r>
                      <a:endParaRPr lang="en-A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266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8902181"/>
                  </a:ext>
                </a:extLst>
              </a:tr>
              <a:tr h="196499">
                <a:tc>
                  <a:txBody>
                    <a:bodyPr/>
                    <a:lstStyle/>
                    <a:p>
                      <a:pPr algn="l" fontAlgn="b"/>
                      <a:r>
                        <a:rPr lang="en-AU" sz="1100" u="none" strike="noStrike">
                          <a:effectLst/>
                        </a:rPr>
                        <a:t>2020</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5998</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150</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0817"/>
                  </a:ext>
                </a:extLst>
              </a:tr>
            </a:tbl>
          </a:graphicData>
        </a:graphic>
      </p:graphicFrame>
    </p:spTree>
    <p:extLst>
      <p:ext uri="{BB962C8B-B14F-4D97-AF65-F5344CB8AC3E}">
        <p14:creationId xmlns:p14="http://schemas.microsoft.com/office/powerpoint/2010/main" val="69266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lumnHeader"/>
          <p:cNvSpPr>
            <a:spLocks noChangeArrowheads="1"/>
          </p:cNvSpPr>
          <p:nvPr/>
        </p:nvSpPr>
        <p:spPr bwMode="gray">
          <a:xfrm>
            <a:off x="455613" y="1422797"/>
            <a:ext cx="4113212" cy="61555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Crash rates peak around peak driving times but...</a:t>
            </a:r>
          </a:p>
        </p:txBody>
      </p:sp>
      <p:sp>
        <p:nvSpPr>
          <p:cNvPr id="6" name="ColumnHeader"/>
          <p:cNvSpPr>
            <a:spLocks noChangeArrowheads="1"/>
          </p:cNvSpPr>
          <p:nvPr/>
        </p:nvSpPr>
        <p:spPr bwMode="gray">
          <a:xfrm>
            <a:off x="5073186" y="1638240"/>
            <a:ext cx="4113213"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AU" sz="1400" b="1" dirty="0">
                <a:solidFill>
                  <a:srgbClr val="000000"/>
                </a:solidFill>
                <a:cs typeface="Arial" pitchFamily="34" charset="0"/>
              </a:rPr>
              <a:t>… fatalities are far more random</a:t>
            </a:r>
          </a:p>
        </p:txBody>
      </p:sp>
      <p:sp>
        <p:nvSpPr>
          <p:cNvPr id="64" name="Rectangle 63"/>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While both fatalities and crash frequency are correlated to some extent with traffic, fatalities are far more spread out, and in some cases even buck the trend </a:t>
            </a:r>
          </a:p>
        </p:txBody>
      </p:sp>
      <p:sp>
        <p:nvSpPr>
          <p:cNvPr id="65" name="TextBox 64"/>
          <p:cNvSpPr txBox="1"/>
          <p:nvPr/>
        </p:nvSpPr>
        <p:spPr>
          <a:xfrm>
            <a:off x="4313518" y="-58901"/>
            <a:ext cx="1427675"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8" name="Rectangle 67"/>
          <p:cNvSpPr/>
          <p:nvPr/>
        </p:nvSpPr>
        <p:spPr>
          <a:xfrm>
            <a:off x="4133850" y="67853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2" name="Title 1"/>
          <p:cNvSpPr>
            <a:spLocks noGrp="1"/>
          </p:cNvSpPr>
          <p:nvPr>
            <p:ph type="title"/>
          </p:nvPr>
        </p:nvSpPr>
        <p:spPr>
          <a:xfrm>
            <a:off x="317500" y="161999"/>
            <a:ext cx="9448800" cy="831600"/>
          </a:xfrm>
          <a:noFill/>
          <a:effectLst/>
        </p:spPr>
        <p:txBody>
          <a:bodyPr wrap="square"/>
          <a:lstStyle/>
          <a:p>
            <a:pPr lvl="0"/>
            <a:r>
              <a:rPr lang="en-AU" dirty="0">
                <a:solidFill>
                  <a:srgbClr val="177B57"/>
                </a:solidFill>
                <a:latin typeface="Arial"/>
              </a:rPr>
              <a:t>Hours with the highest frequency of crashes – are not the hours with the highest rate of road fatalities</a:t>
            </a:r>
            <a:endParaRPr lang="en-AU" sz="1600" b="0" dirty="0">
              <a:solidFill>
                <a:srgbClr val="177B57"/>
              </a:solidFill>
              <a:latin typeface="Arial"/>
            </a:endParaRPr>
          </a:p>
        </p:txBody>
      </p:sp>
      <p:pic>
        <p:nvPicPr>
          <p:cNvPr id="19" name="Picture 18">
            <a:extLst>
              <a:ext uri="{FF2B5EF4-FFF2-40B4-BE49-F238E27FC236}">
                <a16:creationId xmlns:a16="http://schemas.microsoft.com/office/drawing/2014/main" id="{6C9462B3-157B-A2F0-C2E6-61CB7562FF4A}"/>
              </a:ext>
            </a:extLst>
          </p:cNvPr>
          <p:cNvPicPr>
            <a:picLocks noChangeAspect="1"/>
          </p:cNvPicPr>
          <p:nvPr/>
        </p:nvPicPr>
        <p:blipFill>
          <a:blip r:embed="rId2"/>
          <a:stretch>
            <a:fillRect/>
          </a:stretch>
        </p:blipFill>
        <p:spPr>
          <a:xfrm>
            <a:off x="5073186" y="2527067"/>
            <a:ext cx="4141246" cy="3085030"/>
          </a:xfrm>
          <a:prstGeom prst="rect">
            <a:avLst/>
          </a:prstGeom>
        </p:spPr>
      </p:pic>
      <p:pic>
        <p:nvPicPr>
          <p:cNvPr id="21" name="Picture 20">
            <a:extLst>
              <a:ext uri="{FF2B5EF4-FFF2-40B4-BE49-F238E27FC236}">
                <a16:creationId xmlns:a16="http://schemas.microsoft.com/office/drawing/2014/main" id="{1DEE93AB-C46B-333D-6841-516C4BCFD911}"/>
              </a:ext>
            </a:extLst>
          </p:cNvPr>
          <p:cNvPicPr>
            <a:picLocks noChangeAspect="1"/>
          </p:cNvPicPr>
          <p:nvPr/>
        </p:nvPicPr>
        <p:blipFill>
          <a:blip r:embed="rId3"/>
          <a:stretch>
            <a:fillRect/>
          </a:stretch>
        </p:blipFill>
        <p:spPr>
          <a:xfrm>
            <a:off x="543621" y="2527067"/>
            <a:ext cx="3937195" cy="2933022"/>
          </a:xfrm>
          <a:prstGeom prst="rect">
            <a:avLst/>
          </a:prstGeom>
        </p:spPr>
      </p:pic>
    </p:spTree>
    <p:extLst>
      <p:ext uri="{BB962C8B-B14F-4D97-AF65-F5344CB8AC3E}">
        <p14:creationId xmlns:p14="http://schemas.microsoft.com/office/powerpoint/2010/main" val="38008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99"/>
            <a:ext cx="8992799" cy="831600"/>
          </a:xfrm>
          <a:noFill/>
          <a:effectLst/>
        </p:spPr>
        <p:txBody>
          <a:bodyPr wrap="square"/>
          <a:lstStyle/>
          <a:p>
            <a:pPr lvl="0"/>
            <a:r>
              <a:rPr lang="en-AU" dirty="0"/>
              <a:t>Location of crashes and fatalities are based on population regions.</a:t>
            </a:r>
            <a:endParaRPr lang="" dirty="0">
              <a:solidFill>
                <a:srgbClr val="177B57"/>
              </a:solidFill>
              <a:latin typeface="Arial"/>
            </a:endParaRPr>
          </a:p>
        </p:txBody>
      </p:sp>
      <p:sp>
        <p:nvSpPr>
          <p:cNvPr id="83" name="Rectangle 82"/>
          <p:cNvSpPr/>
          <p:nvPr/>
        </p:nvSpPr>
        <p:spPr>
          <a:xfrm>
            <a:off x="4353820" y="67645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D940CA94-8309-C071-E9AE-2D1299C4AF29}"/>
              </a:ext>
            </a:extLst>
          </p:cNvPr>
          <p:cNvSpPr/>
          <p:nvPr/>
        </p:nvSpPr>
        <p:spPr>
          <a:xfrm>
            <a:off x="497012" y="5922665"/>
            <a:ext cx="8799511" cy="384656"/>
          </a:xfrm>
          <a:prstGeom prst="rect">
            <a:avLst/>
          </a:prstGeom>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r>
              <a:rPr lang="en-AU" sz="1200" dirty="0">
                <a:solidFill>
                  <a:srgbClr val="000000"/>
                </a:solidFill>
                <a:latin typeface="Arial" pitchFamily="34" charset="0"/>
                <a:cs typeface="Arial" pitchFamily="34" charset="0"/>
              </a:rPr>
              <a:t>More work needs to be done to normalise these rates geographically to determine which specific locations are the highest risk.</a:t>
            </a:r>
          </a:p>
        </p:txBody>
      </p:sp>
      <p:sp>
        <p:nvSpPr>
          <p:cNvPr id="121" name="ColumnHeader">
            <a:extLst>
              <a:ext uri="{FF2B5EF4-FFF2-40B4-BE49-F238E27FC236}">
                <a16:creationId xmlns:a16="http://schemas.microsoft.com/office/drawing/2014/main" id="{A6DE6E64-2248-D229-3E5F-FFB3A0561539}"/>
              </a:ext>
            </a:extLst>
          </p:cNvPr>
          <p:cNvSpPr>
            <a:spLocks noChangeArrowheads="1"/>
          </p:cNvSpPr>
          <p:nvPr/>
        </p:nvSpPr>
        <p:spPr bwMode="gray">
          <a:xfrm>
            <a:off x="583434"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accidents</a:t>
            </a:r>
            <a:endParaRPr lang="en-AU" sz="1400" b="1" dirty="0">
              <a:solidFill>
                <a:srgbClr val="000000"/>
              </a:solidFill>
              <a:cs typeface="Arial" pitchFamily="34" charset="0"/>
            </a:endParaRPr>
          </a:p>
        </p:txBody>
      </p:sp>
      <p:sp>
        <p:nvSpPr>
          <p:cNvPr id="122" name="ColumnHeader">
            <a:extLst>
              <a:ext uri="{FF2B5EF4-FFF2-40B4-BE49-F238E27FC236}">
                <a16:creationId xmlns:a16="http://schemas.microsoft.com/office/drawing/2014/main" id="{E066545A-A9AB-2D81-936D-A31EDA848E5D}"/>
              </a:ext>
            </a:extLst>
          </p:cNvPr>
          <p:cNvSpPr>
            <a:spLocks noChangeArrowheads="1"/>
          </p:cNvSpPr>
          <p:nvPr/>
        </p:nvSpPr>
        <p:spPr bwMode="gray">
          <a:xfrm>
            <a:off x="5552427" y="1650072"/>
            <a:ext cx="411321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400" b="1" dirty="0">
                <a:solidFill>
                  <a:srgbClr val="000000"/>
                </a:solidFill>
                <a:cs typeface="Arial" pitchFamily="34" charset="0"/>
              </a:rPr>
              <a:t>Map of fatalities</a:t>
            </a:r>
            <a:endParaRPr lang="en-AU" sz="1400" b="1" dirty="0">
              <a:solidFill>
                <a:srgbClr val="000000"/>
              </a:solidFill>
              <a:cs typeface="Arial" pitchFamily="34" charset="0"/>
            </a:endParaRPr>
          </a:p>
        </p:txBody>
      </p:sp>
      <p:pic>
        <p:nvPicPr>
          <p:cNvPr id="124" name="Picture 123">
            <a:extLst>
              <a:ext uri="{FF2B5EF4-FFF2-40B4-BE49-F238E27FC236}">
                <a16:creationId xmlns:a16="http://schemas.microsoft.com/office/drawing/2014/main" id="{2005B8EF-0C44-7415-4069-8BF8B7535BA0}"/>
              </a:ext>
            </a:extLst>
          </p:cNvPr>
          <p:cNvPicPr>
            <a:picLocks noChangeAspect="1"/>
          </p:cNvPicPr>
          <p:nvPr/>
        </p:nvPicPr>
        <p:blipFill>
          <a:blip r:embed="rId3"/>
          <a:stretch>
            <a:fillRect/>
          </a:stretch>
        </p:blipFill>
        <p:spPr>
          <a:xfrm>
            <a:off x="426399" y="2326520"/>
            <a:ext cx="4427282" cy="3171281"/>
          </a:xfrm>
          <a:prstGeom prst="rect">
            <a:avLst/>
          </a:prstGeom>
        </p:spPr>
      </p:pic>
      <p:pic>
        <p:nvPicPr>
          <p:cNvPr id="126" name="Picture 125">
            <a:extLst>
              <a:ext uri="{FF2B5EF4-FFF2-40B4-BE49-F238E27FC236}">
                <a16:creationId xmlns:a16="http://schemas.microsoft.com/office/drawing/2014/main" id="{8B45C729-48E9-77DE-30BC-39DD7959C4EC}"/>
              </a:ext>
            </a:extLst>
          </p:cNvPr>
          <p:cNvPicPr>
            <a:picLocks noChangeAspect="1"/>
          </p:cNvPicPr>
          <p:nvPr/>
        </p:nvPicPr>
        <p:blipFill>
          <a:blip r:embed="rId4"/>
          <a:stretch>
            <a:fillRect/>
          </a:stretch>
        </p:blipFill>
        <p:spPr>
          <a:xfrm>
            <a:off x="5238357" y="2342281"/>
            <a:ext cx="4427282" cy="3174732"/>
          </a:xfrm>
          <a:prstGeom prst="rect">
            <a:avLst/>
          </a:prstGeom>
        </p:spPr>
      </p:pic>
    </p:spTree>
    <p:extLst>
      <p:ext uri="{BB962C8B-B14F-4D97-AF65-F5344CB8AC3E}">
        <p14:creationId xmlns:p14="http://schemas.microsoft.com/office/powerpoint/2010/main" val="89517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Executive Summary</a:t>
            </a:r>
            <a:endParaRPr lang="en-US" sz="2000" dirty="0">
              <a:solidFill>
                <a:srgbClr val="B2B2B2"/>
              </a:solidFill>
            </a:endParaRPr>
          </a:p>
        </p:txBody>
      </p:sp>
      <p:sp>
        <p:nvSpPr>
          <p:cNvPr id="16" name="Text Placeholder 12">
            <a:hlinkClick r:id="rId8"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Context</a:t>
            </a:r>
            <a:endParaRPr lang="en-US" sz="2000" dirty="0">
              <a:solidFill>
                <a:srgbClr val="B2B2B2"/>
              </a:solidFill>
            </a:endParaRPr>
          </a:p>
        </p:txBody>
      </p:sp>
      <p:sp>
        <p:nvSpPr>
          <p:cNvPr id="13" name="Text Placeholder 12">
            <a:hlinkClick r:id="rId9"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177B57"/>
                </a:solidFill>
              </a:rPr>
              <a:t>Data overview</a:t>
            </a:r>
            <a:endParaRPr lang="en-US" sz="2000" dirty="0">
              <a:solidFill>
                <a:srgbClr val="177B57"/>
              </a:solidFill>
            </a:endParaRPr>
          </a:p>
        </p:txBody>
      </p:sp>
      <p:sp>
        <p:nvSpPr>
          <p:cNvPr id="12" name="Text Placeholder 12">
            <a:hlinkClick r:id="rId10"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Key contributing factors</a:t>
            </a:r>
            <a:endParaRPr lang="en-US" sz="2000" dirty="0">
              <a:solidFill>
                <a:srgbClr val="B2B2B2"/>
              </a:solidFill>
            </a:endParaRPr>
          </a:p>
        </p:txBody>
      </p:sp>
      <p:sp>
        <p:nvSpPr>
          <p:cNvPr id="21" name="Text Placeholder 12">
            <a:hlinkClick r:id="" action="ppaction://noaction"/>
          </p:cNvPr>
          <p:cNvSpPr>
            <a:spLocks noGrp="1"/>
          </p:cNvSpPr>
          <p:nvPr>
            <p:custDataLst>
              <p:tags r:id="rId5"/>
            </p:custDataLst>
          </p:nvPr>
        </p:nvSpPr>
        <p:spPr bwMode="gray">
          <a:xfrm>
            <a:off x="0" y="36068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AU" sz="2000" dirty="0">
                <a:solidFill>
                  <a:srgbClr val="B2B2B2"/>
                </a:solidFill>
              </a:rPr>
              <a:t>Model creation and insights</a:t>
            </a:r>
            <a:endParaRPr lang="en-US" sz="2000" dirty="0">
              <a:solidFill>
                <a:srgbClr val="B2B2B2"/>
              </a:solidFill>
            </a:endParaRPr>
          </a:p>
        </p:txBody>
      </p:sp>
      <p:sp>
        <p:nvSpPr>
          <p:cNvPr id="17" name="Text Placeholder 12">
            <a:hlinkClick r:id="" action="ppaction://noaction"/>
          </p:cNvPr>
          <p:cNvSpPr>
            <a:spLocks noGrp="1"/>
          </p:cNvSpPr>
          <p:nvPr>
            <p:custDataLst>
              <p:tags r:id="rId6"/>
            </p:custDataLst>
          </p:nvPr>
        </p:nvSpPr>
        <p:spPr bwMode="gray">
          <a:xfrm>
            <a:off x="0" y="4165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rgbClr val="B2B2B2"/>
                </a:solidFill>
              </a:rPr>
              <a:t>Next steps</a:t>
            </a:r>
            <a:endParaRPr lang="en-US" sz="2000" dirty="0">
              <a:solidFill>
                <a:srgbClr val="B2B2B2"/>
              </a:solidFill>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829190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g1QX2H4R7qyNtZLiRs7_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G3tqN3nPRX2nrEuRnwYGA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4.xml><?xml version="1.0" encoding="utf-8"?>
<p:tagLst xmlns:a="http://schemas.openxmlformats.org/drawingml/2006/main" xmlns:r="http://schemas.openxmlformats.org/officeDocument/2006/relationships" xmlns:p="http://schemas.openxmlformats.org/presentationml/2006/main">
  <p:tag name="SLIDESTYLE" val="CoverPag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rQK8I0BATfS.ENhRni.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I2I.msFzTNuhmKin5yxN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0IXCzrinRbSPg3bFkdHvZA"/>
</p:tagLst>
</file>

<file path=ppt/theme/theme1.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C047C262-1964-4FA4-9949-57FD1072430B}" vid="{BE8C3B22-6A3A-4544-8CCC-849C7B6A0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1660</Words>
  <Application>Microsoft Office PowerPoint</Application>
  <PresentationFormat>A4 Paper (210x297 mm)</PresentationFormat>
  <Paragraphs>390</Paragraphs>
  <Slides>28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arial</vt:lpstr>
      <vt:lpstr>Calibri</vt:lpstr>
      <vt:lpstr>Helvetica</vt:lpstr>
      <vt:lpstr>Blank</vt:lpstr>
      <vt:lpstr>think-cell Slide</vt:lpstr>
      <vt:lpstr>PowerPoint Presentation</vt:lpstr>
      <vt:lpstr>Agenda</vt:lpstr>
      <vt:lpstr>What are we modeling?</vt:lpstr>
      <vt:lpstr>Executive Summary and Recommendations</vt:lpstr>
      <vt:lpstr>Agenda</vt:lpstr>
      <vt:lpstr>Road deaths and accidents are down Fatalities decreased at a faster rate than accidents (34% and 21% decrease respectively from 2000-19)</vt:lpstr>
      <vt:lpstr>Hours with the highest frequency of crashes – are not the hours with the highest rate of road fatalities</vt:lpstr>
      <vt:lpstr>Location of crashes and fatalities are based on population regions.</vt:lpstr>
      <vt:lpstr>Agenda</vt:lpstr>
      <vt:lpstr>Data is divided into 11 tables</vt:lpstr>
      <vt:lpstr>Our final set of predictors after performing hypothesis tests and looking at data</vt:lpstr>
      <vt:lpstr>Agenda</vt:lpstr>
      <vt:lpstr>A number of predictors, while having a significant relationship showed a small Cramer V/correlation.</vt:lpstr>
      <vt:lpstr>Speed</vt:lpstr>
      <vt:lpstr>Region</vt:lpstr>
      <vt:lpstr>Age</vt:lpstr>
      <vt:lpstr>Accident type</vt:lpstr>
      <vt:lpstr>Hours</vt:lpstr>
      <vt:lpstr>Agenda</vt:lpstr>
      <vt:lpstr>An imbalanced dataset can cause issues Only 0.8% of people involved in a crash will die. We choose to optimize for recall</vt:lpstr>
      <vt:lpstr>Choosing the best model </vt:lpstr>
      <vt:lpstr>Basic random forest 99% accuracy is trivial</vt:lpstr>
      <vt:lpstr>Improving the model</vt:lpstr>
      <vt:lpstr>A note on SMOTE Improves precision, at great cost to recall</vt:lpstr>
      <vt:lpstr>Highest predictors</vt:lpstr>
      <vt:lpstr>Agenda</vt:lpstr>
      <vt:lpstr>Final reccomendations</vt:lpstr>
      <vt:lpstr>Areas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2017-06-15T05:32:27Z</dcterms:created>
  <dcterms:modified xsi:type="dcterms:W3CDTF">2023-09-03T14:56:25Z</dcterms:modified>
</cp:coreProperties>
</file>