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Bellefair"/>
      <p:regular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Bebas Neue"/>
      <p:regular r:id="rId49"/>
    </p:embeddedFont>
    <p:embeddedFont>
      <p:font typeface="Albert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22304-C1F7-41C1-BA9C-2FF5E7AC277E}">
  <a:tblStyle styleId="{39D22304-C1F7-41C1-BA9C-2FF5E7AC2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Bellefair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lbertSans-bold.fntdata"/><Relationship Id="rId50" Type="http://schemas.openxmlformats.org/officeDocument/2006/relationships/font" Target="fonts/AlbertSans-regular.fntdata"/><Relationship Id="rId53" Type="http://schemas.openxmlformats.org/officeDocument/2006/relationships/font" Target="fonts/AlbertSans-boldItalic.fntdata"/><Relationship Id="rId52" Type="http://schemas.openxmlformats.org/officeDocument/2006/relationships/font" Target="fonts/Alber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cc3850c9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cc3850c9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511f5a08e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511f5a08e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511f5a08e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511f5a08e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5148ec406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5148ec406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148ec406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148ec406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5148ec406c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5148ec406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5148ec406c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5148ec406c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正常血糖值在150以下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5148ec406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5148ec406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類別變數：worktype、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511d96c9a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511d96c9a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5148ec406c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5148ec406c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5148ec406c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5148ec406c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2cd3f822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2cd3f822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5148ec406c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5148ec406c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5148ec406c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5148ec406c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148ec406c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148ec406c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516caafa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516caafa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532ffab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532ffab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6532ffab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6532ffab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6532ffab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6532ffab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6532ffa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6532ffa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5148ec406c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5148ec406c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511d96c9a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511d96c9a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11d96c9a5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11d96c9a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153af115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153af115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5148ec40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5148ec40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5148ec406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5148ec40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5153af115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5153af115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5153af11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5153af11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511d96c9a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511d96c9a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5148ec40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5148ec40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207fd22f2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207fd22f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35c9f142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35c9f142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511f5a08e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511f5a08e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11f5a08e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511f5a08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11f5a08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11f5a08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11d96c9a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511d96c9a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11f5a08e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11f5a08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11f5a08e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11f5a08e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324175" y="1257450"/>
            <a:ext cx="64662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>
                <a:solidFill>
                  <a:srgbClr val="3C3C3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09325" y="3035250"/>
            <a:ext cx="2754900" cy="58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13" name="Google Shape;13;p2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>
            <p:ph hasCustomPrompt="1" type="title"/>
          </p:nvPr>
        </p:nvSpPr>
        <p:spPr>
          <a:xfrm>
            <a:off x="1275600" y="1823025"/>
            <a:ext cx="6592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3" name="Google Shape;243;p11"/>
          <p:cNvSpPr txBox="1"/>
          <p:nvPr>
            <p:ph idx="1" type="subTitle"/>
          </p:nvPr>
        </p:nvSpPr>
        <p:spPr>
          <a:xfrm>
            <a:off x="3195900" y="2744475"/>
            <a:ext cx="2752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4" name="Google Shape;244;p11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245" name="Google Shape;245;p11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208541" y="2307856"/>
            <a:ext cx="288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2" type="subTitle"/>
          </p:nvPr>
        </p:nvSpPr>
        <p:spPr>
          <a:xfrm>
            <a:off x="5039109" y="2306806"/>
            <a:ext cx="288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3" type="subTitle"/>
          </p:nvPr>
        </p:nvSpPr>
        <p:spPr>
          <a:xfrm>
            <a:off x="1208528" y="4051882"/>
            <a:ext cx="288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4" type="subTitle"/>
          </p:nvPr>
        </p:nvSpPr>
        <p:spPr>
          <a:xfrm>
            <a:off x="5045872" y="4051884"/>
            <a:ext cx="288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hasCustomPrompt="1" idx="5" type="title"/>
          </p:nvPr>
        </p:nvSpPr>
        <p:spPr>
          <a:xfrm>
            <a:off x="2286600" y="1319318"/>
            <a:ext cx="7335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/>
          <p:nvPr>
            <p:ph hasCustomPrompt="1" idx="6" type="title"/>
          </p:nvPr>
        </p:nvSpPr>
        <p:spPr>
          <a:xfrm>
            <a:off x="2287625" y="3064355"/>
            <a:ext cx="7314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hasCustomPrompt="1" idx="7" type="title"/>
          </p:nvPr>
        </p:nvSpPr>
        <p:spPr>
          <a:xfrm>
            <a:off x="6118203" y="1318716"/>
            <a:ext cx="7314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hasCustomPrompt="1" idx="8" type="title"/>
          </p:nvPr>
        </p:nvSpPr>
        <p:spPr>
          <a:xfrm>
            <a:off x="6124974" y="3064356"/>
            <a:ext cx="7314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9" type="subTitle"/>
          </p:nvPr>
        </p:nvSpPr>
        <p:spPr>
          <a:xfrm>
            <a:off x="1210700" y="1773499"/>
            <a:ext cx="2886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idx="13" type="subTitle"/>
          </p:nvPr>
        </p:nvSpPr>
        <p:spPr>
          <a:xfrm>
            <a:off x="1208525" y="3517529"/>
            <a:ext cx="2889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idx="14" type="subTitle"/>
          </p:nvPr>
        </p:nvSpPr>
        <p:spPr>
          <a:xfrm>
            <a:off x="5039100" y="1772449"/>
            <a:ext cx="2889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5" type="subTitle"/>
          </p:nvPr>
        </p:nvSpPr>
        <p:spPr>
          <a:xfrm>
            <a:off x="5045875" y="3517529"/>
            <a:ext cx="2889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1" name="Google Shape;291;p13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292" name="Google Shape;292;p13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3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4" name="Google Shape;314;p14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315" name="Google Shape;315;p14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4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>
            <p:ph idx="1" type="subTitle"/>
          </p:nvPr>
        </p:nvSpPr>
        <p:spPr>
          <a:xfrm>
            <a:off x="5185039" y="2300900"/>
            <a:ext cx="30924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8" name="Google Shape;338;p15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339" name="Google Shape;339;p15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" name="Google Shape;342;p15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 txBox="1"/>
          <p:nvPr>
            <p:ph type="title"/>
          </p:nvPr>
        </p:nvSpPr>
        <p:spPr>
          <a:xfrm>
            <a:off x="720000" y="445025"/>
            <a:ext cx="4261200" cy="126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16"/>
          <p:cNvSpPr txBox="1"/>
          <p:nvPr>
            <p:ph idx="1" type="body"/>
          </p:nvPr>
        </p:nvSpPr>
        <p:spPr>
          <a:xfrm>
            <a:off x="720000" y="1685875"/>
            <a:ext cx="4402800" cy="22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362" name="Google Shape;362;p16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363" name="Google Shape;363;p16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16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367" name="Google Shape;367;p16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2" name="Google Shape;382;p16"/>
          <p:cNvSpPr/>
          <p:nvPr>
            <p:ph idx="2" type="pic"/>
          </p:nvPr>
        </p:nvSpPr>
        <p:spPr>
          <a:xfrm flipH="1">
            <a:off x="5277474" y="539500"/>
            <a:ext cx="31533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7"/>
          <p:cNvSpPr txBox="1"/>
          <p:nvPr>
            <p:ph type="title"/>
          </p:nvPr>
        </p:nvSpPr>
        <p:spPr>
          <a:xfrm>
            <a:off x="720000" y="445025"/>
            <a:ext cx="4041900" cy="126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17"/>
          <p:cNvSpPr txBox="1"/>
          <p:nvPr>
            <p:ph idx="1" type="body"/>
          </p:nvPr>
        </p:nvSpPr>
        <p:spPr>
          <a:xfrm>
            <a:off x="720000" y="1914475"/>
            <a:ext cx="40419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387" name="Google Shape;387;p17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388" name="Google Shape;388;p17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" name="Google Shape;391;p17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17"/>
          <p:cNvSpPr/>
          <p:nvPr>
            <p:ph idx="2" type="pic"/>
          </p:nvPr>
        </p:nvSpPr>
        <p:spPr>
          <a:xfrm flipH="1">
            <a:off x="5277474" y="539500"/>
            <a:ext cx="31533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 txBox="1"/>
          <p:nvPr>
            <p:ph type="title"/>
          </p:nvPr>
        </p:nvSpPr>
        <p:spPr>
          <a:xfrm>
            <a:off x="717750" y="445025"/>
            <a:ext cx="77085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1" name="Google Shape;411;p18"/>
          <p:cNvSpPr txBox="1"/>
          <p:nvPr>
            <p:ph idx="1" type="body"/>
          </p:nvPr>
        </p:nvSpPr>
        <p:spPr>
          <a:xfrm>
            <a:off x="717750" y="1156875"/>
            <a:ext cx="77085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9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713225" y="1661725"/>
            <a:ext cx="3758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SemiBold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416" name="Google Shape;416;p19"/>
          <p:cNvSpPr txBox="1"/>
          <p:nvPr>
            <p:ph idx="2" type="body"/>
          </p:nvPr>
        </p:nvSpPr>
        <p:spPr>
          <a:xfrm>
            <a:off x="4665900" y="1661725"/>
            <a:ext cx="3758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SemiBold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F2817"/>
              </a:buClr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417" name="Google Shape;417;p19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418" name="Google Shape;418;p19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19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422" name="Google Shape;422;p19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0"/>
          <p:cNvSpPr txBox="1"/>
          <p:nvPr>
            <p:ph idx="1" type="subTitle"/>
          </p:nvPr>
        </p:nvSpPr>
        <p:spPr>
          <a:xfrm>
            <a:off x="720000" y="2232900"/>
            <a:ext cx="23364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2" type="subTitle"/>
          </p:nvPr>
        </p:nvSpPr>
        <p:spPr>
          <a:xfrm>
            <a:off x="3403800" y="2232899"/>
            <a:ext cx="23364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3" type="subTitle"/>
          </p:nvPr>
        </p:nvSpPr>
        <p:spPr>
          <a:xfrm>
            <a:off x="6087600" y="2232900"/>
            <a:ext cx="23364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20"/>
          <p:cNvSpPr txBox="1"/>
          <p:nvPr>
            <p:ph idx="4" type="subTitle"/>
          </p:nvPr>
        </p:nvSpPr>
        <p:spPr>
          <a:xfrm>
            <a:off x="720000" y="1695400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20"/>
          <p:cNvSpPr txBox="1"/>
          <p:nvPr>
            <p:ph idx="5" type="subTitle"/>
          </p:nvPr>
        </p:nvSpPr>
        <p:spPr>
          <a:xfrm>
            <a:off x="6087600" y="1695400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6" type="subTitle"/>
          </p:nvPr>
        </p:nvSpPr>
        <p:spPr>
          <a:xfrm>
            <a:off x="3403800" y="1695400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6" name="Google Shape;446;p20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447" name="Google Shape;447;p20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0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451" name="Google Shape;451;p20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>
            <p:ph type="title"/>
          </p:nvPr>
        </p:nvSpPr>
        <p:spPr>
          <a:xfrm>
            <a:off x="1273800" y="2265300"/>
            <a:ext cx="65964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3908900" y="923256"/>
            <a:ext cx="1268400" cy="12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3195900" y="3187044"/>
            <a:ext cx="2752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3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49" name="Google Shape;49;p3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1"/>
          <p:cNvSpPr txBox="1"/>
          <p:nvPr>
            <p:ph idx="1" type="subTitle"/>
          </p:nvPr>
        </p:nvSpPr>
        <p:spPr>
          <a:xfrm>
            <a:off x="719975" y="2062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1"/>
          <p:cNvSpPr txBox="1"/>
          <p:nvPr>
            <p:ph idx="2" type="subTitle"/>
          </p:nvPr>
        </p:nvSpPr>
        <p:spPr>
          <a:xfrm>
            <a:off x="3419248" y="2062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1"/>
          <p:cNvSpPr txBox="1"/>
          <p:nvPr>
            <p:ph idx="3" type="subTitle"/>
          </p:nvPr>
        </p:nvSpPr>
        <p:spPr>
          <a:xfrm>
            <a:off x="719975" y="36088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1"/>
          <p:cNvSpPr txBox="1"/>
          <p:nvPr>
            <p:ph idx="4" type="subTitle"/>
          </p:nvPr>
        </p:nvSpPr>
        <p:spPr>
          <a:xfrm>
            <a:off x="3419248" y="36088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1"/>
          <p:cNvSpPr txBox="1"/>
          <p:nvPr>
            <p:ph idx="5" type="subTitle"/>
          </p:nvPr>
        </p:nvSpPr>
        <p:spPr>
          <a:xfrm>
            <a:off x="6118520" y="2062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21"/>
          <p:cNvSpPr txBox="1"/>
          <p:nvPr>
            <p:ph idx="6" type="subTitle"/>
          </p:nvPr>
        </p:nvSpPr>
        <p:spPr>
          <a:xfrm>
            <a:off x="6118520" y="36088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1"/>
          <p:cNvSpPr txBox="1"/>
          <p:nvPr>
            <p:ph idx="7" type="subTitle"/>
          </p:nvPr>
        </p:nvSpPr>
        <p:spPr>
          <a:xfrm>
            <a:off x="719975" y="1528025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p21"/>
          <p:cNvSpPr txBox="1"/>
          <p:nvPr>
            <p:ph idx="8" type="subTitle"/>
          </p:nvPr>
        </p:nvSpPr>
        <p:spPr>
          <a:xfrm>
            <a:off x="3419248" y="1528025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21"/>
          <p:cNvSpPr txBox="1"/>
          <p:nvPr>
            <p:ph idx="9" type="subTitle"/>
          </p:nvPr>
        </p:nvSpPr>
        <p:spPr>
          <a:xfrm>
            <a:off x="6118520" y="1528025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8" name="Google Shape;478;p21"/>
          <p:cNvSpPr txBox="1"/>
          <p:nvPr>
            <p:ph idx="13" type="subTitle"/>
          </p:nvPr>
        </p:nvSpPr>
        <p:spPr>
          <a:xfrm>
            <a:off x="719975" y="3074450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9" name="Google Shape;479;p21"/>
          <p:cNvSpPr txBox="1"/>
          <p:nvPr>
            <p:ph idx="14" type="subTitle"/>
          </p:nvPr>
        </p:nvSpPr>
        <p:spPr>
          <a:xfrm>
            <a:off x="3419250" y="3074450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0" name="Google Shape;480;p21"/>
          <p:cNvSpPr txBox="1"/>
          <p:nvPr>
            <p:ph idx="15" type="subTitle"/>
          </p:nvPr>
        </p:nvSpPr>
        <p:spPr>
          <a:xfrm>
            <a:off x="6118525" y="3074450"/>
            <a:ext cx="23055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81" name="Google Shape;481;p21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482" name="Google Shape;482;p21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21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486" name="Google Shape;486;p21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2"/>
          <p:cNvSpPr txBox="1"/>
          <p:nvPr>
            <p:ph hasCustomPrompt="1" type="title"/>
          </p:nvPr>
        </p:nvSpPr>
        <p:spPr>
          <a:xfrm>
            <a:off x="1848000" y="752762"/>
            <a:ext cx="54480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04" name="Google Shape;504;p22"/>
          <p:cNvSpPr txBox="1"/>
          <p:nvPr>
            <p:ph idx="1" type="subTitle"/>
          </p:nvPr>
        </p:nvSpPr>
        <p:spPr>
          <a:xfrm>
            <a:off x="1848000" y="2081933"/>
            <a:ext cx="54480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2"/>
          <p:cNvSpPr txBox="1"/>
          <p:nvPr>
            <p:ph hasCustomPrompt="1" idx="2" type="title"/>
          </p:nvPr>
        </p:nvSpPr>
        <p:spPr>
          <a:xfrm>
            <a:off x="1848000" y="2459867"/>
            <a:ext cx="54480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06" name="Google Shape;506;p22"/>
          <p:cNvSpPr txBox="1"/>
          <p:nvPr>
            <p:ph idx="3" type="subTitle"/>
          </p:nvPr>
        </p:nvSpPr>
        <p:spPr>
          <a:xfrm>
            <a:off x="1848000" y="3789038"/>
            <a:ext cx="54480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7" name="Google Shape;507;p22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508" name="Google Shape;508;p22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/>
          <p:nvPr>
            <p:ph type="title"/>
          </p:nvPr>
        </p:nvSpPr>
        <p:spPr>
          <a:xfrm>
            <a:off x="1635750" y="539500"/>
            <a:ext cx="58725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1" name="Google Shape;541;p23"/>
          <p:cNvSpPr txBox="1"/>
          <p:nvPr>
            <p:ph idx="1" type="subTitle"/>
          </p:nvPr>
        </p:nvSpPr>
        <p:spPr>
          <a:xfrm>
            <a:off x="1635750" y="1741678"/>
            <a:ext cx="58725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2" name="Google Shape;542;p23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543" name="Google Shape;543;p23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3"/>
          <p:cNvSpPr txBox="1"/>
          <p:nvPr/>
        </p:nvSpPr>
        <p:spPr>
          <a:xfrm>
            <a:off x="2099100" y="3421049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4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577" name="Google Shape;577;p24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25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610" name="Google Shape;610;p25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25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614" name="Google Shape;614;p25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" type="subTitle"/>
          </p:nvPr>
        </p:nvSpPr>
        <p:spPr>
          <a:xfrm>
            <a:off x="722376" y="1211425"/>
            <a:ext cx="7708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4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84" name="Google Shape;84;p4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4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idx="1" type="subTitle"/>
          </p:nvPr>
        </p:nvSpPr>
        <p:spPr>
          <a:xfrm>
            <a:off x="1097613" y="1905474"/>
            <a:ext cx="2907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2" type="subTitle"/>
          </p:nvPr>
        </p:nvSpPr>
        <p:spPr>
          <a:xfrm>
            <a:off x="5138788" y="1905474"/>
            <a:ext cx="2907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3" type="subTitle"/>
          </p:nvPr>
        </p:nvSpPr>
        <p:spPr>
          <a:xfrm>
            <a:off x="1097613" y="2439825"/>
            <a:ext cx="2907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4" type="subTitle"/>
          </p:nvPr>
        </p:nvSpPr>
        <p:spPr>
          <a:xfrm>
            <a:off x="5138788" y="2439826"/>
            <a:ext cx="2907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111" name="Google Shape;111;p5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134" name="Google Shape;134;p6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6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>
            <p:ph type="title"/>
          </p:nvPr>
        </p:nvSpPr>
        <p:spPr>
          <a:xfrm>
            <a:off x="720000" y="445025"/>
            <a:ext cx="4041900" cy="126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720000" y="1935725"/>
            <a:ext cx="40419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7"/>
          <p:cNvSpPr/>
          <p:nvPr>
            <p:ph idx="2" type="pic"/>
          </p:nvPr>
        </p:nvSpPr>
        <p:spPr>
          <a:xfrm flipH="1">
            <a:off x="5277474" y="539500"/>
            <a:ext cx="31533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8" name="Google Shape;158;p7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159" name="Google Shape;159;p7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7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>
            <p:ph type="title"/>
          </p:nvPr>
        </p:nvSpPr>
        <p:spPr>
          <a:xfrm>
            <a:off x="713375" y="1401900"/>
            <a:ext cx="7717500" cy="233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1" name="Google Shape;181;p8"/>
          <p:cNvGrpSpPr/>
          <p:nvPr/>
        </p:nvGrpSpPr>
        <p:grpSpPr>
          <a:xfrm>
            <a:off x="165000" y="149269"/>
            <a:ext cx="8813999" cy="4844962"/>
            <a:chOff x="238125" y="894375"/>
            <a:chExt cx="7142625" cy="3926225"/>
          </a:xfrm>
        </p:grpSpPr>
        <p:sp>
          <p:nvSpPr>
            <p:cNvPr id="182" name="Google Shape;182;p8"/>
            <p:cNvSpPr/>
            <p:nvPr/>
          </p:nvSpPr>
          <p:spPr>
            <a:xfrm>
              <a:off x="307150" y="963775"/>
              <a:ext cx="5254275" cy="1892550"/>
            </a:xfrm>
            <a:custGeom>
              <a:rect b="b" l="l" r="r" t="t"/>
              <a:pathLst>
                <a:path extrusionOk="0" h="75702" w="210171">
                  <a:moveTo>
                    <a:pt x="210171" y="1"/>
                  </a:moveTo>
                  <a:lnTo>
                    <a:pt x="2986" y="1"/>
                  </a:lnTo>
                  <a:cubicBezTo>
                    <a:pt x="2915" y="1"/>
                    <a:pt x="2843" y="28"/>
                    <a:pt x="2789" y="84"/>
                  </a:cubicBezTo>
                  <a:lnTo>
                    <a:pt x="84" y="2787"/>
                  </a:lnTo>
                  <a:cubicBezTo>
                    <a:pt x="33" y="2838"/>
                    <a:pt x="1" y="2909"/>
                    <a:pt x="1" y="2986"/>
                  </a:cubicBezTo>
                  <a:lnTo>
                    <a:pt x="1" y="75702"/>
                  </a:lnTo>
                  <a:lnTo>
                    <a:pt x="560" y="75702"/>
                  </a:lnTo>
                  <a:lnTo>
                    <a:pt x="560" y="3103"/>
                  </a:lnTo>
                  <a:lnTo>
                    <a:pt x="3102" y="561"/>
                  </a:lnTo>
                  <a:lnTo>
                    <a:pt x="210171" y="561"/>
                  </a:lnTo>
                  <a:lnTo>
                    <a:pt x="21017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57100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10"/>
                  </a:moveTo>
                  <a:cubicBezTo>
                    <a:pt x="12567" y="0"/>
                    <a:pt x="12744" y="0"/>
                    <a:pt x="12854" y="110"/>
                  </a:cubicBezTo>
                  <a:cubicBezTo>
                    <a:pt x="12963" y="219"/>
                    <a:pt x="12963" y="396"/>
                    <a:pt x="12854" y="505"/>
                  </a:cubicBezTo>
                  <a:lnTo>
                    <a:pt x="506" y="12855"/>
                  </a:lnTo>
                  <a:cubicBezTo>
                    <a:pt x="396" y="12963"/>
                    <a:pt x="220" y="12963"/>
                    <a:pt x="110" y="12855"/>
                  </a:cubicBezTo>
                  <a:cubicBezTo>
                    <a:pt x="0" y="12745"/>
                    <a:pt x="0" y="12567"/>
                    <a:pt x="110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257100" y="9137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10"/>
                  </a:moveTo>
                  <a:cubicBezTo>
                    <a:pt x="14878" y="0"/>
                    <a:pt x="15055" y="0"/>
                    <a:pt x="15164" y="110"/>
                  </a:cubicBezTo>
                  <a:cubicBezTo>
                    <a:pt x="15274" y="219"/>
                    <a:pt x="15274" y="396"/>
                    <a:pt x="15164" y="505"/>
                  </a:cubicBezTo>
                  <a:lnTo>
                    <a:pt x="506" y="15165"/>
                  </a:lnTo>
                  <a:cubicBezTo>
                    <a:pt x="396" y="15273"/>
                    <a:pt x="220" y="15273"/>
                    <a:pt x="110" y="15165"/>
                  </a:cubicBezTo>
                  <a:cubicBezTo>
                    <a:pt x="0" y="15056"/>
                    <a:pt x="0" y="14877"/>
                    <a:pt x="110" y="1476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5710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10"/>
                  </a:moveTo>
                  <a:cubicBezTo>
                    <a:pt x="17189" y="0"/>
                    <a:pt x="17365" y="0"/>
                    <a:pt x="17475" y="110"/>
                  </a:cubicBezTo>
                  <a:cubicBezTo>
                    <a:pt x="17584" y="219"/>
                    <a:pt x="17584" y="396"/>
                    <a:pt x="17475" y="505"/>
                  </a:cubicBezTo>
                  <a:lnTo>
                    <a:pt x="506" y="17474"/>
                  </a:lnTo>
                  <a:cubicBezTo>
                    <a:pt x="396" y="17584"/>
                    <a:pt x="220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38125" y="914400"/>
              <a:ext cx="5288400" cy="1941900"/>
            </a:xfrm>
            <a:custGeom>
              <a:rect b="b" l="l" r="r" t="t"/>
              <a:pathLst>
                <a:path extrusionOk="0" h="77676" w="211536">
                  <a:moveTo>
                    <a:pt x="11276" y="560"/>
                  </a:moveTo>
                  <a:lnTo>
                    <a:pt x="211535" y="560"/>
                  </a:lnTo>
                  <a:lnTo>
                    <a:pt x="211535" y="1"/>
                  </a:lnTo>
                  <a:lnTo>
                    <a:pt x="11159" y="1"/>
                  </a:lnTo>
                  <a:cubicBezTo>
                    <a:pt x="11087" y="1"/>
                    <a:pt x="11016" y="29"/>
                    <a:pt x="10962" y="83"/>
                  </a:cubicBezTo>
                  <a:lnTo>
                    <a:pt x="871" y="10174"/>
                  </a:lnTo>
                  <a:cubicBezTo>
                    <a:pt x="819" y="10225"/>
                    <a:pt x="787" y="10295"/>
                    <a:pt x="787" y="10374"/>
                  </a:cubicBezTo>
                  <a:lnTo>
                    <a:pt x="787" y="73641"/>
                  </a:lnTo>
                  <a:cubicBezTo>
                    <a:pt x="483" y="73754"/>
                    <a:pt x="267" y="74047"/>
                    <a:pt x="267" y="74390"/>
                  </a:cubicBezTo>
                  <a:cubicBezTo>
                    <a:pt x="267" y="74734"/>
                    <a:pt x="483" y="75026"/>
                    <a:pt x="787" y="75140"/>
                  </a:cubicBezTo>
                  <a:lnTo>
                    <a:pt x="787" y="76647"/>
                  </a:lnTo>
                  <a:cubicBezTo>
                    <a:pt x="333" y="76770"/>
                    <a:pt x="0" y="77185"/>
                    <a:pt x="0" y="77675"/>
                  </a:cubicBezTo>
                  <a:lnTo>
                    <a:pt x="2134" y="77675"/>
                  </a:lnTo>
                  <a:cubicBezTo>
                    <a:pt x="2134" y="77185"/>
                    <a:pt x="1799" y="76770"/>
                    <a:pt x="1347" y="76647"/>
                  </a:cubicBezTo>
                  <a:lnTo>
                    <a:pt x="1347" y="75140"/>
                  </a:lnTo>
                  <a:cubicBezTo>
                    <a:pt x="1650" y="75026"/>
                    <a:pt x="1867" y="74734"/>
                    <a:pt x="1867" y="74390"/>
                  </a:cubicBezTo>
                  <a:cubicBezTo>
                    <a:pt x="1867" y="74047"/>
                    <a:pt x="1650" y="73754"/>
                    <a:pt x="1347" y="73641"/>
                  </a:cubicBezTo>
                  <a:lnTo>
                    <a:pt x="1347" y="10489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67950" y="10261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4" y="1"/>
                  </a:moveTo>
                  <a:cubicBezTo>
                    <a:pt x="392" y="1"/>
                    <a:pt x="1" y="392"/>
                    <a:pt x="1" y="876"/>
                  </a:cubicBezTo>
                  <a:cubicBezTo>
                    <a:pt x="1" y="1358"/>
                    <a:pt x="392" y="1749"/>
                    <a:pt x="874" y="1749"/>
                  </a:cubicBezTo>
                  <a:cubicBezTo>
                    <a:pt x="1358" y="1749"/>
                    <a:pt x="1749" y="1358"/>
                    <a:pt x="1749" y="876"/>
                  </a:cubicBezTo>
                  <a:cubicBezTo>
                    <a:pt x="1749" y="392"/>
                    <a:pt x="1358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521300" y="963775"/>
              <a:ext cx="1790400" cy="1892550"/>
            </a:xfrm>
            <a:custGeom>
              <a:rect b="b" l="l" r="r" t="t"/>
              <a:pathLst>
                <a:path extrusionOk="0" h="75702" w="71616">
                  <a:moveTo>
                    <a:pt x="71533" y="2787"/>
                  </a:moveTo>
                  <a:lnTo>
                    <a:pt x="68829" y="82"/>
                  </a:lnTo>
                  <a:cubicBezTo>
                    <a:pt x="68774" y="28"/>
                    <a:pt x="68702" y="1"/>
                    <a:pt x="68630" y="1"/>
                  </a:cubicBezTo>
                  <a:lnTo>
                    <a:pt x="1" y="1"/>
                  </a:lnTo>
                  <a:lnTo>
                    <a:pt x="1" y="561"/>
                  </a:lnTo>
                  <a:lnTo>
                    <a:pt x="68515" y="561"/>
                  </a:lnTo>
                  <a:lnTo>
                    <a:pt x="71056" y="3103"/>
                  </a:lnTo>
                  <a:lnTo>
                    <a:pt x="71056" y="75702"/>
                  </a:lnTo>
                  <a:lnTo>
                    <a:pt x="71616" y="75702"/>
                  </a:lnTo>
                  <a:lnTo>
                    <a:pt x="71616" y="2986"/>
                  </a:lnTo>
                  <a:cubicBezTo>
                    <a:pt x="71616" y="2909"/>
                    <a:pt x="71584" y="2838"/>
                    <a:pt x="71533" y="278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7037675" y="913725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10"/>
                  </a:moveTo>
                  <a:cubicBezTo>
                    <a:pt x="396" y="0"/>
                    <a:pt x="220" y="0"/>
                    <a:pt x="110" y="110"/>
                  </a:cubicBezTo>
                  <a:cubicBezTo>
                    <a:pt x="1" y="219"/>
                    <a:pt x="1" y="396"/>
                    <a:pt x="110" y="505"/>
                  </a:cubicBezTo>
                  <a:lnTo>
                    <a:pt x="12458" y="12855"/>
                  </a:lnTo>
                  <a:cubicBezTo>
                    <a:pt x="12567" y="12963"/>
                    <a:pt x="12744" y="12963"/>
                    <a:pt x="12854" y="12855"/>
                  </a:cubicBezTo>
                  <a:cubicBezTo>
                    <a:pt x="12963" y="12745"/>
                    <a:pt x="12963" y="12567"/>
                    <a:pt x="12854" y="1245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979900" y="9137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10"/>
                  </a:moveTo>
                  <a:cubicBezTo>
                    <a:pt x="397" y="0"/>
                    <a:pt x="220" y="0"/>
                    <a:pt x="111" y="110"/>
                  </a:cubicBezTo>
                  <a:cubicBezTo>
                    <a:pt x="1" y="219"/>
                    <a:pt x="1" y="396"/>
                    <a:pt x="111" y="505"/>
                  </a:cubicBezTo>
                  <a:lnTo>
                    <a:pt x="14769" y="15165"/>
                  </a:lnTo>
                  <a:cubicBezTo>
                    <a:pt x="14878" y="15273"/>
                    <a:pt x="15055" y="15273"/>
                    <a:pt x="15165" y="15165"/>
                  </a:cubicBezTo>
                  <a:cubicBezTo>
                    <a:pt x="15274" y="15056"/>
                    <a:pt x="15274" y="14877"/>
                    <a:pt x="15165" y="14768"/>
                  </a:cubicBezTo>
                  <a:lnTo>
                    <a:pt x="506" y="110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922150" y="91372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10"/>
                  </a:moveTo>
                  <a:cubicBezTo>
                    <a:pt x="396" y="0"/>
                    <a:pt x="219" y="0"/>
                    <a:pt x="110" y="110"/>
                  </a:cubicBezTo>
                  <a:cubicBezTo>
                    <a:pt x="0" y="219"/>
                    <a:pt x="0" y="396"/>
                    <a:pt x="110" y="505"/>
                  </a:cubicBezTo>
                  <a:lnTo>
                    <a:pt x="17080" y="17474"/>
                  </a:lnTo>
                  <a:cubicBezTo>
                    <a:pt x="17188" y="17584"/>
                    <a:pt x="17367" y="17584"/>
                    <a:pt x="17476" y="17474"/>
                  </a:cubicBezTo>
                  <a:cubicBezTo>
                    <a:pt x="17584" y="17366"/>
                    <a:pt x="17584" y="17188"/>
                    <a:pt x="17476" y="1707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521300" y="914400"/>
              <a:ext cx="1859450" cy="1941900"/>
            </a:xfrm>
            <a:custGeom>
              <a:rect b="b" l="l" r="r" t="t"/>
              <a:pathLst>
                <a:path extrusionOk="0" h="77676" w="74378">
                  <a:moveTo>
                    <a:pt x="72245" y="77675"/>
                  </a:moveTo>
                  <a:lnTo>
                    <a:pt x="74378" y="77675"/>
                  </a:lnTo>
                  <a:cubicBezTo>
                    <a:pt x="74378" y="77185"/>
                    <a:pt x="74045" y="76770"/>
                    <a:pt x="73590" y="76647"/>
                  </a:cubicBezTo>
                  <a:lnTo>
                    <a:pt x="73590" y="75140"/>
                  </a:lnTo>
                  <a:cubicBezTo>
                    <a:pt x="73894" y="75026"/>
                    <a:pt x="74110" y="74734"/>
                    <a:pt x="74110" y="74390"/>
                  </a:cubicBezTo>
                  <a:cubicBezTo>
                    <a:pt x="74110" y="74047"/>
                    <a:pt x="73894" y="73754"/>
                    <a:pt x="73590" y="73641"/>
                  </a:cubicBezTo>
                  <a:lnTo>
                    <a:pt x="73590" y="10374"/>
                  </a:lnTo>
                  <a:cubicBezTo>
                    <a:pt x="73590" y="10295"/>
                    <a:pt x="73558" y="10225"/>
                    <a:pt x="73507" y="10174"/>
                  </a:cubicBezTo>
                  <a:lnTo>
                    <a:pt x="63416" y="83"/>
                  </a:lnTo>
                  <a:cubicBezTo>
                    <a:pt x="63362" y="29"/>
                    <a:pt x="63291" y="1"/>
                    <a:pt x="63219" y="1"/>
                  </a:cubicBezTo>
                  <a:lnTo>
                    <a:pt x="1" y="1"/>
                  </a:lnTo>
                  <a:lnTo>
                    <a:pt x="1" y="560"/>
                  </a:lnTo>
                  <a:lnTo>
                    <a:pt x="63104" y="560"/>
                  </a:lnTo>
                  <a:lnTo>
                    <a:pt x="73031" y="10489"/>
                  </a:lnTo>
                  <a:lnTo>
                    <a:pt x="73031" y="73641"/>
                  </a:lnTo>
                  <a:cubicBezTo>
                    <a:pt x="72727" y="73754"/>
                    <a:pt x="72511" y="74047"/>
                    <a:pt x="72511" y="74390"/>
                  </a:cubicBezTo>
                  <a:cubicBezTo>
                    <a:pt x="72511" y="74734"/>
                    <a:pt x="72727" y="75026"/>
                    <a:pt x="73031" y="75140"/>
                  </a:cubicBezTo>
                  <a:lnTo>
                    <a:pt x="73031" y="76647"/>
                  </a:lnTo>
                  <a:cubicBezTo>
                    <a:pt x="72578" y="76770"/>
                    <a:pt x="72245" y="77185"/>
                    <a:pt x="72245" y="77675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207175" y="10261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9"/>
                  </a:moveTo>
                  <a:cubicBezTo>
                    <a:pt x="1356" y="1749"/>
                    <a:pt x="1749" y="1356"/>
                    <a:pt x="1749" y="876"/>
                  </a:cubicBezTo>
                  <a:cubicBezTo>
                    <a:pt x="1749" y="394"/>
                    <a:pt x="1356" y="1"/>
                    <a:pt x="876" y="1"/>
                  </a:cubicBezTo>
                  <a:cubicBezTo>
                    <a:pt x="394" y="1"/>
                    <a:pt x="1" y="394"/>
                    <a:pt x="1" y="876"/>
                  </a:cubicBezTo>
                  <a:cubicBezTo>
                    <a:pt x="1" y="1356"/>
                    <a:pt x="394" y="1749"/>
                    <a:pt x="876" y="1749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07150" y="2856300"/>
              <a:ext cx="5248250" cy="1892525"/>
            </a:xfrm>
            <a:custGeom>
              <a:rect b="b" l="l" r="r" t="t"/>
              <a:pathLst>
                <a:path extrusionOk="0" h="75701" w="209930">
                  <a:moveTo>
                    <a:pt x="209930" y="75141"/>
                  </a:moveTo>
                  <a:lnTo>
                    <a:pt x="3102" y="75141"/>
                  </a:lnTo>
                  <a:lnTo>
                    <a:pt x="560" y="72598"/>
                  </a:lnTo>
                  <a:lnTo>
                    <a:pt x="560" y="1"/>
                  </a:lnTo>
                  <a:lnTo>
                    <a:pt x="1" y="1"/>
                  </a:lnTo>
                  <a:lnTo>
                    <a:pt x="1" y="72715"/>
                  </a:lnTo>
                  <a:cubicBezTo>
                    <a:pt x="1" y="72793"/>
                    <a:pt x="33" y="72864"/>
                    <a:pt x="84" y="72915"/>
                  </a:cubicBezTo>
                  <a:lnTo>
                    <a:pt x="2789" y="75619"/>
                  </a:lnTo>
                  <a:cubicBezTo>
                    <a:pt x="2843" y="75673"/>
                    <a:pt x="2915" y="75701"/>
                    <a:pt x="2986" y="75701"/>
                  </a:cubicBezTo>
                  <a:lnTo>
                    <a:pt x="209930" y="75701"/>
                  </a:lnTo>
                  <a:lnTo>
                    <a:pt x="209930" y="751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257100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12458" y="12853"/>
                  </a:moveTo>
                  <a:cubicBezTo>
                    <a:pt x="12567" y="12963"/>
                    <a:pt x="12744" y="12963"/>
                    <a:pt x="12854" y="12853"/>
                  </a:cubicBezTo>
                  <a:cubicBezTo>
                    <a:pt x="12963" y="12745"/>
                    <a:pt x="12963" y="12567"/>
                    <a:pt x="12854" y="12458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20"/>
                    <a:pt x="0" y="396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257100" y="4417025"/>
              <a:ext cx="381850" cy="381850"/>
            </a:xfrm>
            <a:custGeom>
              <a:rect b="b" l="l" r="r" t="t"/>
              <a:pathLst>
                <a:path extrusionOk="0" h="15274" w="15274">
                  <a:moveTo>
                    <a:pt x="14768" y="15164"/>
                  </a:moveTo>
                  <a:cubicBezTo>
                    <a:pt x="14878" y="15274"/>
                    <a:pt x="15055" y="15274"/>
                    <a:pt x="15164" y="15164"/>
                  </a:cubicBezTo>
                  <a:cubicBezTo>
                    <a:pt x="15274" y="15056"/>
                    <a:pt x="15274" y="14878"/>
                    <a:pt x="15164" y="14769"/>
                  </a:cubicBezTo>
                  <a:lnTo>
                    <a:pt x="506" y="110"/>
                  </a:lnTo>
                  <a:cubicBezTo>
                    <a:pt x="396" y="1"/>
                    <a:pt x="220" y="1"/>
                    <a:pt x="110" y="110"/>
                  </a:cubicBezTo>
                  <a:cubicBezTo>
                    <a:pt x="0" y="220"/>
                    <a:pt x="0" y="397"/>
                    <a:pt x="110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25710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17079" y="17474"/>
                  </a:moveTo>
                  <a:cubicBezTo>
                    <a:pt x="17189" y="17584"/>
                    <a:pt x="17365" y="17584"/>
                    <a:pt x="17475" y="17474"/>
                  </a:cubicBezTo>
                  <a:cubicBezTo>
                    <a:pt x="17584" y="17366"/>
                    <a:pt x="17584" y="17188"/>
                    <a:pt x="17475" y="17079"/>
                  </a:cubicBezTo>
                  <a:lnTo>
                    <a:pt x="506" y="110"/>
                  </a:lnTo>
                  <a:cubicBezTo>
                    <a:pt x="396" y="0"/>
                    <a:pt x="220" y="0"/>
                    <a:pt x="110" y="110"/>
                  </a:cubicBezTo>
                  <a:cubicBezTo>
                    <a:pt x="0" y="219"/>
                    <a:pt x="0" y="396"/>
                    <a:pt x="110" y="506"/>
                  </a:cubicBezTo>
                  <a:lnTo>
                    <a:pt x="17079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38125" y="2856275"/>
              <a:ext cx="5317275" cy="1941925"/>
            </a:xfrm>
            <a:custGeom>
              <a:rect b="b" l="l" r="r" t="t"/>
              <a:pathLst>
                <a:path extrusionOk="0" h="77677" w="212691">
                  <a:moveTo>
                    <a:pt x="212691" y="77117"/>
                  </a:moveTo>
                  <a:lnTo>
                    <a:pt x="11276" y="77117"/>
                  </a:lnTo>
                  <a:lnTo>
                    <a:pt x="1347" y="67188"/>
                  </a:lnTo>
                  <a:lnTo>
                    <a:pt x="1347" y="4036"/>
                  </a:lnTo>
                  <a:cubicBezTo>
                    <a:pt x="1650" y="3923"/>
                    <a:pt x="1867" y="3630"/>
                    <a:pt x="1867" y="3287"/>
                  </a:cubicBezTo>
                  <a:cubicBezTo>
                    <a:pt x="1867" y="2943"/>
                    <a:pt x="1650" y="2651"/>
                    <a:pt x="1347" y="2537"/>
                  </a:cubicBezTo>
                  <a:lnTo>
                    <a:pt x="1347" y="1030"/>
                  </a:lnTo>
                  <a:cubicBezTo>
                    <a:pt x="1799" y="907"/>
                    <a:pt x="2134" y="494"/>
                    <a:pt x="2134" y="0"/>
                  </a:cubicBezTo>
                  <a:lnTo>
                    <a:pt x="0" y="0"/>
                  </a:lnTo>
                  <a:cubicBezTo>
                    <a:pt x="0" y="494"/>
                    <a:pt x="333" y="907"/>
                    <a:pt x="787" y="1030"/>
                  </a:cubicBezTo>
                  <a:lnTo>
                    <a:pt x="787" y="2537"/>
                  </a:lnTo>
                  <a:cubicBezTo>
                    <a:pt x="483" y="2651"/>
                    <a:pt x="267" y="2943"/>
                    <a:pt x="267" y="3287"/>
                  </a:cubicBezTo>
                  <a:cubicBezTo>
                    <a:pt x="267" y="3630"/>
                    <a:pt x="483" y="3923"/>
                    <a:pt x="787" y="4036"/>
                  </a:cubicBezTo>
                  <a:lnTo>
                    <a:pt x="787" y="67303"/>
                  </a:lnTo>
                  <a:cubicBezTo>
                    <a:pt x="787" y="67382"/>
                    <a:pt x="819" y="67452"/>
                    <a:pt x="871" y="67503"/>
                  </a:cubicBezTo>
                  <a:lnTo>
                    <a:pt x="10962" y="77594"/>
                  </a:lnTo>
                  <a:cubicBezTo>
                    <a:pt x="11016" y="77650"/>
                    <a:pt x="11087" y="77676"/>
                    <a:pt x="11159" y="77676"/>
                  </a:cubicBezTo>
                  <a:lnTo>
                    <a:pt x="212691" y="77676"/>
                  </a:lnTo>
                  <a:lnTo>
                    <a:pt x="212691" y="77117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67950" y="46427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526925" y="2856275"/>
              <a:ext cx="1784775" cy="1892550"/>
            </a:xfrm>
            <a:custGeom>
              <a:rect b="b" l="l" r="r" t="t"/>
              <a:pathLst>
                <a:path extrusionOk="0" h="75702" w="71391">
                  <a:moveTo>
                    <a:pt x="70831" y="0"/>
                  </a:moveTo>
                  <a:lnTo>
                    <a:pt x="70831" y="72599"/>
                  </a:lnTo>
                  <a:lnTo>
                    <a:pt x="68290" y="75142"/>
                  </a:lnTo>
                  <a:lnTo>
                    <a:pt x="1" y="75142"/>
                  </a:lnTo>
                  <a:lnTo>
                    <a:pt x="1" y="75702"/>
                  </a:lnTo>
                  <a:lnTo>
                    <a:pt x="68405" y="75702"/>
                  </a:lnTo>
                  <a:cubicBezTo>
                    <a:pt x="68477" y="75702"/>
                    <a:pt x="68549" y="75674"/>
                    <a:pt x="68604" y="75620"/>
                  </a:cubicBezTo>
                  <a:lnTo>
                    <a:pt x="71308" y="72915"/>
                  </a:lnTo>
                  <a:cubicBezTo>
                    <a:pt x="71359" y="72865"/>
                    <a:pt x="71391" y="72794"/>
                    <a:pt x="71391" y="72716"/>
                  </a:cubicBezTo>
                  <a:lnTo>
                    <a:pt x="71391" y="0"/>
                  </a:lnTo>
                  <a:lnTo>
                    <a:pt x="708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37675" y="4474800"/>
              <a:ext cx="324100" cy="324075"/>
            </a:xfrm>
            <a:custGeom>
              <a:rect b="b" l="l" r="r" t="t"/>
              <a:pathLst>
                <a:path extrusionOk="0" h="12963" w="12964">
                  <a:moveTo>
                    <a:pt x="506" y="12853"/>
                  </a:moveTo>
                  <a:cubicBezTo>
                    <a:pt x="396" y="12963"/>
                    <a:pt x="220" y="12963"/>
                    <a:pt x="110" y="12853"/>
                  </a:cubicBezTo>
                  <a:cubicBezTo>
                    <a:pt x="1" y="12745"/>
                    <a:pt x="1" y="12567"/>
                    <a:pt x="110" y="12458"/>
                  </a:cubicBezTo>
                  <a:lnTo>
                    <a:pt x="12458" y="110"/>
                  </a:lnTo>
                  <a:cubicBezTo>
                    <a:pt x="12567" y="0"/>
                    <a:pt x="12744" y="0"/>
                    <a:pt x="12854" y="110"/>
                  </a:cubicBezTo>
                  <a:cubicBezTo>
                    <a:pt x="12963" y="220"/>
                    <a:pt x="12963" y="396"/>
                    <a:pt x="12854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979900" y="4417025"/>
              <a:ext cx="381875" cy="381850"/>
            </a:xfrm>
            <a:custGeom>
              <a:rect b="b" l="l" r="r" t="t"/>
              <a:pathLst>
                <a:path extrusionOk="0" h="15274" w="15275">
                  <a:moveTo>
                    <a:pt x="506" y="15164"/>
                  </a:moveTo>
                  <a:cubicBezTo>
                    <a:pt x="397" y="15274"/>
                    <a:pt x="220" y="15274"/>
                    <a:pt x="111" y="15164"/>
                  </a:cubicBezTo>
                  <a:cubicBezTo>
                    <a:pt x="1" y="15056"/>
                    <a:pt x="1" y="14878"/>
                    <a:pt x="111" y="14769"/>
                  </a:cubicBezTo>
                  <a:lnTo>
                    <a:pt x="14769" y="110"/>
                  </a:lnTo>
                  <a:cubicBezTo>
                    <a:pt x="14878" y="1"/>
                    <a:pt x="15055" y="1"/>
                    <a:pt x="15165" y="110"/>
                  </a:cubicBezTo>
                  <a:cubicBezTo>
                    <a:pt x="15274" y="220"/>
                    <a:pt x="15274" y="397"/>
                    <a:pt x="15165" y="506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922150" y="4359275"/>
              <a:ext cx="439625" cy="439600"/>
            </a:xfrm>
            <a:custGeom>
              <a:rect b="b" l="l" r="r" t="t"/>
              <a:pathLst>
                <a:path extrusionOk="0" h="17584" w="17585">
                  <a:moveTo>
                    <a:pt x="506" y="17474"/>
                  </a:moveTo>
                  <a:cubicBezTo>
                    <a:pt x="396" y="17584"/>
                    <a:pt x="219" y="17584"/>
                    <a:pt x="110" y="17474"/>
                  </a:cubicBezTo>
                  <a:cubicBezTo>
                    <a:pt x="0" y="17366"/>
                    <a:pt x="0" y="17188"/>
                    <a:pt x="110" y="17079"/>
                  </a:cubicBezTo>
                  <a:lnTo>
                    <a:pt x="17080" y="110"/>
                  </a:lnTo>
                  <a:cubicBezTo>
                    <a:pt x="17188" y="0"/>
                    <a:pt x="17367" y="0"/>
                    <a:pt x="17476" y="110"/>
                  </a:cubicBezTo>
                  <a:cubicBezTo>
                    <a:pt x="17584" y="219"/>
                    <a:pt x="17584" y="396"/>
                    <a:pt x="17476" y="506"/>
                  </a:cubicBezTo>
                  <a:lnTo>
                    <a:pt x="506" y="17474"/>
                  </a:ln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526925" y="2856300"/>
              <a:ext cx="1853825" cy="1941925"/>
            </a:xfrm>
            <a:custGeom>
              <a:rect b="b" l="l" r="r" t="t"/>
              <a:pathLst>
                <a:path extrusionOk="0" h="77677" w="74153">
                  <a:moveTo>
                    <a:pt x="73367" y="2536"/>
                  </a:moveTo>
                  <a:lnTo>
                    <a:pt x="73367" y="1029"/>
                  </a:lnTo>
                  <a:cubicBezTo>
                    <a:pt x="73820" y="906"/>
                    <a:pt x="74153" y="493"/>
                    <a:pt x="74153" y="1"/>
                  </a:cubicBezTo>
                  <a:lnTo>
                    <a:pt x="72020" y="1"/>
                  </a:lnTo>
                  <a:cubicBezTo>
                    <a:pt x="72020" y="493"/>
                    <a:pt x="72353" y="906"/>
                    <a:pt x="72806" y="1029"/>
                  </a:cubicBezTo>
                  <a:lnTo>
                    <a:pt x="72806" y="2536"/>
                  </a:lnTo>
                  <a:cubicBezTo>
                    <a:pt x="72504" y="2650"/>
                    <a:pt x="72286" y="2942"/>
                    <a:pt x="72286" y="3286"/>
                  </a:cubicBezTo>
                  <a:cubicBezTo>
                    <a:pt x="72286" y="3629"/>
                    <a:pt x="72504" y="3922"/>
                    <a:pt x="72806" y="4035"/>
                  </a:cubicBezTo>
                  <a:lnTo>
                    <a:pt x="72806" y="67187"/>
                  </a:lnTo>
                  <a:lnTo>
                    <a:pt x="62879" y="77116"/>
                  </a:lnTo>
                  <a:lnTo>
                    <a:pt x="1" y="77116"/>
                  </a:lnTo>
                  <a:lnTo>
                    <a:pt x="1" y="77677"/>
                  </a:lnTo>
                  <a:lnTo>
                    <a:pt x="62994" y="77677"/>
                  </a:lnTo>
                  <a:cubicBezTo>
                    <a:pt x="63066" y="77675"/>
                    <a:pt x="63137" y="77649"/>
                    <a:pt x="63191" y="77593"/>
                  </a:cubicBezTo>
                  <a:lnTo>
                    <a:pt x="73284" y="67502"/>
                  </a:lnTo>
                  <a:cubicBezTo>
                    <a:pt x="73335" y="67453"/>
                    <a:pt x="73367" y="67381"/>
                    <a:pt x="73367" y="67304"/>
                  </a:cubicBezTo>
                  <a:lnTo>
                    <a:pt x="73367" y="4036"/>
                  </a:lnTo>
                  <a:cubicBezTo>
                    <a:pt x="73669" y="3922"/>
                    <a:pt x="73887" y="3630"/>
                    <a:pt x="73887" y="3287"/>
                  </a:cubicBezTo>
                  <a:cubicBezTo>
                    <a:pt x="73887" y="2942"/>
                    <a:pt x="73669" y="2650"/>
                    <a:pt x="73367" y="253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207175" y="4642700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6" y="1748"/>
                  </a:move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ubicBezTo>
                    <a:pt x="394" y="0"/>
                    <a:pt x="1" y="393"/>
                    <a:pt x="1" y="875"/>
                  </a:cubicBezTo>
                  <a:cubicBezTo>
                    <a:pt x="1" y="1357"/>
                    <a:pt x="394" y="1748"/>
                    <a:pt x="876" y="1748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781325" y="4764425"/>
              <a:ext cx="56225" cy="56175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872975" y="4769075"/>
              <a:ext cx="43725" cy="43725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702150" y="4769075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3781325" y="89437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1124" y="0"/>
                  </a:moveTo>
                  <a:cubicBezTo>
                    <a:pt x="506" y="0"/>
                    <a:pt x="0" y="505"/>
                    <a:pt x="0" y="1123"/>
                  </a:cubicBezTo>
                  <a:cubicBezTo>
                    <a:pt x="0" y="1742"/>
                    <a:pt x="506" y="2248"/>
                    <a:pt x="1124" y="2248"/>
                  </a:cubicBezTo>
                  <a:cubicBezTo>
                    <a:pt x="1743" y="2248"/>
                    <a:pt x="2248" y="1742"/>
                    <a:pt x="2248" y="1123"/>
                  </a:cubicBezTo>
                  <a:cubicBezTo>
                    <a:pt x="2248" y="505"/>
                    <a:pt x="1743" y="0"/>
                    <a:pt x="112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3872975" y="899025"/>
              <a:ext cx="43725" cy="43700"/>
            </a:xfrm>
            <a:custGeom>
              <a:rect b="b" l="l" r="r" t="t"/>
              <a:pathLst>
                <a:path extrusionOk="0" h="1748" w="1749">
                  <a:moveTo>
                    <a:pt x="874" y="1"/>
                  </a:moveTo>
                  <a:cubicBezTo>
                    <a:pt x="393" y="1"/>
                    <a:pt x="1" y="392"/>
                    <a:pt x="1" y="874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702150" y="899025"/>
              <a:ext cx="43750" cy="43700"/>
            </a:xfrm>
            <a:custGeom>
              <a:rect b="b" l="l" r="r" t="t"/>
              <a:pathLst>
                <a:path extrusionOk="0" h="1748" w="1750">
                  <a:moveTo>
                    <a:pt x="876" y="1"/>
                  </a:moveTo>
                  <a:cubicBezTo>
                    <a:pt x="394" y="1"/>
                    <a:pt x="1" y="392"/>
                    <a:pt x="1" y="874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4"/>
                  </a:cubicBezTo>
                  <a:cubicBezTo>
                    <a:pt x="1749" y="392"/>
                    <a:pt x="1356" y="1"/>
                    <a:pt x="876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noFill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>
            <p:ph idx="1" type="subTitle"/>
          </p:nvPr>
        </p:nvSpPr>
        <p:spPr>
          <a:xfrm>
            <a:off x="717475" y="1588100"/>
            <a:ext cx="35205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9"/>
          <p:cNvSpPr txBox="1"/>
          <p:nvPr>
            <p:ph idx="2" type="subTitle"/>
          </p:nvPr>
        </p:nvSpPr>
        <p:spPr>
          <a:xfrm>
            <a:off x="4907225" y="1588100"/>
            <a:ext cx="3519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7" name="Google Shape;217;p9"/>
          <p:cNvGrpSpPr/>
          <p:nvPr/>
        </p:nvGrpSpPr>
        <p:grpSpPr>
          <a:xfrm>
            <a:off x="165000" y="149269"/>
            <a:ext cx="8813999" cy="4844962"/>
            <a:chOff x="165000" y="149269"/>
            <a:chExt cx="8813999" cy="4844962"/>
          </a:xfrm>
        </p:grpSpPr>
        <p:sp>
          <p:nvSpPr>
            <p:cNvPr id="218" name="Google Shape;218;p9"/>
            <p:cNvSpPr/>
            <p:nvPr/>
          </p:nvSpPr>
          <p:spPr>
            <a:xfrm>
              <a:off x="4537309" y="4924911"/>
              <a:ext cx="69382" cy="69320"/>
            </a:xfrm>
            <a:custGeom>
              <a:rect b="b" l="l" r="r" t="t"/>
              <a:pathLst>
                <a:path extrusionOk="0" h="2247" w="2249">
                  <a:moveTo>
                    <a:pt x="1124" y="1"/>
                  </a:moveTo>
                  <a:cubicBezTo>
                    <a:pt x="506" y="1"/>
                    <a:pt x="0" y="505"/>
                    <a:pt x="0" y="1124"/>
                  </a:cubicBezTo>
                  <a:cubicBezTo>
                    <a:pt x="0" y="1743"/>
                    <a:pt x="506" y="2247"/>
                    <a:pt x="1124" y="2247"/>
                  </a:cubicBezTo>
                  <a:cubicBezTo>
                    <a:pt x="1743" y="2247"/>
                    <a:pt x="2248" y="1743"/>
                    <a:pt x="2248" y="1124"/>
                  </a:cubicBezTo>
                  <a:cubicBezTo>
                    <a:pt x="2248" y="505"/>
                    <a:pt x="1743" y="1"/>
                    <a:pt x="1124" y="1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650405" y="4930649"/>
              <a:ext cx="53957" cy="53957"/>
            </a:xfrm>
            <a:custGeom>
              <a:rect b="b" l="l" r="r" t="t"/>
              <a:pathLst>
                <a:path extrusionOk="0" h="1749" w="1749">
                  <a:moveTo>
                    <a:pt x="874" y="0"/>
                  </a:moveTo>
                  <a:cubicBezTo>
                    <a:pt x="393" y="0"/>
                    <a:pt x="1" y="393"/>
                    <a:pt x="1" y="875"/>
                  </a:cubicBezTo>
                  <a:cubicBezTo>
                    <a:pt x="1" y="1356"/>
                    <a:pt x="393" y="1748"/>
                    <a:pt x="874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4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439607" y="4930649"/>
              <a:ext cx="53988" cy="53957"/>
            </a:xfrm>
            <a:custGeom>
              <a:rect b="b" l="l" r="r" t="t"/>
              <a:pathLst>
                <a:path extrusionOk="0" h="1749" w="1750">
                  <a:moveTo>
                    <a:pt x="876" y="0"/>
                  </a:moveTo>
                  <a:cubicBezTo>
                    <a:pt x="394" y="0"/>
                    <a:pt x="1" y="393"/>
                    <a:pt x="1" y="875"/>
                  </a:cubicBezTo>
                  <a:cubicBezTo>
                    <a:pt x="1" y="1356"/>
                    <a:pt x="394" y="1748"/>
                    <a:pt x="876" y="1748"/>
                  </a:cubicBezTo>
                  <a:cubicBezTo>
                    <a:pt x="1356" y="1748"/>
                    <a:pt x="1749" y="1356"/>
                    <a:pt x="1749" y="875"/>
                  </a:cubicBezTo>
                  <a:cubicBezTo>
                    <a:pt x="1749" y="393"/>
                    <a:pt x="1356" y="0"/>
                    <a:pt x="876" y="0"/>
                  </a:cubicBezTo>
                  <a:close/>
                </a:path>
              </a:pathLst>
            </a:custGeom>
            <a:solidFill>
              <a:srgbClr val="ECB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9"/>
            <p:cNvGrpSpPr/>
            <p:nvPr/>
          </p:nvGrpSpPr>
          <p:grpSpPr>
            <a:xfrm>
              <a:off x="165000" y="149269"/>
              <a:ext cx="8813999" cy="4817351"/>
              <a:chOff x="165000" y="149269"/>
              <a:chExt cx="8813999" cy="4817351"/>
            </a:xfrm>
          </p:grpSpPr>
          <p:sp>
            <p:nvSpPr>
              <p:cNvPr id="222" name="Google Shape;222;p9"/>
              <p:cNvSpPr/>
              <p:nvPr/>
            </p:nvSpPr>
            <p:spPr>
              <a:xfrm>
                <a:off x="250177" y="234909"/>
                <a:ext cx="6483775" cy="2335407"/>
              </a:xfrm>
              <a:custGeom>
                <a:rect b="b" l="l" r="r" t="t"/>
                <a:pathLst>
                  <a:path extrusionOk="0" h="75702" w="210171">
                    <a:moveTo>
                      <a:pt x="210171" y="1"/>
                    </a:moveTo>
                    <a:lnTo>
                      <a:pt x="2986" y="1"/>
                    </a:lnTo>
                    <a:cubicBezTo>
                      <a:pt x="2915" y="1"/>
                      <a:pt x="2843" y="28"/>
                      <a:pt x="2789" y="84"/>
                    </a:cubicBezTo>
                    <a:lnTo>
                      <a:pt x="84" y="2787"/>
                    </a:lnTo>
                    <a:cubicBezTo>
                      <a:pt x="33" y="2838"/>
                      <a:pt x="1" y="2909"/>
                      <a:pt x="1" y="2986"/>
                    </a:cubicBezTo>
                    <a:lnTo>
                      <a:pt x="1" y="75702"/>
                    </a:lnTo>
                    <a:lnTo>
                      <a:pt x="560" y="75702"/>
                    </a:lnTo>
                    <a:lnTo>
                      <a:pt x="560" y="3103"/>
                    </a:lnTo>
                    <a:lnTo>
                      <a:pt x="3102" y="561"/>
                    </a:lnTo>
                    <a:lnTo>
                      <a:pt x="210171" y="561"/>
                    </a:lnTo>
                    <a:lnTo>
                      <a:pt x="210171" y="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165000" y="173980"/>
                <a:ext cx="6525886" cy="2396305"/>
              </a:xfrm>
              <a:custGeom>
                <a:rect b="b" l="l" r="r" t="t"/>
                <a:pathLst>
                  <a:path extrusionOk="0" h="77676" w="211536">
                    <a:moveTo>
                      <a:pt x="11276" y="560"/>
                    </a:moveTo>
                    <a:lnTo>
                      <a:pt x="211535" y="560"/>
                    </a:lnTo>
                    <a:lnTo>
                      <a:pt x="211535" y="1"/>
                    </a:lnTo>
                    <a:lnTo>
                      <a:pt x="11159" y="1"/>
                    </a:lnTo>
                    <a:cubicBezTo>
                      <a:pt x="11087" y="1"/>
                      <a:pt x="11016" y="29"/>
                      <a:pt x="10962" y="83"/>
                    </a:cubicBezTo>
                    <a:lnTo>
                      <a:pt x="871" y="10174"/>
                    </a:lnTo>
                    <a:cubicBezTo>
                      <a:pt x="819" y="10225"/>
                      <a:pt x="787" y="10295"/>
                      <a:pt x="787" y="10374"/>
                    </a:cubicBezTo>
                    <a:lnTo>
                      <a:pt x="787" y="73641"/>
                    </a:lnTo>
                    <a:cubicBezTo>
                      <a:pt x="483" y="73754"/>
                      <a:pt x="267" y="74047"/>
                      <a:pt x="267" y="74390"/>
                    </a:cubicBezTo>
                    <a:cubicBezTo>
                      <a:pt x="267" y="74734"/>
                      <a:pt x="483" y="75026"/>
                      <a:pt x="787" y="75140"/>
                    </a:cubicBezTo>
                    <a:lnTo>
                      <a:pt x="787" y="76647"/>
                    </a:lnTo>
                    <a:cubicBezTo>
                      <a:pt x="333" y="76770"/>
                      <a:pt x="0" y="77185"/>
                      <a:pt x="0" y="77675"/>
                    </a:cubicBezTo>
                    <a:lnTo>
                      <a:pt x="2134" y="77675"/>
                    </a:lnTo>
                    <a:cubicBezTo>
                      <a:pt x="2134" y="77185"/>
                      <a:pt x="1799" y="76770"/>
                      <a:pt x="1347" y="76647"/>
                    </a:cubicBezTo>
                    <a:lnTo>
                      <a:pt x="1347" y="75140"/>
                    </a:lnTo>
                    <a:cubicBezTo>
                      <a:pt x="1650" y="75026"/>
                      <a:pt x="1867" y="74734"/>
                      <a:pt x="1867" y="74390"/>
                    </a:cubicBezTo>
                    <a:cubicBezTo>
                      <a:pt x="1867" y="74047"/>
                      <a:pt x="1650" y="73754"/>
                      <a:pt x="1347" y="73641"/>
                    </a:cubicBezTo>
                    <a:lnTo>
                      <a:pt x="1347" y="10489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325204" y="311910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4" y="1"/>
                    </a:moveTo>
                    <a:cubicBezTo>
                      <a:pt x="392" y="1"/>
                      <a:pt x="1" y="392"/>
                      <a:pt x="1" y="876"/>
                    </a:cubicBezTo>
                    <a:cubicBezTo>
                      <a:pt x="1" y="1358"/>
                      <a:pt x="392" y="1749"/>
                      <a:pt x="874" y="1749"/>
                    </a:cubicBezTo>
                    <a:cubicBezTo>
                      <a:pt x="1358" y="1749"/>
                      <a:pt x="1749" y="1358"/>
                      <a:pt x="1749" y="876"/>
                    </a:cubicBezTo>
                    <a:cubicBezTo>
                      <a:pt x="1749" y="392"/>
                      <a:pt x="1358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6684438" y="234909"/>
                <a:ext cx="2209354" cy="2335407"/>
              </a:xfrm>
              <a:custGeom>
                <a:rect b="b" l="l" r="r" t="t"/>
                <a:pathLst>
                  <a:path extrusionOk="0" h="75702" w="71616">
                    <a:moveTo>
                      <a:pt x="71533" y="2787"/>
                    </a:moveTo>
                    <a:lnTo>
                      <a:pt x="68829" y="82"/>
                    </a:lnTo>
                    <a:cubicBezTo>
                      <a:pt x="68774" y="28"/>
                      <a:pt x="68702" y="1"/>
                      <a:pt x="68630" y="1"/>
                    </a:cubicBezTo>
                    <a:lnTo>
                      <a:pt x="1" y="1"/>
                    </a:lnTo>
                    <a:lnTo>
                      <a:pt x="1" y="561"/>
                    </a:lnTo>
                    <a:lnTo>
                      <a:pt x="68515" y="561"/>
                    </a:lnTo>
                    <a:lnTo>
                      <a:pt x="71056" y="3103"/>
                    </a:lnTo>
                    <a:lnTo>
                      <a:pt x="71056" y="75702"/>
                    </a:lnTo>
                    <a:lnTo>
                      <a:pt x="71616" y="75702"/>
                    </a:lnTo>
                    <a:lnTo>
                      <a:pt x="71616" y="2986"/>
                    </a:lnTo>
                    <a:cubicBezTo>
                      <a:pt x="71616" y="2909"/>
                      <a:pt x="71584" y="2838"/>
                      <a:pt x="71533" y="2787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6684438" y="173980"/>
                <a:ext cx="2294561" cy="2396305"/>
              </a:xfrm>
              <a:custGeom>
                <a:rect b="b" l="l" r="r" t="t"/>
                <a:pathLst>
                  <a:path extrusionOk="0" h="77676" w="74378">
                    <a:moveTo>
                      <a:pt x="72245" y="77675"/>
                    </a:moveTo>
                    <a:lnTo>
                      <a:pt x="74378" y="77675"/>
                    </a:lnTo>
                    <a:cubicBezTo>
                      <a:pt x="74378" y="77185"/>
                      <a:pt x="74045" y="76770"/>
                      <a:pt x="73590" y="76647"/>
                    </a:cubicBezTo>
                    <a:lnTo>
                      <a:pt x="73590" y="75140"/>
                    </a:lnTo>
                    <a:cubicBezTo>
                      <a:pt x="73894" y="75026"/>
                      <a:pt x="74110" y="74734"/>
                      <a:pt x="74110" y="74390"/>
                    </a:cubicBezTo>
                    <a:cubicBezTo>
                      <a:pt x="74110" y="74047"/>
                      <a:pt x="73894" y="73754"/>
                      <a:pt x="73590" y="73641"/>
                    </a:cubicBezTo>
                    <a:lnTo>
                      <a:pt x="73590" y="10374"/>
                    </a:lnTo>
                    <a:cubicBezTo>
                      <a:pt x="73590" y="10295"/>
                      <a:pt x="73558" y="10225"/>
                      <a:pt x="73507" y="10174"/>
                    </a:cubicBezTo>
                    <a:lnTo>
                      <a:pt x="63416" y="83"/>
                    </a:lnTo>
                    <a:cubicBezTo>
                      <a:pt x="63362" y="29"/>
                      <a:pt x="63291" y="1"/>
                      <a:pt x="63219" y="1"/>
                    </a:cubicBezTo>
                    <a:lnTo>
                      <a:pt x="1" y="1"/>
                    </a:lnTo>
                    <a:lnTo>
                      <a:pt x="1" y="560"/>
                    </a:lnTo>
                    <a:lnTo>
                      <a:pt x="63104" y="560"/>
                    </a:lnTo>
                    <a:lnTo>
                      <a:pt x="73031" y="10489"/>
                    </a:lnTo>
                    <a:lnTo>
                      <a:pt x="73031" y="73641"/>
                    </a:lnTo>
                    <a:cubicBezTo>
                      <a:pt x="72727" y="73754"/>
                      <a:pt x="72511" y="74047"/>
                      <a:pt x="72511" y="74390"/>
                    </a:cubicBezTo>
                    <a:cubicBezTo>
                      <a:pt x="72511" y="74734"/>
                      <a:pt x="72727" y="75026"/>
                      <a:pt x="73031" y="75140"/>
                    </a:cubicBezTo>
                    <a:lnTo>
                      <a:pt x="73031" y="76647"/>
                    </a:lnTo>
                    <a:cubicBezTo>
                      <a:pt x="72578" y="76770"/>
                      <a:pt x="72245" y="77185"/>
                      <a:pt x="72245" y="77675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764808" y="311910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9"/>
                    </a:moveTo>
                    <a:cubicBezTo>
                      <a:pt x="1356" y="1749"/>
                      <a:pt x="1749" y="1356"/>
                      <a:pt x="1749" y="876"/>
                    </a:cubicBezTo>
                    <a:cubicBezTo>
                      <a:pt x="1749" y="394"/>
                      <a:pt x="1356" y="1"/>
                      <a:pt x="876" y="1"/>
                    </a:cubicBezTo>
                    <a:cubicBezTo>
                      <a:pt x="394" y="1"/>
                      <a:pt x="1" y="394"/>
                      <a:pt x="1" y="876"/>
                    </a:cubicBezTo>
                    <a:cubicBezTo>
                      <a:pt x="1" y="1356"/>
                      <a:pt x="394" y="1749"/>
                      <a:pt x="876" y="1749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250177" y="2570285"/>
                <a:ext cx="6476340" cy="2335376"/>
              </a:xfrm>
              <a:custGeom>
                <a:rect b="b" l="l" r="r" t="t"/>
                <a:pathLst>
                  <a:path extrusionOk="0" h="75701" w="209930">
                    <a:moveTo>
                      <a:pt x="209930" y="75141"/>
                    </a:moveTo>
                    <a:lnTo>
                      <a:pt x="3102" y="75141"/>
                    </a:lnTo>
                    <a:lnTo>
                      <a:pt x="560" y="72598"/>
                    </a:lnTo>
                    <a:lnTo>
                      <a:pt x="560" y="1"/>
                    </a:lnTo>
                    <a:lnTo>
                      <a:pt x="1" y="1"/>
                    </a:lnTo>
                    <a:lnTo>
                      <a:pt x="1" y="72715"/>
                    </a:lnTo>
                    <a:cubicBezTo>
                      <a:pt x="1" y="72793"/>
                      <a:pt x="33" y="72864"/>
                      <a:pt x="84" y="72915"/>
                    </a:cubicBezTo>
                    <a:lnTo>
                      <a:pt x="2789" y="75619"/>
                    </a:lnTo>
                    <a:cubicBezTo>
                      <a:pt x="2843" y="75673"/>
                      <a:pt x="2915" y="75701"/>
                      <a:pt x="2986" y="75701"/>
                    </a:cubicBezTo>
                    <a:lnTo>
                      <a:pt x="209930" y="75701"/>
                    </a:lnTo>
                    <a:lnTo>
                      <a:pt x="209930" y="75141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165000" y="2570254"/>
                <a:ext cx="6561517" cy="2396335"/>
              </a:xfrm>
              <a:custGeom>
                <a:rect b="b" l="l" r="r" t="t"/>
                <a:pathLst>
                  <a:path extrusionOk="0" h="77677" w="212691">
                    <a:moveTo>
                      <a:pt x="212691" y="77117"/>
                    </a:moveTo>
                    <a:lnTo>
                      <a:pt x="11276" y="77117"/>
                    </a:lnTo>
                    <a:lnTo>
                      <a:pt x="1347" y="67188"/>
                    </a:lnTo>
                    <a:lnTo>
                      <a:pt x="1347" y="4036"/>
                    </a:lnTo>
                    <a:cubicBezTo>
                      <a:pt x="1650" y="3923"/>
                      <a:pt x="1867" y="3630"/>
                      <a:pt x="1867" y="3287"/>
                    </a:cubicBezTo>
                    <a:cubicBezTo>
                      <a:pt x="1867" y="2943"/>
                      <a:pt x="1650" y="2651"/>
                      <a:pt x="1347" y="2537"/>
                    </a:cubicBezTo>
                    <a:lnTo>
                      <a:pt x="1347" y="1030"/>
                    </a:lnTo>
                    <a:cubicBezTo>
                      <a:pt x="1799" y="907"/>
                      <a:pt x="2134" y="494"/>
                      <a:pt x="2134" y="0"/>
                    </a:cubicBezTo>
                    <a:lnTo>
                      <a:pt x="0" y="0"/>
                    </a:lnTo>
                    <a:cubicBezTo>
                      <a:pt x="0" y="494"/>
                      <a:pt x="333" y="907"/>
                      <a:pt x="787" y="1030"/>
                    </a:cubicBezTo>
                    <a:lnTo>
                      <a:pt x="787" y="2537"/>
                    </a:lnTo>
                    <a:cubicBezTo>
                      <a:pt x="483" y="2651"/>
                      <a:pt x="267" y="2943"/>
                      <a:pt x="267" y="3287"/>
                    </a:cubicBezTo>
                    <a:cubicBezTo>
                      <a:pt x="267" y="3630"/>
                      <a:pt x="483" y="3923"/>
                      <a:pt x="787" y="4036"/>
                    </a:cubicBezTo>
                    <a:lnTo>
                      <a:pt x="787" y="67303"/>
                    </a:lnTo>
                    <a:cubicBezTo>
                      <a:pt x="787" y="67382"/>
                      <a:pt x="819" y="67452"/>
                      <a:pt x="871" y="67503"/>
                    </a:cubicBezTo>
                    <a:lnTo>
                      <a:pt x="10962" y="77594"/>
                    </a:lnTo>
                    <a:cubicBezTo>
                      <a:pt x="11016" y="77650"/>
                      <a:pt x="11087" y="77676"/>
                      <a:pt x="11159" y="77676"/>
                    </a:cubicBezTo>
                    <a:lnTo>
                      <a:pt x="212691" y="77676"/>
                    </a:lnTo>
                    <a:lnTo>
                      <a:pt x="212691" y="77117"/>
                    </a:ln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325204" y="4774702"/>
                <a:ext cx="53988" cy="53957"/>
              </a:xfrm>
              <a:custGeom>
                <a:rect b="b" l="l" r="r" t="t"/>
                <a:pathLst>
                  <a:path extrusionOk="0" h="1749" w="1750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6691380" y="2570254"/>
                <a:ext cx="2202412" cy="2335407"/>
              </a:xfrm>
              <a:custGeom>
                <a:rect b="b" l="l" r="r" t="t"/>
                <a:pathLst>
                  <a:path extrusionOk="0" h="75702" w="71391">
                    <a:moveTo>
                      <a:pt x="70831" y="0"/>
                    </a:moveTo>
                    <a:lnTo>
                      <a:pt x="70831" y="72599"/>
                    </a:lnTo>
                    <a:lnTo>
                      <a:pt x="68290" y="75142"/>
                    </a:lnTo>
                    <a:lnTo>
                      <a:pt x="1" y="75142"/>
                    </a:lnTo>
                    <a:lnTo>
                      <a:pt x="1" y="75702"/>
                    </a:lnTo>
                    <a:lnTo>
                      <a:pt x="68405" y="75702"/>
                    </a:lnTo>
                    <a:cubicBezTo>
                      <a:pt x="68477" y="75702"/>
                      <a:pt x="68549" y="75674"/>
                      <a:pt x="68604" y="75620"/>
                    </a:cubicBezTo>
                    <a:lnTo>
                      <a:pt x="71308" y="72915"/>
                    </a:lnTo>
                    <a:cubicBezTo>
                      <a:pt x="71359" y="72865"/>
                      <a:pt x="71391" y="72794"/>
                      <a:pt x="71391" y="72716"/>
                    </a:cubicBezTo>
                    <a:lnTo>
                      <a:pt x="71391" y="0"/>
                    </a:lnTo>
                    <a:lnTo>
                      <a:pt x="70831" y="0"/>
                    </a:ln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6691380" y="2570285"/>
                <a:ext cx="2287620" cy="2396335"/>
              </a:xfrm>
              <a:custGeom>
                <a:rect b="b" l="l" r="r" t="t"/>
                <a:pathLst>
                  <a:path extrusionOk="0" h="77677" w="74153">
                    <a:moveTo>
                      <a:pt x="73367" y="2536"/>
                    </a:moveTo>
                    <a:lnTo>
                      <a:pt x="73367" y="1029"/>
                    </a:lnTo>
                    <a:cubicBezTo>
                      <a:pt x="73820" y="906"/>
                      <a:pt x="74153" y="493"/>
                      <a:pt x="74153" y="1"/>
                    </a:cubicBezTo>
                    <a:lnTo>
                      <a:pt x="72020" y="1"/>
                    </a:lnTo>
                    <a:cubicBezTo>
                      <a:pt x="72020" y="493"/>
                      <a:pt x="72353" y="906"/>
                      <a:pt x="72806" y="1029"/>
                    </a:cubicBezTo>
                    <a:lnTo>
                      <a:pt x="72806" y="2536"/>
                    </a:lnTo>
                    <a:cubicBezTo>
                      <a:pt x="72504" y="2650"/>
                      <a:pt x="72286" y="2942"/>
                      <a:pt x="72286" y="3286"/>
                    </a:cubicBezTo>
                    <a:cubicBezTo>
                      <a:pt x="72286" y="3629"/>
                      <a:pt x="72504" y="3922"/>
                      <a:pt x="72806" y="4035"/>
                    </a:cubicBezTo>
                    <a:lnTo>
                      <a:pt x="72806" y="67187"/>
                    </a:lnTo>
                    <a:lnTo>
                      <a:pt x="62879" y="77116"/>
                    </a:lnTo>
                    <a:lnTo>
                      <a:pt x="1" y="77116"/>
                    </a:lnTo>
                    <a:lnTo>
                      <a:pt x="1" y="77677"/>
                    </a:lnTo>
                    <a:lnTo>
                      <a:pt x="62994" y="77677"/>
                    </a:lnTo>
                    <a:cubicBezTo>
                      <a:pt x="63066" y="77675"/>
                      <a:pt x="63137" y="77649"/>
                      <a:pt x="63191" y="77593"/>
                    </a:cubicBezTo>
                    <a:lnTo>
                      <a:pt x="73284" y="67502"/>
                    </a:lnTo>
                    <a:cubicBezTo>
                      <a:pt x="73335" y="67453"/>
                      <a:pt x="73367" y="67381"/>
                      <a:pt x="73367" y="67304"/>
                    </a:cubicBezTo>
                    <a:lnTo>
                      <a:pt x="73367" y="4036"/>
                    </a:lnTo>
                    <a:cubicBezTo>
                      <a:pt x="73669" y="3922"/>
                      <a:pt x="73887" y="3630"/>
                      <a:pt x="73887" y="3287"/>
                    </a:cubicBezTo>
                    <a:cubicBezTo>
                      <a:pt x="73887" y="2942"/>
                      <a:pt x="73669" y="2650"/>
                      <a:pt x="73367" y="253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8764808" y="4774702"/>
                <a:ext cx="53957" cy="53957"/>
              </a:xfrm>
              <a:custGeom>
                <a:rect b="b" l="l" r="r" t="t"/>
                <a:pathLst>
                  <a:path extrusionOk="0" h="1749" w="1749">
                    <a:moveTo>
                      <a:pt x="876" y="1748"/>
                    </a:moveTo>
                    <a:cubicBezTo>
                      <a:pt x="1356" y="1748"/>
                      <a:pt x="1749" y="1356"/>
                      <a:pt x="1749" y="875"/>
                    </a:cubicBezTo>
                    <a:cubicBezTo>
                      <a:pt x="1749" y="393"/>
                      <a:pt x="1356" y="0"/>
                      <a:pt x="876" y="0"/>
                    </a:cubicBezTo>
                    <a:cubicBezTo>
                      <a:pt x="394" y="0"/>
                      <a:pt x="1" y="393"/>
                      <a:pt x="1" y="875"/>
                    </a:cubicBezTo>
                    <a:cubicBezTo>
                      <a:pt x="1" y="1357"/>
                      <a:pt x="394" y="1748"/>
                      <a:pt x="876" y="1748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4537309" y="149269"/>
                <a:ext cx="69382" cy="69351"/>
              </a:xfrm>
              <a:custGeom>
                <a:rect b="b" l="l" r="r" t="t"/>
                <a:pathLst>
                  <a:path extrusionOk="0" h="2248" w="2249">
                    <a:moveTo>
                      <a:pt x="1124" y="0"/>
                    </a:moveTo>
                    <a:cubicBezTo>
                      <a:pt x="506" y="0"/>
                      <a:pt x="0" y="505"/>
                      <a:pt x="0" y="1123"/>
                    </a:cubicBezTo>
                    <a:cubicBezTo>
                      <a:pt x="0" y="1742"/>
                      <a:pt x="506" y="2248"/>
                      <a:pt x="1124" y="2248"/>
                    </a:cubicBezTo>
                    <a:cubicBezTo>
                      <a:pt x="1743" y="2248"/>
                      <a:pt x="2248" y="1742"/>
                      <a:pt x="2248" y="1123"/>
                    </a:cubicBezTo>
                    <a:cubicBezTo>
                      <a:pt x="2248" y="505"/>
                      <a:pt x="1743" y="0"/>
                      <a:pt x="1124" y="0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4650405" y="155007"/>
                <a:ext cx="53957" cy="53926"/>
              </a:xfrm>
              <a:custGeom>
                <a:rect b="b" l="l" r="r" t="t"/>
                <a:pathLst>
                  <a:path extrusionOk="0" h="1748" w="1749">
                    <a:moveTo>
                      <a:pt x="874" y="1"/>
                    </a:moveTo>
                    <a:cubicBezTo>
                      <a:pt x="393" y="1"/>
                      <a:pt x="1" y="392"/>
                      <a:pt x="1" y="874"/>
                    </a:cubicBezTo>
                    <a:cubicBezTo>
                      <a:pt x="1" y="1356"/>
                      <a:pt x="393" y="1748"/>
                      <a:pt x="874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4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4439607" y="155007"/>
                <a:ext cx="53988" cy="53926"/>
              </a:xfrm>
              <a:custGeom>
                <a:rect b="b" l="l" r="r" t="t"/>
                <a:pathLst>
                  <a:path extrusionOk="0" h="1748" w="1750">
                    <a:moveTo>
                      <a:pt x="876" y="1"/>
                    </a:moveTo>
                    <a:cubicBezTo>
                      <a:pt x="394" y="1"/>
                      <a:pt x="1" y="392"/>
                      <a:pt x="1" y="874"/>
                    </a:cubicBezTo>
                    <a:cubicBezTo>
                      <a:pt x="1" y="1356"/>
                      <a:pt x="394" y="1748"/>
                      <a:pt x="876" y="1748"/>
                    </a:cubicBezTo>
                    <a:cubicBezTo>
                      <a:pt x="1356" y="1748"/>
                      <a:pt x="1749" y="1356"/>
                      <a:pt x="1749" y="874"/>
                    </a:cubicBezTo>
                    <a:cubicBezTo>
                      <a:pt x="1749" y="392"/>
                      <a:pt x="1356" y="1"/>
                      <a:pt x="876" y="1"/>
                    </a:cubicBezTo>
                    <a:close/>
                  </a:path>
                </a:pathLst>
              </a:custGeom>
              <a:solidFill>
                <a:srgbClr val="ECB2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1887600" y="445025"/>
            <a:ext cx="5368800" cy="126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efair"/>
              <a:buNone/>
              <a:defRPr sz="35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ntur.lib.ntu.edu.tw/bitstream/246246/160578/1/56.pdf" TargetMode="External"/><Relationship Id="rId4" Type="http://schemas.openxmlformats.org/officeDocument/2006/relationships/hyperlink" Target="https://www.commonhealth.com.tw/book/66" TargetMode="External"/><Relationship Id="rId5" Type="http://schemas.openxmlformats.org/officeDocument/2006/relationships/hyperlink" Target="https://www.cmuh.cmu.edu.tw/HealthEdus/Detail?no=4771" TargetMode="External"/><Relationship Id="rId6" Type="http://schemas.openxmlformats.org/officeDocument/2006/relationships/hyperlink" Target="https://www1.cgmh.org.tw/strokelnk/07/20160603/20160603_1.pdf" TargetMode="External"/><Relationship Id="rId7" Type="http://schemas.openxmlformats.org/officeDocument/2006/relationships/hyperlink" Target="http://www.dmcare.org.tw/up3/2005-4-%E6%88%B4%E9%81%93%E6%81%A9.pdf" TargetMode="External"/><Relationship Id="rId8" Type="http://schemas.openxmlformats.org/officeDocument/2006/relationships/hyperlink" Target="https://getbootstrap.com/docs/5.3/getting-started/introduction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"/>
          <p:cNvSpPr txBox="1"/>
          <p:nvPr>
            <p:ph type="ctrTitle"/>
          </p:nvPr>
        </p:nvSpPr>
        <p:spPr>
          <a:xfrm>
            <a:off x="1338900" y="1383250"/>
            <a:ext cx="64662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STROKE</a:t>
            </a:r>
            <a:r>
              <a:rPr lang="en" sz="5300"/>
              <a:t> PREDICTION</a:t>
            </a:r>
            <a:endParaRPr sz="2800"/>
          </a:p>
        </p:txBody>
      </p:sp>
      <p:sp>
        <p:nvSpPr>
          <p:cNvPr id="634" name="Google Shape;634;p26"/>
          <p:cNvSpPr txBox="1"/>
          <p:nvPr>
            <p:ph idx="1" type="subTitle"/>
          </p:nvPr>
        </p:nvSpPr>
        <p:spPr>
          <a:xfrm>
            <a:off x="1670550" y="3617075"/>
            <a:ext cx="58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6"/>
          <p:cNvGrpSpPr/>
          <p:nvPr/>
        </p:nvGrpSpPr>
        <p:grpSpPr>
          <a:xfrm>
            <a:off x="1935950" y="3191419"/>
            <a:ext cx="966300" cy="111600"/>
            <a:chOff x="1935950" y="2731594"/>
            <a:chExt cx="966300" cy="111600"/>
          </a:xfrm>
        </p:grpSpPr>
        <p:cxnSp>
          <p:nvCxnSpPr>
            <p:cNvPr id="636" name="Google Shape;636;p26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Google Shape;637;p26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6"/>
          <p:cNvGrpSpPr/>
          <p:nvPr/>
        </p:nvGrpSpPr>
        <p:grpSpPr>
          <a:xfrm>
            <a:off x="6211875" y="3191419"/>
            <a:ext cx="966300" cy="111600"/>
            <a:chOff x="6211875" y="2731594"/>
            <a:chExt cx="966300" cy="111600"/>
          </a:xfrm>
        </p:grpSpPr>
        <p:cxnSp>
          <p:nvCxnSpPr>
            <p:cNvPr id="639" name="Google Shape;639;p26"/>
            <p:cNvCxnSpPr/>
            <p:nvPr/>
          </p:nvCxnSpPr>
          <p:spPr>
            <a:xfrm>
              <a:off x="6211875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0" name="Google Shape;640;p26"/>
            <p:cNvSpPr/>
            <p:nvPr/>
          </p:nvSpPr>
          <p:spPr>
            <a:xfrm>
              <a:off x="6639225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6"/>
          <p:cNvSpPr txBox="1"/>
          <p:nvPr/>
        </p:nvSpPr>
        <p:spPr>
          <a:xfrm>
            <a:off x="1650300" y="2960875"/>
            <a:ext cx="5843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5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19" name="Google Shape;7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600" y="699061"/>
            <a:ext cx="2313901" cy="3745376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5"/>
          <p:cNvSpPr txBox="1"/>
          <p:nvPr/>
        </p:nvSpPr>
        <p:spPr>
          <a:xfrm>
            <a:off x="5732900" y="2202300"/>
            <a:ext cx="265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年齡與中風的關係：</a:t>
            </a:r>
            <a:endParaRPr sz="1800"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明顯年齡高越容易中風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26" name="Google Shape;7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75" y="1051525"/>
            <a:ext cx="3948401" cy="33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6"/>
          <p:cNvSpPr txBox="1"/>
          <p:nvPr/>
        </p:nvSpPr>
        <p:spPr>
          <a:xfrm>
            <a:off x="5040425" y="2480125"/>
            <a:ext cx="331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高血壓、心臟病分別與中風的相關係數很小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33" name="Google Shape;7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14276"/>
            <a:ext cx="4416699" cy="3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7"/>
          <p:cNvSpPr txBox="1"/>
          <p:nvPr/>
        </p:nvSpPr>
        <p:spPr>
          <a:xfrm>
            <a:off x="5499975" y="2294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但是同時有高血壓和心臟病時，中風的機率會明顯提高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40" name="Google Shape;7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270650"/>
            <a:ext cx="4180150" cy="3204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8"/>
          <p:cNvSpPr txBox="1"/>
          <p:nvPr/>
        </p:nvSpPr>
        <p:spPr>
          <a:xfrm>
            <a:off x="5377075" y="2252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大多數人的工作型態都是 private (work for private sector)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47" name="Google Shape;7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5376"/>
            <a:ext cx="3904124" cy="3053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9"/>
          <p:cNvSpPr txBox="1"/>
          <p:nvPr/>
        </p:nvSpPr>
        <p:spPr>
          <a:xfrm>
            <a:off x="5224975" y="2294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自雇者(Self-employed)中風的比例稍微高一些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0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sp>
        <p:nvSpPr>
          <p:cNvPr id="754" name="Google Shape;754;p40"/>
          <p:cNvSpPr txBox="1"/>
          <p:nvPr/>
        </p:nvSpPr>
        <p:spPr>
          <a:xfrm>
            <a:off x="5246350" y="1682025"/>
            <a:ext cx="320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用小提琴圖觀察平均血糖值：可以明顯地看出，沒中風的人主要血糖值主要都分布在平均值上；而有中風的人除了分布在平均值上，也分布在血糖值偏高的部分（在尾端的部分）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</p:txBody>
      </p:sp>
      <p:pic>
        <p:nvPicPr>
          <p:cNvPr id="755" name="Google Shape;7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25" y="1055624"/>
            <a:ext cx="4300549" cy="33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</a:t>
            </a:r>
            <a:r>
              <a:rPr lang="en" sz="2400"/>
              <a:t>處理</a:t>
            </a:r>
            <a:endParaRPr sz="2400"/>
          </a:p>
        </p:txBody>
      </p:sp>
      <p:sp>
        <p:nvSpPr>
          <p:cNvPr id="761" name="Google Shape;761;p41"/>
          <p:cNvSpPr txBox="1"/>
          <p:nvPr/>
        </p:nvSpPr>
        <p:spPr>
          <a:xfrm>
            <a:off x="1081675" y="1205925"/>
            <a:ext cx="665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取16歲以上的資料：16歲以下的樣本比較沒有代表性</a:t>
            </a:r>
            <a:endParaRPr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ellefair"/>
              <a:buChar char="●"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一般認為心臟疾病、高血壓與中風會比較有相關性，但是對於幼齡兒童來說，我們不知道做這些檢測的可信度是否足夠</a:t>
            </a:r>
            <a:endParaRPr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ellefair"/>
              <a:buChar char="●"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對於稍長一點的青少年，此兩種疾病是完全沒有，將資料納入訓練可能會影響結果。所以我們的策略就是將系統開放給16歲以上的人使用。</a:t>
            </a:r>
            <a:endParaRPr sz="1600">
              <a:latin typeface="Bellefair"/>
              <a:ea typeface="Bellefair"/>
              <a:cs typeface="Bellefair"/>
              <a:sym typeface="Bellefair"/>
            </a:endParaRPr>
          </a:p>
        </p:txBody>
      </p:sp>
      <p:sp>
        <p:nvSpPr>
          <p:cNvPr id="762" name="Google Shape;762;p41"/>
          <p:cNvSpPr txBox="1"/>
          <p:nvPr/>
        </p:nvSpPr>
        <p:spPr>
          <a:xfrm>
            <a:off x="1081675" y="2383325"/>
            <a:ext cx="655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binning for BMI</a:t>
            </a:r>
            <a:endParaRPr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ellefair"/>
              <a:buChar char="●"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BMI的數值依據不同的區間會有不同的意義 (過輕，正常，過重，肥胖，重度肥胖)，並且我們發現BMI有一些極端值，例如說將近80，這時候我們就可以對BMI做binning來減少極端值的影響。</a:t>
            </a:r>
            <a:endParaRPr sz="1600">
              <a:latin typeface="Bellefair"/>
              <a:ea typeface="Bellefair"/>
              <a:cs typeface="Bellefair"/>
              <a:sym typeface="Bellefair"/>
            </a:endParaRPr>
          </a:p>
        </p:txBody>
      </p:sp>
      <p:sp>
        <p:nvSpPr>
          <p:cNvPr id="763" name="Google Shape;763;p41"/>
          <p:cNvSpPr txBox="1"/>
          <p:nvPr/>
        </p:nvSpPr>
        <p:spPr>
          <a:xfrm>
            <a:off x="1122475" y="3492525"/>
            <a:ext cx="66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one-hot encoding</a:t>
            </a:r>
            <a:endParaRPr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ellefair"/>
              <a:buChar char="●"/>
            </a:pPr>
            <a:r>
              <a:rPr lang="en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使用one-hot encoding對類別變數進行編碼</a:t>
            </a:r>
            <a:endParaRPr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2"/>
          <p:cNvSpPr txBox="1"/>
          <p:nvPr>
            <p:ph type="title"/>
          </p:nvPr>
        </p:nvSpPr>
        <p:spPr>
          <a:xfrm>
            <a:off x="1273800" y="2294325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模型訓練</a:t>
            </a:r>
            <a:endParaRPr b="1" sz="5500"/>
          </a:p>
        </p:txBody>
      </p:sp>
      <p:sp>
        <p:nvSpPr>
          <p:cNvPr id="769" name="Google Shape;769;p42"/>
          <p:cNvSpPr txBox="1"/>
          <p:nvPr>
            <p:ph idx="2" type="title"/>
          </p:nvPr>
        </p:nvSpPr>
        <p:spPr>
          <a:xfrm>
            <a:off x="3937800" y="942156"/>
            <a:ext cx="12684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70" name="Google Shape;770;p42"/>
          <p:cNvGrpSpPr/>
          <p:nvPr/>
        </p:nvGrpSpPr>
        <p:grpSpPr>
          <a:xfrm>
            <a:off x="2145750" y="2696369"/>
            <a:ext cx="966300" cy="111600"/>
            <a:chOff x="1935950" y="2731594"/>
            <a:chExt cx="966300" cy="111600"/>
          </a:xfrm>
        </p:grpSpPr>
        <p:cxnSp>
          <p:nvCxnSpPr>
            <p:cNvPr id="771" name="Google Shape;771;p42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42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2"/>
          <p:cNvGrpSpPr/>
          <p:nvPr/>
        </p:nvGrpSpPr>
        <p:grpSpPr>
          <a:xfrm>
            <a:off x="6031950" y="2696369"/>
            <a:ext cx="966300" cy="111600"/>
            <a:chOff x="1935950" y="2731594"/>
            <a:chExt cx="966300" cy="111600"/>
          </a:xfrm>
        </p:grpSpPr>
        <p:cxnSp>
          <p:nvCxnSpPr>
            <p:cNvPr id="774" name="Google Shape;774;p42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5" name="Google Shape;775;p42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2"/>
          <p:cNvSpPr txBox="1"/>
          <p:nvPr/>
        </p:nvSpPr>
        <p:spPr>
          <a:xfrm>
            <a:off x="2020500" y="3136125"/>
            <a:ext cx="5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原因、實作內容說明、結果評估、改善方向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3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度量指標</a:t>
            </a:r>
            <a:endParaRPr sz="2400"/>
          </a:p>
        </p:txBody>
      </p:sp>
      <p:sp>
        <p:nvSpPr>
          <p:cNvPr id="782" name="Google Shape;782;p43"/>
          <p:cNvSpPr txBox="1"/>
          <p:nvPr/>
        </p:nvSpPr>
        <p:spPr>
          <a:xfrm>
            <a:off x="977775" y="1089800"/>
            <a:ext cx="47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ROC(Receiver operator characteristic）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977775" y="1648850"/>
            <a:ext cx="5125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ROC空間將偽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陽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性率（FPR）定義為 X 軸，真陽性率（TPR）定義為 Y 軸。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TPR：在所有實際為陽性的樣本中，被正確地判斷為陽性之比率。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FPR：在所有實際為陰性的樣本中，被錯誤地判斷為陽性之比率。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給定一個二元分類模型和它的閾值，就能從所有樣本的（陽性／陰性）真實值和預測值計算出一個 (X=FPR, Y=TPR) 座標點。將同一模型每個閾值的 (FPR, TPR) 座標都畫在ROC空間裡，就成為特定模型的ROC曲線。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4" name="Google Shape;7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50" y="2454301"/>
            <a:ext cx="1859250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050" y="2854399"/>
            <a:ext cx="2024700" cy="23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975" y="1648888"/>
            <a:ext cx="2395125" cy="23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度量指標</a:t>
            </a:r>
            <a:endParaRPr sz="2400"/>
          </a:p>
        </p:txBody>
      </p:sp>
      <p:sp>
        <p:nvSpPr>
          <p:cNvPr id="792" name="Google Shape;792;p44"/>
          <p:cNvSpPr txBox="1"/>
          <p:nvPr/>
        </p:nvSpPr>
        <p:spPr>
          <a:xfrm>
            <a:off x="977775" y="1089800"/>
            <a:ext cx="47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AUC(Area under the Curve of ROC)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926850" y="1648850"/>
            <a:ext cx="48195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ROC曲線下方的面積，其意義為：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AUC = 1，是完美分類器，採用這個預測模型時，存在至少一個閾值能得出完美預測。絕大多數預測的場合，不存在完美分類器。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0.5 &lt; AUC &lt; 1，優於隨機猜測。這個分類器（模型）妥善設定閾值的話，能有預測價值。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AUC = 0.5，跟隨機猜測一樣（例：丟銅板），模型沒有預測價值。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AUC &lt; 0.5，比隨機猜測還差；但只要總是反預測而行，就優於隨機猜測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75" y="1536200"/>
            <a:ext cx="2787149" cy="271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 txBox="1"/>
          <p:nvPr>
            <p:ph idx="6" type="title"/>
          </p:nvPr>
        </p:nvSpPr>
        <p:spPr>
          <a:xfrm>
            <a:off x="5321788" y="1673318"/>
            <a:ext cx="731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8" name="Google Shape;648;p27"/>
          <p:cNvSpPr txBox="1"/>
          <p:nvPr>
            <p:ph idx="7" type="title"/>
          </p:nvPr>
        </p:nvSpPr>
        <p:spPr>
          <a:xfrm>
            <a:off x="3089715" y="1673304"/>
            <a:ext cx="731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27"/>
          <p:cNvSpPr txBox="1"/>
          <p:nvPr>
            <p:ph idx="8" type="title"/>
          </p:nvPr>
        </p:nvSpPr>
        <p:spPr>
          <a:xfrm>
            <a:off x="1973149" y="3230681"/>
            <a:ext cx="731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0" name="Google Shape;650;p27"/>
          <p:cNvSpPr txBox="1"/>
          <p:nvPr>
            <p:ph idx="9" type="subTitle"/>
          </p:nvPr>
        </p:nvSpPr>
        <p:spPr>
          <a:xfrm>
            <a:off x="2012063" y="2127486"/>
            <a:ext cx="2886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題目背景說明</a:t>
            </a:r>
            <a:endParaRPr sz="1900"/>
          </a:p>
        </p:txBody>
      </p:sp>
      <p:sp>
        <p:nvSpPr>
          <p:cNvPr id="651" name="Google Shape;651;p27"/>
          <p:cNvSpPr txBox="1"/>
          <p:nvPr>
            <p:ph idx="15" type="subTitle"/>
          </p:nvPr>
        </p:nvSpPr>
        <p:spPr>
          <a:xfrm>
            <a:off x="3126475" y="3752654"/>
            <a:ext cx="2889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網站demo</a:t>
            </a:r>
            <a:endParaRPr sz="1900"/>
          </a:p>
        </p:txBody>
      </p:sp>
      <p:sp>
        <p:nvSpPr>
          <p:cNvPr id="652" name="Google Shape;652;p27"/>
          <p:cNvSpPr txBox="1"/>
          <p:nvPr>
            <p:ph idx="8" type="title"/>
          </p:nvPr>
        </p:nvSpPr>
        <p:spPr>
          <a:xfrm>
            <a:off x="4205574" y="3230681"/>
            <a:ext cx="731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53" name="Google Shape;653;p27"/>
          <p:cNvSpPr txBox="1"/>
          <p:nvPr>
            <p:ph idx="8" type="title"/>
          </p:nvPr>
        </p:nvSpPr>
        <p:spPr>
          <a:xfrm>
            <a:off x="6437999" y="3230669"/>
            <a:ext cx="731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54" name="Google Shape;654;p27"/>
          <p:cNvSpPr txBox="1"/>
          <p:nvPr>
            <p:ph idx="9" type="subTitle"/>
          </p:nvPr>
        </p:nvSpPr>
        <p:spPr>
          <a:xfrm>
            <a:off x="4244488" y="2127486"/>
            <a:ext cx="2886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資料分析&amp;</a:t>
            </a:r>
            <a:r>
              <a:rPr lang="en" sz="1900"/>
              <a:t>資料處理</a:t>
            </a:r>
            <a:endParaRPr sz="1900"/>
          </a:p>
        </p:txBody>
      </p:sp>
      <p:sp>
        <p:nvSpPr>
          <p:cNvPr id="655" name="Google Shape;655;p27"/>
          <p:cNvSpPr txBox="1"/>
          <p:nvPr>
            <p:ph idx="9" type="subTitle"/>
          </p:nvPr>
        </p:nvSpPr>
        <p:spPr>
          <a:xfrm>
            <a:off x="895500" y="3752649"/>
            <a:ext cx="2886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模型訓練</a:t>
            </a:r>
            <a:endParaRPr sz="1900"/>
          </a:p>
        </p:txBody>
      </p:sp>
      <p:sp>
        <p:nvSpPr>
          <p:cNvPr id="656" name="Google Shape;656;p27"/>
          <p:cNvSpPr txBox="1"/>
          <p:nvPr>
            <p:ph idx="15" type="subTitle"/>
          </p:nvPr>
        </p:nvSpPr>
        <p:spPr>
          <a:xfrm>
            <a:off x="5358900" y="3752654"/>
            <a:ext cx="2889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總結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資料處理</a:t>
            </a:r>
            <a:endParaRPr sz="2400"/>
          </a:p>
        </p:txBody>
      </p:sp>
      <p:sp>
        <p:nvSpPr>
          <p:cNvPr id="800" name="Google Shape;800;p45"/>
          <p:cNvSpPr txBox="1"/>
          <p:nvPr/>
        </p:nvSpPr>
        <p:spPr>
          <a:xfrm>
            <a:off x="977775" y="1089800"/>
            <a:ext cx="584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SMOTE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45"/>
          <p:cNvSpPr txBox="1"/>
          <p:nvPr/>
        </p:nvSpPr>
        <p:spPr>
          <a:xfrm>
            <a:off x="926850" y="1648850"/>
            <a:ext cx="30882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一種對資料進行上採樣(Upsampling)的方法，在類別多跟類別少的資料之間生成新的資料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設定一個採樣倍率 N，也就是對每個樣本需要生成幾個合成樣本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設定一個近鄰值 K ，針對該樣本找出 K 個最近鄰樣本並從中隨機選一個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根據以下公式來創造 N 個樣本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2" name="Google Shape;8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25" y="1755450"/>
            <a:ext cx="4274450" cy="19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75" y="4047175"/>
            <a:ext cx="52863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</a:t>
            </a:r>
            <a:endParaRPr sz="2400"/>
          </a:p>
        </p:txBody>
      </p:sp>
      <p:sp>
        <p:nvSpPr>
          <p:cNvPr id="809" name="Google Shape;809;p46"/>
          <p:cNvSpPr txBox="1"/>
          <p:nvPr/>
        </p:nvSpPr>
        <p:spPr>
          <a:xfrm>
            <a:off x="977775" y="1089800"/>
            <a:ext cx="584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對於不同的類別指定不同的訓練權重：scale pos weight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46"/>
          <p:cNvSpPr txBox="1"/>
          <p:nvPr/>
        </p:nvSpPr>
        <p:spPr>
          <a:xfrm>
            <a:off x="926850" y="1648850"/>
            <a:ext cx="4819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在資料類別不平衡的情況下，將xgboost模型的損失函數依據類別的比例進行調整，訓練結束之後AUC score上升為0.62，tuning之後為0.78，在第二次submission得到()的分數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1" name="Google Shape;8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50" y="1690013"/>
            <a:ext cx="2497775" cy="17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7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</a:t>
            </a:r>
            <a:endParaRPr sz="2400"/>
          </a:p>
        </p:txBody>
      </p:sp>
      <p:sp>
        <p:nvSpPr>
          <p:cNvPr id="817" name="Google Shape;817;p47"/>
          <p:cNvSpPr txBox="1"/>
          <p:nvPr/>
        </p:nvSpPr>
        <p:spPr>
          <a:xfrm>
            <a:off x="977775" y="1089800"/>
            <a:ext cx="584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EasyEnsemble (最後採用的方法)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47"/>
          <p:cNvSpPr txBox="1"/>
          <p:nvPr/>
        </p:nvSpPr>
        <p:spPr>
          <a:xfrm>
            <a:off x="926850" y="1648850"/>
            <a:ext cx="38622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演算法先將資料切分成好數個子集，並且對多數標籤做隨機採樣，採樣次數等於子集數量，並且採樣數量等於少數類別的數量。將採樣後的多數類別資料，以及少數類別資料放入每一個子集中，對於每一個子集進行使用不同的分類器進行ensemble learning。進行預測時，會將資料輸入每一個分類器，並將這些預測結果進行加權。</a:t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" name="Google Shape;8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00" y="1648849"/>
            <a:ext cx="3455301" cy="2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8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模型訓練結果</a:t>
            </a:r>
            <a:endParaRPr sz="2400"/>
          </a:p>
        </p:txBody>
      </p:sp>
      <p:sp>
        <p:nvSpPr>
          <p:cNvPr id="825" name="Google Shape;825;p48"/>
          <p:cNvSpPr txBox="1"/>
          <p:nvPr/>
        </p:nvSpPr>
        <p:spPr>
          <a:xfrm>
            <a:off x="760950" y="903400"/>
            <a:ext cx="762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Baseline: Xgboost</a:t>
            </a:r>
            <a:endParaRPr sz="19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826" name="Google Shape;8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50" y="1429590"/>
            <a:ext cx="3558000" cy="273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951" y="1432653"/>
            <a:ext cx="3558000" cy="2725122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8"/>
          <p:cNvSpPr txBox="1"/>
          <p:nvPr/>
        </p:nvSpPr>
        <p:spPr>
          <a:xfrm>
            <a:off x="5552800" y="3157275"/>
            <a:ext cx="23412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9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</a:t>
            </a:r>
            <a:endParaRPr b="1" sz="9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test-baseline</a:t>
            </a:r>
            <a:endParaRPr b="1"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48"/>
          <p:cNvSpPr txBox="1"/>
          <p:nvPr/>
        </p:nvSpPr>
        <p:spPr>
          <a:xfrm>
            <a:off x="1538463" y="42406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train-baseline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9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模型訓練結果</a:t>
            </a:r>
            <a:endParaRPr sz="2400"/>
          </a:p>
        </p:txBody>
      </p:sp>
      <p:pic>
        <p:nvPicPr>
          <p:cNvPr id="835" name="Google Shape;8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61" y="1289725"/>
            <a:ext cx="3702189" cy="28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462" y="1337613"/>
            <a:ext cx="3572576" cy="27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9"/>
          <p:cNvSpPr txBox="1"/>
          <p:nvPr/>
        </p:nvSpPr>
        <p:spPr>
          <a:xfrm>
            <a:off x="1194550" y="1289725"/>
            <a:ext cx="4332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Model-1: SMOTE + Xgboost</a:t>
            </a:r>
            <a:endParaRPr b="1" sz="17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</a:t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endParaRPr b="1" sz="9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49"/>
          <p:cNvSpPr txBox="1"/>
          <p:nvPr/>
        </p:nvSpPr>
        <p:spPr>
          <a:xfrm>
            <a:off x="1194550" y="4152050"/>
            <a:ext cx="3000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train-Xgboost+SMOTE</a:t>
            </a:r>
            <a:endParaRPr b="1"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49"/>
          <p:cNvSpPr txBox="1"/>
          <p:nvPr/>
        </p:nvSpPr>
        <p:spPr>
          <a:xfrm>
            <a:off x="5293925" y="42478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test-Xgboost+SMOTE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0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模型訓練結果</a:t>
            </a:r>
            <a:endParaRPr sz="2400"/>
          </a:p>
        </p:txBody>
      </p:sp>
      <p:pic>
        <p:nvPicPr>
          <p:cNvPr id="845" name="Google Shape;8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00" y="1674150"/>
            <a:ext cx="3791200" cy="2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950" y="1543997"/>
            <a:ext cx="3537725" cy="2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50"/>
          <p:cNvSpPr txBox="1"/>
          <p:nvPr/>
        </p:nvSpPr>
        <p:spPr>
          <a:xfrm>
            <a:off x="761650" y="1014900"/>
            <a:ext cx="41223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" sz="17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Model-2: Xgboost + scale_pos_weight</a:t>
            </a:r>
            <a:endParaRPr b="1" sz="17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endParaRPr b="1"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50"/>
          <p:cNvSpPr txBox="1"/>
          <p:nvPr/>
        </p:nvSpPr>
        <p:spPr>
          <a:xfrm>
            <a:off x="5047200" y="41280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test-Xgboost+scale_pos_weight</a:t>
            </a:r>
            <a:endParaRPr b="1" sz="18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50"/>
          <p:cNvSpPr txBox="1"/>
          <p:nvPr/>
        </p:nvSpPr>
        <p:spPr>
          <a:xfrm>
            <a:off x="1164800" y="41280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train-Xgboost+scale_pos_weight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1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模型訓練結果</a:t>
            </a:r>
            <a:endParaRPr sz="2400"/>
          </a:p>
        </p:txBody>
      </p:sp>
      <p:pic>
        <p:nvPicPr>
          <p:cNvPr id="855" name="Google Shape;8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7" y="1343350"/>
            <a:ext cx="3595875" cy="2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300" y="1293575"/>
            <a:ext cx="3722550" cy="28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51"/>
          <p:cNvSpPr txBox="1"/>
          <p:nvPr/>
        </p:nvSpPr>
        <p:spPr>
          <a:xfrm>
            <a:off x="1195300" y="968850"/>
            <a:ext cx="3000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Model-3: EasyEnsemble</a:t>
            </a:r>
            <a:endParaRPr sz="17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b="1" sz="9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Google Shape;858;p51"/>
          <p:cNvSpPr txBox="1"/>
          <p:nvPr/>
        </p:nvSpPr>
        <p:spPr>
          <a:xfrm>
            <a:off x="5418350" y="42221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test-EasyEnsemble</a:t>
            </a:r>
            <a:endParaRPr b="1"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51"/>
          <p:cNvSpPr txBox="1"/>
          <p:nvPr/>
        </p:nvSpPr>
        <p:spPr>
          <a:xfrm>
            <a:off x="1391625" y="3778350"/>
            <a:ext cx="3000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train-EasyEnsemble</a:t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2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模型訓練結果</a:t>
            </a:r>
            <a:endParaRPr sz="2400"/>
          </a:p>
        </p:txBody>
      </p:sp>
      <p:sp>
        <p:nvSpPr>
          <p:cNvPr id="865" name="Google Shape;865;p52"/>
          <p:cNvSpPr txBox="1"/>
          <p:nvPr/>
        </p:nvSpPr>
        <p:spPr>
          <a:xfrm>
            <a:off x="1152050" y="1116725"/>
            <a:ext cx="7251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lbert Sans"/>
              <a:buChar char="●"/>
            </a:pPr>
            <a:r>
              <a:rPr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Model-l SMOTE+Xgboost雖然在訓練集上的ROC curve有顯著的提升，但是在測試集上ROC curve一樣幾乎趨近於random classifier，代表加入SMOTE方法無法很有效的處理不平衡的數據集。</a:t>
            </a:r>
            <a:endParaRPr sz="19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lbert Sans"/>
              <a:buChar char="●"/>
            </a:pPr>
            <a:r>
              <a:rPr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Mode-2 Xgboost+scale_pos_weight可以看到在測試集上的ROC curve表現有顯著的提升，模型成功學習不平衡的數據。</a:t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lbert Sans"/>
              <a:buChar char="●"/>
            </a:pPr>
            <a:r>
              <a:rPr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Model-3 EasyEnsemble使用多個分類器對不平衡數據集進行採樣並進行集成學習</a:t>
            </a:r>
            <a:endParaRPr sz="19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將三種模型的預測結果進行了比較和分析，發現EasyEnsemble的模型表現最好，這是因為EasyEnsemble的模型可以有效地解決資料的不平衡問題，並且可以利用多個分類器的集成學習來提高預測的準確性和穩定性。</a:t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3"/>
          <p:cNvSpPr txBox="1"/>
          <p:nvPr>
            <p:ph type="title"/>
          </p:nvPr>
        </p:nvSpPr>
        <p:spPr>
          <a:xfrm>
            <a:off x="670025" y="540700"/>
            <a:ext cx="31719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模型</a:t>
            </a:r>
            <a:r>
              <a:rPr lang="en" sz="2400"/>
              <a:t>訓練結果</a:t>
            </a:r>
            <a:endParaRPr sz="2400"/>
          </a:p>
        </p:txBody>
      </p:sp>
      <p:sp>
        <p:nvSpPr>
          <p:cNvPr id="871" name="Google Shape;871;p53"/>
          <p:cNvSpPr txBox="1"/>
          <p:nvPr/>
        </p:nvSpPr>
        <p:spPr>
          <a:xfrm>
            <a:off x="977775" y="1089800"/>
            <a:ext cx="584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EasyEnsemble - feature importance</a:t>
            </a:r>
            <a:endParaRPr b="1" sz="17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2" name="Google Shape;872;p53"/>
          <p:cNvPicPr preferRelativeResize="0"/>
          <p:nvPr/>
        </p:nvPicPr>
        <p:blipFill rotWithShape="1">
          <a:blip r:embed="rId3">
            <a:alphaModFix/>
          </a:blip>
          <a:srcRect b="14719" l="0" r="49857" t="0"/>
          <a:stretch/>
        </p:blipFill>
        <p:spPr>
          <a:xfrm>
            <a:off x="670025" y="2850475"/>
            <a:ext cx="7541502" cy="1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53"/>
          <p:cNvSpPr txBox="1"/>
          <p:nvPr/>
        </p:nvSpPr>
        <p:spPr>
          <a:xfrm>
            <a:off x="715000" y="1572575"/>
            <a:ext cx="754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每一個分類器都有其對應的feature imoprtance，總體來看，有三個特徵起到決定性的作用：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age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avg_glucose_level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bmi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4"/>
          <p:cNvSpPr txBox="1"/>
          <p:nvPr>
            <p:ph type="title"/>
          </p:nvPr>
        </p:nvSpPr>
        <p:spPr>
          <a:xfrm>
            <a:off x="1273800" y="2821875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網站demo</a:t>
            </a:r>
            <a:endParaRPr b="1"/>
          </a:p>
        </p:txBody>
      </p:sp>
      <p:sp>
        <p:nvSpPr>
          <p:cNvPr id="879" name="Google Shape;879;p54"/>
          <p:cNvSpPr txBox="1"/>
          <p:nvPr>
            <p:ph idx="2" type="title"/>
          </p:nvPr>
        </p:nvSpPr>
        <p:spPr>
          <a:xfrm>
            <a:off x="3908900" y="1479831"/>
            <a:ext cx="12684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80" name="Google Shape;880;p54"/>
          <p:cNvGrpSpPr/>
          <p:nvPr/>
        </p:nvGrpSpPr>
        <p:grpSpPr>
          <a:xfrm>
            <a:off x="2145750" y="3223919"/>
            <a:ext cx="966300" cy="111600"/>
            <a:chOff x="1935950" y="2731594"/>
            <a:chExt cx="966300" cy="111600"/>
          </a:xfrm>
        </p:grpSpPr>
        <p:cxnSp>
          <p:nvCxnSpPr>
            <p:cNvPr id="881" name="Google Shape;881;p54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2" name="Google Shape;882;p54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54"/>
          <p:cNvGrpSpPr/>
          <p:nvPr/>
        </p:nvGrpSpPr>
        <p:grpSpPr>
          <a:xfrm>
            <a:off x="6031950" y="3223919"/>
            <a:ext cx="966300" cy="111600"/>
            <a:chOff x="1935950" y="2731594"/>
            <a:chExt cx="966300" cy="111600"/>
          </a:xfrm>
        </p:grpSpPr>
        <p:cxnSp>
          <p:nvCxnSpPr>
            <p:cNvPr id="884" name="Google Shape;884;p54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5" name="Google Shape;885;p54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/>
          <p:nvPr>
            <p:ph type="title"/>
          </p:nvPr>
        </p:nvSpPr>
        <p:spPr>
          <a:xfrm>
            <a:off x="1273800" y="2821875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題目背景說明</a:t>
            </a:r>
            <a:endParaRPr b="1" sz="1900"/>
          </a:p>
        </p:txBody>
      </p:sp>
      <p:sp>
        <p:nvSpPr>
          <p:cNvPr id="662" name="Google Shape;662;p28"/>
          <p:cNvSpPr txBox="1"/>
          <p:nvPr>
            <p:ph idx="2" type="title"/>
          </p:nvPr>
        </p:nvSpPr>
        <p:spPr>
          <a:xfrm>
            <a:off x="3908900" y="1479831"/>
            <a:ext cx="12684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2145750" y="3223919"/>
            <a:ext cx="966300" cy="111600"/>
            <a:chOff x="1935950" y="2731594"/>
            <a:chExt cx="966300" cy="111600"/>
          </a:xfrm>
        </p:grpSpPr>
        <p:cxnSp>
          <p:nvCxnSpPr>
            <p:cNvPr id="664" name="Google Shape;664;p28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28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8"/>
          <p:cNvGrpSpPr/>
          <p:nvPr/>
        </p:nvGrpSpPr>
        <p:grpSpPr>
          <a:xfrm>
            <a:off x="6031950" y="3223919"/>
            <a:ext cx="966300" cy="111600"/>
            <a:chOff x="1935950" y="2731594"/>
            <a:chExt cx="966300" cy="111600"/>
          </a:xfrm>
        </p:grpSpPr>
        <p:cxnSp>
          <p:nvCxnSpPr>
            <p:cNvPr id="667" name="Google Shape;667;p28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28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5"/>
          <p:cNvSpPr txBox="1"/>
          <p:nvPr>
            <p:ph type="title"/>
          </p:nvPr>
        </p:nvSpPr>
        <p:spPr>
          <a:xfrm>
            <a:off x="1182150" y="480800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網頁架構</a:t>
            </a:r>
            <a:endParaRPr sz="3600"/>
          </a:p>
        </p:txBody>
      </p:sp>
      <p:sp>
        <p:nvSpPr>
          <p:cNvPr id="891" name="Google Shape;891;p55"/>
          <p:cNvSpPr/>
          <p:nvPr/>
        </p:nvSpPr>
        <p:spPr>
          <a:xfrm>
            <a:off x="2530700" y="1638325"/>
            <a:ext cx="3845700" cy="841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首頁</a:t>
            </a:r>
            <a:endParaRPr b="1" sz="2200"/>
          </a:p>
        </p:txBody>
      </p:sp>
      <p:sp>
        <p:nvSpPr>
          <p:cNvPr id="892" name="Google Shape;892;p55"/>
          <p:cNvSpPr/>
          <p:nvPr/>
        </p:nvSpPr>
        <p:spPr>
          <a:xfrm>
            <a:off x="2312900" y="2559313"/>
            <a:ext cx="450900" cy="70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5"/>
          <p:cNvSpPr/>
          <p:nvPr/>
        </p:nvSpPr>
        <p:spPr>
          <a:xfrm>
            <a:off x="3599700" y="2559313"/>
            <a:ext cx="450900" cy="70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55"/>
          <p:cNvSpPr/>
          <p:nvPr/>
        </p:nvSpPr>
        <p:spPr>
          <a:xfrm>
            <a:off x="4886514" y="2559313"/>
            <a:ext cx="450900" cy="70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5"/>
          <p:cNvSpPr/>
          <p:nvPr/>
        </p:nvSpPr>
        <p:spPr>
          <a:xfrm>
            <a:off x="6173350" y="2559313"/>
            <a:ext cx="396300" cy="70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55"/>
          <p:cNvSpPr/>
          <p:nvPr/>
        </p:nvSpPr>
        <p:spPr>
          <a:xfrm>
            <a:off x="1987400" y="3339600"/>
            <a:ext cx="1101900" cy="78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5"/>
          <p:cNvSpPr/>
          <p:nvPr/>
        </p:nvSpPr>
        <p:spPr>
          <a:xfrm>
            <a:off x="3274438" y="3339600"/>
            <a:ext cx="1101900" cy="78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表單輸入(結果)</a:t>
            </a:r>
            <a:endParaRPr/>
          </a:p>
        </p:txBody>
      </p:sp>
      <p:sp>
        <p:nvSpPr>
          <p:cNvPr id="898" name="Google Shape;898;p55"/>
          <p:cNvSpPr/>
          <p:nvPr/>
        </p:nvSpPr>
        <p:spPr>
          <a:xfrm>
            <a:off x="5837225" y="3339600"/>
            <a:ext cx="1101900" cy="78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模型介紹</a:t>
            </a:r>
            <a:endParaRPr/>
          </a:p>
        </p:txBody>
      </p:sp>
      <p:sp>
        <p:nvSpPr>
          <p:cNvPr id="899" name="Google Shape;899;p55"/>
          <p:cNvSpPr/>
          <p:nvPr/>
        </p:nvSpPr>
        <p:spPr>
          <a:xfrm>
            <a:off x="4527600" y="3339600"/>
            <a:ext cx="1101900" cy="78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資料分析</a:t>
            </a:r>
            <a:endParaRPr/>
          </a:p>
        </p:txBody>
      </p:sp>
      <p:sp>
        <p:nvSpPr>
          <p:cNvPr id="900" name="Google Shape;900;p55"/>
          <p:cNvSpPr txBox="1"/>
          <p:nvPr/>
        </p:nvSpPr>
        <p:spPr>
          <a:xfrm>
            <a:off x="2080400" y="3533100"/>
            <a:ext cx="10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介紹中風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表單</a:t>
            </a:r>
            <a:endParaRPr/>
          </a:p>
        </p:txBody>
      </p:sp>
      <p:sp>
        <p:nvSpPr>
          <p:cNvPr id="906" name="Google Shape;906;p56"/>
          <p:cNvSpPr txBox="1"/>
          <p:nvPr>
            <p:ph idx="1" type="subTitle"/>
          </p:nvPr>
        </p:nvSpPr>
        <p:spPr>
          <a:xfrm>
            <a:off x="4165100" y="2089800"/>
            <a:ext cx="37728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我們會收集使用者輸入的資料，串接後端，</a:t>
            </a:r>
            <a:r>
              <a:rPr lang="en" sz="1800">
                <a:solidFill>
                  <a:srgbClr val="000000"/>
                </a:solidFill>
              </a:rPr>
              <a:t>預測使用者中風之可能性，再將結果回傳至前端網頁顯示</a:t>
            </a:r>
            <a:endParaRPr/>
          </a:p>
        </p:txBody>
      </p:sp>
      <p:pic>
        <p:nvPicPr>
          <p:cNvPr id="907" name="Google Shape;9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00" y="343938"/>
            <a:ext cx="2935925" cy="44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7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表單</a:t>
            </a:r>
            <a:r>
              <a:rPr lang="en"/>
              <a:t>驗證輸入</a:t>
            </a:r>
            <a:endParaRPr/>
          </a:p>
        </p:txBody>
      </p:sp>
      <p:sp>
        <p:nvSpPr>
          <p:cNvPr id="913" name="Google Shape;913;p57"/>
          <p:cNvSpPr txBox="1"/>
          <p:nvPr>
            <p:ph idx="1" type="subTitle"/>
          </p:nvPr>
        </p:nvSpPr>
        <p:spPr>
          <a:xfrm>
            <a:off x="2548700" y="1085075"/>
            <a:ext cx="40368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在表格傳送前會先驗證輸入的資料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14" name="Google Shape;9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50" y="1885277"/>
            <a:ext cx="3559975" cy="74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00" y="1820387"/>
            <a:ext cx="3559975" cy="1906639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7"/>
          <p:cNvSpPr txBox="1"/>
          <p:nvPr/>
        </p:nvSpPr>
        <p:spPr>
          <a:xfrm>
            <a:off x="871375" y="1358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css required</a:t>
            </a:r>
            <a:endParaRPr/>
          </a:p>
        </p:txBody>
      </p:sp>
      <p:sp>
        <p:nvSpPr>
          <p:cNvPr id="917" name="Google Shape;917;p57"/>
          <p:cNvSpPr txBox="1"/>
          <p:nvPr/>
        </p:nvSpPr>
        <p:spPr>
          <a:xfrm>
            <a:off x="4956438" y="1423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js</a:t>
            </a:r>
            <a:endParaRPr/>
          </a:p>
        </p:txBody>
      </p:sp>
      <p:pic>
        <p:nvPicPr>
          <p:cNvPr id="918" name="Google Shape;918;p57"/>
          <p:cNvPicPr preferRelativeResize="0"/>
          <p:nvPr/>
        </p:nvPicPr>
        <p:blipFill rotWithShape="1">
          <a:blip r:embed="rId5">
            <a:alphaModFix/>
          </a:blip>
          <a:srcRect b="21414" l="0" r="0" t="0"/>
          <a:stretch/>
        </p:blipFill>
        <p:spPr>
          <a:xfrm>
            <a:off x="4747263" y="2629706"/>
            <a:ext cx="3418375" cy="223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後端串接</a:t>
            </a:r>
            <a:endParaRPr/>
          </a:p>
        </p:txBody>
      </p:sp>
      <p:pic>
        <p:nvPicPr>
          <p:cNvPr id="924" name="Google Shape;9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00" y="1219075"/>
            <a:ext cx="4503576" cy="34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58"/>
          <p:cNvSpPr txBox="1"/>
          <p:nvPr/>
        </p:nvSpPr>
        <p:spPr>
          <a:xfrm>
            <a:off x="5768225" y="406010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取得結果回傳回來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26" name="Google Shape;926;p58"/>
          <p:cNvSpPr txBox="1"/>
          <p:nvPr/>
        </p:nvSpPr>
        <p:spPr>
          <a:xfrm>
            <a:off x="5768225" y="19744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Route: /submit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傳送表單的資料到後端</a:t>
            </a:r>
            <a:endParaRPr/>
          </a:p>
        </p:txBody>
      </p:sp>
      <p:sp>
        <p:nvSpPr>
          <p:cNvPr id="927" name="Google Shape;927;p58"/>
          <p:cNvSpPr/>
          <p:nvPr/>
        </p:nvSpPr>
        <p:spPr>
          <a:xfrm>
            <a:off x="1782625" y="1720600"/>
            <a:ext cx="1766400" cy="3846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8"/>
          <p:cNvSpPr/>
          <p:nvPr/>
        </p:nvSpPr>
        <p:spPr>
          <a:xfrm>
            <a:off x="1872150" y="4060100"/>
            <a:ext cx="2494200" cy="3846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8"/>
          <p:cNvSpPr/>
          <p:nvPr/>
        </p:nvSpPr>
        <p:spPr>
          <a:xfrm>
            <a:off x="1329775" y="1217525"/>
            <a:ext cx="3891600" cy="384600"/>
          </a:xfrm>
          <a:prstGeom prst="rect">
            <a:avLst/>
          </a:prstGeom>
          <a:noFill/>
          <a:ln cap="flat" cmpd="sng" w="7620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0" name="Google Shape;9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225" y="2724738"/>
            <a:ext cx="3000000" cy="44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9"/>
          <p:cNvSpPr txBox="1"/>
          <p:nvPr>
            <p:ph idx="1" type="subTitle"/>
          </p:nvPr>
        </p:nvSpPr>
        <p:spPr>
          <a:xfrm>
            <a:off x="1192575" y="1419975"/>
            <a:ext cx="30924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先</a:t>
            </a:r>
            <a:r>
              <a:rPr b="1" lang="en"/>
              <a:t>將表格資料轉換為one-hot encoding符合訓練模型的格式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59"/>
          <p:cNvSpPr txBox="1"/>
          <p:nvPr>
            <p:ph type="title"/>
          </p:nvPr>
        </p:nvSpPr>
        <p:spPr>
          <a:xfrm>
            <a:off x="720000" y="36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處理後端資料</a:t>
            </a:r>
            <a:endParaRPr/>
          </a:p>
        </p:txBody>
      </p:sp>
      <p:pic>
        <p:nvPicPr>
          <p:cNvPr id="937" name="Google Shape;9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049" y="2192725"/>
            <a:ext cx="2947935" cy="22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9"/>
          <p:cNvSpPr txBox="1"/>
          <p:nvPr/>
        </p:nvSpPr>
        <p:spPr>
          <a:xfrm>
            <a:off x="4715013" y="1482025"/>
            <a:ext cx="32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2.   </a:t>
            </a:r>
            <a:r>
              <a:rPr b="1"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把處理好的資料丟入模型裡面訓練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39" name="Google Shape;9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575" y="2192713"/>
            <a:ext cx="3092400" cy="227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0"/>
          <p:cNvSpPr txBox="1"/>
          <p:nvPr>
            <p:ph type="title"/>
          </p:nvPr>
        </p:nvSpPr>
        <p:spPr>
          <a:xfrm>
            <a:off x="1273800" y="2821875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總結</a:t>
            </a:r>
            <a:endParaRPr b="1"/>
          </a:p>
        </p:txBody>
      </p:sp>
      <p:sp>
        <p:nvSpPr>
          <p:cNvPr id="945" name="Google Shape;945;p60"/>
          <p:cNvSpPr txBox="1"/>
          <p:nvPr>
            <p:ph idx="2" type="title"/>
          </p:nvPr>
        </p:nvSpPr>
        <p:spPr>
          <a:xfrm>
            <a:off x="3908900" y="1479831"/>
            <a:ext cx="12684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946" name="Google Shape;946;p60"/>
          <p:cNvGrpSpPr/>
          <p:nvPr/>
        </p:nvGrpSpPr>
        <p:grpSpPr>
          <a:xfrm>
            <a:off x="2145750" y="3223919"/>
            <a:ext cx="966300" cy="111600"/>
            <a:chOff x="1935950" y="2731594"/>
            <a:chExt cx="966300" cy="111600"/>
          </a:xfrm>
        </p:grpSpPr>
        <p:cxnSp>
          <p:nvCxnSpPr>
            <p:cNvPr id="947" name="Google Shape;947;p60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60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60"/>
          <p:cNvGrpSpPr/>
          <p:nvPr/>
        </p:nvGrpSpPr>
        <p:grpSpPr>
          <a:xfrm>
            <a:off x="6031950" y="3223919"/>
            <a:ext cx="966300" cy="111600"/>
            <a:chOff x="1935950" y="2731594"/>
            <a:chExt cx="966300" cy="111600"/>
          </a:xfrm>
        </p:grpSpPr>
        <p:cxnSp>
          <p:nvCxnSpPr>
            <p:cNvPr id="950" name="Google Shape;950;p60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1" name="Google Shape;951;p60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1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可以改善的部分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1"/>
          <p:cNvSpPr txBox="1"/>
          <p:nvPr/>
        </p:nvSpPr>
        <p:spPr>
          <a:xfrm>
            <a:off x="806675" y="1017725"/>
            <a:ext cx="7704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資料視覺化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多維視覺化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bmi與其他特徵的相關性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前端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預測表單填寫區塊排版能夠更使用者友善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再新增一些功能，改善一頁式網站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後端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表單輸入驗證資料型態及數值合理範圍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模型訓練：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研究如何在ensemble learning classifier上tuning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○"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因為目標類別不平衡，可以嘗試使用異常檢測演算法，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2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63" name="Google Shape;963;p62"/>
          <p:cNvSpPr txBox="1"/>
          <p:nvPr>
            <p:ph idx="2" type="body"/>
          </p:nvPr>
        </p:nvSpPr>
        <p:spPr>
          <a:xfrm>
            <a:off x="1146375" y="1623200"/>
            <a:ext cx="6973200" cy="21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http://ntur.lib.ntu.edu.tw/bitstream/246246/160578/1/56.pdf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https://www.commonhealth.com.tw/book/66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https://www.cmuh.cmu.edu.tw/HealthEdus/Detail?no=4771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https://www1.cgmh.org.tw/strokelnk/07/20160603/20160603_1.pdf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http://www.dmcare.org.tw/up3/2005-4-%E6%88%B4%E9%81%93%E6%81%A9.pdf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llefair"/>
              <a:buChar char="●"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https://getbootstrap.com/docs/5.3/getting-started/introduction/</a:t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4">
              <a:latin typeface="Bellefair"/>
              <a:ea typeface="Bellefair"/>
              <a:cs typeface="Bellefair"/>
              <a:sym typeface="Bellefa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3"/>
          <p:cNvSpPr txBox="1"/>
          <p:nvPr>
            <p:ph type="title"/>
          </p:nvPr>
        </p:nvSpPr>
        <p:spPr>
          <a:xfrm>
            <a:off x="1635750" y="1536525"/>
            <a:ext cx="58725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969" name="Google Shape;969;p63"/>
          <p:cNvGrpSpPr/>
          <p:nvPr/>
        </p:nvGrpSpPr>
        <p:grpSpPr>
          <a:xfrm>
            <a:off x="2572350" y="2607864"/>
            <a:ext cx="3999300" cy="111600"/>
            <a:chOff x="2639050" y="1290300"/>
            <a:chExt cx="3999300" cy="111600"/>
          </a:xfrm>
        </p:grpSpPr>
        <p:cxnSp>
          <p:nvCxnSpPr>
            <p:cNvPr id="970" name="Google Shape;970;p63"/>
            <p:cNvCxnSpPr/>
            <p:nvPr/>
          </p:nvCxnSpPr>
          <p:spPr>
            <a:xfrm>
              <a:off x="2639050" y="1346100"/>
              <a:ext cx="399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1" name="Google Shape;971;p63"/>
            <p:cNvSpPr/>
            <p:nvPr/>
          </p:nvSpPr>
          <p:spPr>
            <a:xfrm>
              <a:off x="4462788" y="1290300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/>
          <p:nvPr>
            <p:ph type="title"/>
          </p:nvPr>
        </p:nvSpPr>
        <p:spPr>
          <a:xfrm>
            <a:off x="482500" y="489925"/>
            <a:ext cx="384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題目背景說明</a:t>
            </a:r>
            <a:endParaRPr sz="3600"/>
          </a:p>
        </p:txBody>
      </p:sp>
      <p:sp>
        <p:nvSpPr>
          <p:cNvPr id="674" name="Google Shape;674;p29"/>
          <p:cNvSpPr txBox="1"/>
          <p:nvPr/>
        </p:nvSpPr>
        <p:spPr>
          <a:xfrm>
            <a:off x="461400" y="1819975"/>
            <a:ext cx="822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目標：透過輸入相關資訊，例如年齡、性別、職業等，預測中風之可能性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分類方法：二分法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資料數量：15,304筆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欄位：共有12欄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比賽連結：</a:t>
            </a:r>
            <a:r>
              <a:rPr lang="en" sz="1700">
                <a:latin typeface="Albert Sans"/>
                <a:ea typeface="Albert Sans"/>
                <a:cs typeface="Albert Sans"/>
                <a:sym typeface="Albert Sans"/>
              </a:rPr>
              <a:t>https://www.kaggle.com/competitions/playground-series-s3e2</a:t>
            </a:r>
            <a:endParaRPr sz="17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"/>
          <p:cNvSpPr txBox="1"/>
          <p:nvPr>
            <p:ph type="title"/>
          </p:nvPr>
        </p:nvSpPr>
        <p:spPr>
          <a:xfrm>
            <a:off x="482500" y="489925"/>
            <a:ext cx="45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題目背景說明：欄位</a:t>
            </a:r>
            <a:endParaRPr sz="3600"/>
          </a:p>
        </p:txBody>
      </p:sp>
      <p:graphicFrame>
        <p:nvGraphicFramePr>
          <p:cNvPr id="680" name="Google Shape;680;p30"/>
          <p:cNvGraphicFramePr/>
          <p:nvPr/>
        </p:nvGraphicFramePr>
        <p:xfrm>
          <a:off x="666025" y="17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{39D22304-C1F7-41C1-BA9C-2FF5E7AC277E}</a:tableStyleId>
              </a:tblPr>
              <a:tblGrid>
                <a:gridCol w="3905975"/>
                <a:gridCol w="3905975"/>
              </a:tblGrid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病患的序號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gender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病患的性別，</a:t>
                      </a:r>
                      <a:r>
                        <a:rPr lang="en">
                          <a:solidFill>
                            <a:srgbClr val="1F2328"/>
                          </a:solidFill>
                        </a:rPr>
                        <a:t> "Male", "Female" ,"Other"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病患的年紀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hypertension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病患有沒有高血壓，0代表沒有，1代表有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heart_disease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病患有沒有心臟疾病，0代表沒有，1代表有</a:t>
                      </a:r>
                      <a:endParaRPr b="1">
                        <a:solidFill>
                          <a:srgbClr val="1F232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ever_married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病患是否結婚，</a:t>
                      </a:r>
                      <a:r>
                        <a:rPr lang="en">
                          <a:solidFill>
                            <a:srgbClr val="1F2328"/>
                          </a:solidFill>
                        </a:rPr>
                        <a:t> "Yes", "NO"</a:t>
                      </a:r>
                      <a:endParaRPr b="1">
                        <a:solidFill>
                          <a:srgbClr val="1F232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type="title"/>
          </p:nvPr>
        </p:nvSpPr>
        <p:spPr>
          <a:xfrm>
            <a:off x="482500" y="489925"/>
            <a:ext cx="45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題目背景說明：</a:t>
            </a:r>
            <a:r>
              <a:rPr b="1" lang="en" sz="3600"/>
              <a:t>欄位</a:t>
            </a:r>
            <a:endParaRPr sz="3600"/>
          </a:p>
        </p:txBody>
      </p:sp>
      <p:graphicFrame>
        <p:nvGraphicFramePr>
          <p:cNvPr id="686" name="Google Shape;686;p31"/>
          <p:cNvGraphicFramePr/>
          <p:nvPr/>
        </p:nvGraphicFramePr>
        <p:xfrm>
          <a:off x="473900" y="165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{39D22304-C1F7-41C1-BA9C-2FF5E7AC277E}</a:tableStyleId>
              </a:tblPr>
              <a:tblGrid>
                <a:gridCol w="2121550"/>
                <a:gridCol w="6074650"/>
              </a:tblGrid>
              <a:tr h="4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work_type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"</a:t>
                      </a:r>
                      <a:r>
                        <a:rPr b="1" lang="en"/>
                        <a:t>Govt_job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 </a:t>
                      </a:r>
                      <a:r>
                        <a:rPr b="1" lang="en"/>
                        <a:t>, 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</a:t>
                      </a:r>
                      <a:r>
                        <a:rPr b="1" lang="en"/>
                        <a:t>Never_worked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 , "</a:t>
                      </a:r>
                      <a:r>
                        <a:rPr b="1" lang="en"/>
                        <a:t>Private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</a:t>
                      </a:r>
                      <a:r>
                        <a:rPr b="1" lang="en"/>
                        <a:t>,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</a:t>
                      </a:r>
                      <a:r>
                        <a:rPr b="1" lang="en"/>
                        <a:t>Self-employed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 , "</a:t>
                      </a:r>
                      <a:r>
                        <a:rPr b="1" lang="en"/>
                        <a:t>children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Residence_type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病患的居住地，</a:t>
                      </a:r>
                      <a:r>
                        <a:rPr b="1" lang="en">
                          <a:solidFill>
                            <a:srgbClr val="1F2328"/>
                          </a:solidFill>
                        </a:rPr>
                        <a:t>"Rural" , "Urban"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avg_glucose_level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病患血液裡平均葡萄糖濃度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bmi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病患的bmi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smoking_status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"formerly smoked", "never smoked", "smokes" , "Unknown"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stroke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1F2328"/>
                          </a:solidFill>
                        </a:rPr>
                        <a:t>病患是否中風，0代表沒有，1代表有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 txBox="1"/>
          <p:nvPr>
            <p:ph type="title"/>
          </p:nvPr>
        </p:nvSpPr>
        <p:spPr>
          <a:xfrm>
            <a:off x="1273800" y="2294325"/>
            <a:ext cx="6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資料處理</a:t>
            </a:r>
            <a:endParaRPr b="1"/>
          </a:p>
        </p:txBody>
      </p:sp>
      <p:sp>
        <p:nvSpPr>
          <p:cNvPr id="692" name="Google Shape;692;p32"/>
          <p:cNvSpPr txBox="1"/>
          <p:nvPr>
            <p:ph idx="2" type="title"/>
          </p:nvPr>
        </p:nvSpPr>
        <p:spPr>
          <a:xfrm>
            <a:off x="3937800" y="942156"/>
            <a:ext cx="12684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93" name="Google Shape;693;p32"/>
          <p:cNvGrpSpPr/>
          <p:nvPr/>
        </p:nvGrpSpPr>
        <p:grpSpPr>
          <a:xfrm>
            <a:off x="2145750" y="2696369"/>
            <a:ext cx="966300" cy="111600"/>
            <a:chOff x="1935950" y="2731594"/>
            <a:chExt cx="966300" cy="111600"/>
          </a:xfrm>
        </p:grpSpPr>
        <p:cxnSp>
          <p:nvCxnSpPr>
            <p:cNvPr id="694" name="Google Shape;694;p32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5" name="Google Shape;695;p32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2"/>
          <p:cNvGrpSpPr/>
          <p:nvPr/>
        </p:nvGrpSpPr>
        <p:grpSpPr>
          <a:xfrm>
            <a:off x="6031950" y="2696369"/>
            <a:ext cx="966300" cy="111600"/>
            <a:chOff x="1935950" y="2731594"/>
            <a:chExt cx="966300" cy="111600"/>
          </a:xfrm>
        </p:grpSpPr>
        <p:cxnSp>
          <p:nvCxnSpPr>
            <p:cNvPr id="697" name="Google Shape;697;p32"/>
            <p:cNvCxnSpPr/>
            <p:nvPr/>
          </p:nvCxnSpPr>
          <p:spPr>
            <a:xfrm>
              <a:off x="1935950" y="2787399"/>
              <a:ext cx="96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8" name="Google Shape;698;p32"/>
            <p:cNvSpPr/>
            <p:nvPr/>
          </p:nvSpPr>
          <p:spPr>
            <a:xfrm>
              <a:off x="2363300" y="2731594"/>
              <a:ext cx="111600" cy="11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2"/>
          <p:cNvSpPr txBox="1"/>
          <p:nvPr/>
        </p:nvSpPr>
        <p:spPr>
          <a:xfrm>
            <a:off x="2020500" y="3136125"/>
            <a:ext cx="5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初步分析觀察、資料視覺化、資料前處理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05" name="Google Shape;7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50" y="1246676"/>
            <a:ext cx="4064449" cy="3173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3"/>
          <p:cNvSpPr txBox="1"/>
          <p:nvPr/>
        </p:nvSpPr>
        <p:spPr>
          <a:xfrm>
            <a:off x="5145600" y="2463813"/>
            <a:ext cx="357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Stroke Rate by Gender：</a:t>
            </a:r>
            <a:endParaRPr sz="1800">
              <a:solidFill>
                <a:srgbClr val="333333"/>
              </a:solidFill>
              <a:latin typeface="Bellefair"/>
              <a:ea typeface="Bellefair"/>
              <a:cs typeface="Bellefair"/>
              <a:sym typeface="Bellefa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中風的群體中，男性比女性略高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4"/>
          <p:cNvSpPr txBox="1"/>
          <p:nvPr>
            <p:ph type="title"/>
          </p:nvPr>
        </p:nvSpPr>
        <p:spPr>
          <a:xfrm>
            <a:off x="670025" y="540700"/>
            <a:ext cx="2024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資料視覺化</a:t>
            </a:r>
            <a:endParaRPr sz="2400"/>
          </a:p>
        </p:txBody>
      </p:sp>
      <p:pic>
        <p:nvPicPr>
          <p:cNvPr id="712" name="Google Shape;7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1058175"/>
            <a:ext cx="4309152" cy="33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4"/>
          <p:cNvSpPr txBox="1"/>
          <p:nvPr/>
        </p:nvSpPr>
        <p:spPr>
          <a:xfrm>
            <a:off x="5310500" y="2340900"/>
            <a:ext cx="35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Bellefair"/>
                <a:ea typeface="Bellefair"/>
                <a:cs typeface="Bellefair"/>
                <a:sym typeface="Bellefair"/>
              </a:rPr>
              <a:t>Other只有1筆，因此移除Other</a:t>
            </a:r>
            <a:endParaRPr sz="1800">
              <a:latin typeface="Bellefair"/>
              <a:ea typeface="Bellefair"/>
              <a:cs typeface="Bellefair"/>
              <a:sym typeface="Bellefa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ularism Minitheme by Slidesgo">
  <a:themeElements>
    <a:clrScheme name="Simple Light">
      <a:dk1>
        <a:srgbClr val="3C3C3B"/>
      </a:dk1>
      <a:lt1>
        <a:srgbClr val="FFFBF4"/>
      </a:lt1>
      <a:dk2>
        <a:srgbClr val="ECB2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