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92" r:id="rId2"/>
    <p:sldId id="393" r:id="rId3"/>
    <p:sldId id="397" r:id="rId4"/>
    <p:sldId id="398" r:id="rId5"/>
    <p:sldId id="400" r:id="rId6"/>
    <p:sldId id="396"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21" autoAdjust="0"/>
    <p:restoredTop sz="94530" autoAdjust="0"/>
  </p:normalViewPr>
  <p:slideViewPr>
    <p:cSldViewPr snapToGrid="0">
      <p:cViewPr>
        <p:scale>
          <a:sx n="100" d="100"/>
          <a:sy n="100" d="100"/>
        </p:scale>
        <p:origin x="1254"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15B48E-D275-42EF-A602-318FED4E5629}" type="datetimeFigureOut">
              <a:rPr lang="zh-CN" altLang="en-US" smtClean="0"/>
              <a:t>2024/7/26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54BAF-9D3B-44A7-928F-45EE79686678}" type="slidenum">
              <a:rPr lang="zh-CN" altLang="en-US" smtClean="0"/>
              <a:t>‹#›</a:t>
            </a:fld>
            <a:endParaRPr lang="zh-CN" altLang="en-US"/>
          </a:p>
        </p:txBody>
      </p:sp>
    </p:spTree>
    <p:extLst>
      <p:ext uri="{BB962C8B-B14F-4D97-AF65-F5344CB8AC3E}">
        <p14:creationId xmlns:p14="http://schemas.microsoft.com/office/powerpoint/2010/main" val="3516349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B4C8B-E5DB-D2DE-4DBB-2FFA395C88A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F550F26-6766-7502-7D3E-600B2A3C830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94E6BBB-786E-B09B-0430-4F994EF6EAC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BC40316-0EBA-43ED-A517-95D4C7CD68EF}"/>
              </a:ext>
            </a:extLst>
          </p:cNvPr>
          <p:cNvSpPr>
            <a:spLocks noGrp="1"/>
          </p:cNvSpPr>
          <p:nvPr>
            <p:ph type="sldNum" sz="quarter" idx="5"/>
          </p:nvPr>
        </p:nvSpPr>
        <p:spPr/>
        <p:txBody>
          <a:bodyPr/>
          <a:lstStyle/>
          <a:p>
            <a:pPr>
              <a:defRPr/>
            </a:pPr>
            <a:fld id="{4E557F91-B53E-40E1-AE16-68E83B8AD6C8}" type="slidenum">
              <a:rPr lang="zh-CN" altLang="en-US" smtClean="0"/>
              <a:t>1</a:t>
            </a:fld>
            <a:endParaRPr lang="zh-CN" altLang="en-US"/>
          </a:p>
        </p:txBody>
      </p:sp>
    </p:spTree>
    <p:extLst>
      <p:ext uri="{BB962C8B-B14F-4D97-AF65-F5344CB8AC3E}">
        <p14:creationId xmlns:p14="http://schemas.microsoft.com/office/powerpoint/2010/main" val="1794391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B4C8B-E5DB-D2DE-4DBB-2FFA395C88A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F550F26-6766-7502-7D3E-600B2A3C830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94E6BBB-786E-B09B-0430-4F994EF6EAC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BC40316-0EBA-43ED-A517-95D4C7CD68EF}"/>
              </a:ext>
            </a:extLst>
          </p:cNvPr>
          <p:cNvSpPr>
            <a:spLocks noGrp="1"/>
          </p:cNvSpPr>
          <p:nvPr>
            <p:ph type="sldNum" sz="quarter" idx="5"/>
          </p:nvPr>
        </p:nvSpPr>
        <p:spPr/>
        <p:txBody>
          <a:bodyPr/>
          <a:lstStyle/>
          <a:p>
            <a:pPr>
              <a:defRPr/>
            </a:pPr>
            <a:fld id="{4E557F91-B53E-40E1-AE16-68E83B8AD6C8}" type="slidenum">
              <a:rPr lang="zh-CN" altLang="en-US" smtClean="0"/>
              <a:t>2</a:t>
            </a:fld>
            <a:endParaRPr lang="zh-CN" altLang="en-US"/>
          </a:p>
        </p:txBody>
      </p:sp>
    </p:spTree>
    <p:extLst>
      <p:ext uri="{BB962C8B-B14F-4D97-AF65-F5344CB8AC3E}">
        <p14:creationId xmlns:p14="http://schemas.microsoft.com/office/powerpoint/2010/main" val="2066406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B4C8B-E5DB-D2DE-4DBB-2FFA395C88A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F550F26-6766-7502-7D3E-600B2A3C830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94E6BBB-786E-B09B-0430-4F994EF6EAC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BC40316-0EBA-43ED-A517-95D4C7CD68EF}"/>
              </a:ext>
            </a:extLst>
          </p:cNvPr>
          <p:cNvSpPr>
            <a:spLocks noGrp="1"/>
          </p:cNvSpPr>
          <p:nvPr>
            <p:ph type="sldNum" sz="quarter" idx="5"/>
          </p:nvPr>
        </p:nvSpPr>
        <p:spPr/>
        <p:txBody>
          <a:bodyPr/>
          <a:lstStyle/>
          <a:p>
            <a:pPr>
              <a:defRPr/>
            </a:pPr>
            <a:fld id="{4E557F91-B53E-40E1-AE16-68E83B8AD6C8}" type="slidenum">
              <a:rPr lang="zh-CN" altLang="en-US" smtClean="0"/>
              <a:t>3</a:t>
            </a:fld>
            <a:endParaRPr lang="zh-CN" altLang="en-US"/>
          </a:p>
        </p:txBody>
      </p:sp>
    </p:spTree>
    <p:extLst>
      <p:ext uri="{BB962C8B-B14F-4D97-AF65-F5344CB8AC3E}">
        <p14:creationId xmlns:p14="http://schemas.microsoft.com/office/powerpoint/2010/main" val="4245611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B4C8B-E5DB-D2DE-4DBB-2FFA395C88A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F550F26-6766-7502-7D3E-600B2A3C830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94E6BBB-786E-B09B-0430-4F994EF6EAC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BC40316-0EBA-43ED-A517-95D4C7CD68EF}"/>
              </a:ext>
            </a:extLst>
          </p:cNvPr>
          <p:cNvSpPr>
            <a:spLocks noGrp="1"/>
          </p:cNvSpPr>
          <p:nvPr>
            <p:ph type="sldNum" sz="quarter" idx="5"/>
          </p:nvPr>
        </p:nvSpPr>
        <p:spPr/>
        <p:txBody>
          <a:bodyPr/>
          <a:lstStyle/>
          <a:p>
            <a:pPr>
              <a:defRPr/>
            </a:pPr>
            <a:fld id="{4E557F91-B53E-40E1-AE16-68E83B8AD6C8}" type="slidenum">
              <a:rPr lang="zh-CN" altLang="en-US" smtClean="0"/>
              <a:t>4</a:t>
            </a:fld>
            <a:endParaRPr lang="zh-CN" altLang="en-US"/>
          </a:p>
        </p:txBody>
      </p:sp>
    </p:spTree>
    <p:extLst>
      <p:ext uri="{BB962C8B-B14F-4D97-AF65-F5344CB8AC3E}">
        <p14:creationId xmlns:p14="http://schemas.microsoft.com/office/powerpoint/2010/main" val="1192279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B4C8B-E5DB-D2DE-4DBB-2FFA395C88A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F550F26-6766-7502-7D3E-600B2A3C830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94E6BBB-786E-B09B-0430-4F994EF6EAC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BC40316-0EBA-43ED-A517-95D4C7CD68EF}"/>
              </a:ext>
            </a:extLst>
          </p:cNvPr>
          <p:cNvSpPr>
            <a:spLocks noGrp="1"/>
          </p:cNvSpPr>
          <p:nvPr>
            <p:ph type="sldNum" sz="quarter" idx="5"/>
          </p:nvPr>
        </p:nvSpPr>
        <p:spPr/>
        <p:txBody>
          <a:bodyPr/>
          <a:lstStyle/>
          <a:p>
            <a:pPr>
              <a:defRPr/>
            </a:pPr>
            <a:fld id="{4E557F91-B53E-40E1-AE16-68E83B8AD6C8}" type="slidenum">
              <a:rPr lang="zh-CN" altLang="en-US" smtClean="0"/>
              <a:t>5</a:t>
            </a:fld>
            <a:endParaRPr lang="zh-CN" altLang="en-US"/>
          </a:p>
        </p:txBody>
      </p:sp>
    </p:spTree>
    <p:extLst>
      <p:ext uri="{BB962C8B-B14F-4D97-AF65-F5344CB8AC3E}">
        <p14:creationId xmlns:p14="http://schemas.microsoft.com/office/powerpoint/2010/main" val="3210777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B4C8B-E5DB-D2DE-4DBB-2FFA395C88A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F550F26-6766-7502-7D3E-600B2A3C830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94E6BBB-786E-B09B-0430-4F994EF6EAC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BC40316-0EBA-43ED-A517-95D4C7CD68EF}"/>
              </a:ext>
            </a:extLst>
          </p:cNvPr>
          <p:cNvSpPr>
            <a:spLocks noGrp="1"/>
          </p:cNvSpPr>
          <p:nvPr>
            <p:ph type="sldNum" sz="quarter" idx="5"/>
          </p:nvPr>
        </p:nvSpPr>
        <p:spPr/>
        <p:txBody>
          <a:bodyPr/>
          <a:lstStyle/>
          <a:p>
            <a:pPr>
              <a:defRPr/>
            </a:pPr>
            <a:fld id="{4E557F91-B53E-40E1-AE16-68E83B8AD6C8}" type="slidenum">
              <a:rPr lang="zh-CN" altLang="en-US" smtClean="0"/>
              <a:t>6</a:t>
            </a:fld>
            <a:endParaRPr lang="zh-CN" altLang="en-US"/>
          </a:p>
        </p:txBody>
      </p:sp>
    </p:spTree>
    <p:extLst>
      <p:ext uri="{BB962C8B-B14F-4D97-AF65-F5344CB8AC3E}">
        <p14:creationId xmlns:p14="http://schemas.microsoft.com/office/powerpoint/2010/main" val="1377241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14676-77F6-65F1-F366-FB65D8E3A0E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973F62D-A216-B3B8-9120-F88DB3F70F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0322916-4B30-6DB0-6271-48492B729B2A}"/>
              </a:ext>
            </a:extLst>
          </p:cNvPr>
          <p:cNvSpPr>
            <a:spLocks noGrp="1"/>
          </p:cNvSpPr>
          <p:nvPr>
            <p:ph type="dt" sz="half" idx="10"/>
          </p:nvPr>
        </p:nvSpPr>
        <p:spPr/>
        <p:txBody>
          <a:bodyPr/>
          <a:lstStyle/>
          <a:p>
            <a:fld id="{925CDCA8-A8EC-44E9-8C3F-56D637FAADE1}" type="datetimeFigureOut">
              <a:rPr lang="zh-CN" altLang="en-US" smtClean="0"/>
              <a:t>2024/7/26</a:t>
            </a:fld>
            <a:endParaRPr lang="zh-CN" altLang="en-US"/>
          </a:p>
        </p:txBody>
      </p:sp>
      <p:sp>
        <p:nvSpPr>
          <p:cNvPr id="5" name="页脚占位符 4">
            <a:extLst>
              <a:ext uri="{FF2B5EF4-FFF2-40B4-BE49-F238E27FC236}">
                <a16:creationId xmlns:a16="http://schemas.microsoft.com/office/drawing/2014/main" id="{0889B312-D211-8DF7-EA13-183999A76D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5C1330-B759-9F58-B805-18C7EFFD7348}"/>
              </a:ext>
            </a:extLst>
          </p:cNvPr>
          <p:cNvSpPr>
            <a:spLocks noGrp="1"/>
          </p:cNvSpPr>
          <p:nvPr>
            <p:ph type="sldNum" sz="quarter" idx="12"/>
          </p:nvPr>
        </p:nvSpPr>
        <p:spPr/>
        <p:txBody>
          <a:bodyPr/>
          <a:lstStyle/>
          <a:p>
            <a:fld id="{7B7669FF-76BF-47A3-BEF4-33B1E6F0D3B8}" type="slidenum">
              <a:rPr lang="zh-CN" altLang="en-US" smtClean="0"/>
              <a:t>‹#›</a:t>
            </a:fld>
            <a:endParaRPr lang="zh-CN" altLang="en-US"/>
          </a:p>
        </p:txBody>
      </p:sp>
    </p:spTree>
    <p:extLst>
      <p:ext uri="{BB962C8B-B14F-4D97-AF65-F5344CB8AC3E}">
        <p14:creationId xmlns:p14="http://schemas.microsoft.com/office/powerpoint/2010/main" val="195656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DE2B8-F1FC-12D0-79ED-F5AEF2CD2C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F011B8F-C14D-07CB-586F-A4CDCE6C58F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227A1B-3935-42F7-E790-30013DCBA2A2}"/>
              </a:ext>
            </a:extLst>
          </p:cNvPr>
          <p:cNvSpPr>
            <a:spLocks noGrp="1"/>
          </p:cNvSpPr>
          <p:nvPr>
            <p:ph type="dt" sz="half" idx="10"/>
          </p:nvPr>
        </p:nvSpPr>
        <p:spPr/>
        <p:txBody>
          <a:bodyPr/>
          <a:lstStyle/>
          <a:p>
            <a:fld id="{925CDCA8-A8EC-44E9-8C3F-56D637FAADE1}" type="datetimeFigureOut">
              <a:rPr lang="zh-CN" altLang="en-US" smtClean="0"/>
              <a:t>2024/7/26</a:t>
            </a:fld>
            <a:endParaRPr lang="zh-CN" altLang="en-US"/>
          </a:p>
        </p:txBody>
      </p:sp>
      <p:sp>
        <p:nvSpPr>
          <p:cNvPr id="5" name="页脚占位符 4">
            <a:extLst>
              <a:ext uri="{FF2B5EF4-FFF2-40B4-BE49-F238E27FC236}">
                <a16:creationId xmlns:a16="http://schemas.microsoft.com/office/drawing/2014/main" id="{85D1A099-04FB-5CFD-4238-543E18ECFD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089CDF-9FC6-AC65-7276-25EAF959C6A2}"/>
              </a:ext>
            </a:extLst>
          </p:cNvPr>
          <p:cNvSpPr>
            <a:spLocks noGrp="1"/>
          </p:cNvSpPr>
          <p:nvPr>
            <p:ph type="sldNum" sz="quarter" idx="12"/>
          </p:nvPr>
        </p:nvSpPr>
        <p:spPr/>
        <p:txBody>
          <a:bodyPr/>
          <a:lstStyle/>
          <a:p>
            <a:fld id="{7B7669FF-76BF-47A3-BEF4-33B1E6F0D3B8}" type="slidenum">
              <a:rPr lang="zh-CN" altLang="en-US" smtClean="0"/>
              <a:t>‹#›</a:t>
            </a:fld>
            <a:endParaRPr lang="zh-CN" altLang="en-US"/>
          </a:p>
        </p:txBody>
      </p:sp>
    </p:spTree>
    <p:extLst>
      <p:ext uri="{BB962C8B-B14F-4D97-AF65-F5344CB8AC3E}">
        <p14:creationId xmlns:p14="http://schemas.microsoft.com/office/powerpoint/2010/main" val="2963358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11495C3-D5BC-B256-5098-62F49CFB5DC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7390F4-5D56-442D-91C7-4CDAE45AECC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245AD0-09E2-12D5-8869-68CF6ABB2C06}"/>
              </a:ext>
            </a:extLst>
          </p:cNvPr>
          <p:cNvSpPr>
            <a:spLocks noGrp="1"/>
          </p:cNvSpPr>
          <p:nvPr>
            <p:ph type="dt" sz="half" idx="10"/>
          </p:nvPr>
        </p:nvSpPr>
        <p:spPr/>
        <p:txBody>
          <a:bodyPr/>
          <a:lstStyle/>
          <a:p>
            <a:fld id="{925CDCA8-A8EC-44E9-8C3F-56D637FAADE1}" type="datetimeFigureOut">
              <a:rPr lang="zh-CN" altLang="en-US" smtClean="0"/>
              <a:t>2024/7/26</a:t>
            </a:fld>
            <a:endParaRPr lang="zh-CN" altLang="en-US"/>
          </a:p>
        </p:txBody>
      </p:sp>
      <p:sp>
        <p:nvSpPr>
          <p:cNvPr id="5" name="页脚占位符 4">
            <a:extLst>
              <a:ext uri="{FF2B5EF4-FFF2-40B4-BE49-F238E27FC236}">
                <a16:creationId xmlns:a16="http://schemas.microsoft.com/office/drawing/2014/main" id="{969E9102-7C27-01EE-92F3-14E44EB26E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D76BE8-08FE-9902-6C0D-87374972110A}"/>
              </a:ext>
            </a:extLst>
          </p:cNvPr>
          <p:cNvSpPr>
            <a:spLocks noGrp="1"/>
          </p:cNvSpPr>
          <p:nvPr>
            <p:ph type="sldNum" sz="quarter" idx="12"/>
          </p:nvPr>
        </p:nvSpPr>
        <p:spPr/>
        <p:txBody>
          <a:bodyPr/>
          <a:lstStyle/>
          <a:p>
            <a:fld id="{7B7669FF-76BF-47A3-BEF4-33B1E6F0D3B8}" type="slidenum">
              <a:rPr lang="zh-CN" altLang="en-US" smtClean="0"/>
              <a:t>‹#›</a:t>
            </a:fld>
            <a:endParaRPr lang="zh-CN" altLang="en-US"/>
          </a:p>
        </p:txBody>
      </p:sp>
    </p:spTree>
    <p:extLst>
      <p:ext uri="{BB962C8B-B14F-4D97-AF65-F5344CB8AC3E}">
        <p14:creationId xmlns:p14="http://schemas.microsoft.com/office/powerpoint/2010/main" val="1178475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BDA66-983C-C6FF-4859-FBFB6B8C88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AC59A0-3FF0-D9EB-3F2F-942D7C8FC44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7013BC-E783-2205-DF97-4DFD452D966D}"/>
              </a:ext>
            </a:extLst>
          </p:cNvPr>
          <p:cNvSpPr>
            <a:spLocks noGrp="1"/>
          </p:cNvSpPr>
          <p:nvPr>
            <p:ph type="dt" sz="half" idx="10"/>
          </p:nvPr>
        </p:nvSpPr>
        <p:spPr/>
        <p:txBody>
          <a:bodyPr/>
          <a:lstStyle/>
          <a:p>
            <a:fld id="{925CDCA8-A8EC-44E9-8C3F-56D637FAADE1}" type="datetimeFigureOut">
              <a:rPr lang="zh-CN" altLang="en-US" smtClean="0"/>
              <a:t>2024/7/26</a:t>
            </a:fld>
            <a:endParaRPr lang="zh-CN" altLang="en-US"/>
          </a:p>
        </p:txBody>
      </p:sp>
      <p:sp>
        <p:nvSpPr>
          <p:cNvPr id="5" name="页脚占位符 4">
            <a:extLst>
              <a:ext uri="{FF2B5EF4-FFF2-40B4-BE49-F238E27FC236}">
                <a16:creationId xmlns:a16="http://schemas.microsoft.com/office/drawing/2014/main" id="{7EBFAB4E-72BB-7CD1-6B21-78095844A2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F7E998-613F-B48D-8DD3-6E0CA2A9803B}"/>
              </a:ext>
            </a:extLst>
          </p:cNvPr>
          <p:cNvSpPr>
            <a:spLocks noGrp="1"/>
          </p:cNvSpPr>
          <p:nvPr>
            <p:ph type="sldNum" sz="quarter" idx="12"/>
          </p:nvPr>
        </p:nvSpPr>
        <p:spPr/>
        <p:txBody>
          <a:bodyPr/>
          <a:lstStyle/>
          <a:p>
            <a:fld id="{7B7669FF-76BF-47A3-BEF4-33B1E6F0D3B8}" type="slidenum">
              <a:rPr lang="zh-CN" altLang="en-US" smtClean="0"/>
              <a:t>‹#›</a:t>
            </a:fld>
            <a:endParaRPr lang="zh-CN" altLang="en-US"/>
          </a:p>
        </p:txBody>
      </p:sp>
    </p:spTree>
    <p:extLst>
      <p:ext uri="{BB962C8B-B14F-4D97-AF65-F5344CB8AC3E}">
        <p14:creationId xmlns:p14="http://schemas.microsoft.com/office/powerpoint/2010/main" val="4038877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E428C-ED4F-9609-41AB-3087CB7ADD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763B49E-BBB0-608F-DF53-315914ED2F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1DF2B9B-766F-E4A3-D6FC-092BB26012FD}"/>
              </a:ext>
            </a:extLst>
          </p:cNvPr>
          <p:cNvSpPr>
            <a:spLocks noGrp="1"/>
          </p:cNvSpPr>
          <p:nvPr>
            <p:ph type="dt" sz="half" idx="10"/>
          </p:nvPr>
        </p:nvSpPr>
        <p:spPr/>
        <p:txBody>
          <a:bodyPr/>
          <a:lstStyle/>
          <a:p>
            <a:fld id="{925CDCA8-A8EC-44E9-8C3F-56D637FAADE1}" type="datetimeFigureOut">
              <a:rPr lang="zh-CN" altLang="en-US" smtClean="0"/>
              <a:t>2024/7/26</a:t>
            </a:fld>
            <a:endParaRPr lang="zh-CN" altLang="en-US"/>
          </a:p>
        </p:txBody>
      </p:sp>
      <p:sp>
        <p:nvSpPr>
          <p:cNvPr id="5" name="页脚占位符 4">
            <a:extLst>
              <a:ext uri="{FF2B5EF4-FFF2-40B4-BE49-F238E27FC236}">
                <a16:creationId xmlns:a16="http://schemas.microsoft.com/office/drawing/2014/main" id="{B3E46F7C-DD6E-342C-0DC1-35215D90BF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0F2B66-E462-2346-72AE-DE174F7C5DA7}"/>
              </a:ext>
            </a:extLst>
          </p:cNvPr>
          <p:cNvSpPr>
            <a:spLocks noGrp="1"/>
          </p:cNvSpPr>
          <p:nvPr>
            <p:ph type="sldNum" sz="quarter" idx="12"/>
          </p:nvPr>
        </p:nvSpPr>
        <p:spPr/>
        <p:txBody>
          <a:bodyPr/>
          <a:lstStyle/>
          <a:p>
            <a:fld id="{7B7669FF-76BF-47A3-BEF4-33B1E6F0D3B8}" type="slidenum">
              <a:rPr lang="zh-CN" altLang="en-US" smtClean="0"/>
              <a:t>‹#›</a:t>
            </a:fld>
            <a:endParaRPr lang="zh-CN" altLang="en-US"/>
          </a:p>
        </p:txBody>
      </p:sp>
    </p:spTree>
    <p:extLst>
      <p:ext uri="{BB962C8B-B14F-4D97-AF65-F5344CB8AC3E}">
        <p14:creationId xmlns:p14="http://schemas.microsoft.com/office/powerpoint/2010/main" val="1351611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501733-8911-0283-E603-99516DC35A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4591613-74B5-80B3-E34B-F7ADC5E1A39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8A32CAB-E19A-8FA4-78C7-E281CBC884A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3C8901A-7E95-4A87-BD6B-25D4E4C07338}"/>
              </a:ext>
            </a:extLst>
          </p:cNvPr>
          <p:cNvSpPr>
            <a:spLocks noGrp="1"/>
          </p:cNvSpPr>
          <p:nvPr>
            <p:ph type="dt" sz="half" idx="10"/>
          </p:nvPr>
        </p:nvSpPr>
        <p:spPr/>
        <p:txBody>
          <a:bodyPr/>
          <a:lstStyle/>
          <a:p>
            <a:fld id="{925CDCA8-A8EC-44E9-8C3F-56D637FAADE1}" type="datetimeFigureOut">
              <a:rPr lang="zh-CN" altLang="en-US" smtClean="0"/>
              <a:t>2024/7/26</a:t>
            </a:fld>
            <a:endParaRPr lang="zh-CN" altLang="en-US"/>
          </a:p>
        </p:txBody>
      </p:sp>
      <p:sp>
        <p:nvSpPr>
          <p:cNvPr id="6" name="页脚占位符 5">
            <a:extLst>
              <a:ext uri="{FF2B5EF4-FFF2-40B4-BE49-F238E27FC236}">
                <a16:creationId xmlns:a16="http://schemas.microsoft.com/office/drawing/2014/main" id="{A06E6F9F-8F7B-30F5-ECD0-04FDB8A0B4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C4B0D3-7B96-7E31-6B74-07E1CA605EB3}"/>
              </a:ext>
            </a:extLst>
          </p:cNvPr>
          <p:cNvSpPr>
            <a:spLocks noGrp="1"/>
          </p:cNvSpPr>
          <p:nvPr>
            <p:ph type="sldNum" sz="quarter" idx="12"/>
          </p:nvPr>
        </p:nvSpPr>
        <p:spPr/>
        <p:txBody>
          <a:bodyPr/>
          <a:lstStyle/>
          <a:p>
            <a:fld id="{7B7669FF-76BF-47A3-BEF4-33B1E6F0D3B8}" type="slidenum">
              <a:rPr lang="zh-CN" altLang="en-US" smtClean="0"/>
              <a:t>‹#›</a:t>
            </a:fld>
            <a:endParaRPr lang="zh-CN" altLang="en-US"/>
          </a:p>
        </p:txBody>
      </p:sp>
    </p:spTree>
    <p:extLst>
      <p:ext uri="{BB962C8B-B14F-4D97-AF65-F5344CB8AC3E}">
        <p14:creationId xmlns:p14="http://schemas.microsoft.com/office/powerpoint/2010/main" val="307717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CC17C-9337-27FB-6E02-11CE8F790FA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E56CCEF-9EF5-9992-1794-D8D2851C0C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35F9F98-9E87-0737-A31F-D270913BEAA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C9524F1-A8DA-FFC0-E6D2-3718146F15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558B218-E4E6-6ABE-222B-02B28D1357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65486A3-4912-5A59-5209-70731501D9D6}"/>
              </a:ext>
            </a:extLst>
          </p:cNvPr>
          <p:cNvSpPr>
            <a:spLocks noGrp="1"/>
          </p:cNvSpPr>
          <p:nvPr>
            <p:ph type="dt" sz="half" idx="10"/>
          </p:nvPr>
        </p:nvSpPr>
        <p:spPr/>
        <p:txBody>
          <a:bodyPr/>
          <a:lstStyle/>
          <a:p>
            <a:fld id="{925CDCA8-A8EC-44E9-8C3F-56D637FAADE1}" type="datetimeFigureOut">
              <a:rPr lang="zh-CN" altLang="en-US" smtClean="0"/>
              <a:t>2024/7/26</a:t>
            </a:fld>
            <a:endParaRPr lang="zh-CN" altLang="en-US"/>
          </a:p>
        </p:txBody>
      </p:sp>
      <p:sp>
        <p:nvSpPr>
          <p:cNvPr id="8" name="页脚占位符 7">
            <a:extLst>
              <a:ext uri="{FF2B5EF4-FFF2-40B4-BE49-F238E27FC236}">
                <a16:creationId xmlns:a16="http://schemas.microsoft.com/office/drawing/2014/main" id="{32E9B43E-CCB0-D4F1-555C-6C2EC49F7D4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5F2FF9-6FE1-0306-EA97-804A0FB0B016}"/>
              </a:ext>
            </a:extLst>
          </p:cNvPr>
          <p:cNvSpPr>
            <a:spLocks noGrp="1"/>
          </p:cNvSpPr>
          <p:nvPr>
            <p:ph type="sldNum" sz="quarter" idx="12"/>
          </p:nvPr>
        </p:nvSpPr>
        <p:spPr/>
        <p:txBody>
          <a:bodyPr/>
          <a:lstStyle/>
          <a:p>
            <a:fld id="{7B7669FF-76BF-47A3-BEF4-33B1E6F0D3B8}" type="slidenum">
              <a:rPr lang="zh-CN" altLang="en-US" smtClean="0"/>
              <a:t>‹#›</a:t>
            </a:fld>
            <a:endParaRPr lang="zh-CN" altLang="en-US"/>
          </a:p>
        </p:txBody>
      </p:sp>
    </p:spTree>
    <p:extLst>
      <p:ext uri="{BB962C8B-B14F-4D97-AF65-F5344CB8AC3E}">
        <p14:creationId xmlns:p14="http://schemas.microsoft.com/office/powerpoint/2010/main" val="1839202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E16BDF-29F1-0526-10F6-844E5C8B235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CB862C7-B21D-ACBD-7C6A-6E6B2D041D12}"/>
              </a:ext>
            </a:extLst>
          </p:cNvPr>
          <p:cNvSpPr>
            <a:spLocks noGrp="1"/>
          </p:cNvSpPr>
          <p:nvPr>
            <p:ph type="dt" sz="half" idx="10"/>
          </p:nvPr>
        </p:nvSpPr>
        <p:spPr/>
        <p:txBody>
          <a:bodyPr/>
          <a:lstStyle/>
          <a:p>
            <a:fld id="{925CDCA8-A8EC-44E9-8C3F-56D637FAADE1}" type="datetimeFigureOut">
              <a:rPr lang="zh-CN" altLang="en-US" smtClean="0"/>
              <a:t>2024/7/26</a:t>
            </a:fld>
            <a:endParaRPr lang="zh-CN" altLang="en-US"/>
          </a:p>
        </p:txBody>
      </p:sp>
      <p:sp>
        <p:nvSpPr>
          <p:cNvPr id="4" name="页脚占位符 3">
            <a:extLst>
              <a:ext uri="{FF2B5EF4-FFF2-40B4-BE49-F238E27FC236}">
                <a16:creationId xmlns:a16="http://schemas.microsoft.com/office/drawing/2014/main" id="{1C15AF81-65BC-CB01-0E7A-36C41380F64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C260896-128F-48A5-E4C7-D5CD617EE9A0}"/>
              </a:ext>
            </a:extLst>
          </p:cNvPr>
          <p:cNvSpPr>
            <a:spLocks noGrp="1"/>
          </p:cNvSpPr>
          <p:nvPr>
            <p:ph type="sldNum" sz="quarter" idx="12"/>
          </p:nvPr>
        </p:nvSpPr>
        <p:spPr/>
        <p:txBody>
          <a:bodyPr/>
          <a:lstStyle/>
          <a:p>
            <a:fld id="{7B7669FF-76BF-47A3-BEF4-33B1E6F0D3B8}" type="slidenum">
              <a:rPr lang="zh-CN" altLang="en-US" smtClean="0"/>
              <a:t>‹#›</a:t>
            </a:fld>
            <a:endParaRPr lang="zh-CN" altLang="en-US"/>
          </a:p>
        </p:txBody>
      </p:sp>
    </p:spTree>
    <p:extLst>
      <p:ext uri="{BB962C8B-B14F-4D97-AF65-F5344CB8AC3E}">
        <p14:creationId xmlns:p14="http://schemas.microsoft.com/office/powerpoint/2010/main" val="1070803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6323642-A8E9-D691-AC58-FBC3EFF0D8AC}"/>
              </a:ext>
            </a:extLst>
          </p:cNvPr>
          <p:cNvSpPr>
            <a:spLocks noGrp="1"/>
          </p:cNvSpPr>
          <p:nvPr>
            <p:ph type="dt" sz="half" idx="10"/>
          </p:nvPr>
        </p:nvSpPr>
        <p:spPr/>
        <p:txBody>
          <a:bodyPr/>
          <a:lstStyle/>
          <a:p>
            <a:fld id="{925CDCA8-A8EC-44E9-8C3F-56D637FAADE1}" type="datetimeFigureOut">
              <a:rPr lang="zh-CN" altLang="en-US" smtClean="0"/>
              <a:t>2024/7/26</a:t>
            </a:fld>
            <a:endParaRPr lang="zh-CN" altLang="en-US"/>
          </a:p>
        </p:txBody>
      </p:sp>
      <p:sp>
        <p:nvSpPr>
          <p:cNvPr id="3" name="页脚占位符 2">
            <a:extLst>
              <a:ext uri="{FF2B5EF4-FFF2-40B4-BE49-F238E27FC236}">
                <a16:creationId xmlns:a16="http://schemas.microsoft.com/office/drawing/2014/main" id="{6733DE94-F732-CE8E-4313-8DAA6745FD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B6AAC28-B69B-19A8-6246-05D02187EE37}"/>
              </a:ext>
            </a:extLst>
          </p:cNvPr>
          <p:cNvSpPr>
            <a:spLocks noGrp="1"/>
          </p:cNvSpPr>
          <p:nvPr>
            <p:ph type="sldNum" sz="quarter" idx="12"/>
          </p:nvPr>
        </p:nvSpPr>
        <p:spPr/>
        <p:txBody>
          <a:bodyPr/>
          <a:lstStyle/>
          <a:p>
            <a:fld id="{7B7669FF-76BF-47A3-BEF4-33B1E6F0D3B8}" type="slidenum">
              <a:rPr lang="zh-CN" altLang="en-US" smtClean="0"/>
              <a:t>‹#›</a:t>
            </a:fld>
            <a:endParaRPr lang="zh-CN" altLang="en-US"/>
          </a:p>
        </p:txBody>
      </p:sp>
    </p:spTree>
    <p:extLst>
      <p:ext uri="{BB962C8B-B14F-4D97-AF65-F5344CB8AC3E}">
        <p14:creationId xmlns:p14="http://schemas.microsoft.com/office/powerpoint/2010/main" val="3339885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8198E-4774-4229-9582-3EE279FBE4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2867CBD-13A7-9164-6D33-1009788FFD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1CC427F-91C5-FB59-A908-2D373114B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0878D5-8644-3AE7-B357-5F6D5DB4C5A5}"/>
              </a:ext>
            </a:extLst>
          </p:cNvPr>
          <p:cNvSpPr>
            <a:spLocks noGrp="1"/>
          </p:cNvSpPr>
          <p:nvPr>
            <p:ph type="dt" sz="half" idx="10"/>
          </p:nvPr>
        </p:nvSpPr>
        <p:spPr/>
        <p:txBody>
          <a:bodyPr/>
          <a:lstStyle/>
          <a:p>
            <a:fld id="{925CDCA8-A8EC-44E9-8C3F-56D637FAADE1}" type="datetimeFigureOut">
              <a:rPr lang="zh-CN" altLang="en-US" smtClean="0"/>
              <a:t>2024/7/26</a:t>
            </a:fld>
            <a:endParaRPr lang="zh-CN" altLang="en-US"/>
          </a:p>
        </p:txBody>
      </p:sp>
      <p:sp>
        <p:nvSpPr>
          <p:cNvPr id="6" name="页脚占位符 5">
            <a:extLst>
              <a:ext uri="{FF2B5EF4-FFF2-40B4-BE49-F238E27FC236}">
                <a16:creationId xmlns:a16="http://schemas.microsoft.com/office/drawing/2014/main" id="{884AF2F8-0C15-0735-BDF1-06777DEE80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53475F-E9AC-09CD-BABA-516B0DC8424F}"/>
              </a:ext>
            </a:extLst>
          </p:cNvPr>
          <p:cNvSpPr>
            <a:spLocks noGrp="1"/>
          </p:cNvSpPr>
          <p:nvPr>
            <p:ph type="sldNum" sz="quarter" idx="12"/>
          </p:nvPr>
        </p:nvSpPr>
        <p:spPr/>
        <p:txBody>
          <a:bodyPr/>
          <a:lstStyle/>
          <a:p>
            <a:fld id="{7B7669FF-76BF-47A3-BEF4-33B1E6F0D3B8}" type="slidenum">
              <a:rPr lang="zh-CN" altLang="en-US" smtClean="0"/>
              <a:t>‹#›</a:t>
            </a:fld>
            <a:endParaRPr lang="zh-CN" altLang="en-US"/>
          </a:p>
        </p:txBody>
      </p:sp>
    </p:spTree>
    <p:extLst>
      <p:ext uri="{BB962C8B-B14F-4D97-AF65-F5344CB8AC3E}">
        <p14:creationId xmlns:p14="http://schemas.microsoft.com/office/powerpoint/2010/main" val="126575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CDA84-C104-5AAA-F81F-05A270EBDA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734E88-B8E7-D297-CECC-7F33E045CA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7E9BBC5-8DB6-5EA9-3E8F-094B54848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C74048-11F2-C994-0FF5-C15A73B85EE6}"/>
              </a:ext>
            </a:extLst>
          </p:cNvPr>
          <p:cNvSpPr>
            <a:spLocks noGrp="1"/>
          </p:cNvSpPr>
          <p:nvPr>
            <p:ph type="dt" sz="half" idx="10"/>
          </p:nvPr>
        </p:nvSpPr>
        <p:spPr/>
        <p:txBody>
          <a:bodyPr/>
          <a:lstStyle/>
          <a:p>
            <a:fld id="{925CDCA8-A8EC-44E9-8C3F-56D637FAADE1}" type="datetimeFigureOut">
              <a:rPr lang="zh-CN" altLang="en-US" smtClean="0"/>
              <a:t>2024/7/26</a:t>
            </a:fld>
            <a:endParaRPr lang="zh-CN" altLang="en-US"/>
          </a:p>
        </p:txBody>
      </p:sp>
      <p:sp>
        <p:nvSpPr>
          <p:cNvPr id="6" name="页脚占位符 5">
            <a:extLst>
              <a:ext uri="{FF2B5EF4-FFF2-40B4-BE49-F238E27FC236}">
                <a16:creationId xmlns:a16="http://schemas.microsoft.com/office/drawing/2014/main" id="{BF99769C-31B5-1E40-B1E8-08759FF8CF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9B8158-AFE8-4436-7532-E1D1402A707A}"/>
              </a:ext>
            </a:extLst>
          </p:cNvPr>
          <p:cNvSpPr>
            <a:spLocks noGrp="1"/>
          </p:cNvSpPr>
          <p:nvPr>
            <p:ph type="sldNum" sz="quarter" idx="12"/>
          </p:nvPr>
        </p:nvSpPr>
        <p:spPr/>
        <p:txBody>
          <a:bodyPr/>
          <a:lstStyle/>
          <a:p>
            <a:fld id="{7B7669FF-76BF-47A3-BEF4-33B1E6F0D3B8}" type="slidenum">
              <a:rPr lang="zh-CN" altLang="en-US" smtClean="0"/>
              <a:t>‹#›</a:t>
            </a:fld>
            <a:endParaRPr lang="zh-CN" altLang="en-US"/>
          </a:p>
        </p:txBody>
      </p:sp>
    </p:spTree>
    <p:extLst>
      <p:ext uri="{BB962C8B-B14F-4D97-AF65-F5344CB8AC3E}">
        <p14:creationId xmlns:p14="http://schemas.microsoft.com/office/powerpoint/2010/main" val="3823561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A8E3827-2BAA-EB8F-145B-E7DC573BA2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5B5D79C-8ABF-4209-E804-C85256690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3109AA-904A-3599-A373-04EC7CFCBB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CDCA8-A8EC-44E9-8C3F-56D637FAADE1}" type="datetimeFigureOut">
              <a:rPr lang="zh-CN" altLang="en-US" smtClean="0"/>
              <a:t>2024/7/26</a:t>
            </a:fld>
            <a:endParaRPr lang="zh-CN" altLang="en-US"/>
          </a:p>
        </p:txBody>
      </p:sp>
      <p:sp>
        <p:nvSpPr>
          <p:cNvPr id="5" name="页脚占位符 4">
            <a:extLst>
              <a:ext uri="{FF2B5EF4-FFF2-40B4-BE49-F238E27FC236}">
                <a16:creationId xmlns:a16="http://schemas.microsoft.com/office/drawing/2014/main" id="{A955DAFB-188C-CDF4-16A7-73157DD384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F225486-EC5D-D2F0-0BE5-85408ADB17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669FF-76BF-47A3-BEF4-33B1E6F0D3B8}" type="slidenum">
              <a:rPr lang="zh-CN" altLang="en-US" smtClean="0"/>
              <a:t>‹#›</a:t>
            </a:fld>
            <a:endParaRPr lang="zh-CN" altLang="en-US"/>
          </a:p>
        </p:txBody>
      </p:sp>
    </p:spTree>
    <p:extLst>
      <p:ext uri="{BB962C8B-B14F-4D97-AF65-F5344CB8AC3E}">
        <p14:creationId xmlns:p14="http://schemas.microsoft.com/office/powerpoint/2010/main" val="3599107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FED6B-3BB7-31AE-EA37-26EAC94C1525}"/>
            </a:ext>
          </a:extLst>
        </p:cNvPr>
        <p:cNvGrpSpPr/>
        <p:nvPr/>
      </p:nvGrpSpPr>
      <p:grpSpPr>
        <a:xfrm>
          <a:off x="0" y="0"/>
          <a:ext cx="0" cy="0"/>
          <a:chOff x="0" y="0"/>
          <a:chExt cx="0" cy="0"/>
        </a:xfrm>
      </p:grpSpPr>
      <p:pic>
        <p:nvPicPr>
          <p:cNvPr id="3" name="图片 2" descr="E:\U盘1\透明底logo\粒影生物-透明底logo-13.png粒影生物-透明底logo-13">
            <a:extLst>
              <a:ext uri="{FF2B5EF4-FFF2-40B4-BE49-F238E27FC236}">
                <a16:creationId xmlns:a16="http://schemas.microsoft.com/office/drawing/2014/main" id="{7E5C8D53-5003-AF23-86D9-3D4110A4D5B3}"/>
              </a:ext>
            </a:extLst>
          </p:cNvPr>
          <p:cNvPicPr>
            <a:picLocks noChangeAspect="1"/>
          </p:cNvPicPr>
          <p:nvPr/>
        </p:nvPicPr>
        <p:blipFill>
          <a:blip r:embed="rId4"/>
          <a:srcRect/>
          <a:stretch>
            <a:fillRect/>
          </a:stretch>
        </p:blipFill>
        <p:spPr>
          <a:xfrm>
            <a:off x="9525" y="16148"/>
            <a:ext cx="1319515" cy="540000"/>
          </a:xfrm>
          <a:prstGeom prst="rect">
            <a:avLst/>
          </a:prstGeom>
        </p:spPr>
      </p:pic>
      <p:cxnSp>
        <p:nvCxnSpPr>
          <p:cNvPr id="10" name="直接连接符 9">
            <a:extLst>
              <a:ext uri="{FF2B5EF4-FFF2-40B4-BE49-F238E27FC236}">
                <a16:creationId xmlns:a16="http://schemas.microsoft.com/office/drawing/2014/main" id="{4AA1EA8E-1BFD-975E-BD9E-BE2F487DC300}"/>
              </a:ext>
            </a:extLst>
          </p:cNvPr>
          <p:cNvCxnSpPr/>
          <p:nvPr/>
        </p:nvCxnSpPr>
        <p:spPr>
          <a:xfrm>
            <a:off x="106680" y="590550"/>
            <a:ext cx="11890375" cy="3175"/>
          </a:xfrm>
          <a:prstGeom prst="line">
            <a:avLst/>
          </a:prstGeom>
          <a:ln w="50800" cmpd="dbl">
            <a:solidFill>
              <a:srgbClr val="407FDD"/>
            </a:solidFill>
          </a:ln>
        </p:spPr>
        <p:style>
          <a:lnRef idx="1">
            <a:schemeClr val="accent1"/>
          </a:lnRef>
          <a:fillRef idx="0">
            <a:schemeClr val="accent1"/>
          </a:fillRef>
          <a:effectRef idx="0">
            <a:schemeClr val="accent1"/>
          </a:effectRef>
          <a:fontRef idx="minor">
            <a:schemeClr val="tx1"/>
          </a:fontRef>
        </p:style>
      </p:cxnSp>
      <p:sp>
        <p:nvSpPr>
          <p:cNvPr id="5" name="内容占位符 2">
            <a:extLst>
              <a:ext uri="{FF2B5EF4-FFF2-40B4-BE49-F238E27FC236}">
                <a16:creationId xmlns:a16="http://schemas.microsoft.com/office/drawing/2014/main" id="{2F4C86C5-35C1-C4B3-34CA-70EF0C687942}"/>
              </a:ext>
            </a:extLst>
          </p:cNvPr>
          <p:cNvSpPr txBox="1">
            <a:spLocks/>
          </p:cNvSpPr>
          <p:nvPr/>
        </p:nvSpPr>
        <p:spPr>
          <a:xfrm>
            <a:off x="106680" y="626241"/>
            <a:ext cx="3865713" cy="52142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kumimoji="1" lang="en-US" altLang="zh-CN" sz="2200" b="1">
                <a:latin typeface="宋体" panose="02010600030101010101" pitchFamily="2" charset="-122"/>
                <a:ea typeface="宋体" panose="02010600030101010101" pitchFamily="2" charset="-122"/>
              </a:rPr>
              <a:t>1</a:t>
            </a:r>
            <a:r>
              <a:rPr kumimoji="1" lang="zh-CN" altLang="en-US" sz="2200" b="1">
                <a:latin typeface="宋体" panose="02010600030101010101" pitchFamily="2" charset="-122"/>
                <a:ea typeface="宋体" panose="02010600030101010101" pitchFamily="2" charset="-122"/>
              </a:rPr>
              <a:t>、布局图</a:t>
            </a:r>
            <a:endParaRPr kumimoji="1" lang="en-US" altLang="zh-CN" sz="2200" b="1">
              <a:latin typeface="宋体" panose="02010600030101010101" pitchFamily="2" charset="-122"/>
              <a:ea typeface="宋体" panose="02010600030101010101" pitchFamily="2" charset="-122"/>
            </a:endParaRPr>
          </a:p>
          <a:p>
            <a:pPr>
              <a:lnSpc>
                <a:spcPct val="150000"/>
              </a:lnSpc>
            </a:pPr>
            <a:endParaRPr kumimoji="1" lang="en-US" altLang="zh-CN" sz="2000" b="1"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76D21389-05C3-E54C-9C1F-BAA47A75E8A1}"/>
              </a:ext>
            </a:extLst>
          </p:cNvPr>
          <p:cNvSpPr txBox="1"/>
          <p:nvPr/>
        </p:nvSpPr>
        <p:spPr>
          <a:xfrm>
            <a:off x="4917575" y="94483"/>
            <a:ext cx="2356849" cy="461665"/>
          </a:xfrm>
          <a:prstGeom prst="rect">
            <a:avLst/>
          </a:prstGeom>
          <a:noFill/>
        </p:spPr>
        <p:txBody>
          <a:bodyPr wrap="square" rtlCol="0">
            <a:spAutoFit/>
          </a:bodyPr>
          <a:lstStyle/>
          <a:p>
            <a:r>
              <a:rPr lang="en-US" altLang="zh-CN" sz="2400">
                <a:solidFill>
                  <a:srgbClr val="407FDD"/>
                </a:solidFill>
                <a:latin typeface="微软雅黑" panose="020B0503020204020204" pitchFamily="34" charset="-122"/>
                <a:ea typeface="微软雅黑" panose="020B0503020204020204" pitchFamily="34" charset="-122"/>
                <a:cs typeface="微软雅黑" panose="020B0503020204020204" pitchFamily="34" charset="-122"/>
              </a:rPr>
              <a:t>LyBioCompute </a:t>
            </a:r>
            <a:endParaRPr lang="zh-CN" altLang="en-US" sz="2400" dirty="0">
              <a:solidFill>
                <a:srgbClr val="407FDD"/>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a:extLst>
              <a:ext uri="{FF2B5EF4-FFF2-40B4-BE49-F238E27FC236}">
                <a16:creationId xmlns:a16="http://schemas.microsoft.com/office/drawing/2014/main" id="{0FCCCB4F-8EB2-8E6D-3298-6ACF57D69B35}"/>
              </a:ext>
            </a:extLst>
          </p:cNvPr>
          <p:cNvSpPr txBox="1"/>
          <p:nvPr/>
        </p:nvSpPr>
        <p:spPr>
          <a:xfrm>
            <a:off x="2618572" y="1522995"/>
            <a:ext cx="2396490" cy="369332"/>
          </a:xfrm>
          <a:prstGeom prst="rect">
            <a:avLst/>
          </a:prstGeom>
          <a:noFill/>
        </p:spPr>
        <p:txBody>
          <a:bodyPr wrap="square">
            <a:spAutoFit/>
          </a:bodyPr>
          <a:lstStyle/>
          <a:p>
            <a:r>
              <a:rPr lang="zh-CN" altLang="en-US" b="1"/>
              <a:t>计算平台</a:t>
            </a:r>
          </a:p>
        </p:txBody>
      </p:sp>
      <p:sp>
        <p:nvSpPr>
          <p:cNvPr id="11" name="文本框 10">
            <a:extLst>
              <a:ext uri="{FF2B5EF4-FFF2-40B4-BE49-F238E27FC236}">
                <a16:creationId xmlns:a16="http://schemas.microsoft.com/office/drawing/2014/main" id="{52919534-38FC-BCA1-B086-CDB085589D87}"/>
              </a:ext>
            </a:extLst>
          </p:cNvPr>
          <p:cNvSpPr txBox="1"/>
          <p:nvPr/>
        </p:nvSpPr>
        <p:spPr>
          <a:xfrm>
            <a:off x="4405869" y="2045245"/>
            <a:ext cx="1608842" cy="369332"/>
          </a:xfrm>
          <a:prstGeom prst="rect">
            <a:avLst/>
          </a:prstGeom>
          <a:noFill/>
        </p:spPr>
        <p:txBody>
          <a:bodyPr wrap="square">
            <a:spAutoFit/>
          </a:bodyPr>
          <a:lstStyle/>
          <a:p>
            <a:r>
              <a:rPr lang="zh-CN" altLang="en-US" b="1"/>
              <a:t>项目协作平台</a:t>
            </a:r>
          </a:p>
        </p:txBody>
      </p:sp>
      <p:sp>
        <p:nvSpPr>
          <p:cNvPr id="13" name="文本框 12">
            <a:extLst>
              <a:ext uri="{FF2B5EF4-FFF2-40B4-BE49-F238E27FC236}">
                <a16:creationId xmlns:a16="http://schemas.microsoft.com/office/drawing/2014/main" id="{D073895B-7147-F2A9-1A6C-25A52F02136E}"/>
              </a:ext>
            </a:extLst>
          </p:cNvPr>
          <p:cNvSpPr txBox="1"/>
          <p:nvPr/>
        </p:nvSpPr>
        <p:spPr>
          <a:xfrm>
            <a:off x="2618572" y="2692274"/>
            <a:ext cx="1115228" cy="369332"/>
          </a:xfrm>
          <a:prstGeom prst="rect">
            <a:avLst/>
          </a:prstGeom>
          <a:noFill/>
        </p:spPr>
        <p:txBody>
          <a:bodyPr wrap="square">
            <a:spAutoFit/>
          </a:bodyPr>
          <a:lstStyle/>
          <a:p>
            <a:r>
              <a:rPr lang="zh-CN" altLang="en-US" b="1"/>
              <a:t>共享平台</a:t>
            </a:r>
          </a:p>
        </p:txBody>
      </p:sp>
      <p:sp>
        <p:nvSpPr>
          <p:cNvPr id="16" name="矩形 15">
            <a:extLst>
              <a:ext uri="{FF2B5EF4-FFF2-40B4-BE49-F238E27FC236}">
                <a16:creationId xmlns:a16="http://schemas.microsoft.com/office/drawing/2014/main" id="{330CC667-EBBB-9222-B35D-0D6FC7431767}"/>
              </a:ext>
            </a:extLst>
          </p:cNvPr>
          <p:cNvSpPr/>
          <p:nvPr/>
        </p:nvSpPr>
        <p:spPr>
          <a:xfrm>
            <a:off x="2561236" y="1363001"/>
            <a:ext cx="3718913" cy="19051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2C6F3943-38FC-F2AE-833C-C569993D06C7}"/>
              </a:ext>
            </a:extLst>
          </p:cNvPr>
          <p:cNvSpPr txBox="1"/>
          <p:nvPr/>
        </p:nvSpPr>
        <p:spPr>
          <a:xfrm>
            <a:off x="120464" y="4364078"/>
            <a:ext cx="9467455" cy="338554"/>
          </a:xfrm>
          <a:prstGeom prst="rect">
            <a:avLst/>
          </a:prstGeom>
          <a:noFill/>
        </p:spPr>
        <p:txBody>
          <a:bodyPr wrap="square">
            <a:spAutoFit/>
          </a:bodyPr>
          <a:lstStyle/>
          <a:p>
            <a:r>
              <a:rPr lang="zh-CN" altLang="en-US" sz="1600" b="1"/>
              <a:t>计算平台</a:t>
            </a:r>
            <a:r>
              <a:rPr lang="zh-CN" altLang="en-US" sz="1600"/>
              <a:t>：进行生信计算的 </a:t>
            </a:r>
            <a:r>
              <a:rPr lang="en-US" altLang="zh-CN" sz="1600"/>
              <a:t>pipeline </a:t>
            </a:r>
            <a:r>
              <a:rPr lang="zh-CN" altLang="en-US" sz="1600"/>
              <a:t>或者 </a:t>
            </a:r>
            <a:r>
              <a:rPr lang="en-US" altLang="zh-CN" sz="1600"/>
              <a:t>factory </a:t>
            </a:r>
            <a:r>
              <a:rPr lang="zh-CN" altLang="en-US" sz="1600"/>
              <a:t>，包括规划、完善、使用与开发。</a:t>
            </a:r>
          </a:p>
        </p:txBody>
      </p:sp>
      <p:sp>
        <p:nvSpPr>
          <p:cNvPr id="18" name="文本框 17">
            <a:extLst>
              <a:ext uri="{FF2B5EF4-FFF2-40B4-BE49-F238E27FC236}">
                <a16:creationId xmlns:a16="http://schemas.microsoft.com/office/drawing/2014/main" id="{D29BF1D9-3F47-CE52-C332-9F78793C6659}"/>
              </a:ext>
            </a:extLst>
          </p:cNvPr>
          <p:cNvSpPr txBox="1"/>
          <p:nvPr/>
        </p:nvSpPr>
        <p:spPr>
          <a:xfrm>
            <a:off x="120463" y="4968848"/>
            <a:ext cx="11004737" cy="338554"/>
          </a:xfrm>
          <a:prstGeom prst="rect">
            <a:avLst/>
          </a:prstGeom>
          <a:noFill/>
        </p:spPr>
        <p:txBody>
          <a:bodyPr wrap="square">
            <a:spAutoFit/>
          </a:bodyPr>
          <a:lstStyle/>
          <a:p>
            <a:r>
              <a:rPr lang="zh-CN" altLang="en-US" sz="1600" b="1"/>
              <a:t>项目协作平台</a:t>
            </a:r>
            <a:r>
              <a:rPr lang="zh-CN" altLang="en-US" sz="1600"/>
              <a:t>：利用计算平台进行具体的实验项目的计算，将计算效果反馈给计算平台，为计算平台明确开发目标。</a:t>
            </a:r>
          </a:p>
        </p:txBody>
      </p:sp>
      <p:sp>
        <p:nvSpPr>
          <p:cNvPr id="19" name="文本框 18">
            <a:extLst>
              <a:ext uri="{FF2B5EF4-FFF2-40B4-BE49-F238E27FC236}">
                <a16:creationId xmlns:a16="http://schemas.microsoft.com/office/drawing/2014/main" id="{C0401DB3-75CE-3F24-E534-83974388AC76}"/>
              </a:ext>
            </a:extLst>
          </p:cNvPr>
          <p:cNvSpPr txBox="1"/>
          <p:nvPr/>
        </p:nvSpPr>
        <p:spPr>
          <a:xfrm>
            <a:off x="116757" y="5568693"/>
            <a:ext cx="11004737" cy="338554"/>
          </a:xfrm>
          <a:prstGeom prst="rect">
            <a:avLst/>
          </a:prstGeom>
          <a:noFill/>
        </p:spPr>
        <p:txBody>
          <a:bodyPr wrap="square">
            <a:spAutoFit/>
          </a:bodyPr>
          <a:lstStyle/>
          <a:p>
            <a:r>
              <a:rPr lang="zh-CN" altLang="en-US" sz="1600" b="1"/>
              <a:t>共享平台</a:t>
            </a:r>
            <a:r>
              <a:rPr lang="zh-CN" altLang="en-US" sz="1600"/>
              <a:t>：选择性地输出计算平台的方法、流程，提供有限的协作与方法指导，为计算平台搜集有价值的信息。</a:t>
            </a:r>
          </a:p>
        </p:txBody>
      </p:sp>
      <p:sp>
        <p:nvSpPr>
          <p:cNvPr id="23" name="文本框 22">
            <a:extLst>
              <a:ext uri="{FF2B5EF4-FFF2-40B4-BE49-F238E27FC236}">
                <a16:creationId xmlns:a16="http://schemas.microsoft.com/office/drawing/2014/main" id="{13A9763D-881D-1371-E5B3-186BAC396048}"/>
              </a:ext>
            </a:extLst>
          </p:cNvPr>
          <p:cNvSpPr txBox="1"/>
          <p:nvPr/>
        </p:nvSpPr>
        <p:spPr>
          <a:xfrm>
            <a:off x="6641939" y="2060634"/>
            <a:ext cx="1608842" cy="338554"/>
          </a:xfrm>
          <a:prstGeom prst="rect">
            <a:avLst/>
          </a:prstGeom>
          <a:noFill/>
        </p:spPr>
        <p:txBody>
          <a:bodyPr wrap="square">
            <a:spAutoFit/>
          </a:bodyPr>
          <a:lstStyle/>
          <a:p>
            <a:r>
              <a:rPr lang="zh-CN" altLang="en-US" sz="1600"/>
              <a:t>项目负责人员</a:t>
            </a:r>
          </a:p>
        </p:txBody>
      </p:sp>
      <p:sp>
        <p:nvSpPr>
          <p:cNvPr id="24" name="文本框 23">
            <a:extLst>
              <a:ext uri="{FF2B5EF4-FFF2-40B4-BE49-F238E27FC236}">
                <a16:creationId xmlns:a16="http://schemas.microsoft.com/office/drawing/2014/main" id="{F30CDE23-FB6B-A9B3-4052-FE02BCE03682}"/>
              </a:ext>
            </a:extLst>
          </p:cNvPr>
          <p:cNvSpPr txBox="1"/>
          <p:nvPr/>
        </p:nvSpPr>
        <p:spPr>
          <a:xfrm>
            <a:off x="2452904" y="3589882"/>
            <a:ext cx="2562158" cy="338554"/>
          </a:xfrm>
          <a:prstGeom prst="rect">
            <a:avLst/>
          </a:prstGeom>
          <a:noFill/>
        </p:spPr>
        <p:txBody>
          <a:bodyPr wrap="square">
            <a:spAutoFit/>
          </a:bodyPr>
          <a:lstStyle/>
          <a:p>
            <a:r>
              <a:rPr lang="zh-CN" altLang="en-US" sz="1600"/>
              <a:t>公司或外界有兴趣的人员</a:t>
            </a:r>
          </a:p>
        </p:txBody>
      </p:sp>
      <p:sp>
        <p:nvSpPr>
          <p:cNvPr id="25" name="文本框 24">
            <a:extLst>
              <a:ext uri="{FF2B5EF4-FFF2-40B4-BE49-F238E27FC236}">
                <a16:creationId xmlns:a16="http://schemas.microsoft.com/office/drawing/2014/main" id="{89541E17-D8AD-011D-8EDA-2763BBE9C75A}"/>
              </a:ext>
            </a:extLst>
          </p:cNvPr>
          <p:cNvSpPr txBox="1"/>
          <p:nvPr/>
        </p:nvSpPr>
        <p:spPr>
          <a:xfrm>
            <a:off x="4187004" y="1354150"/>
            <a:ext cx="2093145" cy="369332"/>
          </a:xfrm>
          <a:prstGeom prst="rect">
            <a:avLst/>
          </a:prstGeom>
          <a:noFill/>
        </p:spPr>
        <p:txBody>
          <a:bodyPr wrap="square">
            <a:spAutoFit/>
          </a:bodyPr>
          <a:lstStyle/>
          <a:p>
            <a:r>
              <a:rPr lang="en-US" altLang="zh-CN"/>
              <a:t>LyBioCompute</a:t>
            </a:r>
            <a:r>
              <a:rPr lang="zh-CN" altLang="en-US"/>
              <a:t>人员</a:t>
            </a:r>
          </a:p>
        </p:txBody>
      </p:sp>
      <p:cxnSp>
        <p:nvCxnSpPr>
          <p:cNvPr id="32" name="直接箭头连接符 31">
            <a:extLst>
              <a:ext uri="{FF2B5EF4-FFF2-40B4-BE49-F238E27FC236}">
                <a16:creationId xmlns:a16="http://schemas.microsoft.com/office/drawing/2014/main" id="{7D87F6D9-CC42-9EE3-6B3F-3487AA980FE9}"/>
              </a:ext>
            </a:extLst>
          </p:cNvPr>
          <p:cNvCxnSpPr>
            <a:cxnSpLocks/>
          </p:cNvCxnSpPr>
          <p:nvPr/>
        </p:nvCxnSpPr>
        <p:spPr>
          <a:xfrm>
            <a:off x="3652511" y="1828901"/>
            <a:ext cx="753358" cy="278763"/>
          </a:xfrm>
          <a:prstGeom prst="straightConnector1">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53193FEB-67D2-486B-3E3A-D67F64036A51}"/>
              </a:ext>
            </a:extLst>
          </p:cNvPr>
          <p:cNvCxnSpPr>
            <a:cxnSpLocks/>
          </p:cNvCxnSpPr>
          <p:nvPr/>
        </p:nvCxnSpPr>
        <p:spPr>
          <a:xfrm>
            <a:off x="3157211" y="1892327"/>
            <a:ext cx="0" cy="731498"/>
          </a:xfrm>
          <a:prstGeom prst="straightConnector1">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9819B60C-87AC-CC83-DB6D-FD7D561F37C7}"/>
              </a:ext>
            </a:extLst>
          </p:cNvPr>
          <p:cNvCxnSpPr>
            <a:cxnSpLocks/>
          </p:cNvCxnSpPr>
          <p:nvPr/>
        </p:nvCxnSpPr>
        <p:spPr>
          <a:xfrm>
            <a:off x="3157211" y="3052816"/>
            <a:ext cx="0" cy="477368"/>
          </a:xfrm>
          <a:prstGeom prst="straightConnector1">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6" name="直接箭头连接符 45">
            <a:extLst>
              <a:ext uri="{FF2B5EF4-FFF2-40B4-BE49-F238E27FC236}">
                <a16:creationId xmlns:a16="http://schemas.microsoft.com/office/drawing/2014/main" id="{05713965-E2C9-5BCA-6F41-501AEFAB1BCE}"/>
              </a:ext>
            </a:extLst>
          </p:cNvPr>
          <p:cNvCxnSpPr>
            <a:cxnSpLocks/>
          </p:cNvCxnSpPr>
          <p:nvPr/>
        </p:nvCxnSpPr>
        <p:spPr>
          <a:xfrm>
            <a:off x="6019649" y="2231402"/>
            <a:ext cx="521000" cy="0"/>
          </a:xfrm>
          <a:prstGeom prst="straightConnector1">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8" name="文本框 47">
            <a:extLst>
              <a:ext uri="{FF2B5EF4-FFF2-40B4-BE49-F238E27FC236}">
                <a16:creationId xmlns:a16="http://schemas.microsoft.com/office/drawing/2014/main" id="{37BEA113-B28B-9C1C-FE50-5F27D99AED81}"/>
              </a:ext>
            </a:extLst>
          </p:cNvPr>
          <p:cNvSpPr txBox="1"/>
          <p:nvPr/>
        </p:nvSpPr>
        <p:spPr>
          <a:xfrm>
            <a:off x="106680" y="6098173"/>
            <a:ext cx="10873740" cy="338554"/>
          </a:xfrm>
          <a:prstGeom prst="rect">
            <a:avLst/>
          </a:prstGeom>
          <a:noFill/>
        </p:spPr>
        <p:txBody>
          <a:bodyPr wrap="square">
            <a:spAutoFit/>
          </a:bodyPr>
          <a:lstStyle/>
          <a:p>
            <a:r>
              <a:rPr lang="zh-CN" altLang="en-US" sz="1600"/>
              <a:t>这三个平台也可以整合到一起，分成三块的目的是明确分工、确保效率以及保护计算平台的硬件及软件。</a:t>
            </a:r>
          </a:p>
        </p:txBody>
      </p:sp>
    </p:spTree>
    <p:custDataLst>
      <p:tags r:id="rId1"/>
    </p:custDataLst>
    <p:extLst>
      <p:ext uri="{BB962C8B-B14F-4D97-AF65-F5344CB8AC3E}">
        <p14:creationId xmlns:p14="http://schemas.microsoft.com/office/powerpoint/2010/main" val="164156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FED6B-3BB7-31AE-EA37-26EAC94C1525}"/>
            </a:ext>
          </a:extLst>
        </p:cNvPr>
        <p:cNvGrpSpPr/>
        <p:nvPr/>
      </p:nvGrpSpPr>
      <p:grpSpPr>
        <a:xfrm>
          <a:off x="0" y="0"/>
          <a:ext cx="0" cy="0"/>
          <a:chOff x="0" y="0"/>
          <a:chExt cx="0" cy="0"/>
        </a:xfrm>
      </p:grpSpPr>
      <p:pic>
        <p:nvPicPr>
          <p:cNvPr id="3" name="图片 2" descr="E:\U盘1\透明底logo\粒影生物-透明底logo-13.png粒影生物-透明底logo-13">
            <a:extLst>
              <a:ext uri="{FF2B5EF4-FFF2-40B4-BE49-F238E27FC236}">
                <a16:creationId xmlns:a16="http://schemas.microsoft.com/office/drawing/2014/main" id="{7E5C8D53-5003-AF23-86D9-3D4110A4D5B3}"/>
              </a:ext>
            </a:extLst>
          </p:cNvPr>
          <p:cNvPicPr>
            <a:picLocks noChangeAspect="1"/>
          </p:cNvPicPr>
          <p:nvPr/>
        </p:nvPicPr>
        <p:blipFill>
          <a:blip r:embed="rId4"/>
          <a:srcRect/>
          <a:stretch>
            <a:fillRect/>
          </a:stretch>
        </p:blipFill>
        <p:spPr>
          <a:xfrm>
            <a:off x="9525" y="16148"/>
            <a:ext cx="1319515" cy="540000"/>
          </a:xfrm>
          <a:prstGeom prst="rect">
            <a:avLst/>
          </a:prstGeom>
        </p:spPr>
      </p:pic>
      <p:cxnSp>
        <p:nvCxnSpPr>
          <p:cNvPr id="10" name="直接连接符 9">
            <a:extLst>
              <a:ext uri="{FF2B5EF4-FFF2-40B4-BE49-F238E27FC236}">
                <a16:creationId xmlns:a16="http://schemas.microsoft.com/office/drawing/2014/main" id="{4AA1EA8E-1BFD-975E-BD9E-BE2F487DC300}"/>
              </a:ext>
            </a:extLst>
          </p:cNvPr>
          <p:cNvCxnSpPr/>
          <p:nvPr/>
        </p:nvCxnSpPr>
        <p:spPr>
          <a:xfrm>
            <a:off x="106680" y="590550"/>
            <a:ext cx="11890375" cy="3175"/>
          </a:xfrm>
          <a:prstGeom prst="line">
            <a:avLst/>
          </a:prstGeom>
          <a:ln w="50800" cmpd="dbl">
            <a:solidFill>
              <a:srgbClr val="407FDD"/>
            </a:solidFill>
          </a:ln>
        </p:spPr>
        <p:style>
          <a:lnRef idx="1">
            <a:schemeClr val="accent1"/>
          </a:lnRef>
          <a:fillRef idx="0">
            <a:schemeClr val="accent1"/>
          </a:fillRef>
          <a:effectRef idx="0">
            <a:schemeClr val="accent1"/>
          </a:effectRef>
          <a:fontRef idx="minor">
            <a:schemeClr val="tx1"/>
          </a:fontRef>
        </p:style>
      </p:cxnSp>
      <p:sp>
        <p:nvSpPr>
          <p:cNvPr id="2" name="内容占位符 2">
            <a:extLst>
              <a:ext uri="{FF2B5EF4-FFF2-40B4-BE49-F238E27FC236}">
                <a16:creationId xmlns:a16="http://schemas.microsoft.com/office/drawing/2014/main" id="{6444A884-9EDF-7FF1-713C-0475E99414E8}"/>
              </a:ext>
            </a:extLst>
          </p:cNvPr>
          <p:cNvSpPr txBox="1">
            <a:spLocks/>
          </p:cNvSpPr>
          <p:nvPr/>
        </p:nvSpPr>
        <p:spPr>
          <a:xfrm>
            <a:off x="1329040" y="2837720"/>
            <a:ext cx="11222777" cy="300549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kumimoji="1" lang="en-US" altLang="zh-CN" sz="2000" b="1">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8B10E671-ED4B-BF08-8D19-B29637B3E919}"/>
              </a:ext>
            </a:extLst>
          </p:cNvPr>
          <p:cNvSpPr txBox="1"/>
          <p:nvPr/>
        </p:nvSpPr>
        <p:spPr>
          <a:xfrm>
            <a:off x="4917575" y="94483"/>
            <a:ext cx="2356849" cy="461665"/>
          </a:xfrm>
          <a:prstGeom prst="rect">
            <a:avLst/>
          </a:prstGeom>
          <a:noFill/>
        </p:spPr>
        <p:txBody>
          <a:bodyPr wrap="square" rtlCol="0">
            <a:spAutoFit/>
          </a:bodyPr>
          <a:lstStyle/>
          <a:p>
            <a:r>
              <a:rPr lang="en-US" altLang="zh-CN" sz="2400">
                <a:solidFill>
                  <a:srgbClr val="407FDD"/>
                </a:solidFill>
                <a:latin typeface="微软雅黑" panose="020B0503020204020204" pitchFamily="34" charset="-122"/>
                <a:ea typeface="微软雅黑" panose="020B0503020204020204" pitchFamily="34" charset="-122"/>
                <a:cs typeface="微软雅黑" panose="020B0503020204020204" pitchFamily="34" charset="-122"/>
              </a:rPr>
              <a:t>LyBioCompute </a:t>
            </a:r>
            <a:endParaRPr lang="zh-CN" altLang="en-US" sz="2400" dirty="0">
              <a:solidFill>
                <a:srgbClr val="407FDD"/>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内容占位符 2">
            <a:extLst>
              <a:ext uri="{FF2B5EF4-FFF2-40B4-BE49-F238E27FC236}">
                <a16:creationId xmlns:a16="http://schemas.microsoft.com/office/drawing/2014/main" id="{56C25A85-CCF9-A10C-9023-5586E58657C7}"/>
              </a:ext>
            </a:extLst>
          </p:cNvPr>
          <p:cNvSpPr txBox="1">
            <a:spLocks/>
          </p:cNvSpPr>
          <p:nvPr/>
        </p:nvSpPr>
        <p:spPr>
          <a:xfrm>
            <a:off x="106680" y="626241"/>
            <a:ext cx="8283694" cy="5214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kumimoji="1" lang="en-US" altLang="zh-CN" sz="2000" b="1">
                <a:latin typeface="宋体" panose="02010600030101010101" pitchFamily="2" charset="-122"/>
                <a:ea typeface="宋体" panose="02010600030101010101" pitchFamily="2" charset="-122"/>
              </a:rPr>
              <a:t>2.1</a:t>
            </a:r>
            <a:r>
              <a:rPr kumimoji="1" lang="zh-CN" altLang="en-US" sz="2000" b="1">
                <a:latin typeface="宋体" panose="02010600030101010101" pitchFamily="2" charset="-122"/>
                <a:ea typeface="宋体" panose="02010600030101010101" pitchFamily="2" charset="-122"/>
              </a:rPr>
              <a:t>、计算平台</a:t>
            </a:r>
            <a:endParaRPr kumimoji="1" lang="en-US" altLang="zh-CN" sz="2000" b="1">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0CBDFFB0-3D6E-60BF-70B9-C459168883BA}"/>
              </a:ext>
            </a:extLst>
          </p:cNvPr>
          <p:cNvSpPr txBox="1"/>
          <p:nvPr/>
        </p:nvSpPr>
        <p:spPr>
          <a:xfrm>
            <a:off x="433771" y="1180180"/>
            <a:ext cx="11563283" cy="5509200"/>
          </a:xfrm>
          <a:prstGeom prst="rect">
            <a:avLst/>
          </a:prstGeom>
          <a:noFill/>
        </p:spPr>
        <p:txBody>
          <a:bodyPr wrap="square">
            <a:spAutoFit/>
          </a:bodyPr>
          <a:lstStyle/>
          <a:p>
            <a:r>
              <a:rPr lang="en-US" altLang="zh-CN" sz="1600" b="1"/>
              <a:t>2.1.1 </a:t>
            </a:r>
            <a:r>
              <a:rPr lang="zh-CN" altLang="en-US" sz="1600" b="1"/>
              <a:t>规划</a:t>
            </a:r>
            <a:endParaRPr lang="en-US" altLang="zh-CN" sz="1600" b="1"/>
          </a:p>
          <a:p>
            <a:r>
              <a:rPr lang="en-US" altLang="zh-CN" sz="1600"/>
              <a:t>1</a:t>
            </a:r>
            <a:r>
              <a:rPr lang="zh-CN" altLang="en-US" sz="1600"/>
              <a:t>、明确计算目标：目前的方向有 胶原蛋白、酶设计、抗体设计</a:t>
            </a:r>
            <a:r>
              <a:rPr lang="en-US" altLang="zh-CN" sz="1600"/>
              <a:t>...</a:t>
            </a:r>
          </a:p>
          <a:p>
            <a:r>
              <a:rPr lang="en-US" altLang="zh-CN" sz="1600"/>
              <a:t>2</a:t>
            </a:r>
            <a:r>
              <a:rPr lang="zh-CN" altLang="en-US" sz="1600"/>
              <a:t>、明确计算范围：当前能计算的蛋白质领域的方向。</a:t>
            </a:r>
            <a:endParaRPr lang="en-US" altLang="zh-CN" sz="1600"/>
          </a:p>
          <a:p>
            <a:r>
              <a:rPr lang="en-US" altLang="zh-CN" sz="1600"/>
              <a:t>3</a:t>
            </a:r>
            <a:r>
              <a:rPr lang="zh-CN" altLang="en-US" sz="1600"/>
              <a:t>、明确计算设备、计算软件和计算人员所擅长的方向。</a:t>
            </a:r>
            <a:endParaRPr lang="en-US" altLang="zh-CN" sz="1600"/>
          </a:p>
          <a:p>
            <a:r>
              <a:rPr lang="en-US" altLang="zh-CN" sz="1600"/>
              <a:t>4</a:t>
            </a:r>
            <a:r>
              <a:rPr lang="zh-CN" altLang="en-US" sz="1600"/>
              <a:t>、持续更新完善、使用和开发的条目。</a:t>
            </a:r>
            <a:endParaRPr lang="en-US" altLang="zh-CN" sz="1600"/>
          </a:p>
          <a:p>
            <a:endParaRPr lang="en-US" altLang="zh-CN" sz="1600"/>
          </a:p>
          <a:p>
            <a:r>
              <a:rPr lang="en-US" altLang="zh-CN" sz="1600" b="1"/>
              <a:t>2.1.2 </a:t>
            </a:r>
            <a:r>
              <a:rPr lang="zh-CN" altLang="en-US" sz="1600" b="1"/>
              <a:t>完善</a:t>
            </a:r>
            <a:endParaRPr lang="en-US" altLang="zh-CN" sz="1600" b="1"/>
          </a:p>
          <a:p>
            <a:r>
              <a:rPr lang="en-US" altLang="zh-CN" sz="1600"/>
              <a:t>1</a:t>
            </a:r>
            <a:r>
              <a:rPr lang="zh-CN" altLang="en-US" sz="1600"/>
              <a:t>、完善计算设备的更新与人员的能力。</a:t>
            </a:r>
            <a:endParaRPr lang="en-US" altLang="zh-CN" sz="1600"/>
          </a:p>
          <a:p>
            <a:r>
              <a:rPr lang="en-US" altLang="zh-CN" sz="1600"/>
              <a:t>2</a:t>
            </a:r>
            <a:r>
              <a:rPr lang="zh-CN" altLang="en-US" sz="1600"/>
              <a:t>、分析并总结现有的计算软件，形成计算网络</a:t>
            </a:r>
            <a:r>
              <a:rPr lang="en-US" altLang="zh-CN" sz="1600"/>
              <a:t>/</a:t>
            </a:r>
            <a:r>
              <a:rPr lang="zh-CN" altLang="en-US" sz="1600"/>
              <a:t>计算工具链等。</a:t>
            </a:r>
            <a:endParaRPr lang="en-US" altLang="zh-CN" sz="1600"/>
          </a:p>
          <a:p>
            <a:r>
              <a:rPr lang="en-US" altLang="zh-CN" sz="1600"/>
              <a:t>3</a:t>
            </a:r>
            <a:r>
              <a:rPr lang="zh-CN" altLang="en-US" sz="1600"/>
              <a:t>、完善计算平台与其他两个平台的信息流通。</a:t>
            </a:r>
            <a:endParaRPr lang="en-US" altLang="zh-CN" sz="1600"/>
          </a:p>
          <a:p>
            <a:endParaRPr lang="en-US" altLang="zh-CN" sz="1600"/>
          </a:p>
          <a:p>
            <a:r>
              <a:rPr lang="en-US" altLang="zh-CN" sz="1600" b="1"/>
              <a:t>2.1.3 </a:t>
            </a:r>
            <a:r>
              <a:rPr lang="zh-CN" altLang="en-US" sz="1600" b="1"/>
              <a:t>使用</a:t>
            </a:r>
            <a:endParaRPr lang="en-US" altLang="zh-CN" sz="1600" b="1"/>
          </a:p>
          <a:p>
            <a:r>
              <a:rPr lang="en-US" altLang="zh-CN" sz="1600"/>
              <a:t>1</a:t>
            </a:r>
            <a:r>
              <a:rPr lang="zh-CN" altLang="en-US" sz="1600"/>
              <a:t>、明确计算平台总体的概况。</a:t>
            </a:r>
            <a:endParaRPr lang="en-US" altLang="zh-CN" sz="1600"/>
          </a:p>
          <a:p>
            <a:r>
              <a:rPr lang="en-US" altLang="zh-CN" sz="1600"/>
              <a:t>2</a:t>
            </a:r>
            <a:r>
              <a:rPr lang="zh-CN" altLang="en-US" sz="1600"/>
              <a:t>、明确计算平台的优势与不足之处，合理地选择使用计算工具。</a:t>
            </a:r>
            <a:endParaRPr lang="en-US" altLang="zh-CN" sz="1600"/>
          </a:p>
          <a:p>
            <a:r>
              <a:rPr lang="en-US" altLang="zh-CN" sz="1600"/>
              <a:t>3</a:t>
            </a:r>
            <a:r>
              <a:rPr lang="zh-CN" altLang="en-US" sz="1600"/>
              <a:t>、使用计算平台中遇到的问题应当及时记录、分析并解决。</a:t>
            </a:r>
            <a:endParaRPr lang="en-US" altLang="zh-CN" sz="1600"/>
          </a:p>
          <a:p>
            <a:r>
              <a:rPr lang="en-US" altLang="zh-CN" sz="1600"/>
              <a:t>4</a:t>
            </a:r>
            <a:r>
              <a:rPr lang="zh-CN" altLang="en-US" sz="1600"/>
              <a:t>、明确计算软件的使用许可。</a:t>
            </a:r>
            <a:endParaRPr lang="en-US" altLang="zh-CN" sz="1600"/>
          </a:p>
          <a:p>
            <a:r>
              <a:rPr lang="en-US" altLang="zh-CN" sz="1600"/>
              <a:t>5</a:t>
            </a:r>
            <a:r>
              <a:rPr lang="zh-CN" altLang="en-US" sz="1600"/>
              <a:t>、计算平台的使用是需要授权的且有限制的。</a:t>
            </a:r>
            <a:endParaRPr lang="en-US" altLang="zh-CN" sz="1600"/>
          </a:p>
          <a:p>
            <a:r>
              <a:rPr lang="en-US" altLang="zh-CN" sz="1600"/>
              <a:t>6</a:t>
            </a:r>
            <a:r>
              <a:rPr lang="zh-CN" altLang="en-US" sz="1600"/>
              <a:t>、除了特殊的项目需求外，计算平台只能通过共享平台来输出计算脚本、计算方法。</a:t>
            </a:r>
            <a:endParaRPr lang="en-US" altLang="zh-CN" sz="1600"/>
          </a:p>
          <a:p>
            <a:endParaRPr lang="en-US" altLang="zh-CN" sz="1600"/>
          </a:p>
          <a:p>
            <a:r>
              <a:rPr lang="en-US" altLang="zh-CN" sz="1600" b="1"/>
              <a:t>2.1.4 </a:t>
            </a:r>
            <a:r>
              <a:rPr lang="zh-CN" altLang="en-US" sz="1600" b="1"/>
              <a:t>开发</a:t>
            </a:r>
            <a:endParaRPr lang="en-US" altLang="zh-CN" sz="1600" b="1"/>
          </a:p>
          <a:p>
            <a:r>
              <a:rPr lang="en-US" altLang="zh-CN" sz="1600"/>
              <a:t>1</a:t>
            </a:r>
            <a:r>
              <a:rPr lang="zh-CN" altLang="en-US" sz="1600"/>
              <a:t>、阅读文献，跟进最新的计算方法和策略，并选择性地部署。</a:t>
            </a:r>
            <a:endParaRPr lang="en-US" altLang="zh-CN" sz="1600"/>
          </a:p>
          <a:p>
            <a:endParaRPr lang="en-US" altLang="zh-CN" sz="1600"/>
          </a:p>
        </p:txBody>
      </p:sp>
    </p:spTree>
    <p:custDataLst>
      <p:tags r:id="rId1"/>
    </p:custDataLst>
    <p:extLst>
      <p:ext uri="{BB962C8B-B14F-4D97-AF65-F5344CB8AC3E}">
        <p14:creationId xmlns:p14="http://schemas.microsoft.com/office/powerpoint/2010/main" val="402573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FED6B-3BB7-31AE-EA37-26EAC94C1525}"/>
            </a:ext>
          </a:extLst>
        </p:cNvPr>
        <p:cNvGrpSpPr/>
        <p:nvPr/>
      </p:nvGrpSpPr>
      <p:grpSpPr>
        <a:xfrm>
          <a:off x="0" y="0"/>
          <a:ext cx="0" cy="0"/>
          <a:chOff x="0" y="0"/>
          <a:chExt cx="0" cy="0"/>
        </a:xfrm>
      </p:grpSpPr>
      <p:pic>
        <p:nvPicPr>
          <p:cNvPr id="3" name="图片 2" descr="E:\U盘1\透明底logo\粒影生物-透明底logo-13.png粒影生物-透明底logo-13">
            <a:extLst>
              <a:ext uri="{FF2B5EF4-FFF2-40B4-BE49-F238E27FC236}">
                <a16:creationId xmlns:a16="http://schemas.microsoft.com/office/drawing/2014/main" id="{7E5C8D53-5003-AF23-86D9-3D4110A4D5B3}"/>
              </a:ext>
            </a:extLst>
          </p:cNvPr>
          <p:cNvPicPr>
            <a:picLocks noChangeAspect="1"/>
          </p:cNvPicPr>
          <p:nvPr/>
        </p:nvPicPr>
        <p:blipFill>
          <a:blip r:embed="rId4"/>
          <a:srcRect/>
          <a:stretch>
            <a:fillRect/>
          </a:stretch>
        </p:blipFill>
        <p:spPr>
          <a:xfrm>
            <a:off x="9525" y="16148"/>
            <a:ext cx="1319515" cy="540000"/>
          </a:xfrm>
          <a:prstGeom prst="rect">
            <a:avLst/>
          </a:prstGeom>
        </p:spPr>
      </p:pic>
      <p:cxnSp>
        <p:nvCxnSpPr>
          <p:cNvPr id="10" name="直接连接符 9">
            <a:extLst>
              <a:ext uri="{FF2B5EF4-FFF2-40B4-BE49-F238E27FC236}">
                <a16:creationId xmlns:a16="http://schemas.microsoft.com/office/drawing/2014/main" id="{4AA1EA8E-1BFD-975E-BD9E-BE2F487DC300}"/>
              </a:ext>
            </a:extLst>
          </p:cNvPr>
          <p:cNvCxnSpPr/>
          <p:nvPr/>
        </p:nvCxnSpPr>
        <p:spPr>
          <a:xfrm>
            <a:off x="106680" y="590550"/>
            <a:ext cx="11890375" cy="3175"/>
          </a:xfrm>
          <a:prstGeom prst="line">
            <a:avLst/>
          </a:prstGeom>
          <a:ln w="50800" cmpd="dbl">
            <a:solidFill>
              <a:srgbClr val="407FDD"/>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8B10E671-ED4B-BF08-8D19-B29637B3E919}"/>
              </a:ext>
            </a:extLst>
          </p:cNvPr>
          <p:cNvSpPr txBox="1"/>
          <p:nvPr/>
        </p:nvSpPr>
        <p:spPr>
          <a:xfrm>
            <a:off x="4917575" y="94483"/>
            <a:ext cx="2356849" cy="461665"/>
          </a:xfrm>
          <a:prstGeom prst="rect">
            <a:avLst/>
          </a:prstGeom>
          <a:noFill/>
        </p:spPr>
        <p:txBody>
          <a:bodyPr wrap="square" rtlCol="0">
            <a:spAutoFit/>
          </a:bodyPr>
          <a:lstStyle/>
          <a:p>
            <a:r>
              <a:rPr lang="en-US" altLang="zh-CN" sz="2400">
                <a:solidFill>
                  <a:srgbClr val="407FDD"/>
                </a:solidFill>
                <a:latin typeface="微软雅黑" panose="020B0503020204020204" pitchFamily="34" charset="-122"/>
                <a:ea typeface="微软雅黑" panose="020B0503020204020204" pitchFamily="34" charset="-122"/>
                <a:cs typeface="微软雅黑" panose="020B0503020204020204" pitchFamily="34" charset="-122"/>
              </a:rPr>
              <a:t>LyBioCompute </a:t>
            </a:r>
            <a:endParaRPr lang="zh-CN" altLang="en-US" sz="2400" dirty="0">
              <a:solidFill>
                <a:srgbClr val="407FDD"/>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内容占位符 2">
            <a:extLst>
              <a:ext uri="{FF2B5EF4-FFF2-40B4-BE49-F238E27FC236}">
                <a16:creationId xmlns:a16="http://schemas.microsoft.com/office/drawing/2014/main" id="{56C25A85-CCF9-A10C-9023-5586E58657C7}"/>
              </a:ext>
            </a:extLst>
          </p:cNvPr>
          <p:cNvSpPr txBox="1">
            <a:spLocks/>
          </p:cNvSpPr>
          <p:nvPr/>
        </p:nvSpPr>
        <p:spPr>
          <a:xfrm>
            <a:off x="106680" y="626241"/>
            <a:ext cx="8283694" cy="5214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kumimoji="1" lang="en-US" altLang="zh-CN" sz="2000" b="1">
                <a:latin typeface="宋体" panose="02010600030101010101" pitchFamily="2" charset="-122"/>
                <a:ea typeface="宋体" panose="02010600030101010101" pitchFamily="2" charset="-122"/>
              </a:rPr>
              <a:t>2.2</a:t>
            </a:r>
            <a:r>
              <a:rPr kumimoji="1" lang="zh-CN" altLang="en-US" sz="2000" b="1">
                <a:latin typeface="宋体" panose="02010600030101010101" pitchFamily="2" charset="-122"/>
                <a:ea typeface="宋体" panose="02010600030101010101" pitchFamily="2" charset="-122"/>
              </a:rPr>
              <a:t>、项目协作平台</a:t>
            </a:r>
            <a:endParaRPr kumimoji="1" lang="en-US" altLang="zh-CN" sz="2000" b="1">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507D9F35-3D78-DFB8-BD44-B487E30F0538}"/>
              </a:ext>
            </a:extLst>
          </p:cNvPr>
          <p:cNvSpPr txBox="1"/>
          <p:nvPr/>
        </p:nvSpPr>
        <p:spPr>
          <a:xfrm>
            <a:off x="433771" y="1180180"/>
            <a:ext cx="11563283" cy="3785652"/>
          </a:xfrm>
          <a:prstGeom prst="rect">
            <a:avLst/>
          </a:prstGeom>
          <a:noFill/>
        </p:spPr>
        <p:txBody>
          <a:bodyPr wrap="square">
            <a:spAutoFit/>
          </a:bodyPr>
          <a:lstStyle/>
          <a:p>
            <a:r>
              <a:rPr lang="en-US" altLang="zh-CN" sz="1600" b="1"/>
              <a:t>2.2.1 </a:t>
            </a:r>
            <a:r>
              <a:rPr lang="zh-CN" altLang="en-US" sz="1600" b="1"/>
              <a:t>项目提交</a:t>
            </a:r>
            <a:endParaRPr lang="en-US" altLang="zh-CN" sz="1600" b="1"/>
          </a:p>
          <a:p>
            <a:r>
              <a:rPr lang="en-US" altLang="zh-CN" sz="1600"/>
              <a:t>1</a:t>
            </a:r>
            <a:r>
              <a:rPr lang="zh-CN" altLang="en-US" sz="1600"/>
              <a:t>、项目负责人在尽可能充分地调研后，提交一份关于项目需求的说明和已知的信息。</a:t>
            </a:r>
            <a:endParaRPr lang="en-US" altLang="zh-CN" sz="1600"/>
          </a:p>
          <a:p>
            <a:r>
              <a:rPr lang="en-US" altLang="zh-CN" sz="1600"/>
              <a:t>2</a:t>
            </a:r>
            <a:r>
              <a:rPr lang="zh-CN" altLang="en-US" sz="1600"/>
              <a:t>、说明中需要给出项目的简单介绍、期望的结果和期望的完成时间。</a:t>
            </a:r>
            <a:endParaRPr lang="en-US" altLang="zh-CN" sz="1600"/>
          </a:p>
          <a:p>
            <a:r>
              <a:rPr lang="en-US" altLang="zh-CN" sz="1600"/>
              <a:t>3</a:t>
            </a:r>
            <a:r>
              <a:rPr lang="zh-CN" altLang="en-US" sz="1600"/>
              <a:t>、不同的项目需要有一个主要的项目接收人，处理和分析项目信息并保存或反馈计算结果。</a:t>
            </a:r>
            <a:endParaRPr lang="en-US" altLang="zh-CN" sz="1600"/>
          </a:p>
          <a:p>
            <a:endParaRPr lang="en-US" altLang="zh-CN" sz="1600"/>
          </a:p>
          <a:p>
            <a:r>
              <a:rPr lang="en-US" altLang="zh-CN" sz="1600" b="1"/>
              <a:t>2.2.2 </a:t>
            </a:r>
            <a:r>
              <a:rPr lang="zh-CN" altLang="en-US" sz="1600" b="1"/>
              <a:t>项目记录</a:t>
            </a:r>
            <a:endParaRPr lang="en-US" altLang="zh-CN" sz="1600" b="1"/>
          </a:p>
          <a:p>
            <a:r>
              <a:rPr lang="en-US" altLang="zh-CN" sz="1600"/>
              <a:t>1</a:t>
            </a:r>
            <a:r>
              <a:rPr lang="zh-CN" altLang="en-US" sz="1600"/>
              <a:t>、分析并记录存档项目的信息。</a:t>
            </a:r>
            <a:endParaRPr lang="en-US" altLang="zh-CN" sz="1600"/>
          </a:p>
          <a:p>
            <a:endParaRPr lang="en-US" altLang="zh-CN" sz="1600"/>
          </a:p>
          <a:p>
            <a:r>
              <a:rPr lang="en-US" altLang="zh-CN" sz="1600" b="1"/>
              <a:t>2.2.3 </a:t>
            </a:r>
            <a:r>
              <a:rPr lang="zh-CN" altLang="en-US" sz="1600" b="1"/>
              <a:t>执行计算</a:t>
            </a:r>
            <a:endParaRPr lang="en-US" altLang="zh-CN" sz="1600" b="1"/>
          </a:p>
          <a:p>
            <a:r>
              <a:rPr lang="en-US" altLang="zh-CN" sz="1600"/>
              <a:t>1</a:t>
            </a:r>
            <a:r>
              <a:rPr lang="zh-CN" altLang="en-US" sz="1600"/>
              <a:t>、计算人员协作完成任务，合理分工、合理分配计算资源。</a:t>
            </a:r>
            <a:endParaRPr lang="en-US" altLang="zh-CN" sz="1600"/>
          </a:p>
          <a:p>
            <a:endParaRPr lang="en-US" altLang="zh-CN" sz="1600"/>
          </a:p>
          <a:p>
            <a:r>
              <a:rPr lang="en-US" altLang="zh-CN" sz="1600" b="1"/>
              <a:t>2.2.4 </a:t>
            </a:r>
            <a:r>
              <a:rPr lang="zh-CN" altLang="en-US" sz="1600" b="1"/>
              <a:t>处理结果</a:t>
            </a:r>
            <a:endParaRPr lang="en-US" altLang="zh-CN" sz="1600" b="1"/>
          </a:p>
          <a:p>
            <a:r>
              <a:rPr lang="en-US" altLang="zh-CN" sz="1600"/>
              <a:t>1</a:t>
            </a:r>
            <a:r>
              <a:rPr lang="zh-CN" altLang="en-US" sz="1600"/>
              <a:t>、分析并处理结果，并进行记录保存。</a:t>
            </a:r>
            <a:endParaRPr lang="en-US" altLang="zh-CN" sz="1600"/>
          </a:p>
          <a:p>
            <a:r>
              <a:rPr lang="en-US" altLang="zh-CN" sz="1600"/>
              <a:t>2</a:t>
            </a:r>
            <a:r>
              <a:rPr lang="zh-CN" altLang="en-US" sz="1600"/>
              <a:t>、将结果和一份说明提交给项目负责人。说明中需要给出所使用的计算方法的简单介绍和对计算结果的分析过程。</a:t>
            </a:r>
            <a:endParaRPr lang="en-US" altLang="zh-CN" sz="1600"/>
          </a:p>
          <a:p>
            <a:endParaRPr lang="zh-CN" altLang="en-US" sz="1600"/>
          </a:p>
        </p:txBody>
      </p:sp>
    </p:spTree>
    <p:custDataLst>
      <p:tags r:id="rId1"/>
    </p:custDataLst>
    <p:extLst>
      <p:ext uri="{BB962C8B-B14F-4D97-AF65-F5344CB8AC3E}">
        <p14:creationId xmlns:p14="http://schemas.microsoft.com/office/powerpoint/2010/main" val="3217215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FED6B-3BB7-31AE-EA37-26EAC94C1525}"/>
            </a:ext>
          </a:extLst>
        </p:cNvPr>
        <p:cNvGrpSpPr/>
        <p:nvPr/>
      </p:nvGrpSpPr>
      <p:grpSpPr>
        <a:xfrm>
          <a:off x="0" y="0"/>
          <a:ext cx="0" cy="0"/>
          <a:chOff x="0" y="0"/>
          <a:chExt cx="0" cy="0"/>
        </a:xfrm>
      </p:grpSpPr>
      <p:pic>
        <p:nvPicPr>
          <p:cNvPr id="3" name="图片 2" descr="E:\U盘1\透明底logo\粒影生物-透明底logo-13.png粒影生物-透明底logo-13">
            <a:extLst>
              <a:ext uri="{FF2B5EF4-FFF2-40B4-BE49-F238E27FC236}">
                <a16:creationId xmlns:a16="http://schemas.microsoft.com/office/drawing/2014/main" id="{7E5C8D53-5003-AF23-86D9-3D4110A4D5B3}"/>
              </a:ext>
            </a:extLst>
          </p:cNvPr>
          <p:cNvPicPr>
            <a:picLocks noChangeAspect="1"/>
          </p:cNvPicPr>
          <p:nvPr/>
        </p:nvPicPr>
        <p:blipFill>
          <a:blip r:embed="rId4"/>
          <a:srcRect/>
          <a:stretch>
            <a:fillRect/>
          </a:stretch>
        </p:blipFill>
        <p:spPr>
          <a:xfrm>
            <a:off x="9525" y="16148"/>
            <a:ext cx="1319515" cy="540000"/>
          </a:xfrm>
          <a:prstGeom prst="rect">
            <a:avLst/>
          </a:prstGeom>
        </p:spPr>
      </p:pic>
      <p:cxnSp>
        <p:nvCxnSpPr>
          <p:cNvPr id="10" name="直接连接符 9">
            <a:extLst>
              <a:ext uri="{FF2B5EF4-FFF2-40B4-BE49-F238E27FC236}">
                <a16:creationId xmlns:a16="http://schemas.microsoft.com/office/drawing/2014/main" id="{4AA1EA8E-1BFD-975E-BD9E-BE2F487DC300}"/>
              </a:ext>
            </a:extLst>
          </p:cNvPr>
          <p:cNvCxnSpPr/>
          <p:nvPr/>
        </p:nvCxnSpPr>
        <p:spPr>
          <a:xfrm>
            <a:off x="106680" y="590550"/>
            <a:ext cx="11890375" cy="3175"/>
          </a:xfrm>
          <a:prstGeom prst="line">
            <a:avLst/>
          </a:prstGeom>
          <a:ln w="50800" cmpd="dbl">
            <a:solidFill>
              <a:srgbClr val="407FDD"/>
            </a:solidFill>
          </a:ln>
        </p:spPr>
        <p:style>
          <a:lnRef idx="1">
            <a:schemeClr val="accent1"/>
          </a:lnRef>
          <a:fillRef idx="0">
            <a:schemeClr val="accent1"/>
          </a:fillRef>
          <a:effectRef idx="0">
            <a:schemeClr val="accent1"/>
          </a:effectRef>
          <a:fontRef idx="minor">
            <a:schemeClr val="tx1"/>
          </a:fontRef>
        </p:style>
      </p:cxnSp>
      <p:sp>
        <p:nvSpPr>
          <p:cNvPr id="2" name="内容占位符 2">
            <a:extLst>
              <a:ext uri="{FF2B5EF4-FFF2-40B4-BE49-F238E27FC236}">
                <a16:creationId xmlns:a16="http://schemas.microsoft.com/office/drawing/2014/main" id="{6444A884-9EDF-7FF1-713C-0475E99414E8}"/>
              </a:ext>
            </a:extLst>
          </p:cNvPr>
          <p:cNvSpPr txBox="1">
            <a:spLocks/>
          </p:cNvSpPr>
          <p:nvPr/>
        </p:nvSpPr>
        <p:spPr>
          <a:xfrm>
            <a:off x="1329040" y="2837720"/>
            <a:ext cx="11222777" cy="300549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kumimoji="1" lang="en-US" altLang="zh-CN" sz="2000" b="1">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8B10E671-ED4B-BF08-8D19-B29637B3E919}"/>
              </a:ext>
            </a:extLst>
          </p:cNvPr>
          <p:cNvSpPr txBox="1"/>
          <p:nvPr/>
        </p:nvSpPr>
        <p:spPr>
          <a:xfrm>
            <a:off x="4917575" y="94483"/>
            <a:ext cx="2356849" cy="461665"/>
          </a:xfrm>
          <a:prstGeom prst="rect">
            <a:avLst/>
          </a:prstGeom>
          <a:noFill/>
        </p:spPr>
        <p:txBody>
          <a:bodyPr wrap="square" rtlCol="0">
            <a:spAutoFit/>
          </a:bodyPr>
          <a:lstStyle/>
          <a:p>
            <a:r>
              <a:rPr lang="en-US" altLang="zh-CN" sz="2400">
                <a:solidFill>
                  <a:srgbClr val="407FDD"/>
                </a:solidFill>
                <a:latin typeface="微软雅黑" panose="020B0503020204020204" pitchFamily="34" charset="-122"/>
                <a:ea typeface="微软雅黑" panose="020B0503020204020204" pitchFamily="34" charset="-122"/>
                <a:cs typeface="微软雅黑" panose="020B0503020204020204" pitchFamily="34" charset="-122"/>
              </a:rPr>
              <a:t>LyBioCompute </a:t>
            </a:r>
            <a:endParaRPr lang="zh-CN" altLang="en-US" sz="2400" dirty="0">
              <a:solidFill>
                <a:srgbClr val="407FDD"/>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内容占位符 2">
            <a:extLst>
              <a:ext uri="{FF2B5EF4-FFF2-40B4-BE49-F238E27FC236}">
                <a16:creationId xmlns:a16="http://schemas.microsoft.com/office/drawing/2014/main" id="{56C25A85-CCF9-A10C-9023-5586E58657C7}"/>
              </a:ext>
            </a:extLst>
          </p:cNvPr>
          <p:cNvSpPr txBox="1">
            <a:spLocks/>
          </p:cNvSpPr>
          <p:nvPr/>
        </p:nvSpPr>
        <p:spPr>
          <a:xfrm>
            <a:off x="106680" y="626241"/>
            <a:ext cx="8283694" cy="5214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kumimoji="1" lang="en-US" altLang="zh-CN" sz="2000" b="1">
                <a:latin typeface="宋体" panose="02010600030101010101" pitchFamily="2" charset="-122"/>
                <a:ea typeface="宋体" panose="02010600030101010101" pitchFamily="2" charset="-122"/>
              </a:rPr>
              <a:t>2.3</a:t>
            </a:r>
            <a:r>
              <a:rPr kumimoji="1" lang="zh-CN" altLang="en-US" sz="2000" b="1">
                <a:latin typeface="宋体" panose="02010600030101010101" pitchFamily="2" charset="-122"/>
                <a:ea typeface="宋体" panose="02010600030101010101" pitchFamily="2" charset="-122"/>
              </a:rPr>
              <a:t>、共享平台</a:t>
            </a:r>
            <a:endParaRPr kumimoji="1" lang="en-US" altLang="zh-CN" sz="2000" b="1">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F179AAF0-CD93-E65F-99E5-5A28B7C7A6F0}"/>
              </a:ext>
            </a:extLst>
          </p:cNvPr>
          <p:cNvSpPr txBox="1"/>
          <p:nvPr/>
        </p:nvSpPr>
        <p:spPr>
          <a:xfrm>
            <a:off x="433772" y="1180180"/>
            <a:ext cx="10429188" cy="2800767"/>
          </a:xfrm>
          <a:prstGeom prst="rect">
            <a:avLst/>
          </a:prstGeom>
          <a:noFill/>
        </p:spPr>
        <p:txBody>
          <a:bodyPr wrap="square">
            <a:spAutoFit/>
          </a:bodyPr>
          <a:lstStyle/>
          <a:p>
            <a:r>
              <a:rPr lang="en-US" altLang="zh-CN" sz="1600" b="1"/>
              <a:t>2.3.1</a:t>
            </a:r>
            <a:r>
              <a:rPr lang="zh-CN" altLang="en-US" sz="1600" b="1"/>
              <a:t>、平台形式</a:t>
            </a:r>
            <a:endParaRPr lang="en-US" altLang="zh-CN" sz="1600" b="1"/>
          </a:p>
          <a:p>
            <a:r>
              <a:rPr lang="en-US" altLang="zh-CN" sz="1600"/>
              <a:t>1</a:t>
            </a:r>
            <a:r>
              <a:rPr lang="zh-CN" altLang="en-US" sz="1600"/>
              <a:t>、建立知识圈子（交流群或其他形式，开放）。</a:t>
            </a:r>
            <a:endParaRPr lang="en-US" altLang="zh-CN" sz="1600"/>
          </a:p>
          <a:p>
            <a:r>
              <a:rPr lang="en-US" altLang="zh-CN" sz="1600"/>
              <a:t>2</a:t>
            </a:r>
            <a:r>
              <a:rPr lang="zh-CN" altLang="en-US" sz="1600"/>
              <a:t>、企业微信分享（公司内部） 。</a:t>
            </a:r>
            <a:endParaRPr lang="en-US" altLang="zh-CN" sz="1600"/>
          </a:p>
          <a:p>
            <a:endParaRPr lang="en-US" altLang="zh-CN" sz="1600"/>
          </a:p>
          <a:p>
            <a:r>
              <a:rPr lang="en-US" altLang="zh-CN" sz="1600" b="1"/>
              <a:t>2.3.2</a:t>
            </a:r>
            <a:r>
              <a:rPr lang="zh-CN" altLang="en-US" sz="1600" b="1"/>
              <a:t>、共享策略</a:t>
            </a:r>
            <a:endParaRPr lang="en-US" altLang="zh-CN" sz="1600" b="1"/>
          </a:p>
          <a:p>
            <a:r>
              <a:rPr lang="en-US" altLang="zh-CN" sz="1600"/>
              <a:t>1</a:t>
            </a:r>
            <a:r>
              <a:rPr lang="zh-CN" altLang="en-US" sz="1600"/>
              <a:t>、在圈子内讨论任何与生信计算相关的问题，不得涉及公司项目信息。</a:t>
            </a:r>
            <a:endParaRPr lang="en-US" altLang="zh-CN" sz="1600"/>
          </a:p>
          <a:p>
            <a:r>
              <a:rPr lang="en-US" altLang="zh-CN" sz="1600"/>
              <a:t>2</a:t>
            </a:r>
            <a:r>
              <a:rPr lang="zh-CN" altLang="en-US" sz="1600"/>
              <a:t>、在企业微信中每两周分享一次</a:t>
            </a:r>
            <a:r>
              <a:rPr lang="en-US" altLang="zh-CN" sz="1600" i="1"/>
              <a:t>LyBioCompute</a:t>
            </a:r>
            <a:r>
              <a:rPr lang="zh-CN" altLang="en-US" sz="1600"/>
              <a:t>，内容包含：</a:t>
            </a:r>
            <a:endParaRPr lang="en-US" altLang="zh-CN" sz="1600"/>
          </a:p>
          <a:p>
            <a:r>
              <a:rPr lang="en-US" altLang="zh-CN" sz="1600"/>
              <a:t>      a</a:t>
            </a:r>
            <a:r>
              <a:rPr lang="zh-CN" altLang="en-US" sz="1600"/>
              <a:t>、当前计算平台的建设情况，可以执行的任务。</a:t>
            </a:r>
            <a:endParaRPr lang="en-US" altLang="zh-CN" sz="1600"/>
          </a:p>
          <a:p>
            <a:r>
              <a:rPr lang="en-US" altLang="zh-CN" sz="1600"/>
              <a:t>      b</a:t>
            </a:r>
            <a:r>
              <a:rPr lang="zh-CN" altLang="en-US" sz="1600"/>
              <a:t>、当前计算平台的负荷情况。</a:t>
            </a:r>
            <a:endParaRPr lang="en-US" altLang="zh-CN" sz="1600"/>
          </a:p>
          <a:p>
            <a:r>
              <a:rPr lang="en-US" altLang="zh-CN" sz="1600"/>
              <a:t>      c</a:t>
            </a:r>
            <a:r>
              <a:rPr lang="zh-CN" altLang="en-US" sz="1600"/>
              <a:t>、接下来计算平台的关注点。</a:t>
            </a:r>
            <a:endParaRPr lang="en-US" altLang="zh-CN" sz="1600"/>
          </a:p>
          <a:p>
            <a:r>
              <a:rPr lang="en-US" altLang="zh-CN" sz="1600"/>
              <a:t>      d</a:t>
            </a:r>
            <a:r>
              <a:rPr lang="zh-CN" altLang="en-US" sz="1600"/>
              <a:t>、一个简单的生信计算方法的介绍或容易上手的教程。</a:t>
            </a:r>
            <a:endParaRPr lang="en-US" altLang="zh-CN" sz="1600"/>
          </a:p>
        </p:txBody>
      </p:sp>
    </p:spTree>
    <p:custDataLst>
      <p:tags r:id="rId1"/>
    </p:custDataLst>
    <p:extLst>
      <p:ext uri="{BB962C8B-B14F-4D97-AF65-F5344CB8AC3E}">
        <p14:creationId xmlns:p14="http://schemas.microsoft.com/office/powerpoint/2010/main" val="2876934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FED6B-3BB7-31AE-EA37-26EAC94C1525}"/>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9E57848C-51F3-E1AB-B26B-3BF2C8CBC916}"/>
              </a:ext>
            </a:extLst>
          </p:cNvPr>
          <p:cNvSpPr txBox="1"/>
          <p:nvPr/>
        </p:nvSpPr>
        <p:spPr>
          <a:xfrm>
            <a:off x="4917575" y="94483"/>
            <a:ext cx="2356849" cy="461665"/>
          </a:xfrm>
          <a:prstGeom prst="rect">
            <a:avLst/>
          </a:prstGeom>
          <a:noFill/>
        </p:spPr>
        <p:txBody>
          <a:bodyPr wrap="square" rtlCol="0">
            <a:spAutoFit/>
          </a:bodyPr>
          <a:lstStyle/>
          <a:p>
            <a:r>
              <a:rPr lang="en-US" altLang="zh-CN" sz="2400">
                <a:solidFill>
                  <a:srgbClr val="407FDD"/>
                </a:solidFill>
                <a:latin typeface="微软雅黑" panose="020B0503020204020204" pitchFamily="34" charset="-122"/>
                <a:ea typeface="微软雅黑" panose="020B0503020204020204" pitchFamily="34" charset="-122"/>
                <a:cs typeface="微软雅黑" panose="020B0503020204020204" pitchFamily="34" charset="-122"/>
              </a:rPr>
              <a:t>LyBioCompute </a:t>
            </a:r>
            <a:endParaRPr lang="zh-CN" altLang="en-US" sz="2400" dirty="0">
              <a:solidFill>
                <a:srgbClr val="407FDD"/>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descr="E:\U盘1\透明底logo\粒影生物-透明底logo-13.png粒影生物-透明底logo-13">
            <a:extLst>
              <a:ext uri="{FF2B5EF4-FFF2-40B4-BE49-F238E27FC236}">
                <a16:creationId xmlns:a16="http://schemas.microsoft.com/office/drawing/2014/main" id="{7E5C8D53-5003-AF23-86D9-3D4110A4D5B3}"/>
              </a:ext>
            </a:extLst>
          </p:cNvPr>
          <p:cNvPicPr>
            <a:picLocks noChangeAspect="1"/>
          </p:cNvPicPr>
          <p:nvPr/>
        </p:nvPicPr>
        <p:blipFill>
          <a:blip r:embed="rId4"/>
          <a:srcRect/>
          <a:stretch>
            <a:fillRect/>
          </a:stretch>
        </p:blipFill>
        <p:spPr>
          <a:xfrm>
            <a:off x="9525" y="16148"/>
            <a:ext cx="1319515" cy="540000"/>
          </a:xfrm>
          <a:prstGeom prst="rect">
            <a:avLst/>
          </a:prstGeom>
        </p:spPr>
      </p:pic>
      <p:cxnSp>
        <p:nvCxnSpPr>
          <p:cNvPr id="10" name="直接连接符 9">
            <a:extLst>
              <a:ext uri="{FF2B5EF4-FFF2-40B4-BE49-F238E27FC236}">
                <a16:creationId xmlns:a16="http://schemas.microsoft.com/office/drawing/2014/main" id="{4AA1EA8E-1BFD-975E-BD9E-BE2F487DC300}"/>
              </a:ext>
            </a:extLst>
          </p:cNvPr>
          <p:cNvCxnSpPr/>
          <p:nvPr/>
        </p:nvCxnSpPr>
        <p:spPr>
          <a:xfrm>
            <a:off x="106680" y="590550"/>
            <a:ext cx="11890375" cy="3175"/>
          </a:xfrm>
          <a:prstGeom prst="line">
            <a:avLst/>
          </a:prstGeom>
          <a:ln w="50800" cmpd="dbl">
            <a:solidFill>
              <a:srgbClr val="407FDD"/>
            </a:solidFill>
          </a:ln>
        </p:spPr>
        <p:style>
          <a:lnRef idx="1">
            <a:schemeClr val="accent1"/>
          </a:lnRef>
          <a:fillRef idx="0">
            <a:schemeClr val="accent1"/>
          </a:fillRef>
          <a:effectRef idx="0">
            <a:schemeClr val="accent1"/>
          </a:effectRef>
          <a:fontRef idx="minor">
            <a:schemeClr val="tx1"/>
          </a:fontRef>
        </p:style>
      </p:cxnSp>
      <p:sp>
        <p:nvSpPr>
          <p:cNvPr id="5" name="内容占位符 2">
            <a:extLst>
              <a:ext uri="{FF2B5EF4-FFF2-40B4-BE49-F238E27FC236}">
                <a16:creationId xmlns:a16="http://schemas.microsoft.com/office/drawing/2014/main" id="{2F4C86C5-35C1-C4B3-34CA-70EF0C687942}"/>
              </a:ext>
            </a:extLst>
          </p:cNvPr>
          <p:cNvSpPr txBox="1">
            <a:spLocks/>
          </p:cNvSpPr>
          <p:nvPr/>
        </p:nvSpPr>
        <p:spPr>
          <a:xfrm>
            <a:off x="2280712" y="2921573"/>
            <a:ext cx="11222777" cy="300549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kumimoji="1" lang="en-US" altLang="zh-CN" sz="2000" b="1" dirty="0">
              <a:latin typeface="宋体" panose="02010600030101010101" pitchFamily="2" charset="-122"/>
              <a:ea typeface="宋体" panose="02010600030101010101" pitchFamily="2" charset="-122"/>
            </a:endParaRPr>
          </a:p>
        </p:txBody>
      </p:sp>
      <p:sp>
        <p:nvSpPr>
          <p:cNvPr id="4" name="内容占位符 2">
            <a:extLst>
              <a:ext uri="{FF2B5EF4-FFF2-40B4-BE49-F238E27FC236}">
                <a16:creationId xmlns:a16="http://schemas.microsoft.com/office/drawing/2014/main" id="{05C3AAB8-4B48-8D24-EB3F-E73DD7117D7A}"/>
              </a:ext>
            </a:extLst>
          </p:cNvPr>
          <p:cNvSpPr txBox="1">
            <a:spLocks/>
          </p:cNvSpPr>
          <p:nvPr/>
        </p:nvSpPr>
        <p:spPr>
          <a:xfrm>
            <a:off x="106680" y="626241"/>
            <a:ext cx="4568062" cy="5214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kumimoji="1" lang="en-US" altLang="zh-CN" sz="2000" b="1">
                <a:latin typeface="宋体" panose="02010600030101010101" pitchFamily="2" charset="-122"/>
                <a:ea typeface="宋体" panose="02010600030101010101" pitchFamily="2" charset="-122"/>
              </a:rPr>
              <a:t>3</a:t>
            </a:r>
            <a:r>
              <a:rPr kumimoji="1" lang="zh-CN" altLang="en-US" sz="2000" b="1">
                <a:latin typeface="宋体" panose="02010600030101010101" pitchFamily="2" charset="-122"/>
                <a:ea typeface="宋体" panose="02010600030101010101" pitchFamily="2" charset="-122"/>
              </a:rPr>
              <a:t>、计划与分工</a:t>
            </a:r>
            <a:endParaRPr kumimoji="1" lang="en-US" altLang="zh-CN" sz="2000" b="1">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D7E58AA5-F4E2-C2A6-5ED3-80A1BE2D20F4}"/>
              </a:ext>
            </a:extLst>
          </p:cNvPr>
          <p:cNvSpPr txBox="1"/>
          <p:nvPr/>
        </p:nvSpPr>
        <p:spPr>
          <a:xfrm>
            <a:off x="402659" y="1258437"/>
            <a:ext cx="11393101" cy="1077218"/>
          </a:xfrm>
          <a:prstGeom prst="rect">
            <a:avLst/>
          </a:prstGeom>
          <a:noFill/>
        </p:spPr>
        <p:txBody>
          <a:bodyPr wrap="square">
            <a:spAutoFit/>
          </a:bodyPr>
          <a:lstStyle/>
          <a:p>
            <a:r>
              <a:rPr lang="zh-CN" altLang="en-US" sz="1600" b="1"/>
              <a:t>周计划：</a:t>
            </a:r>
            <a:endParaRPr lang="en-US" altLang="zh-CN" sz="1600" b="1"/>
          </a:p>
          <a:p>
            <a:r>
              <a:rPr lang="en-US" altLang="zh-CN" sz="1600"/>
              <a:t>1</a:t>
            </a:r>
            <a:r>
              <a:rPr lang="zh-CN" altLang="en-US" sz="1600"/>
              <a:t>、每周更新平台建设的日志。</a:t>
            </a:r>
            <a:r>
              <a:rPr lang="en-US" altLang="zh-CN" sz="1600"/>
              <a:t>&lt;</a:t>
            </a:r>
            <a:r>
              <a:rPr lang="zh-CN" altLang="en-US" sz="1600"/>
              <a:t>讨论、存档</a:t>
            </a:r>
            <a:r>
              <a:rPr lang="en-US" altLang="zh-CN" sz="1600"/>
              <a:t>&gt;</a:t>
            </a:r>
          </a:p>
          <a:p>
            <a:r>
              <a:rPr lang="en-US" altLang="zh-CN" sz="1600"/>
              <a:t>2</a:t>
            </a:r>
            <a:r>
              <a:rPr lang="zh-CN" altLang="en-US" sz="1600"/>
              <a:t>、每周更新当前的项目表与项目的完成情况。 </a:t>
            </a:r>
            <a:r>
              <a:rPr lang="en-US" altLang="zh-CN" sz="1600"/>
              <a:t>&lt;PPT</a:t>
            </a:r>
            <a:r>
              <a:rPr lang="zh-CN" altLang="en-US" sz="1600"/>
              <a:t>、存档</a:t>
            </a:r>
            <a:r>
              <a:rPr lang="en-US" altLang="zh-CN" sz="1600"/>
              <a:t>&gt;</a:t>
            </a:r>
          </a:p>
          <a:p>
            <a:r>
              <a:rPr lang="en-US" altLang="zh-CN" sz="1600"/>
              <a:t>3</a:t>
            </a:r>
            <a:r>
              <a:rPr lang="zh-CN" altLang="en-US" sz="1600"/>
              <a:t>、每两周分享一次</a:t>
            </a:r>
            <a:r>
              <a:rPr lang="en-US" altLang="zh-CN" sz="1600" i="1"/>
              <a:t>LyBioCompute</a:t>
            </a:r>
            <a:r>
              <a:rPr lang="zh-CN" altLang="en-US" sz="1600" i="1"/>
              <a:t>。</a:t>
            </a:r>
            <a:r>
              <a:rPr lang="en-US" altLang="zh-CN" sz="1600" i="1"/>
              <a:t> </a:t>
            </a:r>
            <a:r>
              <a:rPr lang="en-US" altLang="zh-CN" sz="1600"/>
              <a:t>&lt;PPT</a:t>
            </a:r>
            <a:r>
              <a:rPr lang="zh-CN" altLang="en-US" sz="1600"/>
              <a:t>、存档</a:t>
            </a:r>
            <a:r>
              <a:rPr lang="en-US" altLang="zh-CN" sz="1600"/>
              <a:t>&gt;</a:t>
            </a:r>
          </a:p>
        </p:txBody>
      </p:sp>
      <p:sp>
        <p:nvSpPr>
          <p:cNvPr id="2" name="文本框 1">
            <a:extLst>
              <a:ext uri="{FF2B5EF4-FFF2-40B4-BE49-F238E27FC236}">
                <a16:creationId xmlns:a16="http://schemas.microsoft.com/office/drawing/2014/main" id="{1A7498B7-DD7E-7C03-6A92-A519C21B1C83}"/>
              </a:ext>
            </a:extLst>
          </p:cNvPr>
          <p:cNvSpPr txBox="1"/>
          <p:nvPr/>
        </p:nvSpPr>
        <p:spPr>
          <a:xfrm>
            <a:off x="399448" y="2521059"/>
            <a:ext cx="11393101" cy="1815882"/>
          </a:xfrm>
          <a:prstGeom prst="rect">
            <a:avLst/>
          </a:prstGeom>
          <a:noFill/>
        </p:spPr>
        <p:txBody>
          <a:bodyPr wrap="square">
            <a:spAutoFit/>
          </a:bodyPr>
          <a:lstStyle/>
          <a:p>
            <a:r>
              <a:rPr lang="zh-CN" altLang="en-US" sz="1600" b="1"/>
              <a:t>平台建设计划：</a:t>
            </a:r>
            <a:endParaRPr lang="en-US" altLang="zh-CN" sz="1600" b="1"/>
          </a:p>
          <a:p>
            <a:pPr algn="just"/>
            <a:r>
              <a:rPr lang="en-US" altLang="zh-CN" sz="1600"/>
              <a:t>1</a:t>
            </a:r>
            <a:r>
              <a:rPr lang="zh-CN" altLang="en-US" sz="1600"/>
              <a:t>、收集当下先进的计算平台的信息。</a:t>
            </a:r>
            <a:endParaRPr lang="en-US" altLang="zh-CN" sz="1600"/>
          </a:p>
          <a:p>
            <a:pPr algn="just"/>
            <a:r>
              <a:rPr lang="en-US" altLang="zh-CN" sz="1600"/>
              <a:t>2</a:t>
            </a:r>
            <a:r>
              <a:rPr lang="zh-CN" altLang="en-US" sz="1600"/>
              <a:t>、在</a:t>
            </a:r>
            <a:r>
              <a:rPr lang="en-US" altLang="zh-CN" sz="1600"/>
              <a:t>7</a:t>
            </a:r>
            <a:r>
              <a:rPr lang="zh-CN" altLang="en-US" sz="1600"/>
              <a:t>月底完成计算平台的初步建设，其主要任务为计算平台生成总体的框架</a:t>
            </a:r>
            <a:r>
              <a:rPr lang="en-US" altLang="zh-CN" sz="1600"/>
              <a:t>&lt;</a:t>
            </a:r>
            <a:r>
              <a:rPr lang="zh-CN" altLang="en-US" sz="1600"/>
              <a:t>一份说明文档</a:t>
            </a:r>
            <a:r>
              <a:rPr lang="en-US" altLang="zh-CN" sz="1600"/>
              <a:t>&gt;</a:t>
            </a:r>
            <a:r>
              <a:rPr lang="zh-CN" altLang="en-US" sz="1600"/>
              <a:t>，之后不断修改补充具体的内容信息。</a:t>
            </a:r>
            <a:endParaRPr lang="en-US" altLang="zh-CN" sz="1600"/>
          </a:p>
          <a:p>
            <a:pPr algn="just"/>
            <a:r>
              <a:rPr lang="en-US" altLang="zh-CN" sz="1600"/>
              <a:t>3</a:t>
            </a:r>
            <a:r>
              <a:rPr lang="zh-CN" altLang="en-US" sz="1600"/>
              <a:t>、同时进行项目协作平台的建设，预计在</a:t>
            </a:r>
            <a:r>
              <a:rPr lang="en-US" altLang="zh-CN" sz="1600"/>
              <a:t>8</a:t>
            </a:r>
            <a:r>
              <a:rPr lang="zh-CN" altLang="en-US" sz="1600"/>
              <a:t>月中旬完成，包括一个项目记录库、一个任务提交平台、一个文件传输平台（制作网页或第三方传输平台）。</a:t>
            </a:r>
            <a:endParaRPr lang="en-US" altLang="zh-CN" sz="1600"/>
          </a:p>
          <a:p>
            <a:pPr algn="just"/>
            <a:r>
              <a:rPr lang="en-US" altLang="zh-CN" sz="1600"/>
              <a:t>4</a:t>
            </a:r>
            <a:r>
              <a:rPr lang="zh-CN" altLang="en-US" sz="1600"/>
              <a:t>、最后进行共享平台的建设，预计在</a:t>
            </a:r>
            <a:r>
              <a:rPr lang="en-US" altLang="zh-CN" sz="1600"/>
              <a:t>8</a:t>
            </a:r>
            <a:r>
              <a:rPr lang="zh-CN" altLang="en-US" sz="1600"/>
              <a:t>月底完成，</a:t>
            </a:r>
            <a:r>
              <a:rPr lang="en-US" altLang="zh-CN" sz="1600"/>
              <a:t>9</a:t>
            </a:r>
            <a:r>
              <a:rPr lang="zh-CN" altLang="en-US" sz="1600"/>
              <a:t>月正式开始分享</a:t>
            </a:r>
            <a:r>
              <a:rPr lang="en-US" altLang="zh-CN" sz="1600" i="1"/>
              <a:t>LyBioCompute</a:t>
            </a:r>
            <a:r>
              <a:rPr lang="zh-CN" altLang="en-US" sz="1600"/>
              <a:t>，</a:t>
            </a:r>
            <a:endParaRPr lang="en-US" altLang="zh-CN" sz="1600"/>
          </a:p>
        </p:txBody>
      </p:sp>
      <p:sp>
        <p:nvSpPr>
          <p:cNvPr id="8" name="文本框 7">
            <a:extLst>
              <a:ext uri="{FF2B5EF4-FFF2-40B4-BE49-F238E27FC236}">
                <a16:creationId xmlns:a16="http://schemas.microsoft.com/office/drawing/2014/main" id="{542955EA-BEC3-6ABD-9937-FC11676EE2CE}"/>
              </a:ext>
            </a:extLst>
          </p:cNvPr>
          <p:cNvSpPr txBox="1"/>
          <p:nvPr/>
        </p:nvSpPr>
        <p:spPr>
          <a:xfrm>
            <a:off x="399448" y="4522345"/>
            <a:ext cx="11393101" cy="1323439"/>
          </a:xfrm>
          <a:prstGeom prst="rect">
            <a:avLst/>
          </a:prstGeom>
          <a:noFill/>
        </p:spPr>
        <p:txBody>
          <a:bodyPr wrap="square">
            <a:spAutoFit/>
          </a:bodyPr>
          <a:lstStyle/>
          <a:p>
            <a:r>
              <a:rPr lang="zh-CN" altLang="en-US" sz="1600" b="1"/>
              <a:t>分工：</a:t>
            </a:r>
            <a:endParaRPr lang="en-US" altLang="zh-CN" sz="1600" b="1"/>
          </a:p>
          <a:p>
            <a:r>
              <a:rPr lang="en-US" altLang="zh-CN" sz="1600"/>
              <a:t>1</a:t>
            </a:r>
            <a:r>
              <a:rPr lang="zh-CN" altLang="en-US" sz="1600"/>
              <a:t>、共同参与计算平台的建设，并选择一部分进行作为主要的任务。</a:t>
            </a:r>
            <a:endParaRPr lang="en-US" altLang="zh-CN" sz="1600"/>
          </a:p>
          <a:p>
            <a:r>
              <a:rPr lang="en-US" altLang="zh-CN" sz="1600"/>
              <a:t>2</a:t>
            </a:r>
            <a:r>
              <a:rPr lang="zh-CN" altLang="en-US" sz="1600"/>
              <a:t>、对不同的项目有不同的接收人</a:t>
            </a:r>
            <a:r>
              <a:rPr lang="en-US" altLang="zh-CN" sz="1600"/>
              <a:t>(</a:t>
            </a:r>
            <a:r>
              <a:rPr lang="zh-CN" altLang="en-US" sz="1600"/>
              <a:t>计算负责人</a:t>
            </a:r>
            <a:r>
              <a:rPr lang="en-US" altLang="zh-CN" sz="1600"/>
              <a:t>)</a:t>
            </a:r>
            <a:r>
              <a:rPr lang="zh-CN" altLang="en-US" sz="1600"/>
              <a:t>。</a:t>
            </a:r>
            <a:endParaRPr lang="en-US" altLang="zh-CN" sz="1600"/>
          </a:p>
          <a:p>
            <a:r>
              <a:rPr lang="en-US" altLang="zh-CN" sz="1600"/>
              <a:t>3</a:t>
            </a:r>
            <a:r>
              <a:rPr lang="zh-CN" altLang="en-US" sz="1600"/>
              <a:t>、轮流制作并分享</a:t>
            </a:r>
            <a:r>
              <a:rPr lang="en-US" altLang="zh-CN" sz="1600" i="1"/>
              <a:t>LyBioCompute</a:t>
            </a:r>
            <a:r>
              <a:rPr lang="zh-CN" altLang="en-US" sz="1600" i="1"/>
              <a:t>。</a:t>
            </a:r>
            <a:endParaRPr lang="en-US" altLang="zh-CN" sz="1600" i="1"/>
          </a:p>
          <a:p>
            <a:r>
              <a:rPr lang="en-US" altLang="zh-CN" sz="1600"/>
              <a:t>4</a:t>
            </a:r>
            <a:r>
              <a:rPr lang="zh-CN" altLang="en-US" sz="1600"/>
              <a:t>、其他感兴趣的人员在经过说明和申请后可以参与三个平台的建设任务或计算任务。</a:t>
            </a:r>
            <a:endParaRPr lang="en-US" altLang="zh-CN" sz="1600"/>
          </a:p>
        </p:txBody>
      </p:sp>
    </p:spTree>
    <p:custDataLst>
      <p:tags r:id="rId1"/>
    </p:custDataLst>
    <p:extLst>
      <p:ext uri="{BB962C8B-B14F-4D97-AF65-F5344CB8AC3E}">
        <p14:creationId xmlns:p14="http://schemas.microsoft.com/office/powerpoint/2010/main" val="3438746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FED6B-3BB7-31AE-EA37-26EAC94C1525}"/>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9E57848C-51F3-E1AB-B26B-3BF2C8CBC916}"/>
              </a:ext>
            </a:extLst>
          </p:cNvPr>
          <p:cNvSpPr txBox="1"/>
          <p:nvPr/>
        </p:nvSpPr>
        <p:spPr>
          <a:xfrm>
            <a:off x="4917575" y="94483"/>
            <a:ext cx="2356849" cy="461665"/>
          </a:xfrm>
          <a:prstGeom prst="rect">
            <a:avLst/>
          </a:prstGeom>
          <a:noFill/>
        </p:spPr>
        <p:txBody>
          <a:bodyPr wrap="square" rtlCol="0">
            <a:spAutoFit/>
          </a:bodyPr>
          <a:lstStyle/>
          <a:p>
            <a:r>
              <a:rPr lang="en-US" altLang="zh-CN" sz="2400">
                <a:solidFill>
                  <a:srgbClr val="407FDD"/>
                </a:solidFill>
                <a:latin typeface="微软雅黑" panose="020B0503020204020204" pitchFamily="34" charset="-122"/>
                <a:ea typeface="微软雅黑" panose="020B0503020204020204" pitchFamily="34" charset="-122"/>
                <a:cs typeface="微软雅黑" panose="020B0503020204020204" pitchFamily="34" charset="-122"/>
              </a:rPr>
              <a:t>LyBioCompute </a:t>
            </a:r>
            <a:endParaRPr lang="zh-CN" altLang="en-US" sz="2400" dirty="0">
              <a:solidFill>
                <a:srgbClr val="407FDD"/>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descr="E:\U盘1\透明底logo\粒影生物-透明底logo-13.png粒影生物-透明底logo-13">
            <a:extLst>
              <a:ext uri="{FF2B5EF4-FFF2-40B4-BE49-F238E27FC236}">
                <a16:creationId xmlns:a16="http://schemas.microsoft.com/office/drawing/2014/main" id="{7E5C8D53-5003-AF23-86D9-3D4110A4D5B3}"/>
              </a:ext>
            </a:extLst>
          </p:cNvPr>
          <p:cNvPicPr>
            <a:picLocks noChangeAspect="1"/>
          </p:cNvPicPr>
          <p:nvPr/>
        </p:nvPicPr>
        <p:blipFill>
          <a:blip r:embed="rId4"/>
          <a:srcRect/>
          <a:stretch>
            <a:fillRect/>
          </a:stretch>
        </p:blipFill>
        <p:spPr>
          <a:xfrm>
            <a:off x="9525" y="16148"/>
            <a:ext cx="1319515" cy="540000"/>
          </a:xfrm>
          <a:prstGeom prst="rect">
            <a:avLst/>
          </a:prstGeom>
        </p:spPr>
      </p:pic>
      <p:cxnSp>
        <p:nvCxnSpPr>
          <p:cNvPr id="10" name="直接连接符 9">
            <a:extLst>
              <a:ext uri="{FF2B5EF4-FFF2-40B4-BE49-F238E27FC236}">
                <a16:creationId xmlns:a16="http://schemas.microsoft.com/office/drawing/2014/main" id="{4AA1EA8E-1BFD-975E-BD9E-BE2F487DC300}"/>
              </a:ext>
            </a:extLst>
          </p:cNvPr>
          <p:cNvCxnSpPr/>
          <p:nvPr/>
        </p:nvCxnSpPr>
        <p:spPr>
          <a:xfrm>
            <a:off x="106680" y="590550"/>
            <a:ext cx="11890375" cy="3175"/>
          </a:xfrm>
          <a:prstGeom prst="line">
            <a:avLst/>
          </a:prstGeom>
          <a:ln w="50800" cmpd="dbl">
            <a:solidFill>
              <a:srgbClr val="407FDD"/>
            </a:solidFill>
          </a:ln>
        </p:spPr>
        <p:style>
          <a:lnRef idx="1">
            <a:schemeClr val="accent1"/>
          </a:lnRef>
          <a:fillRef idx="0">
            <a:schemeClr val="accent1"/>
          </a:fillRef>
          <a:effectRef idx="0">
            <a:schemeClr val="accent1"/>
          </a:effectRef>
          <a:fontRef idx="minor">
            <a:schemeClr val="tx1"/>
          </a:fontRef>
        </p:style>
      </p:cxnSp>
      <p:sp>
        <p:nvSpPr>
          <p:cNvPr id="4" name="内容占位符 2">
            <a:extLst>
              <a:ext uri="{FF2B5EF4-FFF2-40B4-BE49-F238E27FC236}">
                <a16:creationId xmlns:a16="http://schemas.microsoft.com/office/drawing/2014/main" id="{05C3AAB8-4B48-8D24-EB3F-E73DD7117D7A}"/>
              </a:ext>
            </a:extLst>
          </p:cNvPr>
          <p:cNvSpPr txBox="1">
            <a:spLocks/>
          </p:cNvSpPr>
          <p:nvPr/>
        </p:nvSpPr>
        <p:spPr>
          <a:xfrm>
            <a:off x="106680" y="626241"/>
            <a:ext cx="4568062" cy="5214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kumimoji="1" lang="en-US" altLang="zh-CN" sz="2000" b="1">
                <a:latin typeface="宋体" panose="02010600030101010101" pitchFamily="2" charset="-122"/>
                <a:ea typeface="宋体" panose="02010600030101010101" pitchFamily="2" charset="-122"/>
              </a:rPr>
              <a:t>4</a:t>
            </a:r>
            <a:r>
              <a:rPr kumimoji="1" lang="zh-CN" altLang="en-US" sz="2000" b="1">
                <a:latin typeface="宋体" panose="02010600030101010101" pitchFamily="2" charset="-122"/>
                <a:ea typeface="宋体" panose="02010600030101010101" pitchFamily="2" charset="-122"/>
              </a:rPr>
              <a:t>、未来目标</a:t>
            </a:r>
            <a:endParaRPr kumimoji="1" lang="en-US" altLang="zh-CN" sz="2000" b="1">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D7E58AA5-F4E2-C2A6-5ED3-80A1BE2D20F4}"/>
              </a:ext>
            </a:extLst>
          </p:cNvPr>
          <p:cNvSpPr txBox="1"/>
          <p:nvPr/>
        </p:nvSpPr>
        <p:spPr>
          <a:xfrm>
            <a:off x="402658" y="1258436"/>
            <a:ext cx="7691140" cy="1200329"/>
          </a:xfrm>
          <a:prstGeom prst="rect">
            <a:avLst/>
          </a:prstGeom>
          <a:noFill/>
        </p:spPr>
        <p:txBody>
          <a:bodyPr wrap="square">
            <a:spAutoFit/>
          </a:bodyPr>
          <a:lstStyle/>
          <a:p>
            <a:r>
              <a:rPr lang="en-US" altLang="zh-CN"/>
              <a:t>1</a:t>
            </a:r>
            <a:r>
              <a:rPr lang="zh-CN" altLang="en-US"/>
              <a:t>、计算设备的升级。</a:t>
            </a:r>
            <a:endParaRPr lang="en-US" altLang="zh-CN"/>
          </a:p>
          <a:p>
            <a:r>
              <a:rPr lang="en-US" altLang="zh-CN"/>
              <a:t>2</a:t>
            </a:r>
            <a:r>
              <a:rPr lang="zh-CN" altLang="en-US"/>
              <a:t>、生信计算软件的购买。</a:t>
            </a:r>
            <a:endParaRPr lang="en-US" altLang="zh-CN"/>
          </a:p>
          <a:p>
            <a:r>
              <a:rPr lang="en-US" altLang="zh-CN"/>
              <a:t>3</a:t>
            </a:r>
            <a:r>
              <a:rPr lang="zh-CN" altLang="en-US"/>
              <a:t>、生信数据库的建立。</a:t>
            </a:r>
            <a:endParaRPr lang="en-US" altLang="zh-CN"/>
          </a:p>
          <a:p>
            <a:r>
              <a:rPr lang="en-US" altLang="zh-CN"/>
              <a:t>4</a:t>
            </a:r>
            <a:r>
              <a:rPr lang="zh-CN" altLang="en-US"/>
              <a:t>、搭建云计算平台并提供云计算服务。</a:t>
            </a:r>
            <a:endParaRPr lang="en-US" altLang="zh-CN"/>
          </a:p>
        </p:txBody>
      </p:sp>
    </p:spTree>
    <p:custDataLst>
      <p:tags r:id="rId1"/>
    </p:custDataLst>
    <p:extLst>
      <p:ext uri="{BB962C8B-B14F-4D97-AF65-F5344CB8AC3E}">
        <p14:creationId xmlns:p14="http://schemas.microsoft.com/office/powerpoint/2010/main" val="18392962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2、6、7、9、11、14、15"/>
  <p:tag name="KSO_WM_SLIDE_ID" val="custom2020254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45"/>
  <p:tag name="KSO_WM_SLIDE_LAYOUT" val="a_b"/>
  <p:tag name="KSO_WM_SLIDE_LAYOUT_CNT" val="1_3"/>
  <p:tag name="KSO_WM_SPECIAL_SOURCE" val="bdnull"/>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2、6、7、9、11、14、15"/>
  <p:tag name="KSO_WM_SLIDE_ID" val="custom2020254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45"/>
  <p:tag name="KSO_WM_SLIDE_LAYOUT" val="a_b"/>
  <p:tag name="KSO_WM_SLIDE_LAYOUT_CNT" val="1_3"/>
  <p:tag name="KSO_WM_SPECIAL_SOURCE" val="bdnull"/>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2、6、7、9、11、14、15"/>
  <p:tag name="KSO_WM_SLIDE_ID" val="custom2020254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45"/>
  <p:tag name="KSO_WM_SLIDE_LAYOUT" val="a_b"/>
  <p:tag name="KSO_WM_SLIDE_LAYOUT_CNT" val="1_3"/>
  <p:tag name="KSO_WM_SPECIAL_SOURCE" val="bdnull"/>
</p:tagLst>
</file>

<file path=ppt/tags/tag4.xml><?xml version="1.0" encoding="utf-8"?>
<p:tagLst xmlns:a="http://schemas.openxmlformats.org/drawingml/2006/main" xmlns:r="http://schemas.openxmlformats.org/officeDocument/2006/relationships" xmlns:p="http://schemas.openxmlformats.org/presentationml/2006/main">
  <p:tag name="KSO_WM_TEMPLATE_THUMBS_INDEX" val="1、2、6、7、9、11、14、15"/>
  <p:tag name="KSO_WM_SLIDE_ID" val="custom2020254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45"/>
  <p:tag name="KSO_WM_SLIDE_LAYOUT" val="a_b"/>
  <p:tag name="KSO_WM_SLIDE_LAYOUT_CNT" val="1_3"/>
  <p:tag name="KSO_WM_SPECIAL_SOURCE" val="bdnull"/>
</p:tagLst>
</file>

<file path=ppt/tags/tag5.xml><?xml version="1.0" encoding="utf-8"?>
<p:tagLst xmlns:a="http://schemas.openxmlformats.org/drawingml/2006/main" xmlns:r="http://schemas.openxmlformats.org/officeDocument/2006/relationships" xmlns:p="http://schemas.openxmlformats.org/presentationml/2006/main">
  <p:tag name="KSO_WM_TEMPLATE_THUMBS_INDEX" val="1、2、6、7、9、11、14、15"/>
  <p:tag name="KSO_WM_SLIDE_ID" val="custom2020254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45"/>
  <p:tag name="KSO_WM_SLIDE_LAYOUT" val="a_b"/>
  <p:tag name="KSO_WM_SLIDE_LAYOUT_CNT" val="1_3"/>
  <p:tag name="KSO_WM_SPECIAL_SOURCE" val="bdnull"/>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6、7、9、11、14、15"/>
  <p:tag name="KSO_WM_SLIDE_ID" val="custom2020254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45"/>
  <p:tag name="KSO_WM_SLIDE_LAYOUT" val="a_b"/>
  <p:tag name="KSO_WM_SLIDE_LAYOUT_CNT" val="1_3"/>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940</Words>
  <Application>Microsoft Office PowerPoint</Application>
  <PresentationFormat>宽屏</PresentationFormat>
  <Paragraphs>92</Paragraphs>
  <Slides>6</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long sun</dc:creator>
  <cp:lastModifiedBy>long sun</cp:lastModifiedBy>
  <cp:revision>60</cp:revision>
  <dcterms:created xsi:type="dcterms:W3CDTF">2024-05-27T02:55:30Z</dcterms:created>
  <dcterms:modified xsi:type="dcterms:W3CDTF">2024-07-26T02:51:04Z</dcterms:modified>
</cp:coreProperties>
</file>