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402" r:id="rId2"/>
    <p:sldId id="403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4530" autoAdjust="0"/>
  </p:normalViewPr>
  <p:slideViewPr>
    <p:cSldViewPr snapToGrid="0">
      <p:cViewPr varScale="1">
        <p:scale>
          <a:sx n="94" d="100"/>
          <a:sy n="94" d="100"/>
        </p:scale>
        <p:origin x="13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5B48E-D275-42EF-A602-318FED4E562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4BAF-9D3B-44A7-928F-45EE79686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4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8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41" algn="l" defTabSz="107528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84" algn="l" defTabSz="107528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926" algn="l" defTabSz="107528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568" algn="l" defTabSz="107528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209" algn="l" defTabSz="107528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850" algn="l" defTabSz="107528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493" algn="l" defTabSz="107528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135" algn="l" defTabSz="107528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9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8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6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7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0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2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6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1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DCA8-A8EC-44E9-8C3F-56D637FAADE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1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DCA8-A8EC-44E9-8C3F-56D637FAADE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69FF-76BF-47A3-BEF4-33B1E6F0D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0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40E2BB3-1C97-3BDC-3415-818AC1786357}"/>
              </a:ext>
            </a:extLst>
          </p:cNvPr>
          <p:cNvGrpSpPr/>
          <p:nvPr/>
        </p:nvGrpSpPr>
        <p:grpSpPr>
          <a:xfrm>
            <a:off x="321013" y="49017"/>
            <a:ext cx="4516875" cy="3954441"/>
            <a:chOff x="606360" y="1581015"/>
            <a:chExt cx="4516875" cy="395444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97CDF73-4945-3AE5-7291-392D209D3750}"/>
                </a:ext>
              </a:extLst>
            </p:cNvPr>
            <p:cNvSpPr/>
            <p:nvPr/>
          </p:nvSpPr>
          <p:spPr>
            <a:xfrm>
              <a:off x="606360" y="1581015"/>
              <a:ext cx="2811292" cy="1823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609B040-4989-B412-DF4E-2C4FE5758EB4}"/>
                </a:ext>
              </a:extLst>
            </p:cNvPr>
            <p:cNvSpPr/>
            <p:nvPr/>
          </p:nvSpPr>
          <p:spPr>
            <a:xfrm>
              <a:off x="2501633" y="1637083"/>
              <a:ext cx="2530811" cy="18236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61AFD48-CF50-35D3-F703-82C357ACA730}"/>
                </a:ext>
              </a:extLst>
            </p:cNvPr>
            <p:cNvSpPr txBox="1"/>
            <p:nvPr/>
          </p:nvSpPr>
          <p:spPr>
            <a:xfrm>
              <a:off x="1146527" y="2327551"/>
              <a:ext cx="160884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/>
                <a:t>protein</a:t>
              </a:r>
              <a:endParaRPr lang="zh-CN" altLang="en-US" sz="1600" b="1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9EC32A4-546D-DD03-E802-65F8D21CBBDF}"/>
                </a:ext>
              </a:extLst>
            </p:cNvPr>
            <p:cNvSpPr txBox="1"/>
            <p:nvPr/>
          </p:nvSpPr>
          <p:spPr>
            <a:xfrm>
              <a:off x="3514393" y="2321366"/>
              <a:ext cx="160884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/>
                <a:t>small molecular</a:t>
              </a:r>
              <a:endParaRPr lang="zh-CN" altLang="en-US" sz="16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1C5D2CC-E647-94F0-DC37-D61CF54435AF}"/>
                </a:ext>
              </a:extLst>
            </p:cNvPr>
            <p:cNvSpPr txBox="1"/>
            <p:nvPr/>
          </p:nvSpPr>
          <p:spPr>
            <a:xfrm>
              <a:off x="2504624" y="2321367"/>
              <a:ext cx="10097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/>
                <a:t>complex</a:t>
              </a:r>
              <a:endParaRPr lang="zh-CN" altLang="en-US" sz="1600" b="1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B84EBDC-10BF-FE27-96BF-F45C68F76AFA}"/>
                </a:ext>
              </a:extLst>
            </p:cNvPr>
            <p:cNvSpPr txBox="1"/>
            <p:nvPr/>
          </p:nvSpPr>
          <p:spPr>
            <a:xfrm>
              <a:off x="727851" y="3814151"/>
              <a:ext cx="3547563" cy="1721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/>
                <a:t>客观对象：</a:t>
              </a:r>
              <a:endParaRPr lang="en-US" altLang="zh-CN" b="1"/>
            </a:p>
            <a:p>
              <a:r>
                <a:rPr lang="en-US" altLang="zh-CN"/>
                <a:t>1</a:t>
              </a:r>
              <a:r>
                <a:rPr lang="zh-CN" altLang="en-US"/>
                <a:t>、蛋白质</a:t>
              </a:r>
              <a:r>
                <a:rPr lang="en-US" altLang="zh-CN"/>
                <a:t> </a:t>
              </a:r>
            </a:p>
            <a:p>
              <a:r>
                <a:rPr lang="en-US" altLang="zh-CN"/>
                <a:t>      1.1</a:t>
              </a:r>
              <a:r>
                <a:rPr lang="zh-CN" altLang="en-US"/>
                <a:t>单体 </a:t>
              </a:r>
              <a:r>
                <a:rPr lang="en-US" altLang="zh-CN"/>
                <a:t>1.2</a:t>
              </a:r>
              <a:r>
                <a:rPr lang="zh-CN" altLang="en-US"/>
                <a:t>多聚体</a:t>
              </a:r>
              <a:endParaRPr lang="en-US" altLang="zh-CN"/>
            </a:p>
            <a:p>
              <a:r>
                <a:rPr lang="en-US" altLang="zh-CN"/>
                <a:t>2</a:t>
              </a:r>
              <a:r>
                <a:rPr lang="zh-CN" altLang="en-US"/>
                <a:t>、蛋白质小分子复合物</a:t>
              </a:r>
              <a:endParaRPr lang="en-US" altLang="zh-CN"/>
            </a:p>
            <a:p>
              <a:r>
                <a:rPr lang="en-US" altLang="zh-CN"/>
                <a:t>3</a:t>
              </a:r>
              <a:r>
                <a:rPr lang="zh-CN" altLang="en-US"/>
                <a:t>、其他（小分子、核酸</a:t>
              </a:r>
              <a:r>
                <a:rPr lang="en-US" altLang="zh-CN"/>
                <a:t>...</a:t>
              </a:r>
              <a:r>
                <a:rPr lang="zh-CN" altLang="en-US"/>
                <a:t>）</a:t>
              </a:r>
              <a:endParaRPr lang="en-US" altLang="zh-CN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4FE99E9-02BD-5184-6597-F5B20A6FB37F}"/>
              </a:ext>
            </a:extLst>
          </p:cNvPr>
          <p:cNvGrpSpPr/>
          <p:nvPr/>
        </p:nvGrpSpPr>
        <p:grpSpPr>
          <a:xfrm>
            <a:off x="5885340" y="-1967"/>
            <a:ext cx="6865460" cy="5078313"/>
            <a:chOff x="5936140" y="514214"/>
            <a:chExt cx="6865460" cy="507831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803B059-39AD-C98C-6082-689BD70ACF94}"/>
                </a:ext>
              </a:extLst>
            </p:cNvPr>
            <p:cNvSpPr txBox="1"/>
            <p:nvPr/>
          </p:nvSpPr>
          <p:spPr>
            <a:xfrm>
              <a:off x="5936140" y="514215"/>
              <a:ext cx="5311302" cy="4247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/>
                <a:t>涉及项目：</a:t>
              </a:r>
              <a:endParaRPr lang="en-US" altLang="zh-CN" b="1"/>
            </a:p>
            <a:p>
              <a:r>
                <a:rPr lang="en-US" altLang="zh-CN">
                  <a:solidFill>
                    <a:schemeClr val="accent1"/>
                  </a:solidFill>
                </a:rPr>
                <a:t>1</a:t>
              </a:r>
              <a:r>
                <a:rPr lang="zh-CN" altLang="en-US">
                  <a:solidFill>
                    <a:schemeClr val="accent1"/>
                  </a:solidFill>
                </a:rPr>
                <a:t>、单体</a:t>
              </a:r>
              <a:endParaRPr lang="en-US" altLang="zh-CN">
                <a:solidFill>
                  <a:schemeClr val="accent1"/>
                </a:solidFill>
              </a:endParaRPr>
            </a:p>
            <a:p>
              <a:r>
                <a:rPr lang="zh-CN" altLang="en-US"/>
                <a:t>单体蛋白质结构预测</a:t>
              </a:r>
              <a:endParaRPr lang="en-US" altLang="zh-CN"/>
            </a:p>
            <a:p>
              <a:r>
                <a:rPr lang="zh-CN" altLang="en-US"/>
                <a:t>蛋白质热稳定性的提高</a:t>
              </a:r>
              <a:endParaRPr lang="en-US" altLang="zh-CN"/>
            </a:p>
            <a:p>
              <a:r>
                <a:rPr lang="zh-CN" altLang="en-US"/>
                <a:t>耐有机溶剂、耐酸碱等</a:t>
              </a:r>
              <a:endParaRPr lang="en-US" altLang="zh-CN"/>
            </a:p>
            <a:p>
              <a:endParaRPr lang="en-US" altLang="zh-CN"/>
            </a:p>
            <a:p>
              <a:r>
                <a:rPr lang="en-US" altLang="zh-CN">
                  <a:solidFill>
                    <a:schemeClr val="accent1"/>
                  </a:solidFill>
                </a:rPr>
                <a:t>2</a:t>
              </a:r>
              <a:r>
                <a:rPr lang="zh-CN" altLang="en-US">
                  <a:solidFill>
                    <a:schemeClr val="accent1"/>
                  </a:solidFill>
                </a:rPr>
                <a:t>、多聚体</a:t>
              </a:r>
              <a:endParaRPr lang="en-US" altLang="zh-CN">
                <a:solidFill>
                  <a:schemeClr val="accent1"/>
                </a:solidFill>
              </a:endParaRPr>
            </a:p>
            <a:p>
              <a:r>
                <a:rPr lang="zh-CN" altLang="en-US"/>
                <a:t>多聚体蛋白质结构预测</a:t>
              </a:r>
              <a:endParaRPr lang="en-US" altLang="zh-CN"/>
            </a:p>
            <a:p>
              <a:r>
                <a:rPr lang="zh-CN" altLang="en-US"/>
                <a:t>蛋白质对接</a:t>
              </a:r>
              <a:endParaRPr lang="en-US" altLang="zh-CN"/>
            </a:p>
            <a:p>
              <a:r>
                <a:rPr lang="zh-CN" altLang="en-US"/>
                <a:t>多聚体热稳定性的提高</a:t>
              </a:r>
              <a:endParaRPr lang="en-US" altLang="zh-CN"/>
            </a:p>
            <a:p>
              <a:endParaRPr lang="en-US" altLang="zh-CN"/>
            </a:p>
            <a:p>
              <a:r>
                <a:rPr lang="en-US" altLang="zh-CN">
                  <a:solidFill>
                    <a:schemeClr val="accent1"/>
                  </a:solidFill>
                </a:rPr>
                <a:t>3</a:t>
              </a:r>
              <a:r>
                <a:rPr lang="zh-CN" altLang="en-US">
                  <a:solidFill>
                    <a:schemeClr val="accent1"/>
                  </a:solidFill>
                </a:rPr>
                <a:t>、蛋白质小分子复合物</a:t>
              </a:r>
              <a:endParaRPr lang="en-US" altLang="zh-CN">
                <a:solidFill>
                  <a:schemeClr val="accent1"/>
                </a:solidFill>
              </a:endParaRPr>
            </a:p>
            <a:p>
              <a:r>
                <a:rPr lang="zh-CN" altLang="en-US"/>
                <a:t>蛋白质小分子复合物结构预测</a:t>
              </a:r>
              <a:endParaRPr lang="en-US" altLang="zh-CN"/>
            </a:p>
            <a:p>
              <a:r>
                <a:rPr lang="zh-CN" altLang="en-US"/>
                <a:t>蛋白质小分子的对接</a:t>
              </a:r>
              <a:endParaRPr lang="en-US" altLang="zh-CN"/>
            </a:p>
            <a:p>
              <a:r>
                <a:rPr lang="zh-CN" altLang="en-US"/>
                <a:t>蛋白质小分子的结合能</a:t>
              </a:r>
              <a:endParaRPr lang="en-US" altLang="zh-CN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6BC821A-1D94-A246-5C71-73BBFB0CBBC3}"/>
                </a:ext>
              </a:extLst>
            </p:cNvPr>
            <p:cNvSpPr txBox="1"/>
            <p:nvPr/>
          </p:nvSpPr>
          <p:spPr>
            <a:xfrm>
              <a:off x="9042400" y="514214"/>
              <a:ext cx="3759200" cy="5078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r>
                <a:rPr lang="zh-CN" altLang="en-US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胶原蛋白的三螺旋结构</a:t>
              </a:r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r>
                <a:rPr lang="zh-CN" altLang="en-US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抗体的改造与设计</a:t>
              </a:r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r>
                <a:rPr lang="zh-CN" altLang="en-US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抗体的改造与设计</a:t>
              </a:r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r>
                <a:rPr lang="zh-CN" altLang="en-US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改造酶以提高其催化效率</a:t>
              </a:r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endPara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8516DD2-C2D8-D05E-0592-80644B51B3D5}"/>
              </a:ext>
            </a:extLst>
          </p:cNvPr>
          <p:cNvSpPr txBox="1"/>
          <p:nvPr/>
        </p:nvSpPr>
        <p:spPr>
          <a:xfrm>
            <a:off x="403293" y="4715581"/>
            <a:ext cx="46858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执行策略：</a:t>
            </a:r>
            <a:endParaRPr lang="en-US" altLang="zh-CN" b="1"/>
          </a:p>
          <a:p>
            <a:r>
              <a:rPr lang="en-US" altLang="zh-CN">
                <a:solidFill>
                  <a:schemeClr val="accent1"/>
                </a:solidFill>
              </a:rPr>
              <a:t>1</a:t>
            </a:r>
            <a:r>
              <a:rPr lang="zh-CN" altLang="en-US">
                <a:solidFill>
                  <a:schemeClr val="accent1"/>
                </a:solidFill>
              </a:rPr>
              <a:t>、人为理性分析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zh-CN" altLang="en-US"/>
              <a:t>利用建模软件依据经验知识观察改造</a:t>
            </a:r>
            <a:endParaRPr lang="en-US" altLang="zh-CN"/>
          </a:p>
          <a:p>
            <a:r>
              <a:rPr lang="en-US" altLang="zh-CN">
                <a:solidFill>
                  <a:schemeClr val="accent1"/>
                </a:solidFill>
              </a:rPr>
              <a:t>2</a:t>
            </a:r>
            <a:r>
              <a:rPr lang="zh-CN" altLang="en-US">
                <a:solidFill>
                  <a:schemeClr val="accent1"/>
                </a:solidFill>
              </a:rPr>
              <a:t>、分子动力学模拟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zh-CN" altLang="en-US"/>
              <a:t>观察分析模拟数据</a:t>
            </a:r>
            <a:endParaRPr lang="en-US" altLang="zh-CN"/>
          </a:p>
          <a:p>
            <a:r>
              <a:rPr lang="en-US" altLang="zh-CN">
                <a:solidFill>
                  <a:schemeClr val="accent1"/>
                </a:solidFill>
              </a:rPr>
              <a:t>3</a:t>
            </a:r>
            <a:r>
              <a:rPr lang="zh-CN" altLang="en-US">
                <a:solidFill>
                  <a:schemeClr val="accent1"/>
                </a:solidFill>
              </a:rPr>
              <a:t>、生信计算软件、生信数据库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zh-CN" altLang="en-US"/>
              <a:t>根据实际需求来选择合适的计算工具</a:t>
            </a:r>
            <a:endParaRPr lang="en-US" altLang="zh-CN"/>
          </a:p>
          <a:p>
            <a:r>
              <a:rPr lang="en-US" altLang="zh-CN">
                <a:solidFill>
                  <a:schemeClr val="accent1"/>
                </a:solidFill>
              </a:rPr>
              <a:t>4</a:t>
            </a:r>
            <a:r>
              <a:rPr lang="zh-CN" altLang="en-US">
                <a:solidFill>
                  <a:schemeClr val="accent1"/>
                </a:solidFill>
              </a:rPr>
              <a:t>、深度学习方法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zh-CN" altLang="en-US"/>
              <a:t>依据文章所给出的适用条件来合理使用</a:t>
            </a:r>
            <a:endParaRPr lang="en-US" altLang="zh-CN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8CAABEB-FFD9-28BE-6996-BA34429BD540}"/>
              </a:ext>
            </a:extLst>
          </p:cNvPr>
          <p:cNvSpPr/>
          <p:nvPr/>
        </p:nvSpPr>
        <p:spPr>
          <a:xfrm>
            <a:off x="5037519" y="2023181"/>
            <a:ext cx="518160" cy="5140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4CE3BA5-916C-DBCC-DFA6-BADB7429AFDE}"/>
              </a:ext>
            </a:extLst>
          </p:cNvPr>
          <p:cNvSpPr/>
          <p:nvPr/>
        </p:nvSpPr>
        <p:spPr>
          <a:xfrm rot="8557688">
            <a:off x="5037520" y="3733725"/>
            <a:ext cx="518160" cy="51400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E6DD9FCE-5030-D866-3B7E-C32DAA12D123}"/>
              </a:ext>
            </a:extLst>
          </p:cNvPr>
          <p:cNvSpPr/>
          <p:nvPr/>
        </p:nvSpPr>
        <p:spPr>
          <a:xfrm>
            <a:off x="5051202" y="5444269"/>
            <a:ext cx="518160" cy="5140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ADD314D-9CEC-5BAA-C5FE-0FA63CF1388F}"/>
              </a:ext>
            </a:extLst>
          </p:cNvPr>
          <p:cNvSpPr txBox="1"/>
          <p:nvPr/>
        </p:nvSpPr>
        <p:spPr>
          <a:xfrm>
            <a:off x="5885340" y="4721831"/>
            <a:ext cx="68654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计算方法：</a:t>
            </a:r>
            <a:endParaRPr lang="en-US" altLang="zh-CN" b="1"/>
          </a:p>
          <a:p>
            <a:r>
              <a:rPr lang="en-US" altLang="zh-CN">
                <a:solidFill>
                  <a:schemeClr val="accent1"/>
                </a:solidFill>
              </a:rPr>
              <a:t>1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PyMOL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MOE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Maestro</a:t>
            </a:r>
          </a:p>
          <a:p>
            <a:r>
              <a:rPr lang="zh-CN" altLang="en-US"/>
              <a:t>结构的可视化和简单处理</a:t>
            </a:r>
            <a:endParaRPr lang="en-US" altLang="zh-CN"/>
          </a:p>
          <a:p>
            <a:r>
              <a:rPr lang="en-US" altLang="zh-CN">
                <a:solidFill>
                  <a:schemeClr val="accent1"/>
                </a:solidFill>
              </a:rPr>
              <a:t>2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 Gromacs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Amber </a:t>
            </a:r>
          </a:p>
          <a:p>
            <a:r>
              <a:rPr lang="zh-CN" altLang="en-US"/>
              <a:t>已安装并使用中，运算效率</a:t>
            </a:r>
            <a:r>
              <a:rPr lang="en-US" altLang="zh-CN"/>
              <a:t>:</a:t>
            </a:r>
            <a:r>
              <a:rPr lang="en-US" altLang="zh-CN">
                <a:solidFill>
                  <a:schemeClr val="accent3"/>
                </a:solidFill>
              </a:rPr>
              <a:t>Gromac&gt;Amber </a:t>
            </a:r>
            <a:r>
              <a:rPr lang="zh-CN" altLang="en-US"/>
              <a:t>功能</a:t>
            </a:r>
            <a:r>
              <a:rPr lang="en-US" altLang="zh-CN"/>
              <a:t>:</a:t>
            </a:r>
            <a:r>
              <a:rPr lang="en-US" altLang="zh-CN">
                <a:solidFill>
                  <a:schemeClr val="accent3"/>
                </a:solidFill>
              </a:rPr>
              <a:t>Gromac&lt;Amber</a:t>
            </a:r>
          </a:p>
          <a:p>
            <a:r>
              <a:rPr lang="en-US" altLang="zh-CN">
                <a:solidFill>
                  <a:schemeClr val="accent1"/>
                </a:solidFill>
              </a:rPr>
              <a:t>3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Rosetta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PyRosetta</a:t>
            </a:r>
          </a:p>
          <a:p>
            <a:r>
              <a:rPr lang="en-US" altLang="zh-CN"/>
              <a:t>Rosetta</a:t>
            </a:r>
            <a:r>
              <a:rPr lang="zh-CN" altLang="en-US"/>
              <a:t>具有包括蛋白质对接、改造、设计在内的非常多的计算功能</a:t>
            </a:r>
            <a:endParaRPr lang="en-US" altLang="zh-CN"/>
          </a:p>
          <a:p>
            <a:r>
              <a:rPr lang="en-US" altLang="zh-CN">
                <a:solidFill>
                  <a:schemeClr val="accent1"/>
                </a:solidFill>
              </a:rPr>
              <a:t>4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ProteinMPNN</a:t>
            </a:r>
            <a:r>
              <a:rPr lang="zh-CN" altLang="en-US">
                <a:solidFill>
                  <a:schemeClr val="accent1"/>
                </a:solidFill>
              </a:rPr>
              <a:t>、</a:t>
            </a:r>
            <a:r>
              <a:rPr lang="en-US" altLang="zh-CN">
                <a:solidFill>
                  <a:schemeClr val="accent1"/>
                </a:solidFill>
              </a:rPr>
              <a:t>RFdifussion</a:t>
            </a:r>
          </a:p>
          <a:p>
            <a:r>
              <a:rPr lang="zh-CN" altLang="en-US"/>
              <a:t>计算速度快、准确性还需评估</a:t>
            </a:r>
            <a:endParaRPr lang="en-US" altLang="zh-CN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7BC379F-4B56-C026-C235-C2047A1EB3F4}"/>
              </a:ext>
            </a:extLst>
          </p:cNvPr>
          <p:cNvSpPr txBox="1"/>
          <p:nvPr/>
        </p:nvSpPr>
        <p:spPr>
          <a:xfrm>
            <a:off x="403293" y="7785601"/>
            <a:ext cx="53113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计算流程：</a:t>
            </a:r>
            <a:endParaRPr lang="en-US" altLang="zh-CN" b="1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Rosetta</a:t>
            </a:r>
            <a:r>
              <a:rPr lang="zh-CN" altLang="en-US"/>
              <a:t>改造酶以提高酶的催化效率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Amber</a:t>
            </a:r>
            <a:r>
              <a:rPr lang="zh-CN" altLang="en-US"/>
              <a:t>进行胶原蛋白</a:t>
            </a:r>
            <a:r>
              <a:rPr lang="en-US" altLang="zh-CN"/>
              <a:t>MD</a:t>
            </a:r>
            <a:r>
              <a:rPr lang="zh-CN" altLang="en-US"/>
              <a:t>模拟并计算稳定性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PyRosetta</a:t>
            </a:r>
            <a:r>
              <a:rPr lang="zh-CN" altLang="en-US"/>
              <a:t>改造抗体以提高与抗原的亲和力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PyMOL</a:t>
            </a:r>
            <a:r>
              <a:rPr lang="zh-CN" altLang="en-US"/>
              <a:t>计算蛋白质的表面电荷并寻找突变</a:t>
            </a:r>
            <a:endParaRPr lang="en-US" altLang="zh-CN"/>
          </a:p>
          <a:p>
            <a:r>
              <a:rPr lang="en-US" altLang="zh-CN"/>
              <a:t>…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D7A49096-33F2-5AB2-552B-C0674D69E9D5}"/>
              </a:ext>
            </a:extLst>
          </p:cNvPr>
          <p:cNvSpPr/>
          <p:nvPr/>
        </p:nvSpPr>
        <p:spPr>
          <a:xfrm rot="8557688">
            <a:off x="5051202" y="7165126"/>
            <a:ext cx="518160" cy="51400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4BBCED43-8A3B-6586-2216-3B216C09C89E}"/>
              </a:ext>
            </a:extLst>
          </p:cNvPr>
          <p:cNvSpPr/>
          <p:nvPr/>
        </p:nvSpPr>
        <p:spPr>
          <a:xfrm>
            <a:off x="5140333" y="8885983"/>
            <a:ext cx="518160" cy="5140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BB4812-20E6-45C6-BC8D-BAAC079889D3}"/>
              </a:ext>
            </a:extLst>
          </p:cNvPr>
          <p:cNvSpPr txBox="1"/>
          <p:nvPr/>
        </p:nvSpPr>
        <p:spPr>
          <a:xfrm>
            <a:off x="5885340" y="7783634"/>
            <a:ext cx="53113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实际案例：</a:t>
            </a:r>
            <a:endParaRPr lang="en-US" altLang="zh-CN" b="1"/>
          </a:p>
          <a:p>
            <a:r>
              <a:rPr lang="en-US" altLang="zh-CN">
                <a:solidFill>
                  <a:schemeClr val="accent1"/>
                </a:solidFill>
              </a:rPr>
              <a:t>1</a:t>
            </a:r>
            <a:r>
              <a:rPr lang="zh-CN" altLang="en-US">
                <a:solidFill>
                  <a:schemeClr val="accent1"/>
                </a:solidFill>
              </a:rPr>
              <a:t>、提高</a:t>
            </a:r>
            <a:r>
              <a:rPr lang="en-US" altLang="zh-CN">
                <a:solidFill>
                  <a:schemeClr val="accent1"/>
                </a:solidFill>
              </a:rPr>
              <a:t>P450</a:t>
            </a:r>
            <a:r>
              <a:rPr lang="zh-CN" altLang="en-US">
                <a:solidFill>
                  <a:schemeClr val="accent1"/>
                </a:solidFill>
              </a:rPr>
              <a:t>酶的催化效率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/>
              <a:t>1.1Autodock vina </a:t>
            </a:r>
            <a:r>
              <a:rPr lang="zh-CN" altLang="en-US"/>
              <a:t>对接小分子到合适的位置</a:t>
            </a:r>
            <a:endParaRPr lang="en-US" altLang="zh-CN"/>
          </a:p>
          <a:p>
            <a:r>
              <a:rPr lang="en-US" altLang="zh-CN"/>
              <a:t>1.2</a:t>
            </a:r>
            <a:r>
              <a:rPr lang="zh-CN" altLang="en-US"/>
              <a:t>使用</a:t>
            </a:r>
            <a:r>
              <a:rPr lang="en-US" altLang="zh-CN"/>
              <a:t>PyMOL</a:t>
            </a:r>
            <a:r>
              <a:rPr lang="zh-CN" altLang="en-US"/>
              <a:t>或</a:t>
            </a:r>
            <a:r>
              <a:rPr lang="en-US" altLang="zh-CN"/>
              <a:t>Rosetta</a:t>
            </a:r>
            <a:r>
              <a:rPr lang="zh-CN" altLang="en-US"/>
              <a:t>找到周围可能的突变位点</a:t>
            </a:r>
            <a:endParaRPr lang="en-US" altLang="zh-CN"/>
          </a:p>
          <a:p>
            <a:r>
              <a:rPr lang="en-US" altLang="zh-CN"/>
              <a:t>1.3</a:t>
            </a:r>
            <a:r>
              <a:rPr lang="zh-CN" altLang="en-US"/>
              <a:t>使用</a:t>
            </a:r>
            <a:r>
              <a:rPr lang="en-US" altLang="zh-CN"/>
              <a:t>Rosetta</a:t>
            </a:r>
            <a:r>
              <a:rPr lang="zh-CN" altLang="en-US"/>
              <a:t>的脚本进行突变</a:t>
            </a:r>
            <a:endParaRPr lang="en-US" altLang="zh-CN"/>
          </a:p>
          <a:p>
            <a:r>
              <a:rPr lang="en-US" altLang="zh-CN"/>
              <a:t>1.4PyMOL</a:t>
            </a:r>
            <a:r>
              <a:rPr lang="zh-CN" altLang="en-US"/>
              <a:t>观察分析结果</a:t>
            </a:r>
            <a:r>
              <a:rPr lang="en-US" altLang="zh-CN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159180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72A94FF-09A4-3E4B-A2ED-4A4070EF7CA6}"/>
              </a:ext>
            </a:extLst>
          </p:cNvPr>
          <p:cNvSpPr/>
          <p:nvPr/>
        </p:nvSpPr>
        <p:spPr>
          <a:xfrm>
            <a:off x="3843937" y="2273591"/>
            <a:ext cx="4890488" cy="27270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35EB9D-0911-6BC4-6308-E6484228EC84}"/>
              </a:ext>
            </a:extLst>
          </p:cNvPr>
          <p:cNvSpPr txBox="1"/>
          <p:nvPr/>
        </p:nvSpPr>
        <p:spPr>
          <a:xfrm>
            <a:off x="4012270" y="2384817"/>
            <a:ext cx="1540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服务器主机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668EEE-EAD3-2EE8-794A-3598302C72DC}"/>
              </a:ext>
            </a:extLst>
          </p:cNvPr>
          <p:cNvSpPr txBox="1"/>
          <p:nvPr/>
        </p:nvSpPr>
        <p:spPr>
          <a:xfrm>
            <a:off x="5658320" y="1783307"/>
            <a:ext cx="1309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计算平台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0954A4-E9B3-4D22-4BF1-876705690310}"/>
              </a:ext>
            </a:extLst>
          </p:cNvPr>
          <p:cNvSpPr/>
          <p:nvPr/>
        </p:nvSpPr>
        <p:spPr>
          <a:xfrm>
            <a:off x="3843936" y="4355627"/>
            <a:ext cx="4890487" cy="645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30FF33-9BCB-3437-6979-DA993E4B8B97}"/>
              </a:ext>
            </a:extLst>
          </p:cNvPr>
          <p:cNvSpPr/>
          <p:nvPr/>
        </p:nvSpPr>
        <p:spPr>
          <a:xfrm>
            <a:off x="3843937" y="3129716"/>
            <a:ext cx="1920241" cy="645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10D01B-5BD7-DDD7-6868-5EDA2577E231}"/>
              </a:ext>
            </a:extLst>
          </p:cNvPr>
          <p:cNvSpPr/>
          <p:nvPr/>
        </p:nvSpPr>
        <p:spPr>
          <a:xfrm>
            <a:off x="6814184" y="3129716"/>
            <a:ext cx="1920241" cy="645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029311-D45F-8EBD-A5AD-B8772E8B2AB9}"/>
              </a:ext>
            </a:extLst>
          </p:cNvPr>
          <p:cNvSpPr txBox="1"/>
          <p:nvPr/>
        </p:nvSpPr>
        <p:spPr>
          <a:xfrm>
            <a:off x="5552462" y="4462461"/>
            <a:ext cx="1353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网络服务器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E73730-2488-23E6-5C1C-897EEC9E8EFC}"/>
              </a:ext>
            </a:extLst>
          </p:cNvPr>
          <p:cNvSpPr txBox="1"/>
          <p:nvPr/>
        </p:nvSpPr>
        <p:spPr>
          <a:xfrm>
            <a:off x="747290" y="4477377"/>
            <a:ext cx="1608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/>
              <a:t>项目负责人员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761833-2289-CC6D-DBF7-F4336405CA56}"/>
              </a:ext>
            </a:extLst>
          </p:cNvPr>
          <p:cNvCxnSpPr>
            <a:cxnSpLocks/>
          </p:cNvCxnSpPr>
          <p:nvPr/>
        </p:nvCxnSpPr>
        <p:spPr>
          <a:xfrm flipH="1">
            <a:off x="2200275" y="4579913"/>
            <a:ext cx="153571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4A94A0F-C933-5FB1-9844-F052E07A2690}"/>
              </a:ext>
            </a:extLst>
          </p:cNvPr>
          <p:cNvSpPr txBox="1"/>
          <p:nvPr/>
        </p:nvSpPr>
        <p:spPr>
          <a:xfrm>
            <a:off x="2326157" y="4791193"/>
            <a:ext cx="1665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</a:rPr>
              <a:t>提交简单需求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439CEAA-702E-16AA-0435-5BCF9DD14E19}"/>
              </a:ext>
            </a:extLst>
          </p:cNvPr>
          <p:cNvCxnSpPr>
            <a:cxnSpLocks/>
          </p:cNvCxnSpPr>
          <p:nvPr/>
        </p:nvCxnSpPr>
        <p:spPr>
          <a:xfrm flipH="1">
            <a:off x="2203450" y="4754542"/>
            <a:ext cx="1532536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58AF228-A214-A117-7D13-1E1982951A8F}"/>
              </a:ext>
            </a:extLst>
          </p:cNvPr>
          <p:cNvSpPr txBox="1"/>
          <p:nvPr/>
        </p:nvSpPr>
        <p:spPr>
          <a:xfrm>
            <a:off x="4726962" y="3880731"/>
            <a:ext cx="587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API</a:t>
            </a:r>
            <a:endParaRPr lang="zh-CN" altLang="en-US" b="1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0B15EE7-5D4D-1DCB-0F0D-54AD0E3131CE}"/>
              </a:ext>
            </a:extLst>
          </p:cNvPr>
          <p:cNvCxnSpPr>
            <a:cxnSpLocks/>
          </p:cNvCxnSpPr>
          <p:nvPr/>
        </p:nvCxnSpPr>
        <p:spPr>
          <a:xfrm>
            <a:off x="4644142" y="3821447"/>
            <a:ext cx="0" cy="487899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B0385DD-C60D-B5CD-05A0-BD726690C385}"/>
              </a:ext>
            </a:extLst>
          </p:cNvPr>
          <p:cNvCxnSpPr>
            <a:cxnSpLocks/>
          </p:cNvCxnSpPr>
          <p:nvPr/>
        </p:nvCxnSpPr>
        <p:spPr>
          <a:xfrm flipV="1">
            <a:off x="6161792" y="5051843"/>
            <a:ext cx="0" cy="47855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7D8312-C225-FC88-42FD-169596FFEA4A}"/>
              </a:ext>
            </a:extLst>
          </p:cNvPr>
          <p:cNvSpPr txBox="1"/>
          <p:nvPr/>
        </p:nvSpPr>
        <p:spPr>
          <a:xfrm>
            <a:off x="5552462" y="5548881"/>
            <a:ext cx="152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外界服务器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ECFC58D-B46D-00EB-201A-1F8D93488D4B}"/>
              </a:ext>
            </a:extLst>
          </p:cNvPr>
          <p:cNvSpPr txBox="1"/>
          <p:nvPr/>
        </p:nvSpPr>
        <p:spPr>
          <a:xfrm>
            <a:off x="6185804" y="5063099"/>
            <a:ext cx="587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API</a:t>
            </a:r>
            <a:endParaRPr lang="zh-CN" altLang="en-US" b="1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2EA40BD-9BEB-D758-25C6-2A75135B8E4F}"/>
              </a:ext>
            </a:extLst>
          </p:cNvPr>
          <p:cNvSpPr txBox="1"/>
          <p:nvPr/>
        </p:nvSpPr>
        <p:spPr>
          <a:xfrm>
            <a:off x="7622562" y="3880731"/>
            <a:ext cx="587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API</a:t>
            </a:r>
            <a:endParaRPr lang="zh-CN" altLang="en-US" b="1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0E0DA4-7356-95CB-41D4-43F86F462B5C}"/>
              </a:ext>
            </a:extLst>
          </p:cNvPr>
          <p:cNvCxnSpPr>
            <a:cxnSpLocks/>
          </p:cNvCxnSpPr>
          <p:nvPr/>
        </p:nvCxnSpPr>
        <p:spPr>
          <a:xfrm>
            <a:off x="7539742" y="3821447"/>
            <a:ext cx="0" cy="487899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970B1C5-FF10-D650-F678-5BEFDE753673}"/>
              </a:ext>
            </a:extLst>
          </p:cNvPr>
          <p:cNvSpPr txBox="1"/>
          <p:nvPr/>
        </p:nvSpPr>
        <p:spPr>
          <a:xfrm>
            <a:off x="4012270" y="3298347"/>
            <a:ext cx="1608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其他程序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0E1353-1BD4-C280-3D3C-E10A94187136}"/>
              </a:ext>
            </a:extLst>
          </p:cNvPr>
          <p:cNvSpPr txBox="1"/>
          <p:nvPr/>
        </p:nvSpPr>
        <p:spPr>
          <a:xfrm>
            <a:off x="7032262" y="3298347"/>
            <a:ext cx="1608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/>
              <a:t>生信计算程序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44E2854-6EC0-64BE-6F1A-064C5078A850}"/>
              </a:ext>
            </a:extLst>
          </p:cNvPr>
          <p:cNvSpPr txBox="1"/>
          <p:nvPr/>
        </p:nvSpPr>
        <p:spPr>
          <a:xfrm>
            <a:off x="10680254" y="4692848"/>
            <a:ext cx="1073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</a:rPr>
              <a:t>计算结果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CCDF4EE-43DB-56D4-E3E3-B9B696A861A3}"/>
              </a:ext>
            </a:extLst>
          </p:cNvPr>
          <p:cNvSpPr txBox="1"/>
          <p:nvPr/>
        </p:nvSpPr>
        <p:spPr>
          <a:xfrm>
            <a:off x="2326157" y="4275059"/>
            <a:ext cx="14521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accent2"/>
                </a:solidFill>
              </a:rPr>
              <a:t>提交复杂需求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75F60D0-9A73-B0C1-868B-6A01674D1A5E}"/>
              </a:ext>
            </a:extLst>
          </p:cNvPr>
          <p:cNvCxnSpPr>
            <a:cxnSpLocks/>
          </p:cNvCxnSpPr>
          <p:nvPr/>
        </p:nvCxnSpPr>
        <p:spPr>
          <a:xfrm flipH="1">
            <a:off x="8880324" y="3967228"/>
            <a:ext cx="796204" cy="5798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8B282DE-A719-DBD5-77A0-376A7D873FA3}"/>
              </a:ext>
            </a:extLst>
          </p:cNvPr>
          <p:cNvSpPr txBox="1"/>
          <p:nvPr/>
        </p:nvSpPr>
        <p:spPr>
          <a:xfrm>
            <a:off x="9666105" y="3775168"/>
            <a:ext cx="1442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/>
              <a:t>计算负责人员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216C509-E56C-6C3B-2F67-7A26F96DE25B}"/>
              </a:ext>
            </a:extLst>
          </p:cNvPr>
          <p:cNvCxnSpPr>
            <a:cxnSpLocks/>
          </p:cNvCxnSpPr>
          <p:nvPr/>
        </p:nvCxnSpPr>
        <p:spPr>
          <a:xfrm flipH="1" flipV="1">
            <a:off x="8830197" y="3461159"/>
            <a:ext cx="835908" cy="451475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A27FC5B-C067-726B-12CC-44CB76816231}"/>
              </a:ext>
            </a:extLst>
          </p:cNvPr>
          <p:cNvSpPr txBox="1"/>
          <p:nvPr/>
        </p:nvSpPr>
        <p:spPr>
          <a:xfrm>
            <a:off x="3765648" y="4277322"/>
            <a:ext cx="276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1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A9E6C99-D6EB-43E4-002E-D2BA0A894B64}"/>
              </a:ext>
            </a:extLst>
          </p:cNvPr>
          <p:cNvSpPr txBox="1"/>
          <p:nvPr/>
        </p:nvSpPr>
        <p:spPr>
          <a:xfrm>
            <a:off x="9054212" y="3944445"/>
            <a:ext cx="276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2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0E926AB-BC04-E6C2-799D-A8C1108EFA36}"/>
              </a:ext>
            </a:extLst>
          </p:cNvPr>
          <p:cNvSpPr txBox="1"/>
          <p:nvPr/>
        </p:nvSpPr>
        <p:spPr>
          <a:xfrm>
            <a:off x="9132557" y="3341784"/>
            <a:ext cx="276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3</a:t>
            </a:r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26DFDA1-F3BE-CDB2-F002-EF3B65CD70E0}"/>
              </a:ext>
            </a:extLst>
          </p:cNvPr>
          <p:cNvCxnSpPr>
            <a:cxnSpLocks/>
          </p:cNvCxnSpPr>
          <p:nvPr/>
        </p:nvCxnSpPr>
        <p:spPr>
          <a:xfrm flipH="1">
            <a:off x="8880324" y="4587968"/>
            <a:ext cx="1799930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EF077A1-D66E-4263-9526-E73D594CE17F}"/>
              </a:ext>
            </a:extLst>
          </p:cNvPr>
          <p:cNvCxnSpPr>
            <a:cxnSpLocks/>
          </p:cNvCxnSpPr>
          <p:nvPr/>
        </p:nvCxnSpPr>
        <p:spPr>
          <a:xfrm flipH="1">
            <a:off x="8880324" y="4762597"/>
            <a:ext cx="1799930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55D5FD4-70D2-68D6-A9F6-1E682285932D}"/>
              </a:ext>
            </a:extLst>
          </p:cNvPr>
          <p:cNvSpPr txBox="1"/>
          <p:nvPr/>
        </p:nvSpPr>
        <p:spPr>
          <a:xfrm>
            <a:off x="10680254" y="4355627"/>
            <a:ext cx="1073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accent2"/>
                </a:solidFill>
              </a:rPr>
              <a:t>计算结果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B29780-57E7-C859-E89A-395280A6283C}"/>
              </a:ext>
            </a:extLst>
          </p:cNvPr>
          <p:cNvSpPr txBox="1"/>
          <p:nvPr/>
        </p:nvSpPr>
        <p:spPr>
          <a:xfrm>
            <a:off x="9652527" y="4210581"/>
            <a:ext cx="276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4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98882EA-F985-611D-63F6-CB60FC09EADF}"/>
              </a:ext>
            </a:extLst>
          </p:cNvPr>
          <p:cNvSpPr txBox="1"/>
          <p:nvPr/>
        </p:nvSpPr>
        <p:spPr>
          <a:xfrm>
            <a:off x="3777035" y="4670345"/>
            <a:ext cx="276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4EC5114-9AB8-C084-937F-98C653141496}"/>
              </a:ext>
            </a:extLst>
          </p:cNvPr>
          <p:cNvSpPr txBox="1"/>
          <p:nvPr/>
        </p:nvSpPr>
        <p:spPr>
          <a:xfrm>
            <a:off x="9652527" y="4729638"/>
            <a:ext cx="276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2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0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368</TotalTime>
  <Words>366</Words>
  <Application>Microsoft Office PowerPoint</Application>
  <PresentationFormat>A3 纸张(297x420 毫米)</PresentationFormat>
  <Paragraphs>90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 sun</dc:creator>
  <cp:lastModifiedBy>long sun</cp:lastModifiedBy>
  <cp:revision>82</cp:revision>
  <dcterms:created xsi:type="dcterms:W3CDTF">2024-05-27T02:55:30Z</dcterms:created>
  <dcterms:modified xsi:type="dcterms:W3CDTF">2024-08-07T04:04:53Z</dcterms:modified>
</cp:coreProperties>
</file>