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122" d="100"/>
          <a:sy n="122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5B409-5155-2C8E-F2D6-6F9B59B2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6A18B-1A85-811F-A97A-4E948D30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0ABC8-2F92-9C93-4330-4B5AC1C0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ACAE7-CE9F-A4BD-A0F8-63E7304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C929-02B4-52A6-18B0-0C686439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FF34-7BA7-E449-5677-3436454A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84722-AA32-7C1A-DC81-C434F01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DAB6F-7291-D3CC-E3D5-9E11AE72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4F57F-B88F-6360-D30C-788E7FEB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5196F-89C8-E421-90FB-742F0AEB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5DA880-EDF4-5257-ACB6-0D09F5A25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C4645-C970-BC39-42FE-67CD2262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C26E-3B77-5E43-4DFE-B32F9995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0B59F-5686-756C-F88E-DA3B65F3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B9B5F-9B93-2BDC-B711-A0F7324B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45F5-4AE2-B435-F6FD-56054356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E26D2-3727-FD8D-BE29-887DD8D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C3278-AFE6-EA16-1B4A-CD0B3825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A5DAD-B3E0-38F1-1A28-C13602D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D9665-60B5-3442-1353-5C07D15B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3225-BAC1-748B-D776-4FB37166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9D482-56C2-D541-9F2F-BF578253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A7E14-7D32-D01A-DE5A-D06D8624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696C-AE32-A564-DCBD-2CBBA039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DD3D7-4B4E-F201-45F1-0B135221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226B-42D6-A861-A14F-60B0042B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697FE-CAD4-6A44-E3A3-174ECB2FB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33D85-9851-5DFC-8F48-043847DF2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98689-D0DA-0F3C-4BA8-3DA7188A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36C93-D20F-4DED-9ED2-4408380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561A4-CAE5-D4BC-4379-10046C4E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BA50-CE93-B2E9-7285-230DAD4F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F3B6D-AF1E-D393-E74A-5C88730E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DEBFD-5729-68CE-6BD3-B0CDA358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22E04-B97D-17AA-19B1-5C95453F7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BD1F9-38A4-CBB8-4B1C-BEF95B7F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E1729-69EA-8EE9-A19F-B41F4B4D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25DB1-8DF5-BD18-C81B-6EA84A5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49318-C131-6D27-818B-6304EE9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44822-A215-1B98-5A16-38507B58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3FEF3-D457-B95A-F8DB-5BAE5ADE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7D977-62FC-BF74-C284-727DE5D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147D3-4A1F-C042-21E6-DCBB7227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355E4-5234-A3CB-DCEB-719487A9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4FDBF-E791-BCF4-241A-33BA6544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7FB3F-EE5C-9233-3090-3A89FD0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6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254A4-B7E6-D48C-18F3-7D3A325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D0A1C-1276-6EB3-2EA2-412C6E2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CA8E9-3CFE-3E58-09C3-70E6FBBE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91A3B-1DF5-1DE8-CCE1-DE24AEC8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C2B4D-7D1C-8E55-C0BD-38AA6A1E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5631E-1D43-6CE5-8EE0-4D3A318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07F18-E6B9-4410-181E-85A8AABF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5DF93-9BE0-2F33-C0C0-5FA9DD320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62618-3B39-3FBD-6B0C-97AE6ED9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C3B0E-E031-1DEC-2F27-0E2BCD5D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2776E-17AE-B36F-B55A-67AEFFA7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F46FE-F8E7-5B22-8BE7-D80350AC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1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24F1E-AD05-2C9C-ED31-B745C24B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9E7DD-8B6D-95E0-824E-2A1C4154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88452-1346-75E1-05FD-DFF71E8F3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F0C6-EEC9-47EA-8C13-15C189ADFF4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96EF7-812A-41A3-6605-FC6255091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590A-B8C3-F385-7156-659802F5E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CB7-8D69-4C04-9034-7E265DE2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4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chem.ncbi.nlm.nih.gov/compound/2437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ubchem.ncbi.nlm.nih.gov/compound/1089370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tructure_of_lanosterol_14_%CE%B1-demethylase_(CYP51).png" TargetMode="External"/><Relationship Id="rId2" Type="http://schemas.openxmlformats.org/officeDocument/2006/relationships/hyperlink" Target="https://zh.wikipedia.org/wiki/%E7%BB%86%E8%83%9E%E8%89%B2%E7%B4%A0P4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49176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E836E8-15B9-00F8-958C-9A55C45B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09" y="0"/>
            <a:ext cx="8130209" cy="39087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AAD049-79CD-32A0-6BF3-69BBBA59D286}"/>
              </a:ext>
            </a:extLst>
          </p:cNvPr>
          <p:cNvSpPr txBox="1"/>
          <p:nvPr/>
        </p:nvSpPr>
        <p:spPr>
          <a:xfrm>
            <a:off x="0" y="4485318"/>
            <a:ext cx="10993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3"/>
              </a:rPr>
              <a:t>6alpha-Methyl-21-desoxycortisol | C22H32O4 | CID 243748 - PubChem (nih.gov)</a:t>
            </a:r>
            <a:r>
              <a:rPr lang="en-US" altLang="zh-CN"/>
              <a:t>     619F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B87A21-44DE-A283-A452-84151FB718EE}"/>
              </a:ext>
            </a:extLst>
          </p:cNvPr>
          <p:cNvSpPr txBox="1"/>
          <p:nvPr/>
        </p:nvSpPr>
        <p:spPr>
          <a:xfrm>
            <a:off x="0" y="5108049"/>
            <a:ext cx="10993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4"/>
              </a:rPr>
              <a:t>Deltamedrane | C22H30O4 | CID 10893703 - PubChem (nih.gov)</a:t>
            </a:r>
            <a:r>
              <a:rPr lang="en-US" altLang="zh-CN"/>
              <a:t>                                 IM4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06DEB-098B-FEBF-16F6-FC0274E0A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218" y="3429000"/>
            <a:ext cx="169568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08946C-1B42-21E7-3883-CEE71D0D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" y="1180895"/>
            <a:ext cx="4125416" cy="378163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585551-BA36-AA08-6F6D-C34F1148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/>
          </a:bodyPr>
          <a:lstStyle/>
          <a:p>
            <a:r>
              <a:rPr lang="zh-CN" altLang="en-US"/>
              <a:t>羟化这两个</a:t>
            </a:r>
            <a:r>
              <a:rPr lang="en-US" altLang="zh-CN"/>
              <a:t>C</a:t>
            </a:r>
            <a:r>
              <a:rPr lang="zh-CN" altLang="en-US"/>
              <a:t>的底物位置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CD37B8-0070-3AE4-17A2-37F073C7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24" y="301625"/>
            <a:ext cx="3238952" cy="24958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967591-9C7C-B179-7619-C5C5C7EE0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3071710"/>
            <a:ext cx="6858957" cy="2152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1FA6FC-44A0-A09F-F2B1-F0C8B4ED7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17" y="6253136"/>
            <a:ext cx="9107171" cy="3715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174AB0-4E56-3367-475D-D9C92114CE39}"/>
              </a:ext>
            </a:extLst>
          </p:cNvPr>
          <p:cNvSpPr txBox="1"/>
          <p:nvPr/>
        </p:nvSpPr>
        <p:spPr>
          <a:xfrm>
            <a:off x="619125" y="58838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21 OH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9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3FCC68-CDFF-90C1-9F73-4EA8F3FC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对接</a:t>
            </a:r>
            <a:endParaRPr lang="en-US" altLang="zh-CN"/>
          </a:p>
          <a:p>
            <a:r>
              <a:rPr lang="zh-CN" altLang="en-US"/>
              <a:t>底物通道分析 </a:t>
            </a:r>
            <a:r>
              <a:rPr lang="en-US" altLang="zh-CN"/>
              <a:t>- bottleneck</a:t>
            </a:r>
          </a:p>
          <a:p>
            <a:r>
              <a:rPr lang="en-US" altLang="zh-CN"/>
              <a:t>MD 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RMSF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 C-O</a:t>
            </a:r>
            <a:r>
              <a:rPr lang="zh-CN" altLang="en-US"/>
              <a:t>距离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dock – mutate</a:t>
            </a:r>
            <a:r>
              <a:rPr lang="zh-CN" altLang="en-US"/>
              <a:t>（观察通道的）</a:t>
            </a:r>
            <a:r>
              <a:rPr lang="en-US" altLang="zh-CN"/>
              <a:t> -dock – rosetta</a:t>
            </a:r>
            <a:r>
              <a:rPr lang="zh-CN" altLang="en-US"/>
              <a:t>突变</a:t>
            </a:r>
            <a:r>
              <a:rPr lang="en-US" altLang="zh-CN"/>
              <a:t>-dock -MD distance</a:t>
            </a:r>
          </a:p>
        </p:txBody>
      </p:sp>
    </p:spTree>
    <p:extLst>
      <p:ext uri="{BB962C8B-B14F-4D97-AF65-F5344CB8AC3E}">
        <p14:creationId xmlns:p14="http://schemas.microsoft.com/office/powerpoint/2010/main" val="35299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FDA434-8853-3B05-29C0-308076FA3689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细胞色素</a:t>
            </a:r>
            <a:r>
              <a:rPr lang="en-US" altLang="zh-CN">
                <a:hlinkClick r:id="rId2"/>
              </a:rPr>
              <a:t>P450 - </a:t>
            </a:r>
            <a:r>
              <a:rPr lang="zh-CN" altLang="en-US">
                <a:hlinkClick r:id="rId2"/>
              </a:rPr>
              <a:t>维基百科，自由的百科全书 </a:t>
            </a:r>
            <a:r>
              <a:rPr lang="en-US" altLang="zh-CN">
                <a:hlinkClick r:id="rId2"/>
              </a:rPr>
              <a:t>(wikipedia.org)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F69868-F86B-714D-5CE4-95E5C7ADC806}"/>
              </a:ext>
            </a:extLst>
          </p:cNvPr>
          <p:cNvSpPr txBox="1"/>
          <p:nvPr/>
        </p:nvSpPr>
        <p:spPr>
          <a:xfrm>
            <a:off x="0" y="369332"/>
            <a:ext cx="8189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3"/>
              </a:rPr>
              <a:t>File:Structure of lanosterol 14 </a:t>
            </a:r>
            <a:r>
              <a:rPr lang="el-GR" altLang="zh-CN">
                <a:hlinkClick r:id="rId3"/>
              </a:rPr>
              <a:t>α-</a:t>
            </a:r>
            <a:r>
              <a:rPr lang="en-US" altLang="zh-CN">
                <a:hlinkClick r:id="rId3"/>
              </a:rPr>
              <a:t>demethylase (CYP51).png - Wikipedia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3EFA39-2BBD-6CE0-BCFD-1B8C7F4E9600}"/>
              </a:ext>
            </a:extLst>
          </p:cNvPr>
          <p:cNvSpPr txBox="1"/>
          <p:nvPr/>
        </p:nvSpPr>
        <p:spPr>
          <a:xfrm>
            <a:off x="851338" y="997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底物通道修改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0F0303-3329-FC07-784E-9FAB99317915}"/>
              </a:ext>
            </a:extLst>
          </p:cNvPr>
          <p:cNvSpPr txBox="1"/>
          <p:nvPr/>
        </p:nvSpPr>
        <p:spPr>
          <a:xfrm>
            <a:off x="851338" y="1614128"/>
            <a:ext cx="7914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Functional analysis of human cytochrome P450 21A2 variants involved in congenital adrenal hyperplasia - PMC (nih.gov)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58010-EA73-B612-84B3-578EDF8F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/>
          </a:bodyPr>
          <a:lstStyle/>
          <a:p>
            <a:r>
              <a:rPr lang="en-US" altLang="zh-CN"/>
              <a:t>wt p450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95E622-10DB-D62B-7CBA-DE6F4144A31F}"/>
              </a:ext>
            </a:extLst>
          </p:cNvPr>
          <p:cNvSpPr txBox="1"/>
          <p:nvPr/>
        </p:nvSpPr>
        <p:spPr>
          <a:xfrm>
            <a:off x="457638" y="4468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619F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F37CD-94CC-1E04-7EDB-A8A082545E8D}"/>
              </a:ext>
            </a:extLst>
          </p:cNvPr>
          <p:cNvSpPr txBox="1"/>
          <p:nvPr/>
        </p:nvSpPr>
        <p:spPr>
          <a:xfrm>
            <a:off x="457638" y="4922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HEME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9C145-5C4C-9084-C240-52EC2B34CF57}"/>
              </a:ext>
            </a:extLst>
          </p:cNvPr>
          <p:cNvSpPr txBox="1"/>
          <p:nvPr/>
        </p:nvSpPr>
        <p:spPr>
          <a:xfrm>
            <a:off x="457638" y="5455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HEME</a:t>
            </a:r>
          </a:p>
        </p:txBody>
      </p:sp>
    </p:spTree>
    <p:extLst>
      <p:ext uri="{BB962C8B-B14F-4D97-AF65-F5344CB8AC3E}">
        <p14:creationId xmlns:p14="http://schemas.microsoft.com/office/powerpoint/2010/main" val="30156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58010-EA73-B612-84B3-578EDF8F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针对</a:t>
            </a:r>
            <a:r>
              <a:rPr lang="en-US" altLang="zh-CN"/>
              <a:t>IM4 </a:t>
            </a:r>
            <a:r>
              <a:rPr lang="zh-CN" altLang="en-US"/>
              <a:t>改造后的</a:t>
            </a:r>
            <a:r>
              <a:rPr lang="en-US" altLang="zh-CN"/>
              <a:t>p450</a:t>
            </a:r>
          </a:p>
          <a:p>
            <a:r>
              <a:rPr lang="en-US" altLang="zh-CN"/>
              <a:t>MTIKEMPQPKTFGELKNLPLLNTDKAIQTLMKIADELGEIFKFEAPGRVTRYLSSQRLIKEACDESRFDKNLTQALKFMRDFAGDGLATSWTHEKNWKKAHNILLPSFSQQAMKGYHAMMVDIAVQLIQKWERLNTDEHIEVPEDMTRLTLDTIGLCGFNYRFNSFYRDQPHPFITSMVRALDEAMNKLQRANPDDPAYDENKRQFQEDIKVMNDLVDKIIADRKASGEQSDDLLTHMLNGKDPETGEPLDDENIRYQIITFLIAGHETTSGLLSFALYFLVKNPHVLQKAAEEAARVLVDPVPSYKQVKQLKYVGMVLNEALRLWPTAAIFSLYAKEDTVLGGEYPLEKGDELMVLIPQLHRDKTIWGDDVEEFRPERFENPSAIPQHAFKPFGNGQRACIGQQFALHEATLVLGMMLKHFDFEDHTNYELDIKDTLTLKPEGFVVKAKSKQIPLGGIPSPSREQSAKKERKTVENAHNTPLLVLYGSNMGTAEGTARDLADIAMSKGFAPQVATLDSHAGNLPREGAVLIVTASYNGHPPDNAKEFVDWLDQASADEVKGVRYSVFGCGDKNWATTYQKVPAFIDETFAAKGAENIAERGEADASDDFEGTYEEWREHMWSDLAAYFNLDIENSEENASTLSLQFVDSAADMPLAKMHRAFSANVVASKELQKPGSARSTRHLEIELPKEASYQEGDHLGVIPRNYEGIVNRVATRFGLDASQQIRLEAEEEKLAHLPLGKTVSVEELLQYVELQDPVTRTQLRAMAAKTVCPPHKVELEVLLEKQAYKEQVLAKRLTMLELLEKYPACEMEFSEFIALLPSMRPRYYSISSSPRVDEKQASITVSVVSGEAWSGYGEYKGIASNYLANLQEGDTITCFVSTPQSGFTLPKGPETPLIMVGPGTGVAPFRGFVQARKQLKEQGQSLGEAHLYFGCRSPHEDYLYQKELENAQNEGIITLHTAFSRVPNQPKTYVQHVMEQDGKKLIELLDQGAHFYICGDGSQMAPDVEATLMKSYAEVHQVSEADARLWLQQLEEKGRYAKDVGSSHHHHHH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95E622-10DB-D62B-7CBA-DE6F4144A31F}"/>
              </a:ext>
            </a:extLst>
          </p:cNvPr>
          <p:cNvSpPr txBox="1"/>
          <p:nvPr/>
        </p:nvSpPr>
        <p:spPr>
          <a:xfrm>
            <a:off x="228600" y="3773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619F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F37CD-94CC-1E04-7EDB-A8A082545E8D}"/>
              </a:ext>
            </a:extLst>
          </p:cNvPr>
          <p:cNvSpPr txBox="1"/>
          <p:nvPr/>
        </p:nvSpPr>
        <p:spPr>
          <a:xfrm>
            <a:off x="228600" y="4142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HEME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FA89E1-93BA-1DA8-9D14-EF6842A96357}"/>
              </a:ext>
            </a:extLst>
          </p:cNvPr>
          <p:cNvSpPr txBox="1"/>
          <p:nvPr/>
        </p:nvSpPr>
        <p:spPr>
          <a:xfrm>
            <a:off x="228600" y="4704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619F</a:t>
            </a:r>
            <a:r>
              <a:rPr lang="zh-CN" altLang="en-US"/>
              <a:t>羟化成</a:t>
            </a:r>
            <a:r>
              <a:rPr lang="en-US" altLang="zh-CN"/>
              <a:t>IM3</a:t>
            </a:r>
          </a:p>
        </p:txBody>
      </p:sp>
    </p:spTree>
    <p:extLst>
      <p:ext uri="{BB962C8B-B14F-4D97-AF65-F5344CB8AC3E}">
        <p14:creationId xmlns:p14="http://schemas.microsoft.com/office/powerpoint/2010/main" val="22306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8BC92A-C8D5-0C70-EADC-AA8D3527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82694" cy="66874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8A1435-92EC-6EB6-CA80-F34E0EF9DCED}"/>
              </a:ext>
            </a:extLst>
          </p:cNvPr>
          <p:cNvSpPr txBox="1"/>
          <p:nvPr/>
        </p:nvSpPr>
        <p:spPr>
          <a:xfrm>
            <a:off x="6867524" y="0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/>
              <a:t>另外两个结构域的位置不会影响底物通道。</a:t>
            </a:r>
          </a:p>
        </p:txBody>
      </p:sp>
    </p:spTree>
    <p:extLst>
      <p:ext uri="{BB962C8B-B14F-4D97-AF65-F5344CB8AC3E}">
        <p14:creationId xmlns:p14="http://schemas.microsoft.com/office/powerpoint/2010/main" val="287054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118C07-33D5-4677-C6C5-891ABA1F9DD0}"/>
              </a:ext>
            </a:extLst>
          </p:cNvPr>
          <p:cNvSpPr txBox="1"/>
          <p:nvPr/>
        </p:nvSpPr>
        <p:spPr>
          <a:xfrm>
            <a:off x="0" y="0"/>
            <a:ext cx="7553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/>
              <a:t>如何模拟底物进入口袋的过程。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zh-CN" altLang="en-US"/>
              <a:t>先测转化率，转化率和底物的进入、口袋的氨基酸有关</a:t>
            </a:r>
          </a:p>
        </p:txBody>
      </p:sp>
    </p:spTree>
    <p:extLst>
      <p:ext uri="{BB962C8B-B14F-4D97-AF65-F5344CB8AC3E}">
        <p14:creationId xmlns:p14="http://schemas.microsoft.com/office/powerpoint/2010/main" val="19622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4F50FAA-BA6B-B36A-BB7D-E2448848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/>
          </a:bodyPr>
          <a:lstStyle/>
          <a:p>
            <a:r>
              <a:rPr lang="en-US" altLang="zh-CN"/>
              <a:t>wild-type (WT)- P450BM3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4F50FAA-BA6B-B36A-BB7D-E2448848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/>
          </a:bodyPr>
          <a:lstStyle/>
          <a:p>
            <a:r>
              <a:rPr lang="en-US" altLang="zh-CN"/>
              <a:t>P450BM3-F87A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31AFB0-3DE2-5853-B701-7C0C6B63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1625"/>
            <a:ext cx="11963400" cy="3736975"/>
          </a:xfrm>
        </p:spPr>
        <p:txBody>
          <a:bodyPr>
            <a:normAutofit/>
          </a:bodyPr>
          <a:lstStyle/>
          <a:p>
            <a:r>
              <a:rPr lang="en-US" altLang="zh-CN"/>
              <a:t>VD-BM3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1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185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 sun</dc:creator>
  <cp:lastModifiedBy>long sun</cp:lastModifiedBy>
  <cp:revision>27</cp:revision>
  <dcterms:created xsi:type="dcterms:W3CDTF">2024-07-03T02:02:58Z</dcterms:created>
  <dcterms:modified xsi:type="dcterms:W3CDTF">2024-07-15T02:57:40Z</dcterms:modified>
</cp:coreProperties>
</file>