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39250" cy="11982450"/>
  <p:embeddedFontLst>
    <p:embeddedFont>
      <p:font typeface="Quattrocento" panose="02020502030000000404" pitchFamily="18" charset="0"/>
      <p:regular r:id="rId5"/>
      <p:bold r:id="rId6"/>
    </p:embeddedFont>
  </p:embeddedFontLst>
  <p:custDataLst>
    <p:tags r:id="rId7"/>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84A0"/>
    <a:srgbClr val="664F93"/>
    <a:srgbClr val="5B4D7F"/>
    <a:srgbClr val="604884"/>
    <a:srgbClr val="7C5393"/>
    <a:srgbClr val="506796"/>
    <a:srgbClr val="378B9F"/>
    <a:srgbClr val="3A749C"/>
    <a:srgbClr val="E64B3C"/>
    <a:srgbClr val="C82B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3673" autoAdjust="0"/>
  </p:normalViewPr>
  <p:slideViewPr>
    <p:cSldViewPr>
      <p:cViewPr>
        <p:scale>
          <a:sx n="40" d="100"/>
          <a:sy n="40" d="100"/>
        </p:scale>
        <p:origin x="1752" y="-2656"/>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3984" y="7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bleStyles" Target="tableStyles.xml"/><Relationship Id="rId5" Type="http://schemas.openxmlformats.org/officeDocument/2006/relationships/font" Target="fonts/font1.fntdata"/><Relationship Id="rId10" Type="http://schemas.openxmlformats.org/officeDocument/2006/relationships/theme" Target="theme/theme1.xml"/><Relationship Id="rId4" Type="http://schemas.openxmlformats.org/officeDocument/2006/relationships/handoutMaster" Target="handoutMasters/handout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smtId="4294967295"/>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p:sp>
      <p:sp>
        <p:nvSpPr>
          <p:cNvPr id="3076" name="Rectangle 3"/>
          <p:cNvSpPr>
            <a:spLocks noGrp="1" noChangeArrowheads="1"/>
          </p:cNvSpPr>
          <p:nvPr>
            <p:ph type="body" idx="1"/>
          </p:nvPr>
        </p:nvSpPr>
        <p:spPr>
          <a:noFill/>
        </p:spPr>
        <p:txBody>
          <a:bodyPr/>
          <a:lstStyle>
            <a:defPPr>
              <a:defRPr kern="1200" smtId="4294967295"/>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a:prstGeom prst="rect">
            <a:avLst/>
          </a:prstGeo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4245" y="18653125"/>
            <a:ext cx="30722711" cy="8413750"/>
          </a:xfrm>
          <a:prstGeom prst="rect">
            <a:avLst/>
          </a:prstGeo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279" y="7680325"/>
            <a:ext cx="39502643" cy="21724938"/>
          </a:xfrm>
          <a:prstGeom prst="rect">
            <a:avLst/>
          </a:prstGeo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a:prstGeom prst="rect">
            <a:avLst/>
          </a:prstGeo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a:xfrm>
            <a:off x="2194279" y="7680325"/>
            <a:ext cx="39502643" cy="21724938"/>
          </a:xfrm>
          <a:prstGeom prst="rect">
            <a:avLst/>
          </a:prstGeo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a:prstGeom prst="rect">
            <a:avLst/>
          </a:prstGeo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a:prstGeom prst="rect">
            <a:avLst/>
          </a:prstGeo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4279" y="7680325"/>
            <a:ext cx="19683588" cy="21724938"/>
          </a:xfrm>
          <a:prstGeom prst="rect">
            <a:avLst/>
          </a:prstGeo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a:prstGeom prst="rect">
            <a:avLst/>
          </a:prstGeo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a:prstGeom prst="rect">
            <a:avLst/>
          </a:prstGeo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a:prstGeom prst="rect">
            <a:avLst/>
          </a:prstGeo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a:prstGeom prst="rect">
            <a:avLst/>
          </a:prstGeo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a:prstGeom prst="rect">
            <a:avLst/>
          </a:prstGeo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a:prstGeom prst="rect">
            <a:avLst/>
          </a:prstGeo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a:prstGeom prst="rect">
            <a:avLst/>
          </a:prstGeo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a:prstGeom prst="rect">
            <a:avLst/>
          </a:prstGeo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a:prstGeom prst="rect">
            <a:avLst/>
          </a:prstGeo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a:prstGeom prst="rect">
            <a:avLst/>
          </a:prstGeo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13"/>
          <a:stretch>
            <a:fillRect/>
          </a:stretch>
        </p:blipFill>
        <p:spPr>
          <a:xfrm rot="16200000">
            <a:off x="-11506200" y="16459200"/>
            <a:ext cx="14274800" cy="4368800"/>
          </a:xfrm>
          <a:prstGeom prst="rect">
            <a:avLst/>
          </a:prstGeom>
        </p:spPr>
      </p:pic>
      <p:pic>
        <p:nvPicPr>
          <p:cNvPr id="3" name="New picture"/>
          <p:cNvPicPr/>
          <p:nvPr/>
        </p:nvPicPr>
        <p:blipFill>
          <a:blip r:embed="rId13"/>
          <a:stretch>
            <a:fillRect/>
          </a:stretch>
        </p:blipFill>
        <p:spPr>
          <a:xfrm rot="5400000">
            <a:off x="41122600" y="16459200"/>
            <a:ext cx="14274800" cy="4368800"/>
          </a:xfrm>
          <a:prstGeom prst="rect">
            <a:avLst/>
          </a:prstGeom>
        </p:spPr>
      </p:pic>
      <p:pic>
        <p:nvPicPr>
          <p:cNvPr id="4" name="New picture"/>
          <p:cNvPicPr/>
          <p:nvPr/>
        </p:nvPicPr>
        <p:blipFill>
          <a:blip r:embed="rId14"/>
          <a:stretch>
            <a:fillRect/>
          </a:stretch>
        </p:blipFill>
        <p:spPr>
          <a:xfrm>
            <a:off x="6959600" y="33426400"/>
            <a:ext cx="29972000" cy="1549400"/>
          </a:xfrm>
          <a:prstGeom prst="rect">
            <a:avLst/>
          </a:prstGeom>
        </p:spPr>
      </p:pic>
      <p:sp>
        <p:nvSpPr>
          <p:cNvPr id="5"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ponderingpeacock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defPPr>
        <a:defRPr kern="1200" smtId="4294967295"/>
      </a:defPPr>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pan.baidu.com/s/1vDi0cLWl6GiWgm7icaZy-w"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hyperlink" Target="https://drive.google.com/file/d/11Q-8B57WDQnrIV92b-h_WLqDGviiYsm2/view?usp=sharing"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D3C50"/>
        </a:solidFill>
        <a:effectLst/>
      </p:bgPr>
    </p:bg>
    <p:spTree>
      <p:nvGrpSpPr>
        <p:cNvPr id="1" name=""/>
        <p:cNvGrpSpPr/>
        <p:nvPr/>
      </p:nvGrpSpPr>
      <p:grpSpPr>
        <a:xfrm>
          <a:off x="0" y="0"/>
          <a:ext cx="0" cy="0"/>
          <a:chOff x="0" y="0"/>
          <a:chExt cx="0" cy="0"/>
        </a:xfrm>
      </p:grpSpPr>
      <p:sp>
        <p:nvSpPr>
          <p:cNvPr id="28" name="Text Box 241"/>
          <p:cNvSpPr txBox="1">
            <a:spLocks noChangeArrowheads="1"/>
          </p:cNvSpPr>
          <p:nvPr/>
        </p:nvSpPr>
        <p:spPr bwMode="auto">
          <a:xfrm>
            <a:off x="685800" y="685800"/>
            <a:ext cx="42519600" cy="6080622"/>
          </a:xfrm>
          <a:prstGeom prst="snip2DiagRect">
            <a:avLst/>
          </a:prstGeom>
          <a:solidFill>
            <a:srgbClr val="E64B3C"/>
          </a:solidFill>
          <a:ln w="25400">
            <a:noFill/>
            <a:miter lim="800000"/>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3657600" y="1150965"/>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altLang="zh-CN" sz="8500" b="1" dirty="0">
                <a:solidFill>
                  <a:schemeClr val="bg1"/>
                </a:solidFill>
                <a:effectLst/>
                <a:latin typeface="Quattrocento" panose="02020802030000000404" pitchFamily="18" charset="0"/>
              </a:rPr>
              <a:t>Deciphering</a:t>
            </a:r>
            <a:r>
              <a:rPr lang="zh-CN" altLang="en-US" sz="8500" b="1" dirty="0">
                <a:solidFill>
                  <a:schemeClr val="bg1"/>
                </a:solidFill>
                <a:effectLst/>
                <a:latin typeface="Quattrocento" panose="02020802030000000404" pitchFamily="18" charset="0"/>
              </a:rPr>
              <a:t> </a:t>
            </a:r>
            <a:r>
              <a:rPr lang="en" altLang="zh-CN" sz="8500" b="1" dirty="0">
                <a:solidFill>
                  <a:schemeClr val="bg1"/>
                </a:solidFill>
                <a:effectLst/>
                <a:latin typeface="Quattrocento" panose="02020802030000000404" pitchFamily="18" charset="0"/>
              </a:rPr>
              <a:t>Regional</a:t>
            </a:r>
            <a:r>
              <a:rPr lang="zh-CN" altLang="en-US" sz="8500" b="1" dirty="0">
                <a:solidFill>
                  <a:schemeClr val="bg1"/>
                </a:solidFill>
                <a:effectLst/>
                <a:latin typeface="Quattrocento" panose="02020802030000000404" pitchFamily="18" charset="0"/>
              </a:rPr>
              <a:t> </a:t>
            </a:r>
            <a:r>
              <a:rPr lang="en-US" altLang="zh-CN" sz="8500" b="1" dirty="0">
                <a:solidFill>
                  <a:schemeClr val="bg1"/>
                </a:solidFill>
                <a:effectLst/>
                <a:latin typeface="Quattrocento" panose="02020802030000000404" pitchFamily="18" charset="0"/>
              </a:rPr>
              <a:t>Variations</a:t>
            </a:r>
            <a:r>
              <a:rPr lang="zh-CN" altLang="en-US" sz="8500" b="1" dirty="0">
                <a:solidFill>
                  <a:schemeClr val="bg1"/>
                </a:solidFill>
                <a:effectLst/>
                <a:latin typeface="Quattrocento" panose="02020802030000000404" pitchFamily="18" charset="0"/>
              </a:rPr>
              <a:t> </a:t>
            </a:r>
            <a:r>
              <a:rPr lang="en-US" altLang="zh-CN" sz="8500" b="1" dirty="0">
                <a:solidFill>
                  <a:schemeClr val="bg1"/>
                </a:solidFill>
                <a:effectLst/>
                <a:latin typeface="Quattrocento" panose="02020802030000000404" pitchFamily="18" charset="0"/>
              </a:rPr>
              <a:t>Using</a:t>
            </a:r>
            <a:r>
              <a:rPr lang="zh-CN" altLang="en-US" sz="8500" b="1" dirty="0">
                <a:solidFill>
                  <a:schemeClr val="bg1"/>
                </a:solidFill>
                <a:effectLst/>
                <a:latin typeface="Quattrocento" panose="02020802030000000404" pitchFamily="18" charset="0"/>
              </a:rPr>
              <a:t> </a:t>
            </a:r>
            <a:r>
              <a:rPr lang="en-US" altLang="zh-CN" sz="8500" b="1" dirty="0">
                <a:solidFill>
                  <a:schemeClr val="bg1"/>
                </a:solidFill>
                <a:effectLst/>
                <a:latin typeface="Quattrocento" panose="02020802030000000404" pitchFamily="18" charset="0"/>
              </a:rPr>
              <a:t>SNPs</a:t>
            </a:r>
          </a:p>
          <a:p>
            <a:pPr algn="ctr" defTabSz="3761086">
              <a:spcBef>
                <a:spcPct val="20000"/>
              </a:spcBef>
              <a:defRPr/>
            </a:pPr>
            <a:r>
              <a:rPr lang="en-US" altLang="zh-CN" sz="8500" b="1" dirty="0" err="1">
                <a:solidFill>
                  <a:schemeClr val="bg1"/>
                </a:solidFill>
                <a:effectLst/>
                <a:latin typeface="Quattrocento" panose="02020802030000000404" pitchFamily="18" charset="0"/>
              </a:rPr>
              <a:t>Yingxi</a:t>
            </a:r>
            <a:r>
              <a:rPr lang="zh-CN" altLang="en-US" sz="8500" b="1" dirty="0">
                <a:solidFill>
                  <a:schemeClr val="bg1"/>
                </a:solidFill>
                <a:effectLst/>
                <a:latin typeface="Quattrocento" panose="02020802030000000404" pitchFamily="18" charset="0"/>
              </a:rPr>
              <a:t> </a:t>
            </a:r>
            <a:r>
              <a:rPr lang="en-US" altLang="zh-CN" sz="8500" b="1" dirty="0">
                <a:solidFill>
                  <a:schemeClr val="bg1"/>
                </a:solidFill>
                <a:effectLst/>
                <a:latin typeface="Quattrocento" panose="02020802030000000404" pitchFamily="18" charset="0"/>
              </a:rPr>
              <a:t>Yang,</a:t>
            </a:r>
            <a:r>
              <a:rPr lang="zh-CN" altLang="en-US" sz="8500" b="1" dirty="0">
                <a:solidFill>
                  <a:schemeClr val="bg1"/>
                </a:solidFill>
                <a:effectLst/>
                <a:latin typeface="Quattrocento" panose="02020802030000000404" pitchFamily="18" charset="0"/>
              </a:rPr>
              <a:t> </a:t>
            </a:r>
            <a:r>
              <a:rPr lang="en-US" altLang="zh-CN" sz="8500" b="1" dirty="0" err="1">
                <a:solidFill>
                  <a:schemeClr val="bg1"/>
                </a:solidFill>
                <a:effectLst/>
                <a:latin typeface="Quattrocento" panose="02020802030000000404" pitchFamily="18" charset="0"/>
              </a:rPr>
              <a:t>Hanli</a:t>
            </a:r>
            <a:r>
              <a:rPr lang="zh-CN" altLang="en-US" sz="8500" b="1" dirty="0">
                <a:solidFill>
                  <a:schemeClr val="bg1"/>
                </a:solidFill>
                <a:effectLst/>
                <a:latin typeface="Quattrocento" panose="02020802030000000404" pitchFamily="18" charset="0"/>
              </a:rPr>
              <a:t> </a:t>
            </a:r>
            <a:r>
              <a:rPr lang="en-US" altLang="zh-CN" sz="8500" b="1" dirty="0">
                <a:solidFill>
                  <a:schemeClr val="bg1"/>
                </a:solidFill>
                <a:effectLst/>
                <a:latin typeface="Quattrocento" panose="02020802030000000404" pitchFamily="18" charset="0"/>
              </a:rPr>
              <a:t>Huang</a:t>
            </a:r>
            <a:r>
              <a:rPr lang="zh-CN" altLang="en-US" sz="8500" b="1" dirty="0">
                <a:solidFill>
                  <a:schemeClr val="bg1"/>
                </a:solidFill>
                <a:effectLst/>
                <a:latin typeface="Quattrocento" panose="02020802030000000404" pitchFamily="18" charset="0"/>
              </a:rPr>
              <a:t> </a:t>
            </a:r>
            <a:r>
              <a:rPr lang="en-US" sz="8500" b="1" dirty="0">
                <a:solidFill>
                  <a:schemeClr val="bg1"/>
                </a:solidFill>
                <a:effectLst/>
                <a:latin typeface="Quattrocento" panose="02020802030000000404" pitchFamily="18" charset="0"/>
              </a:rPr>
              <a:t>{</a:t>
            </a:r>
            <a:r>
              <a:rPr lang="en-US" altLang="zh-CN" sz="8500" b="1" dirty="0" err="1">
                <a:solidFill>
                  <a:schemeClr val="bg1"/>
                </a:solidFill>
                <a:effectLst/>
                <a:latin typeface="Quattrocento" panose="02020802030000000404" pitchFamily="18" charset="0"/>
              </a:rPr>
              <a:t>yyangea</a:t>
            </a:r>
            <a:r>
              <a:rPr lang="en-US" sz="8500" b="1" dirty="0" err="1">
                <a:solidFill>
                  <a:schemeClr val="bg1"/>
                </a:solidFill>
                <a:effectLst/>
                <a:latin typeface="Quattrocento" panose="02020802030000000404" pitchFamily="18" charset="0"/>
              </a:rPr>
              <a:t>,</a:t>
            </a:r>
            <a:r>
              <a:rPr lang="en-US" altLang="zh-CN" sz="8500" b="1" dirty="0" err="1">
                <a:solidFill>
                  <a:schemeClr val="bg1"/>
                </a:solidFill>
                <a:effectLst/>
                <a:latin typeface="Quattrocento" panose="02020802030000000404" pitchFamily="18" charset="0"/>
              </a:rPr>
              <a:t>hhuangbj</a:t>
            </a:r>
            <a:r>
              <a:rPr lang="en-US" sz="8500" b="1" dirty="0">
                <a:solidFill>
                  <a:schemeClr val="bg1"/>
                </a:solidFill>
                <a:effectLst/>
                <a:latin typeface="Quattrocento" panose="02020802030000000404" pitchFamily="18" charset="0"/>
              </a:rPr>
              <a:t>}@</a:t>
            </a:r>
            <a:r>
              <a:rPr lang="en-US" sz="8500" b="1" dirty="0" err="1">
                <a:solidFill>
                  <a:schemeClr val="bg1"/>
                </a:solidFill>
                <a:effectLst/>
                <a:latin typeface="Quattrocento" panose="02020802030000000404" pitchFamily="18" charset="0"/>
              </a:rPr>
              <a:t>connect.ust.hk</a:t>
            </a:r>
            <a:r>
              <a:rPr lang="en-US" sz="8500" b="1" dirty="0">
                <a:solidFill>
                  <a:schemeClr val="bg1"/>
                </a:solidFill>
                <a:effectLst/>
                <a:latin typeface="Quattrocento" panose="02020802030000000404" pitchFamily="18" charset="0"/>
              </a:rPr>
              <a:t>  </a:t>
            </a:r>
          </a:p>
          <a:p>
            <a:pPr algn="ctr" defTabSz="3761086">
              <a:spcBef>
                <a:spcPct val="20000"/>
              </a:spcBef>
              <a:defRPr/>
            </a:pPr>
            <a:endParaRPr lang="en-US" sz="8500" b="1" dirty="0">
              <a:solidFill>
                <a:schemeClr val="bg1"/>
              </a:solidFill>
              <a:effectLst/>
              <a:latin typeface="Quattrocento" panose="02020802030000000404" pitchFamily="18" charset="0"/>
            </a:endParaRP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3657600" y="4352496"/>
            <a:ext cx="36576000" cy="861774"/>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effectLst/>
                <a:latin typeface="Quattrocento" panose="02020802030000000404" pitchFamily="18" charset="0"/>
                <a:cs typeface="Arial" panose="020B0604020202020204" pitchFamily="34" charset="0"/>
              </a:rPr>
              <a:t>Department of </a:t>
            </a:r>
            <a:r>
              <a:rPr lang="en-US" altLang="zh-CN" sz="5600" dirty="0">
                <a:solidFill>
                  <a:schemeClr val="bg1"/>
                </a:solidFill>
                <a:effectLst/>
                <a:latin typeface="Quattrocento" panose="02020802030000000404" pitchFamily="18" charset="0"/>
                <a:cs typeface="Arial" panose="020B0604020202020204" pitchFamily="34" charset="0"/>
              </a:rPr>
              <a:t>Bioengineering</a:t>
            </a:r>
            <a:endParaRPr lang="en-US" sz="5600" dirty="0">
              <a:solidFill>
                <a:schemeClr val="bg1"/>
              </a:solidFill>
              <a:effectLst/>
              <a:latin typeface="Quattrocento" panose="02020802030000000404" pitchFamily="18" charset="0"/>
              <a:cs typeface="Arial" panose="020B0604020202020204" pitchFamily="34" charset="0"/>
            </a:endParaRPr>
          </a:p>
        </p:txBody>
      </p:sp>
      <p:sp>
        <p:nvSpPr>
          <p:cNvPr id="75" name="Rectangle 74">
            <a:extLst>
              <a:ext uri="{FF2B5EF4-FFF2-40B4-BE49-F238E27FC236}">
                <a16:creationId xmlns:a16="http://schemas.microsoft.com/office/drawing/2014/main" id="{C24D4BC5-5256-4C2E-B3FB-87EA69B63AF3}"/>
              </a:ext>
            </a:extLst>
          </p:cNvPr>
          <p:cNvSpPr/>
          <p:nvPr/>
        </p:nvSpPr>
        <p:spPr>
          <a:xfrm>
            <a:off x="660482" y="8000999"/>
            <a:ext cx="10058400" cy="10972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latin typeface="+mj-lt"/>
            </a:endParaRPr>
          </a:p>
        </p:txBody>
      </p:sp>
      <p:sp>
        <p:nvSpPr>
          <p:cNvPr id="74" name="Rectangle 10">
            <a:extLst>
              <a:ext uri="{FF2B5EF4-FFF2-40B4-BE49-F238E27FC236}">
                <a16:creationId xmlns:a16="http://schemas.microsoft.com/office/drawing/2014/main" id="{4EDA12B6-07B5-44F9-8F8B-E1BE66469DB6}"/>
              </a:ext>
            </a:extLst>
          </p:cNvPr>
          <p:cNvSpPr>
            <a:spLocks noChangeArrowheads="1"/>
          </p:cNvSpPr>
          <p:nvPr/>
        </p:nvSpPr>
        <p:spPr bwMode="auto">
          <a:xfrm>
            <a:off x="660482" y="7471321"/>
            <a:ext cx="10058400" cy="873301"/>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smtId="4294967295"/>
            </a:defPPr>
          </a:lstStyle>
          <a:p>
            <a:pPr defTabSz="4702588">
              <a:defRPr/>
            </a:pPr>
            <a:r>
              <a:rPr lang="en-US" altLang="zh-CN" sz="3600" b="1" dirty="0">
                <a:solidFill>
                  <a:schemeClr val="bg1"/>
                </a:solidFill>
                <a:effectLst/>
                <a:latin typeface="Quattrocento" panose="02020802030000000404" pitchFamily="18" charset="0"/>
              </a:rPr>
              <a:t>Introduction</a:t>
            </a:r>
          </a:p>
        </p:txBody>
      </p:sp>
      <p:sp>
        <p:nvSpPr>
          <p:cNvPr id="82" name="Rectangle 81">
            <a:extLst>
              <a:ext uri="{FF2B5EF4-FFF2-40B4-BE49-F238E27FC236}">
                <a16:creationId xmlns:a16="http://schemas.microsoft.com/office/drawing/2014/main" id="{D026A6A3-D6D2-4951-8B04-EF51015D25DB}"/>
              </a:ext>
            </a:extLst>
          </p:cNvPr>
          <p:cNvSpPr/>
          <p:nvPr/>
        </p:nvSpPr>
        <p:spPr>
          <a:xfrm>
            <a:off x="10948993" y="8000999"/>
            <a:ext cx="20903582" cy="2423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solidFill>
                <a:schemeClr val="tx1"/>
              </a:solidFill>
              <a:latin typeface="+mj-lt"/>
            </a:endParaRPr>
          </a:p>
        </p:txBody>
      </p:sp>
      <p:sp>
        <p:nvSpPr>
          <p:cNvPr id="84" name="Rectangle 10">
            <a:extLst>
              <a:ext uri="{FF2B5EF4-FFF2-40B4-BE49-F238E27FC236}">
                <a16:creationId xmlns:a16="http://schemas.microsoft.com/office/drawing/2014/main" id="{3D96BB99-3F6E-4E73-BA6B-A122D83B12A2}"/>
              </a:ext>
            </a:extLst>
          </p:cNvPr>
          <p:cNvSpPr>
            <a:spLocks noChangeArrowheads="1"/>
          </p:cNvSpPr>
          <p:nvPr/>
        </p:nvSpPr>
        <p:spPr bwMode="auto">
          <a:xfrm>
            <a:off x="10917979" y="7471321"/>
            <a:ext cx="32363621" cy="860747"/>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smtId="4294967295"/>
            </a:defPPr>
          </a:lstStyle>
          <a:p>
            <a:pPr defTabSz="4702588">
              <a:defRPr/>
            </a:pPr>
            <a:r>
              <a:rPr lang="en-US" sz="3600" b="1">
                <a:solidFill>
                  <a:schemeClr val="bg1"/>
                </a:solidFill>
                <a:effectLst/>
                <a:latin typeface="Quattrocento" panose="02020802030000000404" pitchFamily="18" charset="0"/>
              </a:rPr>
              <a:t>Results</a:t>
            </a:r>
          </a:p>
        </p:txBody>
      </p:sp>
      <p:sp>
        <p:nvSpPr>
          <p:cNvPr id="85" name="Rectangle 84">
            <a:extLst>
              <a:ext uri="{FF2B5EF4-FFF2-40B4-BE49-F238E27FC236}">
                <a16:creationId xmlns:a16="http://schemas.microsoft.com/office/drawing/2014/main" id="{19BFD724-D51D-4DD6-A93A-40ABEA405C90}"/>
              </a:ext>
            </a:extLst>
          </p:cNvPr>
          <p:cNvSpPr/>
          <p:nvPr/>
        </p:nvSpPr>
        <p:spPr>
          <a:xfrm>
            <a:off x="32131345" y="8344622"/>
            <a:ext cx="10951158" cy="9125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latin typeface="+mj-lt"/>
            </a:endParaRP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32082687" y="17795699"/>
            <a:ext cx="10892602" cy="873301"/>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smtId="4294967295"/>
            </a:defPPr>
          </a:lstStyle>
          <a:p>
            <a:pPr defTabSz="4702588">
              <a:defRPr/>
            </a:pPr>
            <a:r>
              <a:rPr lang="en-US" altLang="zh-CN" sz="3600" b="1" dirty="0">
                <a:solidFill>
                  <a:schemeClr val="bg1"/>
                </a:solidFill>
                <a:effectLst/>
                <a:latin typeface="Quattrocento" panose="02020802030000000404" pitchFamily="18" charset="0"/>
              </a:rPr>
              <a:t>Discus</a:t>
            </a:r>
            <a:r>
              <a:rPr lang="en-US" sz="3600" b="1" dirty="0">
                <a:solidFill>
                  <a:schemeClr val="bg1"/>
                </a:solidFill>
                <a:effectLst/>
                <a:latin typeface="Quattrocento" panose="02020802030000000404" pitchFamily="18" charset="0"/>
              </a:rPr>
              <a:t>sion</a:t>
            </a:r>
          </a:p>
        </p:txBody>
      </p:sp>
      <p:sp>
        <p:nvSpPr>
          <p:cNvPr id="88" name="Rectangle 87">
            <a:extLst>
              <a:ext uri="{FF2B5EF4-FFF2-40B4-BE49-F238E27FC236}">
                <a16:creationId xmlns:a16="http://schemas.microsoft.com/office/drawing/2014/main" id="{236036AE-C83F-4AC9-800C-C6574727635F}"/>
              </a:ext>
            </a:extLst>
          </p:cNvPr>
          <p:cNvSpPr/>
          <p:nvPr/>
        </p:nvSpPr>
        <p:spPr>
          <a:xfrm>
            <a:off x="660482" y="20304301"/>
            <a:ext cx="10058400" cy="119282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latin typeface="+mj-lt"/>
            </a:endParaRPr>
          </a:p>
        </p:txBody>
      </p:sp>
      <p:sp>
        <p:nvSpPr>
          <p:cNvPr id="89" name="TextBox 19">
            <a:extLst>
              <a:ext uri="{FF2B5EF4-FFF2-40B4-BE49-F238E27FC236}">
                <a16:creationId xmlns:a16="http://schemas.microsoft.com/office/drawing/2014/main" id="{9742DD1E-D7E3-4AB1-8A17-D5B59B6AB38B}"/>
              </a:ext>
            </a:extLst>
          </p:cNvPr>
          <p:cNvSpPr txBox="1">
            <a:spLocks noChangeArrowheads="1"/>
          </p:cNvSpPr>
          <p:nvPr/>
        </p:nvSpPr>
        <p:spPr bwMode="auto">
          <a:xfrm>
            <a:off x="832760" y="20726400"/>
            <a:ext cx="9598176" cy="8178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sz="3200" dirty="0">
                <a:effectLst/>
                <a:latin typeface="Times New Roman" panose="02020603050405020304" pitchFamily="18" charset="0"/>
                <a:cs typeface="Times New Roman" panose="02020603050405020304" pitchFamily="18" charset="0"/>
              </a:rPr>
              <a:t>In this project, we used SNPs data from </a:t>
            </a:r>
          </a:p>
          <a:p>
            <a:pPr>
              <a:lnSpc>
                <a:spcPct val="110000"/>
              </a:lnSpc>
            </a:pPr>
            <a:r>
              <a:rPr lang="en-US" sz="3200" dirty="0" err="1">
                <a:effectLst/>
                <a:latin typeface="Times New Roman" panose="02020603050405020304" pitchFamily="18" charset="0"/>
                <a:cs typeface="Times New Roman" panose="02020603050405020304" pitchFamily="18" charset="0"/>
              </a:rPr>
              <a:t>Quanhua</a:t>
            </a:r>
            <a:r>
              <a:rPr lang="en-US" sz="3200" dirty="0">
                <a:effectLst/>
                <a:latin typeface="Times New Roman" panose="02020603050405020304" pitchFamily="18" charset="0"/>
                <a:cs typeface="Times New Roman" panose="02020603050405020304" pitchFamily="18" charset="0"/>
              </a:rPr>
              <a:t> </a:t>
            </a:r>
            <a:r>
              <a:rPr lang="en-US" altLang="zh-CN" sz="3200" dirty="0">
                <a:effectLst/>
                <a:latin typeface="Times New Roman" panose="02020603050405020304" pitchFamily="18" charset="0"/>
                <a:cs typeface="Times New Roman" panose="02020603050405020304" pitchFamily="18" charset="0"/>
              </a:rPr>
              <a:t>Mu</a:t>
            </a:r>
            <a:r>
              <a:rPr lang="zh-CN" altLang="en-US" sz="3200" dirty="0">
                <a:effectLst/>
                <a:latin typeface="Times New Roman" panose="02020603050405020304" pitchFamily="18" charset="0"/>
                <a:cs typeface="Times New Roman" panose="02020603050405020304" pitchFamily="18" charset="0"/>
              </a:rPr>
              <a:t> </a:t>
            </a:r>
            <a:r>
              <a:rPr lang="en-US" sz="3200" dirty="0">
                <a:effectLst/>
                <a:latin typeface="Times New Roman" panose="02020603050405020304" pitchFamily="18" charset="0"/>
                <a:cs typeface="Times New Roman" panose="02020603050405020304" pitchFamily="18" charset="0"/>
              </a:rPr>
              <a:t>and </a:t>
            </a:r>
            <a:r>
              <a:rPr lang="en-US" sz="3200" dirty="0" err="1">
                <a:effectLst/>
                <a:latin typeface="Times New Roman" panose="02020603050405020304" pitchFamily="18" charset="0"/>
                <a:cs typeface="Times New Roman" panose="02020603050405020304" pitchFamily="18" charset="0"/>
              </a:rPr>
              <a:t>Yoonhee</a:t>
            </a:r>
            <a:r>
              <a:rPr lang="zh-CN" altLang="en-US" sz="3200" dirty="0">
                <a:effectLst/>
                <a:latin typeface="Times New Roman" panose="02020603050405020304" pitchFamily="18" charset="0"/>
                <a:cs typeface="Times New Roman" panose="02020603050405020304" pitchFamily="18" charset="0"/>
              </a:rPr>
              <a:t> </a:t>
            </a:r>
            <a:r>
              <a:rPr lang="en-US" altLang="zh-CN" sz="3200" dirty="0">
                <a:effectLst/>
                <a:latin typeface="Times New Roman" panose="02020603050405020304" pitchFamily="18" charset="0"/>
                <a:cs typeface="Times New Roman" panose="02020603050405020304" pitchFamily="18" charset="0"/>
              </a:rPr>
              <a:t>Nam</a:t>
            </a:r>
            <a:r>
              <a:rPr lang="zh-CN" altLang="en-US" sz="3200" dirty="0">
                <a:effectLst/>
                <a:latin typeface="Times New Roman" panose="02020603050405020304" pitchFamily="18" charset="0"/>
                <a:cs typeface="Times New Roman" panose="02020603050405020304" pitchFamily="18" charset="0"/>
              </a:rPr>
              <a:t> </a:t>
            </a:r>
            <a:endParaRPr lang="en-US" altLang="zh-CN" sz="3200" dirty="0">
              <a:effectLst/>
              <a:latin typeface="Times New Roman" panose="02020603050405020304" pitchFamily="18" charset="0"/>
              <a:cs typeface="Times New Roman" panose="02020603050405020304" pitchFamily="18" charset="0"/>
            </a:endParaRPr>
          </a:p>
          <a:p>
            <a:pPr>
              <a:lnSpc>
                <a:spcPct val="110000"/>
              </a:lnSpc>
            </a:pPr>
            <a:r>
              <a:rPr lang="en-US" altLang="zh-CN" sz="3200" dirty="0">
                <a:effectLst/>
                <a:latin typeface="Times New Roman" panose="02020603050405020304" pitchFamily="18" charset="0"/>
                <a:cs typeface="Times New Roman" panose="02020603050405020304" pitchFamily="18" charset="0"/>
              </a:rPr>
              <a:t>(</a:t>
            </a:r>
            <a:r>
              <a:rPr lang="zh-CN" altLang="en-US" sz="3200" dirty="0">
                <a:effectLst/>
                <a:latin typeface="Times New Roman" panose="02020603050405020304" pitchFamily="18" charset="0"/>
                <a:cs typeface="Times New Roman" panose="02020603050405020304" pitchFamily="18" charset="0"/>
              </a:rPr>
              <a:t> </a:t>
            </a:r>
            <a:r>
              <a:rPr lang="en-US" altLang="zh-CN" sz="3200" dirty="0">
                <a:effectLst/>
                <a:latin typeface="Times New Roman" panose="02020603050405020304" pitchFamily="18" charset="0"/>
                <a:cs typeface="Times New Roman" panose="02020603050405020304" pitchFamily="18" charset="0"/>
                <a:hlinkClick r:id="rId3"/>
              </a:rPr>
              <a:t>https://pan.baidu.com/s/1vDi0cLWl6GiWgm7icaZy-w</a:t>
            </a:r>
            <a:r>
              <a:rPr lang="zh-CN" altLang="en-US" sz="3200" dirty="0">
                <a:effectLst/>
                <a:latin typeface="Times New Roman" panose="02020603050405020304" pitchFamily="18" charset="0"/>
                <a:cs typeface="Times New Roman" panose="02020603050405020304" pitchFamily="18" charset="0"/>
              </a:rPr>
              <a:t> </a:t>
            </a:r>
            <a:r>
              <a:rPr lang="en-US" altLang="zh-CN" sz="3200" dirty="0">
                <a:effectLst/>
                <a:latin typeface="Times New Roman" panose="02020603050405020304" pitchFamily="18" charset="0"/>
                <a:cs typeface="Times New Roman" panose="02020603050405020304" pitchFamily="18" charset="0"/>
              </a:rPr>
              <a:t>;</a:t>
            </a:r>
          </a:p>
          <a:p>
            <a:pPr>
              <a:lnSpc>
                <a:spcPct val="110000"/>
              </a:lnSpc>
            </a:pPr>
            <a:r>
              <a:rPr lang="en" altLang="zh-CN" sz="3200" dirty="0">
                <a:effectLst/>
                <a:latin typeface="Times New Roman" panose="02020603050405020304" pitchFamily="18" charset="0"/>
                <a:cs typeface="Times New Roman" panose="02020603050405020304" pitchFamily="18" charset="0"/>
                <a:hlinkClick r:id="rId4"/>
              </a:rPr>
              <a:t>https://</a:t>
            </a:r>
            <a:r>
              <a:rPr lang="en" altLang="zh-CN" sz="3200" dirty="0" err="1">
                <a:effectLst/>
                <a:latin typeface="Times New Roman" panose="02020603050405020304" pitchFamily="18" charset="0"/>
                <a:cs typeface="Times New Roman" panose="02020603050405020304" pitchFamily="18" charset="0"/>
                <a:hlinkClick r:id="rId4"/>
              </a:rPr>
              <a:t>drive.google.com</a:t>
            </a:r>
            <a:r>
              <a:rPr lang="en" altLang="zh-CN" sz="3200" dirty="0">
                <a:effectLst/>
                <a:latin typeface="Times New Roman" panose="02020603050405020304" pitchFamily="18" charset="0"/>
                <a:cs typeface="Times New Roman" panose="02020603050405020304" pitchFamily="18" charset="0"/>
                <a:hlinkClick r:id="rId4"/>
              </a:rPr>
              <a:t>/file/d/11Q</a:t>
            </a:r>
            <a:r>
              <a:rPr lang="en-US" altLang="zh-CN" sz="3200" dirty="0">
                <a:effectLst/>
                <a:latin typeface="Times New Roman" panose="02020603050405020304" pitchFamily="18" charset="0"/>
                <a:cs typeface="Times New Roman" panose="02020603050405020304" pitchFamily="18" charset="0"/>
                <a:hlinkClick r:id="rId4"/>
              </a:rPr>
              <a:t>-</a:t>
            </a:r>
            <a:r>
              <a:rPr lang="en" altLang="zh-CN" sz="3200" dirty="0">
                <a:effectLst/>
                <a:latin typeface="Times New Roman" panose="02020603050405020304" pitchFamily="18" charset="0"/>
                <a:cs typeface="Times New Roman" panose="02020603050405020304" pitchFamily="18" charset="0"/>
                <a:hlinkClick r:id="rId4"/>
              </a:rPr>
              <a:t>8B57WDQnrIV92b-h_WLqDGviiYsm2/view?usp=sharing</a:t>
            </a:r>
            <a:r>
              <a:rPr lang="zh-CN" altLang="en-US" sz="3200" dirty="0">
                <a:effectLst/>
                <a:latin typeface="Times New Roman" panose="02020603050405020304" pitchFamily="18" charset="0"/>
                <a:cs typeface="Times New Roman" panose="02020603050405020304" pitchFamily="18" charset="0"/>
              </a:rPr>
              <a:t> </a:t>
            </a:r>
            <a:r>
              <a:rPr lang="en-US" altLang="zh-CN" sz="3200" dirty="0">
                <a:effectLst/>
                <a:latin typeface="Times New Roman" panose="02020603050405020304" pitchFamily="18" charset="0"/>
                <a:cs typeface="Times New Roman" panose="02020603050405020304" pitchFamily="18" charset="0"/>
              </a:rPr>
              <a:t>)</a:t>
            </a:r>
            <a:r>
              <a:rPr lang="en-US" sz="3200" dirty="0">
                <a:effectLst/>
                <a:latin typeface="Times New Roman" panose="02020603050405020304" pitchFamily="18" charset="0"/>
                <a:cs typeface="Times New Roman" panose="02020603050405020304" pitchFamily="18" charset="0"/>
              </a:rPr>
              <a:t>. </a:t>
            </a:r>
            <a:r>
              <a:rPr lang="en-US" altLang="zh-CN" sz="3200" dirty="0">
                <a:effectLst/>
                <a:latin typeface="Times New Roman" panose="02020603050405020304" pitchFamily="18" charset="0"/>
                <a:cs typeface="Times New Roman" panose="02020603050405020304" pitchFamily="18" charset="0"/>
              </a:rPr>
              <a:t>T</a:t>
            </a:r>
            <a:r>
              <a:rPr lang="en-US" sz="3200" dirty="0">
                <a:effectLst/>
                <a:latin typeface="Times New Roman" panose="02020603050405020304" pitchFamily="18" charset="0"/>
                <a:cs typeface="Times New Roman" panose="02020603050405020304" pitchFamily="18" charset="0"/>
              </a:rPr>
              <a:t>he data </a:t>
            </a:r>
            <a:r>
              <a:rPr lang="en-US" altLang="zh-CN" sz="3200" dirty="0">
                <a:effectLst/>
                <a:latin typeface="Times New Roman" panose="02020603050405020304" pitchFamily="18" charset="0"/>
                <a:cs typeface="Times New Roman" panose="02020603050405020304" pitchFamily="18" charset="0"/>
              </a:rPr>
              <a:t>is</a:t>
            </a:r>
            <a:r>
              <a:rPr lang="en-US" sz="3200" dirty="0">
                <a:effectLst/>
                <a:latin typeface="Times New Roman" panose="02020603050405020304" pitchFamily="18" charset="0"/>
                <a:cs typeface="Times New Roman" panose="02020603050405020304" pitchFamily="18" charset="0"/>
              </a:rPr>
              <a:t> a matrix with 488,890 rows of SNPs and 1043 columns of people. </a:t>
            </a:r>
          </a:p>
          <a:p>
            <a:pPr algn="just">
              <a:lnSpc>
                <a:spcPct val="110000"/>
              </a:lnSpc>
            </a:pPr>
            <a:endParaRPr lang="en-US" sz="3200" dirty="0">
              <a:effectLst/>
              <a:latin typeface="Times New Roman" panose="02020603050405020304" pitchFamily="18" charset="0"/>
              <a:cs typeface="Times New Roman" panose="02020603050405020304" pitchFamily="18" charset="0"/>
            </a:endParaRPr>
          </a:p>
          <a:p>
            <a:pPr algn="just">
              <a:lnSpc>
                <a:spcPct val="110000"/>
              </a:lnSpc>
            </a:pPr>
            <a:r>
              <a:rPr lang="en-US" sz="3200" dirty="0">
                <a:effectLst/>
                <a:latin typeface="Times New Roman" panose="02020603050405020304" pitchFamily="18" charset="0"/>
                <a:cs typeface="Times New Roman" panose="02020603050405020304" pitchFamily="18" charset="0"/>
              </a:rPr>
              <a:t>Figure below shows our pipeline of this project. As SNPs data is very high dimensional, we used 4 methods to compare the dimension reduction results. Then we explored the impact of SNPs number reduction for the separation results. In the third part, we </a:t>
            </a:r>
            <a:r>
              <a:rPr lang="en-US" sz="3200" dirty="0" err="1">
                <a:effectLst/>
                <a:latin typeface="Times New Roman" panose="02020603050405020304" pitchFamily="18" charset="0"/>
                <a:cs typeface="Times New Roman" panose="02020603050405020304" pitchFamily="18" charset="0"/>
              </a:rPr>
              <a:t>analysed</a:t>
            </a:r>
            <a:r>
              <a:rPr lang="en-US" sz="3200" dirty="0">
                <a:effectLst/>
                <a:latin typeface="Times New Roman" panose="02020603050405020304" pitchFamily="18" charset="0"/>
                <a:cs typeface="Times New Roman" panose="02020603050405020304" pitchFamily="18" charset="0"/>
              </a:rPr>
              <a:t> the top 5 important SNPs. Finally, some case study was produced.</a:t>
            </a:r>
          </a:p>
          <a:p>
            <a:pPr algn="just">
              <a:lnSpc>
                <a:spcPct val="110000"/>
              </a:lnSpc>
            </a:pPr>
            <a:endParaRPr lang="en-US" sz="3200" dirty="0">
              <a:effectLst/>
              <a:latin typeface="Times New Roman" panose="02020603050405020304" pitchFamily="18" charset="0"/>
              <a:cs typeface="Times New Roman" panose="02020603050405020304" pitchFamily="18" charset="0"/>
            </a:endParaRPr>
          </a:p>
        </p:txBody>
      </p:sp>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660482" y="19431000"/>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smtId="4294967295"/>
            </a:defPPr>
          </a:lstStyle>
          <a:p>
            <a:pPr defTabSz="4702588">
              <a:defRPr/>
            </a:pPr>
            <a:r>
              <a:rPr lang="en-US" altLang="zh-CN" sz="3600" b="1" dirty="0">
                <a:solidFill>
                  <a:schemeClr val="bg1"/>
                </a:solidFill>
                <a:effectLst/>
                <a:latin typeface="Quattrocento" panose="02020802030000000404" pitchFamily="18" charset="0"/>
              </a:rPr>
              <a:t>Dataset</a:t>
            </a:r>
            <a:endParaRPr lang="en-US" sz="3600" b="1" dirty="0">
              <a:solidFill>
                <a:schemeClr val="bg1"/>
              </a:solidFill>
              <a:effectLst/>
              <a:latin typeface="Quattrocento" panose="02020802030000000404" pitchFamily="18" charset="0"/>
            </a:endParaRPr>
          </a:p>
        </p:txBody>
      </p:sp>
      <p:sp>
        <p:nvSpPr>
          <p:cNvPr id="91" name="Rectangle 90">
            <a:extLst>
              <a:ext uri="{FF2B5EF4-FFF2-40B4-BE49-F238E27FC236}">
                <a16:creationId xmlns:a16="http://schemas.microsoft.com/office/drawing/2014/main" id="{65D5CB20-8752-4D75-A601-0EEB3443D27F}"/>
              </a:ext>
            </a:extLst>
          </p:cNvPr>
          <p:cNvSpPr/>
          <p:nvPr/>
        </p:nvSpPr>
        <p:spPr>
          <a:xfrm>
            <a:off x="32058880" y="26941705"/>
            <a:ext cx="10843942" cy="27084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latin typeface="+mj-lt"/>
            </a:endParaRPr>
          </a:p>
        </p:txBody>
      </p:sp>
      <p:sp>
        <p:nvSpPr>
          <p:cNvPr id="93" name="Rectangle 10">
            <a:extLst>
              <a:ext uri="{FF2B5EF4-FFF2-40B4-BE49-F238E27FC236}">
                <a16:creationId xmlns:a16="http://schemas.microsoft.com/office/drawing/2014/main" id="{5EDC1F28-88BB-4DAD-9112-B4904B4A7E46}"/>
              </a:ext>
            </a:extLst>
          </p:cNvPr>
          <p:cNvSpPr>
            <a:spLocks noChangeArrowheads="1"/>
          </p:cNvSpPr>
          <p:nvPr/>
        </p:nvSpPr>
        <p:spPr bwMode="auto">
          <a:xfrm>
            <a:off x="32058880" y="26040638"/>
            <a:ext cx="10917920" cy="907942"/>
          </a:xfrm>
          <a:prstGeom prst="snipRoundRect">
            <a:avLst>
              <a:gd name="adj1" fmla="val 0"/>
              <a:gd name="adj2" fmla="val 46622"/>
            </a:avLst>
          </a:prstGeom>
          <a:solidFill>
            <a:schemeClr val="bg1">
              <a:lumMod val="50000"/>
            </a:schemeClr>
          </a:solidFill>
          <a:ln w="12700">
            <a:noFill/>
            <a:miter lim="800000"/>
          </a:ln>
        </p:spPr>
        <p:txBody>
          <a:bodyPr wrap="none" lIns="274320" tIns="73152" rIns="274320" bIns="68563" anchor="ctr" anchorCtr="0"/>
          <a:lstStyle>
            <a:defPPr>
              <a:defRPr kern="1200" smtId="4294967295"/>
            </a:defPPr>
          </a:lstStyle>
          <a:p>
            <a:pPr defTabSz="4702588">
              <a:defRPr/>
            </a:pPr>
            <a:r>
              <a:rPr lang="en-US" altLang="zh-CN" sz="3600" b="1" dirty="0">
                <a:solidFill>
                  <a:schemeClr val="bg1"/>
                </a:solidFill>
                <a:effectLst/>
                <a:latin typeface="Quattrocento" panose="02020802030000000404" pitchFamily="18" charset="0"/>
              </a:rPr>
              <a:t>References</a:t>
            </a:r>
            <a:endParaRPr lang="en-US" sz="3600" b="1" dirty="0">
              <a:solidFill>
                <a:schemeClr val="bg1"/>
              </a:solidFill>
              <a:effectLst/>
              <a:latin typeface="Quattrocento" panose="02020802030000000404" pitchFamily="18" charset="0"/>
            </a:endParaRPr>
          </a:p>
        </p:txBody>
      </p:sp>
      <p:pic>
        <p:nvPicPr>
          <p:cNvPr id="4" name="图片 3">
            <a:extLst>
              <a:ext uri="{FF2B5EF4-FFF2-40B4-BE49-F238E27FC236}">
                <a16:creationId xmlns:a16="http://schemas.microsoft.com/office/drawing/2014/main" id="{D6BB225B-7A3C-544E-9126-7B7BA8854BFB}"/>
              </a:ext>
            </a:extLst>
          </p:cNvPr>
          <p:cNvPicPr>
            <a:picLocks noChangeAspect="1"/>
          </p:cNvPicPr>
          <p:nvPr/>
        </p:nvPicPr>
        <p:blipFill>
          <a:blip r:embed="rId5"/>
          <a:stretch>
            <a:fillRect/>
          </a:stretch>
        </p:blipFill>
        <p:spPr>
          <a:xfrm>
            <a:off x="11880739" y="9233958"/>
            <a:ext cx="18599261" cy="5107452"/>
          </a:xfrm>
          <a:prstGeom prst="rect">
            <a:avLst/>
          </a:prstGeom>
          <a:ln>
            <a:solidFill>
              <a:srgbClr val="7030A0"/>
            </a:solidFill>
          </a:ln>
        </p:spPr>
      </p:pic>
      <p:pic>
        <p:nvPicPr>
          <p:cNvPr id="5" name="图片 4">
            <a:extLst>
              <a:ext uri="{FF2B5EF4-FFF2-40B4-BE49-F238E27FC236}">
                <a16:creationId xmlns:a16="http://schemas.microsoft.com/office/drawing/2014/main" id="{C6035D0B-4316-C242-A603-D5B95F621EB8}"/>
              </a:ext>
            </a:extLst>
          </p:cNvPr>
          <p:cNvPicPr>
            <a:picLocks noChangeAspect="1"/>
          </p:cNvPicPr>
          <p:nvPr/>
        </p:nvPicPr>
        <p:blipFill>
          <a:blip r:embed="rId6"/>
          <a:stretch>
            <a:fillRect/>
          </a:stretch>
        </p:blipFill>
        <p:spPr>
          <a:xfrm>
            <a:off x="11488501" y="17080538"/>
            <a:ext cx="13495883" cy="4788862"/>
          </a:xfrm>
          <a:prstGeom prst="rect">
            <a:avLst/>
          </a:prstGeom>
          <a:ln>
            <a:solidFill>
              <a:srgbClr val="7030A0"/>
            </a:solidFill>
          </a:ln>
        </p:spPr>
      </p:pic>
      <p:sp>
        <p:nvSpPr>
          <p:cNvPr id="2" name="文本框 1">
            <a:extLst>
              <a:ext uri="{FF2B5EF4-FFF2-40B4-BE49-F238E27FC236}">
                <a16:creationId xmlns:a16="http://schemas.microsoft.com/office/drawing/2014/main" id="{52B60627-5889-584B-8828-4E2B61A413CD}"/>
              </a:ext>
            </a:extLst>
          </p:cNvPr>
          <p:cNvSpPr txBox="1"/>
          <p:nvPr/>
        </p:nvSpPr>
        <p:spPr>
          <a:xfrm>
            <a:off x="11386687" y="8434675"/>
            <a:ext cx="9999899" cy="646331"/>
          </a:xfrm>
          <a:prstGeom prst="rect">
            <a:avLst/>
          </a:prstGeom>
          <a:noFill/>
        </p:spPr>
        <p:txBody>
          <a:bodyPr wrap="square" rtlCol="0">
            <a:spAutoFit/>
          </a:bodyPr>
          <a:lstStyle/>
          <a:p>
            <a:r>
              <a:rPr lang="en-US" altLang="zh-CN" sz="3600" b="1" dirty="0">
                <a:effectLst/>
                <a:cs typeface="Times New Roman" panose="02020603050405020304" pitchFamily="18" charset="0"/>
              </a:rPr>
              <a:t>Part1. Comparison of different methods</a:t>
            </a:r>
          </a:p>
        </p:txBody>
      </p:sp>
      <p:sp>
        <p:nvSpPr>
          <p:cNvPr id="3" name="文本框 2">
            <a:extLst>
              <a:ext uri="{FF2B5EF4-FFF2-40B4-BE49-F238E27FC236}">
                <a16:creationId xmlns:a16="http://schemas.microsoft.com/office/drawing/2014/main" id="{433BFE01-7395-F440-AC52-3EB713BD05B0}"/>
              </a:ext>
            </a:extLst>
          </p:cNvPr>
          <p:cNvSpPr txBox="1"/>
          <p:nvPr/>
        </p:nvSpPr>
        <p:spPr>
          <a:xfrm>
            <a:off x="11402453" y="14508540"/>
            <a:ext cx="19371083" cy="2062103"/>
          </a:xfrm>
          <a:prstGeom prst="rect">
            <a:avLst/>
          </a:prstGeom>
          <a:noFill/>
        </p:spPr>
        <p:txBody>
          <a:bodyPr wrap="square" rtlCol="0">
            <a:spAutoFit/>
          </a:bodyPr>
          <a:lstStyle/>
          <a:p>
            <a:pPr algn="just"/>
            <a:r>
              <a:rPr lang="en-US" altLang="zh-CN" sz="3200" dirty="0">
                <a:effectLst/>
                <a:cs typeface="Times New Roman" panose="02020603050405020304" pitchFamily="18" charset="0"/>
              </a:rPr>
              <a:t>Separation results comparison of 4 different methods for SNPs data. Fig 1A, Classical PCA; Fig 1B, Multiple Dimensional Scaling; Fig 1C, TSNE after PCA; Fig 1D, Autoencoder</a:t>
            </a:r>
            <a:r>
              <a:rPr lang="en-US" altLang="zh-CN" sz="3200" baseline="30000" dirty="0">
                <a:effectLst/>
                <a:cs typeface="Times New Roman" panose="02020603050405020304" pitchFamily="18" charset="0"/>
              </a:rPr>
              <a:t>[2]</a:t>
            </a:r>
            <a:r>
              <a:rPr lang="en-US" altLang="zh-CN" sz="3200" dirty="0">
                <a:effectLst/>
                <a:cs typeface="Times New Roman" panose="02020603050405020304" pitchFamily="18" charset="0"/>
              </a:rPr>
              <a:t>. The result shows all 4 methods can separate 7 regions by SNPs data, while classical PCA got more intuitive shape.</a:t>
            </a:r>
          </a:p>
          <a:p>
            <a:pPr algn="just"/>
            <a:endParaRPr lang="zh-CN" altLang="en-US" sz="3200" dirty="0"/>
          </a:p>
        </p:txBody>
      </p:sp>
      <p:sp>
        <p:nvSpPr>
          <p:cNvPr id="6" name="文本框 5">
            <a:extLst>
              <a:ext uri="{FF2B5EF4-FFF2-40B4-BE49-F238E27FC236}">
                <a16:creationId xmlns:a16="http://schemas.microsoft.com/office/drawing/2014/main" id="{17D6A742-7943-3A49-BC5E-7A4F798F8972}"/>
              </a:ext>
            </a:extLst>
          </p:cNvPr>
          <p:cNvSpPr txBox="1"/>
          <p:nvPr/>
        </p:nvSpPr>
        <p:spPr>
          <a:xfrm>
            <a:off x="11386687" y="16270069"/>
            <a:ext cx="11000347" cy="1200329"/>
          </a:xfrm>
          <a:prstGeom prst="rect">
            <a:avLst/>
          </a:prstGeom>
          <a:noFill/>
        </p:spPr>
        <p:txBody>
          <a:bodyPr wrap="square" rtlCol="0">
            <a:spAutoFit/>
          </a:bodyPr>
          <a:lstStyle/>
          <a:p>
            <a:r>
              <a:rPr lang="en-US" altLang="zh-CN" sz="3600" b="1" dirty="0">
                <a:effectLst/>
                <a:cs typeface="Times New Roman" panose="02020603050405020304" pitchFamily="18" charset="0"/>
              </a:rPr>
              <a:t>Part 2. PCA results with reduced number of SNPs</a:t>
            </a:r>
          </a:p>
          <a:p>
            <a:pPr algn="l"/>
            <a:endParaRPr lang="zh-CN" altLang="en-US" sz="3600" b="1" dirty="0"/>
          </a:p>
        </p:txBody>
      </p:sp>
      <p:sp>
        <p:nvSpPr>
          <p:cNvPr id="7" name="文本框 6">
            <a:extLst>
              <a:ext uri="{FF2B5EF4-FFF2-40B4-BE49-F238E27FC236}">
                <a16:creationId xmlns:a16="http://schemas.microsoft.com/office/drawing/2014/main" id="{9FEE71B0-5DA2-5F45-BBB8-BF08BC3C94B7}"/>
              </a:ext>
            </a:extLst>
          </p:cNvPr>
          <p:cNvSpPr txBox="1"/>
          <p:nvPr/>
        </p:nvSpPr>
        <p:spPr>
          <a:xfrm>
            <a:off x="25387918" y="17138542"/>
            <a:ext cx="6082681" cy="4524315"/>
          </a:xfrm>
          <a:prstGeom prst="rect">
            <a:avLst/>
          </a:prstGeom>
          <a:noFill/>
        </p:spPr>
        <p:txBody>
          <a:bodyPr wrap="square" rtlCol="0">
            <a:spAutoFit/>
          </a:bodyPr>
          <a:lstStyle/>
          <a:p>
            <a:pPr algn="just"/>
            <a:r>
              <a:rPr lang="en-US" altLang="zh-CN" sz="3200" dirty="0">
                <a:effectLst/>
                <a:cs typeface="Times New Roman" panose="02020603050405020304" pitchFamily="18" charset="0"/>
              </a:rPr>
              <a:t>PCA results with randomly selected number of SNPs data. 10000, 1000 and 10 SNPs used in Fig 2A, Fig 2B and Fig 2C. Results of 10000 and 1000 SNPs are similar with Fig 1A. When the number of SNPs used in PCA reduced to 10, all 7 regions can no longer be separated. </a:t>
            </a:r>
          </a:p>
          <a:p>
            <a:pPr algn="just"/>
            <a:endParaRPr lang="zh-CN" altLang="en-US" sz="3200" dirty="0"/>
          </a:p>
        </p:txBody>
      </p:sp>
      <p:pic>
        <p:nvPicPr>
          <p:cNvPr id="8" name="图片 8">
            <a:extLst>
              <a:ext uri="{FF2B5EF4-FFF2-40B4-BE49-F238E27FC236}">
                <a16:creationId xmlns:a16="http://schemas.microsoft.com/office/drawing/2014/main" id="{EC2A5E66-02CB-264E-8782-94447608A70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215427" y="9265378"/>
            <a:ext cx="6939280" cy="5158659"/>
          </a:xfrm>
          <a:prstGeom prst="rect">
            <a:avLst/>
          </a:prstGeom>
        </p:spPr>
      </p:pic>
      <p:sp>
        <p:nvSpPr>
          <p:cNvPr id="10" name="文本框 9">
            <a:extLst>
              <a:ext uri="{FF2B5EF4-FFF2-40B4-BE49-F238E27FC236}">
                <a16:creationId xmlns:a16="http://schemas.microsoft.com/office/drawing/2014/main" id="{8B8ACBA2-DEBB-5C4A-801C-CBE1D16B632A}"/>
              </a:ext>
            </a:extLst>
          </p:cNvPr>
          <p:cNvSpPr txBox="1"/>
          <p:nvPr/>
        </p:nvSpPr>
        <p:spPr>
          <a:xfrm>
            <a:off x="32308592" y="14644949"/>
            <a:ext cx="10592008" cy="2554545"/>
          </a:xfrm>
          <a:prstGeom prst="rect">
            <a:avLst/>
          </a:prstGeom>
          <a:noFill/>
        </p:spPr>
        <p:txBody>
          <a:bodyPr wrap="square" rtlCol="0">
            <a:spAutoFit/>
          </a:bodyPr>
          <a:lstStyle/>
          <a:p>
            <a:r>
              <a:rPr lang="en-US" altLang="zh-CN" sz="3200" dirty="0">
                <a:effectLst/>
                <a:cs typeface="Times New Roman" panose="02020603050405020304" pitchFamily="18" charset="0"/>
              </a:rPr>
              <a:t>Further analysis in Chinese cohort shows Uighur (red circles) population is separated from the main cluster of Chinese people (blue circles) and more closed to Central/South Asia, which is consistent with our knowledge that the habitation of Uighur is neighbored to Central Asia. </a:t>
            </a:r>
          </a:p>
        </p:txBody>
      </p:sp>
      <p:sp>
        <p:nvSpPr>
          <p:cNvPr id="14" name="文本框 13">
            <a:extLst>
              <a:ext uri="{FF2B5EF4-FFF2-40B4-BE49-F238E27FC236}">
                <a16:creationId xmlns:a16="http://schemas.microsoft.com/office/drawing/2014/main" id="{31067EAC-5689-284F-80C8-3ABAED5D00BA}"/>
              </a:ext>
            </a:extLst>
          </p:cNvPr>
          <p:cNvSpPr txBox="1"/>
          <p:nvPr/>
        </p:nvSpPr>
        <p:spPr>
          <a:xfrm>
            <a:off x="11162570" y="22707600"/>
            <a:ext cx="20308029" cy="2219838"/>
          </a:xfrm>
          <a:prstGeom prst="rect">
            <a:avLst/>
          </a:prstGeom>
          <a:noFill/>
        </p:spPr>
        <p:txBody>
          <a:bodyPr wrap="square" rtlCol="0">
            <a:spAutoFit/>
          </a:bodyPr>
          <a:lstStyle/>
          <a:p>
            <a:pPr algn="just">
              <a:lnSpc>
                <a:spcPct val="110000"/>
              </a:lnSpc>
            </a:pPr>
            <a:r>
              <a:rPr lang="en-US" altLang="zh-CN" sz="3200" dirty="0">
                <a:effectLst/>
                <a:cs typeface="Times New Roman" panose="02020603050405020304" pitchFamily="18" charset="0"/>
              </a:rPr>
              <a:t>We used different number of SNPs features to predict the region of people and compared 5-fold accuracy to investigate the lower bond of SNPs number that can separate 7 regions. Fig 3A shows accuracy drop figure. The yellow line shows the accuracy drop with</a:t>
            </a:r>
            <a:r>
              <a:rPr lang="zh-CN" altLang="en-US" sz="3200" dirty="0">
                <a:effectLst/>
                <a:cs typeface="Times New Roman" panose="02020603050405020304" pitchFamily="18" charset="0"/>
              </a:rPr>
              <a:t> </a:t>
            </a:r>
            <a:r>
              <a:rPr lang="en-US" altLang="zh-CN" sz="3200" dirty="0">
                <a:effectLst/>
                <a:cs typeface="Times New Roman" panose="02020603050405020304" pitchFamily="18" charset="0"/>
              </a:rPr>
              <a:t>random selection. The blue line is the result that we reduced SNPs numbers based on feature importance. The result shows the most important 512 features can keep the original</a:t>
            </a:r>
            <a:r>
              <a:rPr lang="zh-CN" altLang="en-US" sz="3200" dirty="0">
                <a:effectLst/>
                <a:cs typeface="Times New Roman" panose="02020603050405020304" pitchFamily="18" charset="0"/>
              </a:rPr>
              <a:t> </a:t>
            </a:r>
            <a:r>
              <a:rPr lang="en-US" altLang="zh-CN" sz="3200" dirty="0">
                <a:effectLst/>
                <a:cs typeface="Times New Roman" panose="02020603050405020304" pitchFamily="18" charset="0"/>
              </a:rPr>
              <a:t>information.</a:t>
            </a:r>
          </a:p>
        </p:txBody>
      </p:sp>
      <p:sp>
        <p:nvSpPr>
          <p:cNvPr id="35" name="文本框 34">
            <a:extLst>
              <a:ext uri="{FF2B5EF4-FFF2-40B4-BE49-F238E27FC236}">
                <a16:creationId xmlns:a16="http://schemas.microsoft.com/office/drawing/2014/main" id="{4B7B39EF-BCEB-6A45-B2CA-E227B434ABAB}"/>
              </a:ext>
            </a:extLst>
          </p:cNvPr>
          <p:cNvSpPr txBox="1"/>
          <p:nvPr/>
        </p:nvSpPr>
        <p:spPr>
          <a:xfrm>
            <a:off x="11186218" y="25606541"/>
            <a:ext cx="6968141" cy="5469959"/>
          </a:xfrm>
          <a:prstGeom prst="rect">
            <a:avLst/>
          </a:prstGeom>
          <a:noFill/>
        </p:spPr>
        <p:txBody>
          <a:bodyPr wrap="square" rtlCol="0">
            <a:spAutoFit/>
          </a:bodyPr>
          <a:lstStyle/>
          <a:p>
            <a:pPr algn="just">
              <a:lnSpc>
                <a:spcPct val="110000"/>
              </a:lnSpc>
            </a:pPr>
            <a:r>
              <a:rPr lang="en-US" altLang="zh-CN" sz="3200" dirty="0">
                <a:effectLst/>
                <a:cs typeface="Times New Roman" panose="02020603050405020304" pitchFamily="18" charset="0"/>
              </a:rPr>
              <a:t>Fig 3B shows top 5 most important SNPs in the result of Random Forest</a:t>
            </a:r>
            <a:r>
              <a:rPr lang="en-US" altLang="zh-CN" sz="3200" baseline="30000" dirty="0">
                <a:effectLst/>
                <a:cs typeface="Times New Roman" panose="02020603050405020304" pitchFamily="18" charset="0"/>
              </a:rPr>
              <a:t>[3]</a:t>
            </a:r>
            <a:r>
              <a:rPr lang="en-US" altLang="zh-CN" sz="3200" dirty="0">
                <a:effectLst/>
                <a:cs typeface="Times New Roman" panose="02020603050405020304" pitchFamily="18" charset="0"/>
              </a:rPr>
              <a:t>. Fig 3C shows distributions of top 5 SNPs in 7 regions. Only East Asia and America cohorts are enriched with 1(AC) and 2(CC) genotypes for rs2280331. Similarly, only Africa is enriched in 1 and 2 genotypes for rs7758523. These results explain why top 5 SNPs are most important for region separation.</a:t>
            </a:r>
          </a:p>
        </p:txBody>
      </p:sp>
      <p:sp>
        <p:nvSpPr>
          <p:cNvPr id="36" name="文本框 35">
            <a:extLst>
              <a:ext uri="{FF2B5EF4-FFF2-40B4-BE49-F238E27FC236}">
                <a16:creationId xmlns:a16="http://schemas.microsoft.com/office/drawing/2014/main" id="{F7F13C1F-5938-F544-A59E-1AB663AC225A}"/>
              </a:ext>
            </a:extLst>
          </p:cNvPr>
          <p:cNvSpPr txBox="1"/>
          <p:nvPr/>
        </p:nvSpPr>
        <p:spPr>
          <a:xfrm>
            <a:off x="21230415" y="22098000"/>
            <a:ext cx="11000347" cy="646331"/>
          </a:xfrm>
          <a:prstGeom prst="rect">
            <a:avLst/>
          </a:prstGeom>
          <a:noFill/>
        </p:spPr>
        <p:txBody>
          <a:bodyPr wrap="square" rtlCol="0">
            <a:spAutoFit/>
          </a:bodyPr>
          <a:lstStyle/>
          <a:p>
            <a:r>
              <a:rPr lang="en-US" altLang="zh-CN" sz="3600" b="1" dirty="0">
                <a:effectLst/>
                <a:cs typeface="Times New Roman" panose="02020603050405020304" pitchFamily="18" charset="0"/>
              </a:rPr>
              <a:t>Part 3. Statistical analysis with machine learning</a:t>
            </a:r>
          </a:p>
        </p:txBody>
      </p:sp>
      <p:pic>
        <p:nvPicPr>
          <p:cNvPr id="18" name="图片 17">
            <a:extLst>
              <a:ext uri="{FF2B5EF4-FFF2-40B4-BE49-F238E27FC236}">
                <a16:creationId xmlns:a16="http://schemas.microsoft.com/office/drawing/2014/main" id="{BA90047A-D6A5-EA43-9B9A-C17A8CE5D958}"/>
              </a:ext>
            </a:extLst>
          </p:cNvPr>
          <p:cNvPicPr>
            <a:picLocks noChangeAspect="1"/>
          </p:cNvPicPr>
          <p:nvPr/>
        </p:nvPicPr>
        <p:blipFill>
          <a:blip r:embed="rId8"/>
          <a:stretch>
            <a:fillRect/>
          </a:stretch>
        </p:blipFill>
        <p:spPr>
          <a:xfrm>
            <a:off x="18744040" y="25068330"/>
            <a:ext cx="12802760" cy="7011870"/>
          </a:xfrm>
          <a:prstGeom prst="rect">
            <a:avLst/>
          </a:prstGeom>
          <a:ln>
            <a:solidFill>
              <a:srgbClr val="7030A0"/>
            </a:solidFill>
          </a:ln>
        </p:spPr>
      </p:pic>
      <p:sp>
        <p:nvSpPr>
          <p:cNvPr id="41" name="文本框 40">
            <a:extLst>
              <a:ext uri="{FF2B5EF4-FFF2-40B4-BE49-F238E27FC236}">
                <a16:creationId xmlns:a16="http://schemas.microsoft.com/office/drawing/2014/main" id="{C15EB90D-9A94-C34E-9BDD-E54A16E2EA97}"/>
              </a:ext>
            </a:extLst>
          </p:cNvPr>
          <p:cNvSpPr txBox="1"/>
          <p:nvPr/>
        </p:nvSpPr>
        <p:spPr>
          <a:xfrm>
            <a:off x="32284526" y="8527077"/>
            <a:ext cx="9999899" cy="646331"/>
          </a:xfrm>
          <a:prstGeom prst="rect">
            <a:avLst/>
          </a:prstGeom>
          <a:noFill/>
        </p:spPr>
        <p:txBody>
          <a:bodyPr wrap="square" rtlCol="0">
            <a:spAutoFit/>
          </a:bodyPr>
          <a:lstStyle/>
          <a:p>
            <a:r>
              <a:rPr lang="en-US" altLang="zh-CN" sz="3600" b="1" dirty="0">
                <a:effectLst/>
                <a:cs typeface="Times New Roman" panose="02020603050405020304" pitchFamily="18" charset="0"/>
              </a:rPr>
              <a:t>Part4. Case</a:t>
            </a:r>
            <a:r>
              <a:rPr lang="zh-CN" altLang="en-US" sz="3600" b="1" dirty="0">
                <a:effectLst/>
                <a:cs typeface="Times New Roman" panose="02020603050405020304" pitchFamily="18" charset="0"/>
              </a:rPr>
              <a:t> </a:t>
            </a:r>
            <a:r>
              <a:rPr lang="en-US" altLang="zh-CN" sz="3600" b="1" dirty="0">
                <a:effectLst/>
                <a:cs typeface="Times New Roman" panose="02020603050405020304" pitchFamily="18" charset="0"/>
              </a:rPr>
              <a:t>study</a:t>
            </a:r>
          </a:p>
        </p:txBody>
      </p:sp>
      <p:sp>
        <p:nvSpPr>
          <p:cNvPr id="42" name="Rectangle 90">
            <a:extLst>
              <a:ext uri="{FF2B5EF4-FFF2-40B4-BE49-F238E27FC236}">
                <a16:creationId xmlns:a16="http://schemas.microsoft.com/office/drawing/2014/main" id="{D929A62A-DE01-8446-B6B5-DA2B4B0EFA1F}"/>
              </a:ext>
            </a:extLst>
          </p:cNvPr>
          <p:cNvSpPr/>
          <p:nvPr/>
        </p:nvSpPr>
        <p:spPr>
          <a:xfrm>
            <a:off x="32082686" y="18668999"/>
            <a:ext cx="10892601" cy="7100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latin typeface="+mj-lt"/>
            </a:endParaRPr>
          </a:p>
        </p:txBody>
      </p:sp>
      <p:sp>
        <p:nvSpPr>
          <p:cNvPr id="43" name="文本框 42">
            <a:extLst>
              <a:ext uri="{FF2B5EF4-FFF2-40B4-BE49-F238E27FC236}">
                <a16:creationId xmlns:a16="http://schemas.microsoft.com/office/drawing/2014/main" id="{873CAD35-A018-D442-A28E-FFE702421D82}"/>
              </a:ext>
            </a:extLst>
          </p:cNvPr>
          <p:cNvSpPr txBox="1"/>
          <p:nvPr/>
        </p:nvSpPr>
        <p:spPr>
          <a:xfrm>
            <a:off x="32184847" y="27021441"/>
            <a:ext cx="10592008" cy="2500493"/>
          </a:xfrm>
          <a:prstGeom prst="rect">
            <a:avLst/>
          </a:prstGeom>
          <a:noFill/>
        </p:spPr>
        <p:txBody>
          <a:bodyPr wrap="square" rtlCol="0">
            <a:spAutoFit/>
          </a:bodyPr>
          <a:lstStyle/>
          <a:p>
            <a:pPr>
              <a:lnSpc>
                <a:spcPct val="110000"/>
              </a:lnSpc>
            </a:pPr>
            <a:r>
              <a:rPr lang="en-US" altLang="zh-CN" dirty="0">
                <a:effectLst/>
                <a:cs typeface="Times New Roman" panose="02020603050405020304" pitchFamily="18" charset="0"/>
              </a:rPr>
              <a:t>1.</a:t>
            </a:r>
            <a:r>
              <a:rPr lang="zh-CN" altLang="en-US" dirty="0">
                <a:effectLst/>
                <a:cs typeface="Times New Roman" panose="02020603050405020304" pitchFamily="18" charset="0"/>
              </a:rPr>
              <a:t> </a:t>
            </a:r>
            <a:r>
              <a:rPr lang="en-US" altLang="zh-CN" dirty="0">
                <a:effectLst/>
                <a:cs typeface="Times New Roman" panose="02020603050405020304" pitchFamily="18" charset="0"/>
              </a:rPr>
              <a:t>1000 Genomes Project Consortium. A global reference for human genetic variation[J]. Nature, 2015, 526(7571): 68-74.</a:t>
            </a:r>
          </a:p>
          <a:p>
            <a:pPr>
              <a:lnSpc>
                <a:spcPct val="110000"/>
              </a:lnSpc>
            </a:pPr>
            <a:r>
              <a:rPr lang="en-US" altLang="zh-CN" dirty="0">
                <a:effectLst/>
                <a:cs typeface="Times New Roman" panose="02020603050405020304" pitchFamily="18" charset="0"/>
              </a:rPr>
              <a:t>2.</a:t>
            </a:r>
            <a:r>
              <a:rPr lang="zh-CN" altLang="en-US" dirty="0">
                <a:effectLst/>
                <a:cs typeface="Times New Roman" panose="02020603050405020304" pitchFamily="18" charset="0"/>
              </a:rPr>
              <a:t> </a:t>
            </a:r>
            <a:r>
              <a:rPr lang="en-US" altLang="zh-CN" dirty="0">
                <a:effectLst/>
                <a:cs typeface="Times New Roman" panose="02020603050405020304" pitchFamily="18" charset="0"/>
              </a:rPr>
              <a:t>Wang Y, Yao H, Zhao S. Auto-encoder based dimensionality reduction[J]. Neurocomputing, 2016, 184: 232-242.</a:t>
            </a:r>
          </a:p>
          <a:p>
            <a:pPr>
              <a:lnSpc>
                <a:spcPct val="110000"/>
              </a:lnSpc>
            </a:pPr>
            <a:r>
              <a:rPr lang="en-US" altLang="zh-CN" dirty="0">
                <a:effectLst/>
                <a:cs typeface="Times New Roman" panose="02020603050405020304" pitchFamily="18" charset="0"/>
              </a:rPr>
              <a:t>3.</a:t>
            </a:r>
            <a:r>
              <a:rPr lang="zh-CN" altLang="en-US" dirty="0">
                <a:effectLst/>
                <a:cs typeface="Times New Roman" panose="02020603050405020304" pitchFamily="18" charset="0"/>
              </a:rPr>
              <a:t> </a:t>
            </a:r>
            <a:r>
              <a:rPr lang="en-US" altLang="zh-CN" dirty="0" err="1">
                <a:effectLst/>
                <a:cs typeface="Times New Roman" panose="02020603050405020304" pitchFamily="18" charset="0"/>
              </a:rPr>
              <a:t>Botta</a:t>
            </a:r>
            <a:r>
              <a:rPr lang="en-US" altLang="zh-CN" dirty="0">
                <a:effectLst/>
                <a:cs typeface="Times New Roman" panose="02020603050405020304" pitchFamily="18" charset="0"/>
              </a:rPr>
              <a:t> V, </a:t>
            </a:r>
            <a:r>
              <a:rPr lang="en-US" altLang="zh-CN" dirty="0" err="1">
                <a:effectLst/>
                <a:cs typeface="Times New Roman" panose="02020603050405020304" pitchFamily="18" charset="0"/>
              </a:rPr>
              <a:t>Louppe</a:t>
            </a:r>
            <a:r>
              <a:rPr lang="en-US" altLang="zh-CN" dirty="0">
                <a:effectLst/>
                <a:cs typeface="Times New Roman" panose="02020603050405020304" pitchFamily="18" charset="0"/>
              </a:rPr>
              <a:t> G, </a:t>
            </a:r>
            <a:r>
              <a:rPr lang="en-US" altLang="zh-CN" dirty="0" err="1">
                <a:effectLst/>
                <a:cs typeface="Times New Roman" panose="02020603050405020304" pitchFamily="18" charset="0"/>
              </a:rPr>
              <a:t>Geurts</a:t>
            </a:r>
            <a:r>
              <a:rPr lang="en-US" altLang="zh-CN" dirty="0">
                <a:effectLst/>
                <a:cs typeface="Times New Roman" panose="02020603050405020304" pitchFamily="18" charset="0"/>
              </a:rPr>
              <a:t> P, et al. Exploiting SNP correlations within random forest for genome-wide association studies[J]. </a:t>
            </a:r>
            <a:r>
              <a:rPr lang="en-US" altLang="zh-CN" dirty="0" err="1">
                <a:effectLst/>
                <a:cs typeface="Times New Roman" panose="02020603050405020304" pitchFamily="18" charset="0"/>
              </a:rPr>
              <a:t>PloS</a:t>
            </a:r>
            <a:r>
              <a:rPr lang="en-US" altLang="zh-CN" dirty="0">
                <a:effectLst/>
                <a:cs typeface="Times New Roman" panose="02020603050405020304" pitchFamily="18" charset="0"/>
              </a:rPr>
              <a:t> one, 2014, 9(4).</a:t>
            </a:r>
          </a:p>
        </p:txBody>
      </p:sp>
      <p:sp>
        <p:nvSpPr>
          <p:cNvPr id="44" name="Rectangle 10">
            <a:extLst>
              <a:ext uri="{FF2B5EF4-FFF2-40B4-BE49-F238E27FC236}">
                <a16:creationId xmlns:a16="http://schemas.microsoft.com/office/drawing/2014/main" id="{5F6D64D0-BA60-384A-B5E5-6E6BE68A3DFD}"/>
              </a:ext>
            </a:extLst>
          </p:cNvPr>
          <p:cNvSpPr>
            <a:spLocks noChangeArrowheads="1"/>
          </p:cNvSpPr>
          <p:nvPr/>
        </p:nvSpPr>
        <p:spPr bwMode="auto">
          <a:xfrm>
            <a:off x="32058880" y="29800658"/>
            <a:ext cx="10917920" cy="907942"/>
          </a:xfrm>
          <a:prstGeom prst="snipRoundRect">
            <a:avLst>
              <a:gd name="adj1" fmla="val 0"/>
              <a:gd name="adj2" fmla="val 46622"/>
            </a:avLst>
          </a:prstGeom>
          <a:solidFill>
            <a:schemeClr val="bg1">
              <a:lumMod val="50000"/>
            </a:schemeClr>
          </a:solidFill>
          <a:ln w="12700">
            <a:noFill/>
            <a:miter lim="800000"/>
          </a:ln>
        </p:spPr>
        <p:txBody>
          <a:bodyPr wrap="none" lIns="274320" tIns="73152" rIns="274320" bIns="68563" anchor="ctr" anchorCtr="0"/>
          <a:lstStyle>
            <a:defPPr>
              <a:defRPr kern="1200" smtId="4294967295"/>
            </a:defPPr>
          </a:lstStyle>
          <a:p>
            <a:pPr defTabSz="4702588">
              <a:defRPr/>
            </a:pPr>
            <a:r>
              <a:rPr lang="en-US" altLang="zh-CN" sz="3600" b="1" dirty="0">
                <a:solidFill>
                  <a:schemeClr val="bg1"/>
                </a:solidFill>
                <a:effectLst/>
                <a:latin typeface="Quattrocento" panose="02020802030000000404" pitchFamily="18" charset="0"/>
              </a:rPr>
              <a:t>Contribution</a:t>
            </a:r>
            <a:endParaRPr lang="en-US" sz="3600" b="1" dirty="0">
              <a:solidFill>
                <a:schemeClr val="bg1"/>
              </a:solidFill>
              <a:effectLst/>
              <a:latin typeface="Quattrocento" panose="02020802030000000404" pitchFamily="18" charset="0"/>
            </a:endParaRPr>
          </a:p>
        </p:txBody>
      </p:sp>
      <p:sp>
        <p:nvSpPr>
          <p:cNvPr id="45" name="Rectangle 90">
            <a:extLst>
              <a:ext uri="{FF2B5EF4-FFF2-40B4-BE49-F238E27FC236}">
                <a16:creationId xmlns:a16="http://schemas.microsoft.com/office/drawing/2014/main" id="{C5B07BEF-34FE-A647-96FC-BA3987359C0F}"/>
              </a:ext>
            </a:extLst>
          </p:cNvPr>
          <p:cNvSpPr/>
          <p:nvPr/>
        </p:nvSpPr>
        <p:spPr>
          <a:xfrm>
            <a:off x="32058880" y="30708600"/>
            <a:ext cx="10843942" cy="1496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latin typeface="+mj-lt"/>
            </a:endParaRPr>
          </a:p>
        </p:txBody>
      </p:sp>
      <p:sp>
        <p:nvSpPr>
          <p:cNvPr id="46" name="文本框 45">
            <a:extLst>
              <a:ext uri="{FF2B5EF4-FFF2-40B4-BE49-F238E27FC236}">
                <a16:creationId xmlns:a16="http://schemas.microsoft.com/office/drawing/2014/main" id="{D01B2EBF-C204-AE4F-AFC3-9996F29D6F73}"/>
              </a:ext>
            </a:extLst>
          </p:cNvPr>
          <p:cNvSpPr txBox="1"/>
          <p:nvPr/>
        </p:nvSpPr>
        <p:spPr>
          <a:xfrm>
            <a:off x="32269456" y="31041573"/>
            <a:ext cx="9169055" cy="830997"/>
          </a:xfrm>
          <a:prstGeom prst="rect">
            <a:avLst/>
          </a:prstGeom>
          <a:noFill/>
        </p:spPr>
        <p:txBody>
          <a:bodyPr wrap="square" rtlCol="0">
            <a:spAutoFit/>
          </a:bodyPr>
          <a:lstStyle/>
          <a:p>
            <a:r>
              <a:rPr lang="en-US" altLang="zh-CN" dirty="0">
                <a:effectLst/>
                <a:cs typeface="Times New Roman" panose="02020603050405020304" pitchFamily="18" charset="0"/>
              </a:rPr>
              <a:t>Dimensionality reduction,</a:t>
            </a:r>
            <a:r>
              <a:rPr lang="zh-CN" altLang="en-US" dirty="0">
                <a:effectLst/>
                <a:cs typeface="Times New Roman" panose="02020603050405020304" pitchFamily="18" charset="0"/>
              </a:rPr>
              <a:t> </a:t>
            </a:r>
            <a:r>
              <a:rPr lang="en-US" altLang="zh-CN" dirty="0">
                <a:effectLst/>
                <a:cs typeface="Times New Roman" panose="02020603050405020304" pitchFamily="18" charset="0"/>
              </a:rPr>
              <a:t>machine</a:t>
            </a:r>
            <a:r>
              <a:rPr lang="zh-CN" altLang="en-US" dirty="0">
                <a:effectLst/>
                <a:cs typeface="Times New Roman" panose="02020603050405020304" pitchFamily="18" charset="0"/>
              </a:rPr>
              <a:t> </a:t>
            </a:r>
            <a:r>
              <a:rPr lang="en-US" altLang="zh-CN" dirty="0">
                <a:effectLst/>
                <a:cs typeface="Times New Roman" panose="02020603050405020304" pitchFamily="18" charset="0"/>
              </a:rPr>
              <a:t>learning</a:t>
            </a:r>
            <a:r>
              <a:rPr lang="zh-CN" altLang="en-US" dirty="0">
                <a:effectLst/>
                <a:cs typeface="Times New Roman" panose="02020603050405020304" pitchFamily="18" charset="0"/>
              </a:rPr>
              <a:t>   </a:t>
            </a:r>
            <a:r>
              <a:rPr lang="en-US" altLang="zh-CN" dirty="0">
                <a:effectLst/>
                <a:cs typeface="Times New Roman" panose="02020603050405020304" pitchFamily="18" charset="0"/>
                <a:sym typeface="Wingdings"/>
              </a:rPr>
              <a:t> </a:t>
            </a:r>
            <a:r>
              <a:rPr lang="en-US" altLang="zh-CN" dirty="0" err="1">
                <a:effectLst/>
                <a:cs typeface="Times New Roman" panose="02020603050405020304" pitchFamily="18" charset="0"/>
              </a:rPr>
              <a:t>Yingxi</a:t>
            </a:r>
            <a:r>
              <a:rPr lang="zh-CN" altLang="en-US" dirty="0">
                <a:effectLst/>
                <a:cs typeface="Times New Roman" panose="02020603050405020304" pitchFamily="18" charset="0"/>
              </a:rPr>
              <a:t> </a:t>
            </a:r>
            <a:r>
              <a:rPr lang="en-US" altLang="zh-CN" dirty="0">
                <a:effectLst/>
                <a:cs typeface="Times New Roman" panose="02020603050405020304" pitchFamily="18" charset="0"/>
              </a:rPr>
              <a:t>YANG</a:t>
            </a:r>
          </a:p>
          <a:p>
            <a:r>
              <a:rPr lang="en-US" altLang="zh-CN" dirty="0">
                <a:effectLst/>
                <a:cs typeface="Times New Roman" panose="02020603050405020304" pitchFamily="18" charset="0"/>
                <a:sym typeface="Wingdings"/>
              </a:rPr>
              <a:t>Machine</a:t>
            </a:r>
            <a:r>
              <a:rPr lang="zh-CN" altLang="en-US" dirty="0">
                <a:effectLst/>
                <a:cs typeface="Times New Roman" panose="02020603050405020304" pitchFamily="18" charset="0"/>
                <a:sym typeface="Wingdings"/>
              </a:rPr>
              <a:t> </a:t>
            </a:r>
            <a:r>
              <a:rPr lang="en-US" altLang="zh-CN" dirty="0">
                <a:effectLst/>
                <a:cs typeface="Times New Roman" panose="02020603050405020304" pitchFamily="18" charset="0"/>
                <a:sym typeface="Wingdings"/>
              </a:rPr>
              <a:t>learning,</a:t>
            </a:r>
            <a:r>
              <a:rPr lang="zh-CN" altLang="en-US" dirty="0">
                <a:effectLst/>
                <a:cs typeface="Times New Roman" panose="02020603050405020304" pitchFamily="18" charset="0"/>
                <a:sym typeface="Wingdings"/>
              </a:rPr>
              <a:t> </a:t>
            </a:r>
            <a:r>
              <a:rPr lang="en-US" altLang="zh-CN" dirty="0">
                <a:effectLst/>
                <a:cs typeface="Times New Roman" panose="02020603050405020304" pitchFamily="18" charset="0"/>
                <a:sym typeface="Wingdings"/>
              </a:rPr>
              <a:t>case</a:t>
            </a:r>
            <a:r>
              <a:rPr lang="zh-CN" altLang="en-US" dirty="0">
                <a:effectLst/>
                <a:cs typeface="Times New Roman" panose="02020603050405020304" pitchFamily="18" charset="0"/>
                <a:sym typeface="Wingdings"/>
              </a:rPr>
              <a:t> </a:t>
            </a:r>
            <a:r>
              <a:rPr lang="en-US" altLang="zh-CN" dirty="0">
                <a:effectLst/>
                <a:cs typeface="Times New Roman" panose="02020603050405020304" pitchFamily="18" charset="0"/>
                <a:sym typeface="Wingdings"/>
              </a:rPr>
              <a:t>study</a:t>
            </a:r>
            <a:r>
              <a:rPr lang="zh-CN" altLang="en-US" dirty="0">
                <a:effectLst/>
                <a:cs typeface="Times New Roman" panose="02020603050405020304" pitchFamily="18" charset="0"/>
                <a:sym typeface="Wingdings"/>
              </a:rPr>
              <a:t>   </a:t>
            </a:r>
            <a:r>
              <a:rPr lang="en-US" altLang="zh-CN" dirty="0">
                <a:effectLst/>
                <a:cs typeface="Times New Roman" panose="02020603050405020304" pitchFamily="18" charset="0"/>
                <a:sym typeface="Wingdings"/>
              </a:rPr>
              <a:t> </a:t>
            </a:r>
            <a:r>
              <a:rPr lang="en-US" altLang="zh-CN" dirty="0" err="1">
                <a:effectLst/>
                <a:cs typeface="Times New Roman" panose="02020603050405020304" pitchFamily="18" charset="0"/>
                <a:sym typeface="Wingdings"/>
              </a:rPr>
              <a:t>Hanli</a:t>
            </a:r>
            <a:r>
              <a:rPr lang="zh-CN" altLang="en-US" dirty="0">
                <a:effectLst/>
                <a:cs typeface="Times New Roman" panose="02020603050405020304" pitchFamily="18" charset="0"/>
                <a:sym typeface="Wingdings"/>
              </a:rPr>
              <a:t> </a:t>
            </a:r>
            <a:r>
              <a:rPr lang="en-US" altLang="zh-CN" dirty="0">
                <a:effectLst/>
                <a:cs typeface="Times New Roman" panose="02020603050405020304" pitchFamily="18" charset="0"/>
                <a:sym typeface="Wingdings"/>
              </a:rPr>
              <a:t>Huang</a:t>
            </a:r>
            <a:endParaRPr lang="en-US" altLang="zh-CN" dirty="0">
              <a:effectLst/>
              <a:cs typeface="Times New Roman" panose="02020603050405020304" pitchFamily="18" charset="0"/>
            </a:endParaRPr>
          </a:p>
        </p:txBody>
      </p:sp>
      <p:sp>
        <p:nvSpPr>
          <p:cNvPr id="9" name="文本框 8">
            <a:extLst>
              <a:ext uri="{FF2B5EF4-FFF2-40B4-BE49-F238E27FC236}">
                <a16:creationId xmlns:a16="http://schemas.microsoft.com/office/drawing/2014/main" id="{5AD823B9-ACA8-BE40-927B-70A273991C00}"/>
              </a:ext>
            </a:extLst>
          </p:cNvPr>
          <p:cNvSpPr txBox="1"/>
          <p:nvPr/>
        </p:nvSpPr>
        <p:spPr>
          <a:xfrm>
            <a:off x="21032787" y="16806069"/>
            <a:ext cx="1828800" cy="1828800"/>
          </a:xfrm>
          <a:prstGeom prst="rect">
            <a:avLst/>
          </a:prstGeom>
          <a:noFill/>
        </p:spPr>
        <p:txBody>
          <a:bodyPr wrap="square" rtlCol="0">
            <a:spAutoFit/>
          </a:bodyPr>
          <a:lstStyle/>
          <a:p>
            <a:pPr algn="l"/>
            <a:endParaRPr lang="zh-CN" altLang="en-US" dirty="0"/>
          </a:p>
        </p:txBody>
      </p:sp>
      <p:sp>
        <p:nvSpPr>
          <p:cNvPr id="11" name="文本框 10">
            <a:extLst>
              <a:ext uri="{FF2B5EF4-FFF2-40B4-BE49-F238E27FC236}">
                <a16:creationId xmlns:a16="http://schemas.microsoft.com/office/drawing/2014/main" id="{C0B103C7-9CD7-384C-8194-C8A955AAC13B}"/>
              </a:ext>
            </a:extLst>
          </p:cNvPr>
          <p:cNvSpPr txBox="1"/>
          <p:nvPr/>
        </p:nvSpPr>
        <p:spPr>
          <a:xfrm>
            <a:off x="32156400" y="18727022"/>
            <a:ext cx="10591767" cy="6876178"/>
          </a:xfrm>
          <a:prstGeom prst="rect">
            <a:avLst/>
          </a:prstGeom>
          <a:noFill/>
        </p:spPr>
        <p:txBody>
          <a:bodyPr wrap="square" rtlCol="0">
            <a:spAutoFit/>
          </a:bodyPr>
          <a:lstStyle/>
          <a:p>
            <a:pPr algn="just">
              <a:lnSpc>
                <a:spcPct val="110000"/>
              </a:lnSpc>
            </a:pPr>
            <a:r>
              <a:rPr lang="en-US" altLang="zh-CN" sz="3100" dirty="0">
                <a:effectLst/>
                <a:cs typeface="Times New Roman" panose="02020603050405020304" pitchFamily="18" charset="0"/>
              </a:rPr>
              <a:t>In this project, we explored how less SNPs used that can still separate regions of people. If we ranked the SNPs importance by Random Forest, the number of SNPs can be reduced to 512 and still kept the prediction accuracy and well separation. For random selection, the number was larger. </a:t>
            </a:r>
          </a:p>
          <a:p>
            <a:pPr algn="just">
              <a:lnSpc>
                <a:spcPct val="110000"/>
              </a:lnSpc>
            </a:pPr>
            <a:endParaRPr lang="en-US" altLang="zh-CN" sz="3100" dirty="0">
              <a:effectLst/>
              <a:cs typeface="Times New Roman" panose="02020603050405020304" pitchFamily="18" charset="0"/>
            </a:endParaRPr>
          </a:p>
          <a:p>
            <a:pPr>
              <a:lnSpc>
                <a:spcPct val="110000"/>
              </a:lnSpc>
            </a:pPr>
            <a:r>
              <a:rPr lang="en-US" altLang="zh-CN" sz="3100" dirty="0">
                <a:effectLst/>
                <a:cs typeface="Times New Roman" panose="02020603050405020304" pitchFamily="18" charset="0"/>
              </a:rPr>
              <a:t>Further we </a:t>
            </a:r>
            <a:r>
              <a:rPr lang="en-US" altLang="zh-CN" sz="3100" dirty="0" err="1">
                <a:effectLst/>
                <a:cs typeface="Times New Roman" panose="02020603050405020304" pitchFamily="18" charset="0"/>
              </a:rPr>
              <a:t>analysed</a:t>
            </a:r>
            <a:r>
              <a:rPr lang="en-US" altLang="zh-CN" sz="3100" dirty="0">
                <a:effectLst/>
                <a:cs typeface="Times New Roman" panose="02020603050405020304" pitchFamily="18" charset="0"/>
              </a:rPr>
              <a:t> the distributions of top 5 important SNPs in 7 regions cohorts. Interestingly, each of them enriched in specific regions with different genotypes, what explained their importance rank in Random Forest selection.</a:t>
            </a:r>
            <a:r>
              <a:rPr lang="zh-CN" altLang="en-US" sz="3100" dirty="0">
                <a:effectLst/>
                <a:cs typeface="Times New Roman" panose="02020603050405020304" pitchFamily="18" charset="0"/>
              </a:rPr>
              <a:t> </a:t>
            </a:r>
            <a:r>
              <a:rPr lang="en-US" altLang="zh-CN" sz="3100" dirty="0">
                <a:effectLst/>
                <a:cs typeface="Times New Roman" panose="02020603050405020304" pitchFamily="18" charset="0"/>
              </a:rPr>
              <a:t>Case study shows more detail and interesting information could be dug out in the future analysis. The relationship between PCA result and other labels is also informative. </a:t>
            </a:r>
          </a:p>
        </p:txBody>
      </p:sp>
      <p:pic>
        <p:nvPicPr>
          <p:cNvPr id="12" name="图片 12">
            <a:extLst>
              <a:ext uri="{FF2B5EF4-FFF2-40B4-BE49-F238E27FC236}">
                <a16:creationId xmlns:a16="http://schemas.microsoft.com/office/drawing/2014/main" id="{99F9B9A8-0C2F-3A47-9FDA-6E15CBD7D56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6632" y="28682437"/>
            <a:ext cx="10123591" cy="3473963"/>
          </a:xfrm>
          <a:prstGeom prst="rect">
            <a:avLst/>
          </a:prstGeom>
        </p:spPr>
      </p:pic>
      <p:sp>
        <p:nvSpPr>
          <p:cNvPr id="39" name="TextBox 64">
            <a:extLst>
              <a:ext uri="{FF2B5EF4-FFF2-40B4-BE49-F238E27FC236}">
                <a16:creationId xmlns:a16="http://schemas.microsoft.com/office/drawing/2014/main" id="{96154A87-3970-8842-8F84-1FBA05BFFEFA}"/>
              </a:ext>
            </a:extLst>
          </p:cNvPr>
          <p:cNvSpPr txBox="1"/>
          <p:nvPr/>
        </p:nvSpPr>
        <p:spPr>
          <a:xfrm>
            <a:off x="38882639" y="2059253"/>
            <a:ext cx="4398961" cy="1138773"/>
          </a:xfrm>
          <a:prstGeom prst="rect">
            <a:avLst/>
          </a:prstGeom>
          <a:noFill/>
        </p:spPr>
        <p:txBody>
          <a:bodyPr wrap="none" rtlCol="0">
            <a:spAutoFit/>
          </a:bodyPr>
          <a:lstStyle/>
          <a:p>
            <a:r>
              <a:rPr lang="en-US" sz="3400" dirty="0">
                <a:solidFill>
                  <a:schemeClr val="bg1"/>
                </a:solidFill>
                <a:latin typeface="Helvetica" charset="0"/>
                <a:ea typeface="Helvetica" charset="0"/>
                <a:cs typeface="Helvetica" charset="0"/>
              </a:rPr>
              <a:t>Presented by</a:t>
            </a:r>
          </a:p>
          <a:p>
            <a:r>
              <a:rPr lang="en-US" sz="3400" b="1" dirty="0">
                <a:solidFill>
                  <a:schemeClr val="bg1"/>
                </a:solidFill>
                <a:latin typeface="Helvetica" charset="0"/>
                <a:ea typeface="Helvetica" charset="0"/>
                <a:cs typeface="Helvetica" charset="0"/>
              </a:rPr>
              <a:t>Wang</a:t>
            </a:r>
            <a:r>
              <a:rPr lang="en-US" sz="3400" dirty="0">
                <a:solidFill>
                  <a:schemeClr val="bg1"/>
                </a:solidFill>
                <a:latin typeface="Helvetica" charset="0"/>
                <a:ea typeface="Helvetica" charset="0"/>
                <a:cs typeface="Helvetica" charset="0"/>
              </a:rPr>
              <a:t> Genomics Lab</a:t>
            </a:r>
          </a:p>
        </p:txBody>
      </p:sp>
      <p:pic>
        <p:nvPicPr>
          <p:cNvPr id="13" name="图片 12">
            <a:extLst>
              <a:ext uri="{FF2B5EF4-FFF2-40B4-BE49-F238E27FC236}">
                <a16:creationId xmlns:a16="http://schemas.microsoft.com/office/drawing/2014/main" id="{46AAC6AB-0DEF-A146-8790-CE316436E157}"/>
              </a:ext>
            </a:extLst>
          </p:cNvPr>
          <p:cNvPicPr>
            <a:picLocks noChangeAspect="1"/>
          </p:cNvPicPr>
          <p:nvPr/>
        </p:nvPicPr>
        <p:blipFill>
          <a:blip r:embed="rId10"/>
          <a:stretch>
            <a:fillRect/>
          </a:stretch>
        </p:blipFill>
        <p:spPr>
          <a:xfrm>
            <a:off x="39865300" y="793955"/>
            <a:ext cx="1854200" cy="1155700"/>
          </a:xfrm>
          <a:prstGeom prst="rect">
            <a:avLst/>
          </a:prstGeom>
        </p:spPr>
      </p:pic>
      <p:sp>
        <p:nvSpPr>
          <p:cNvPr id="47" name="TextBox 19">
            <a:extLst>
              <a:ext uri="{FF2B5EF4-FFF2-40B4-BE49-F238E27FC236}">
                <a16:creationId xmlns:a16="http://schemas.microsoft.com/office/drawing/2014/main" id="{C16D771D-38D5-224E-A179-84A405384B68}"/>
              </a:ext>
            </a:extLst>
          </p:cNvPr>
          <p:cNvSpPr txBox="1">
            <a:spLocks noChangeArrowheads="1"/>
          </p:cNvSpPr>
          <p:nvPr/>
        </p:nvSpPr>
        <p:spPr bwMode="auto">
          <a:xfrm>
            <a:off x="808697" y="8923591"/>
            <a:ext cx="9779912" cy="9803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sz="3200" dirty="0">
                <a:effectLst/>
                <a:latin typeface="Times New Roman" panose="02020603050405020304" pitchFamily="18" charset="0"/>
                <a:cs typeface="Times New Roman" panose="02020603050405020304" pitchFamily="18" charset="0"/>
              </a:rPr>
              <a:t>Single-nucleotide polymorphisms (SNPs) is a substitution of a single nucleotide that occurs at a specific position in the genome, where each variation is present at a level of 0.5% from person to person in the population</a:t>
            </a:r>
            <a:r>
              <a:rPr lang="en-US" altLang="zh-CN" sz="3200" baseline="30000" dirty="0">
                <a:effectLst/>
                <a:latin typeface="Times New Roman" panose="02020603050405020304" pitchFamily="18" charset="0"/>
                <a:cs typeface="Times New Roman" panose="02020603050405020304" pitchFamily="18" charset="0"/>
              </a:rPr>
              <a:t>[1]</a:t>
            </a:r>
            <a:r>
              <a:rPr lang="en-US" sz="3200" dirty="0">
                <a:effectLst/>
                <a:latin typeface="Times New Roman" panose="02020603050405020304" pitchFamily="18" charset="0"/>
                <a:cs typeface="Times New Roman" panose="02020603050405020304" pitchFamily="18" charset="0"/>
              </a:rPr>
              <a:t>. SNPs data is usually highly dimensional, therefore it’s hard to directly dig out useful information for detail analysis. Principal component analysis (PCA) can reduce the dimension and keep most important information. </a:t>
            </a:r>
          </a:p>
          <a:p>
            <a:pPr>
              <a:lnSpc>
                <a:spcPct val="110000"/>
              </a:lnSpc>
            </a:pPr>
            <a:endParaRPr lang="en-US" sz="3200" dirty="0">
              <a:effectLst/>
              <a:latin typeface="Times New Roman" panose="02020603050405020304" pitchFamily="18" charset="0"/>
              <a:cs typeface="Times New Roman" panose="02020603050405020304" pitchFamily="18" charset="0"/>
            </a:endParaRPr>
          </a:p>
          <a:p>
            <a:pPr>
              <a:lnSpc>
                <a:spcPct val="110000"/>
              </a:lnSpc>
            </a:pPr>
            <a:r>
              <a:rPr lang="en-US" sz="3200" dirty="0">
                <a:effectLst/>
                <a:latin typeface="Times New Roman" panose="02020603050405020304" pitchFamily="18" charset="0"/>
                <a:cs typeface="Times New Roman" panose="02020603050405020304" pitchFamily="18" charset="0"/>
              </a:rPr>
              <a:t>In this project, we applied PCA to investigate how could SNPs data inform the region that people come from.</a:t>
            </a:r>
            <a:r>
              <a:rPr lang="zh-CN" altLang="en-US" sz="3200" dirty="0">
                <a:effectLst/>
                <a:latin typeface="Times New Roman" panose="02020603050405020304" pitchFamily="18" charset="0"/>
                <a:cs typeface="Times New Roman" panose="02020603050405020304" pitchFamily="18" charset="0"/>
              </a:rPr>
              <a:t> </a:t>
            </a:r>
            <a:r>
              <a:rPr lang="en-US" sz="3200" dirty="0">
                <a:effectLst/>
                <a:latin typeface="Times New Roman" panose="02020603050405020304" pitchFamily="18" charset="0"/>
                <a:cs typeface="Times New Roman" panose="02020603050405020304" pitchFamily="18" charset="0"/>
              </a:rPr>
              <a:t>Result showed classical PCA can well separate 7 regions and when we reduced the SNPs number, it kept separation till only 512 important SNPs remaining. Case study further investigated the location of points on PCA result is related with real location of the population and interactions with other regions or populations. </a:t>
            </a:r>
          </a:p>
          <a:p>
            <a:pPr algn="just">
              <a:lnSpc>
                <a:spcPct val="110000"/>
              </a:lnSpc>
            </a:pPr>
            <a:endParaRPr lang="en-US" sz="3200" dirty="0">
              <a:effectLst/>
              <a:latin typeface="Times New Roman" panose="02020603050405020304" pitchFamily="18" charset="0"/>
              <a:cs typeface="Times New Roman" panose="02020603050405020304" pitchFamily="18"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onderingpeacock|09-2018"/>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1862</TotalTime>
  <Words>900</Words>
  <Application>Microsoft Macintosh PowerPoint</Application>
  <PresentationFormat>自定义</PresentationFormat>
  <Paragraphs>38</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Arial</vt:lpstr>
      <vt:lpstr>Quattrocento</vt:lpstr>
      <vt:lpstr>Helvetica</vt:lpstr>
      <vt:lpstr>Times New Roman</vt:lpstr>
      <vt:lpstr>Default Design</vt:lpstr>
      <vt:lpstr>PowerPoint 演示文稿</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Yang Yingxi</cp:lastModifiedBy>
  <cp:revision>125</cp:revision>
  <cp:lastPrinted>2000-08-03T00:31:24Z</cp:lastPrinted>
  <dcterms:modified xsi:type="dcterms:W3CDTF">2020-04-11T16:41:28Z</dcterms:modified>
  <cp:category>research posters template</cp:category>
</cp:coreProperties>
</file>