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84" r:id="rId6"/>
    <p:sldId id="304" r:id="rId7"/>
    <p:sldId id="298" r:id="rId8"/>
    <p:sldId id="299" r:id="rId9"/>
    <p:sldId id="301" r:id="rId10"/>
    <p:sldId id="303" r:id="rId11"/>
    <p:sldId id="287" r:id="rId12"/>
    <p:sldId id="30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001"/>
    <a:srgbClr val="F6F3EE"/>
    <a:srgbClr val="FA8300"/>
    <a:srgbClr val="E67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72" y="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92E4B-4F3A-4860-80FE-B880E1EAB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5E5F2B-C34C-4692-8DFD-AB6086F26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0FB5B5-1B4F-4515-834A-94B94BC42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93169-6E82-4C33-8EFC-A14C49834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C635C-470B-4341-9C4B-7E9284A1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10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37D49-FE4A-47B6-9D29-FDDFB9FC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1EA473-F6EA-4E90-9C66-193FAFE16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037DA-849A-45BA-A8A3-48FF1CD7E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B08F3B-29A5-4671-921A-5D6BE23D6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648485-7ED1-4C22-919B-DE148E9B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76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12A610-7858-4B4D-A99C-9372A1714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E37D83-0A58-4085-94E4-BAC26C857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88466-B271-457C-8C95-1A1FA5F8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64F10-5E1F-41ED-B72E-ED486C99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327DDF-8255-49B5-949B-3670CB3B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31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41242-9072-4B60-B5E9-52F7E57CE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DB1C6C-0D3F-4298-AEE5-41F4BF773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FFEEF2-7338-4DCA-8116-5077ADAAA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F7AF95-6B41-4292-8FAE-1E27FA9DF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C642D-366E-4906-978A-EE94DDB50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43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06112-E145-4705-B5A0-68EF01D24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025E1F-BB06-489C-8ED0-DFC34C970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906D4-C76A-4797-8EA1-83ABFA38A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26C029-7F86-4CBA-8572-2761ACCEB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7CBDD-0E8F-4CF6-8365-33634D02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47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31AE2-B019-4ED9-83AD-C38B3BB9A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3F2D92-5630-4625-BAD8-9B9647709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744FE4-F64C-47C8-B9A5-94975C73F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9D4485-560B-4241-AC75-4E9AE9F7C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A4DCA1-8AF8-412C-A381-A165076C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0B0454-5DD1-43FC-B8B2-3172044F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109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37A80-EDCF-40E4-BD73-BCF8DD59F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7507F3-7EBC-47C9-8A52-839AD98E7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EF902C-B93E-40DA-B48B-B2F0F2F86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7A3925-9F3A-45EC-B683-01BBABBEB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4A9B63-ECB2-462D-89B9-39D184739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3FEFC9-C8C7-459A-BD69-7812445C0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0F9BA8-4F8D-4055-B8D2-3D4EDDAA6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B76F71-B48D-4E3C-ACE0-4AA4B3B3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59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B78AB-CEAF-4E0A-A967-2B56B8333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D4D42A-AA59-4EFE-8ED3-64457B030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BE6977-F2FB-4D57-971D-D3971808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75A1A0-EFBB-4999-ABCF-7FD2FCD87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62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41F740-DDD2-4C8E-A337-B6D45AE6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1C59E0-B154-4A14-958A-C1BD1D9CA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AA6E13-822A-4AAF-A4AB-5EACB7BF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39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606BA-C83B-4C4C-8A9F-A8D877239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679CEC-3DD4-4BAB-84AA-40E4B3F4F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23D926-44A7-4C6D-BBB7-C50D904AF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0F76A1-BE98-48F0-9922-C7749C4F0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28358D-8032-4AA6-AD02-5D9B8D24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6CC950-B929-48D1-A774-91AE8C0C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96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EA745-2D66-40E9-ABC9-8055523A9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1BE344-2B30-4592-8F6C-0D7ABE5C4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F07567-B548-487A-9F48-36079236B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A3A797-B513-4BFD-8DD3-C0B75D58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3CC16F-DF53-4868-B363-63A7363AF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EE7ED3-CE40-4F37-A085-C9D9B2C2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88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BF3505-8A88-41F9-A09F-1189B1DD2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B012B8-8C20-4B05-B036-281C897B3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C2CFE4-7E11-4BB7-AACD-8E93F75F5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5A31B-3310-4D1A-9032-E31AE5C76220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25471E-31F1-4BD4-96D0-803764DFD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7CD1CC-9F8C-4DDC-8FE7-3254161D0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37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7D87A93-BCA3-474C-B7F8-FDE2F40A3E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0"/>
                  </a:schemeClr>
                </a:solidFill>
              </a:ln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96BAF86-47ED-42B3-8C78-DD2F9B77466C}"/>
              </a:ext>
            </a:extLst>
          </p:cNvPr>
          <p:cNvSpPr/>
          <p:nvPr/>
        </p:nvSpPr>
        <p:spPr>
          <a:xfrm>
            <a:off x="2334126" y="5257433"/>
            <a:ext cx="7555832" cy="7258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80B476-8CED-403A-88D7-96A2CAA2F7AB}"/>
              </a:ext>
            </a:extLst>
          </p:cNvPr>
          <p:cNvSpPr txBox="1"/>
          <p:nvPr/>
        </p:nvSpPr>
        <p:spPr>
          <a:xfrm>
            <a:off x="4489824" y="1920923"/>
            <a:ext cx="3871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프로젝트설계실습</a:t>
            </a:r>
            <a:r>
              <a:rPr lang="en-US" altLang="ko-KR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Ⅰ</a:t>
            </a:r>
            <a:endParaRPr lang="ko-KR" altLang="en-US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BA926B-7235-4AAA-B661-284FE70A5CB1}"/>
              </a:ext>
            </a:extLst>
          </p:cNvPr>
          <p:cNvSpPr txBox="1"/>
          <p:nvPr/>
        </p:nvSpPr>
        <p:spPr>
          <a:xfrm>
            <a:off x="4783782" y="5302304"/>
            <a:ext cx="2624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팀명</a:t>
            </a:r>
            <a:r>
              <a:rPr lang="en-US" altLang="ko-KR" sz="36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:</a:t>
            </a:r>
            <a:r>
              <a:rPr lang="ko-KR" altLang="en-US" sz="36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36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*</a:t>
            </a:r>
            <a:r>
              <a:rPr lang="ko-KR" altLang="en-US" sz="36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ko-KR" altLang="en-US" sz="3600" spc="-3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쁠쁠</a:t>
            </a:r>
            <a:r>
              <a:rPr lang="ko-KR" altLang="en-US" sz="36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36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*</a:t>
            </a:r>
            <a:endParaRPr lang="ko-KR" altLang="en-US" sz="3600" spc="-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1228D-436C-437F-8AE5-657282A0A558}"/>
              </a:ext>
            </a:extLst>
          </p:cNvPr>
          <p:cNvSpPr txBox="1"/>
          <p:nvPr/>
        </p:nvSpPr>
        <p:spPr>
          <a:xfrm>
            <a:off x="3378252" y="992044"/>
            <a:ext cx="1200970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전기프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lang="ko-KR" altLang="en-US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DCA31AB8-323B-4DAB-A928-163CB1704A58}"/>
              </a:ext>
            </a:extLst>
          </p:cNvPr>
          <p:cNvSpPr/>
          <p:nvPr/>
        </p:nvSpPr>
        <p:spPr>
          <a:xfrm>
            <a:off x="1703847" y="3575960"/>
            <a:ext cx="947222" cy="475941"/>
          </a:xfrm>
          <a:prstGeom prst="wedgeRoundRectCallout">
            <a:avLst>
              <a:gd name="adj1" fmla="val -20159"/>
              <a:gd name="adj2" fmla="val 89656"/>
              <a:gd name="adj3" fmla="val 1666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농사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27B52D8-1239-4A23-B5ED-C6DF68AA2C02}"/>
              </a:ext>
            </a:extLst>
          </p:cNvPr>
          <p:cNvGrpSpPr/>
          <p:nvPr/>
        </p:nvGrpSpPr>
        <p:grpSpPr>
          <a:xfrm>
            <a:off x="2099558" y="3050748"/>
            <a:ext cx="1398961" cy="1558981"/>
            <a:chOff x="8915400" y="2903220"/>
            <a:chExt cx="1398961" cy="1558981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3D8C323-C277-486E-9570-872B45782206}"/>
                </a:ext>
              </a:extLst>
            </p:cNvPr>
            <p:cNvSpPr/>
            <p:nvPr/>
          </p:nvSpPr>
          <p:spPr>
            <a:xfrm>
              <a:off x="8915400" y="428625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12CEA177-6AFF-47B2-9077-4C917E71C238}"/>
                </a:ext>
              </a:extLst>
            </p:cNvPr>
            <p:cNvSpPr/>
            <p:nvPr/>
          </p:nvSpPr>
          <p:spPr>
            <a:xfrm>
              <a:off x="9544050" y="381762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EF5D07-484C-409A-9E81-EE8D4155AAB6}"/>
                </a:ext>
              </a:extLst>
            </p:cNvPr>
            <p:cNvSpPr/>
            <p:nvPr/>
          </p:nvSpPr>
          <p:spPr>
            <a:xfrm>
              <a:off x="10138410" y="290322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D3FAABC-AA7C-4AA2-8352-12D15842E222}"/>
                </a:ext>
              </a:extLst>
            </p:cNvPr>
            <p:cNvCxnSpPr>
              <a:stCxn id="23" idx="3"/>
              <a:endCxn id="22" idx="7"/>
            </p:cNvCxnSpPr>
            <p:nvPr/>
          </p:nvCxnSpPr>
          <p:spPr>
            <a:xfrm flipH="1">
              <a:off x="9694234" y="3053404"/>
              <a:ext cx="469943" cy="7899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E8593AA4-4F6B-43FD-9EF5-E4A7792DE356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H="1">
              <a:off x="9044833" y="3967804"/>
              <a:ext cx="524984" cy="40642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232BE26-AE4D-4540-A2C6-F0277CE0582F}"/>
              </a:ext>
            </a:extLst>
          </p:cNvPr>
          <p:cNvGrpSpPr/>
          <p:nvPr/>
        </p:nvGrpSpPr>
        <p:grpSpPr>
          <a:xfrm>
            <a:off x="10631461" y="2083759"/>
            <a:ext cx="577413" cy="966989"/>
            <a:chOff x="6219388" y="411435"/>
            <a:chExt cx="577413" cy="966989"/>
          </a:xfrm>
        </p:grpSpPr>
        <p:sp>
          <p:nvSpPr>
            <p:cNvPr id="30" name="하트 29">
              <a:extLst>
                <a:ext uri="{FF2B5EF4-FFF2-40B4-BE49-F238E27FC236}">
                  <a16:creationId xmlns:a16="http://schemas.microsoft.com/office/drawing/2014/main" id="{7D882461-DBFD-4F62-8971-BE379791647A}"/>
                </a:ext>
              </a:extLst>
            </p:cNvPr>
            <p:cNvSpPr/>
            <p:nvPr/>
          </p:nvSpPr>
          <p:spPr>
            <a:xfrm>
              <a:off x="6236672" y="1046079"/>
              <a:ext cx="332345" cy="332345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하트 30">
              <a:extLst>
                <a:ext uri="{FF2B5EF4-FFF2-40B4-BE49-F238E27FC236}">
                  <a16:creationId xmlns:a16="http://schemas.microsoft.com/office/drawing/2014/main" id="{F20160CC-56FA-4C00-B8FA-CB5A097AED5F}"/>
                </a:ext>
              </a:extLst>
            </p:cNvPr>
            <p:cNvSpPr/>
            <p:nvPr/>
          </p:nvSpPr>
          <p:spPr>
            <a:xfrm>
              <a:off x="6552432" y="909794"/>
              <a:ext cx="244369" cy="244369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하트 31">
              <a:extLst>
                <a:ext uri="{FF2B5EF4-FFF2-40B4-BE49-F238E27FC236}">
                  <a16:creationId xmlns:a16="http://schemas.microsoft.com/office/drawing/2014/main" id="{41D7C195-4EC4-4E3A-BDDB-6B6B2585EA4D}"/>
                </a:ext>
              </a:extLst>
            </p:cNvPr>
            <p:cNvSpPr/>
            <p:nvPr/>
          </p:nvSpPr>
          <p:spPr>
            <a:xfrm>
              <a:off x="6219388" y="411435"/>
              <a:ext cx="244369" cy="244369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DA0FEFD-A7B7-4682-9D6E-EBF402E1E07F}"/>
              </a:ext>
            </a:extLst>
          </p:cNvPr>
          <p:cNvGrpSpPr/>
          <p:nvPr/>
        </p:nvGrpSpPr>
        <p:grpSpPr>
          <a:xfrm>
            <a:off x="3378252" y="1739042"/>
            <a:ext cx="5395649" cy="3211996"/>
            <a:chOff x="3378252" y="1562986"/>
            <a:chExt cx="5395649" cy="3211996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EBD7B1B-842C-48C2-A039-0924B58DCAD1}"/>
                </a:ext>
              </a:extLst>
            </p:cNvPr>
            <p:cNvSpPr/>
            <p:nvPr/>
          </p:nvSpPr>
          <p:spPr>
            <a:xfrm>
              <a:off x="3378252" y="1562986"/>
              <a:ext cx="5395649" cy="3211996"/>
            </a:xfrm>
            <a:prstGeom prst="roundRect">
              <a:avLst>
                <a:gd name="adj" fmla="val 4634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C282A83-383B-46C1-A764-CED414A0E866}"/>
                </a:ext>
              </a:extLst>
            </p:cNvPr>
            <p:cNvSpPr/>
            <p:nvPr/>
          </p:nvSpPr>
          <p:spPr>
            <a:xfrm>
              <a:off x="3597560" y="1780478"/>
              <a:ext cx="4959418" cy="27567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852174F-8B9B-4B8E-B504-AE6EC747EE79}"/>
                </a:ext>
              </a:extLst>
            </p:cNvPr>
            <p:cNvSpPr txBox="1"/>
            <p:nvPr/>
          </p:nvSpPr>
          <p:spPr>
            <a:xfrm>
              <a:off x="4489824" y="3831252"/>
              <a:ext cx="318548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구선민</a:t>
              </a:r>
              <a:r>
                <a:rPr lang="ko-KR" altLang="en-US" sz="16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 김선정 마지영 </a:t>
              </a:r>
              <a:r>
                <a:rPr lang="ko-KR" altLang="en-US" sz="16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서원준</a:t>
              </a:r>
              <a:r>
                <a:rPr lang="ko-KR" altLang="en-US" sz="16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 </a:t>
              </a:r>
              <a:r>
                <a:rPr lang="ko-KR" altLang="en-US" sz="16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주윤지</a:t>
              </a:r>
              <a:endPara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고도 B" panose="02000503000000020004" pitchFamily="2" charset="-127"/>
                <a:ea typeface="고도 B" panose="02000503000000020004" pitchFamily="2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C2D76EE-5F97-48E4-A08B-7044516BE38D}"/>
                </a:ext>
              </a:extLst>
            </p:cNvPr>
            <p:cNvSpPr txBox="1"/>
            <p:nvPr/>
          </p:nvSpPr>
          <p:spPr>
            <a:xfrm>
              <a:off x="4673186" y="2598772"/>
              <a:ext cx="28777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5400" spc="-150" dirty="0" err="1">
                  <a:solidFill>
                    <a:schemeClr val="bg2">
                      <a:lumMod val="25000"/>
                    </a:schemeClr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쁠쁠밸리</a:t>
              </a:r>
              <a:endParaRPr lang="ko-KR" altLang="en-US" sz="54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1B2AD8F-81FA-4DE8-B186-CA2D7193D702}"/>
                </a:ext>
              </a:extLst>
            </p:cNvPr>
            <p:cNvCxnSpPr/>
            <p:nvPr/>
          </p:nvCxnSpPr>
          <p:spPr>
            <a:xfrm>
              <a:off x="4979737" y="3522102"/>
              <a:ext cx="2335966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화살표: 위쪽 46">
            <a:extLst>
              <a:ext uri="{FF2B5EF4-FFF2-40B4-BE49-F238E27FC236}">
                <a16:creationId xmlns:a16="http://schemas.microsoft.com/office/drawing/2014/main" id="{5210DE9F-86E4-4D41-A330-31FF540DA06C}"/>
              </a:ext>
            </a:extLst>
          </p:cNvPr>
          <p:cNvSpPr/>
          <p:nvPr/>
        </p:nvSpPr>
        <p:spPr>
          <a:xfrm>
            <a:off x="2666711" y="1953105"/>
            <a:ext cx="483757" cy="2656624"/>
          </a:xfrm>
          <a:prstGeom prst="upArrow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말풍선: 모서리가 둥근 사각형 32">
            <a:extLst>
              <a:ext uri="{FF2B5EF4-FFF2-40B4-BE49-F238E27FC236}">
                <a16:creationId xmlns:a16="http://schemas.microsoft.com/office/drawing/2014/main" id="{F46F9A5D-AAA8-495A-8F6D-B4294154B18E}"/>
              </a:ext>
            </a:extLst>
          </p:cNvPr>
          <p:cNvSpPr/>
          <p:nvPr/>
        </p:nvSpPr>
        <p:spPr>
          <a:xfrm>
            <a:off x="8971984" y="2430497"/>
            <a:ext cx="1461394" cy="475941"/>
          </a:xfrm>
          <a:prstGeom prst="wedgeRoundRectCallout">
            <a:avLst>
              <a:gd name="adj1" fmla="val 39972"/>
              <a:gd name="adj2" fmla="val 93665"/>
              <a:gd name="adj3" fmla="val 1666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채집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/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채광</a:t>
            </a:r>
          </a:p>
        </p:txBody>
      </p:sp>
      <p:sp>
        <p:nvSpPr>
          <p:cNvPr id="34" name="말풍선: 모서리가 둥근 사각형 33">
            <a:extLst>
              <a:ext uri="{FF2B5EF4-FFF2-40B4-BE49-F238E27FC236}">
                <a16:creationId xmlns:a16="http://schemas.microsoft.com/office/drawing/2014/main" id="{F5A3B3E4-B900-4C4F-918C-6FC5522B4733}"/>
              </a:ext>
            </a:extLst>
          </p:cNvPr>
          <p:cNvSpPr/>
          <p:nvPr/>
        </p:nvSpPr>
        <p:spPr>
          <a:xfrm>
            <a:off x="8999038" y="1477164"/>
            <a:ext cx="886435" cy="475941"/>
          </a:xfrm>
          <a:prstGeom prst="wedgeRoundRectCallout">
            <a:avLst>
              <a:gd name="adj1" fmla="val -37677"/>
              <a:gd name="adj2" fmla="val 96446"/>
              <a:gd name="adj3" fmla="val 1666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상점</a:t>
            </a:r>
          </a:p>
        </p:txBody>
      </p:sp>
    </p:spTree>
    <p:extLst>
      <p:ext uri="{BB962C8B-B14F-4D97-AF65-F5344CB8AC3E}">
        <p14:creationId xmlns:p14="http://schemas.microsoft.com/office/powerpoint/2010/main" val="2910545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483315-6421-4AF3-B26D-D5BA89E6CA0C}"/>
              </a:ext>
            </a:extLst>
          </p:cNvPr>
          <p:cNvSpPr/>
          <p:nvPr/>
        </p:nvSpPr>
        <p:spPr>
          <a:xfrm>
            <a:off x="0" y="1088207"/>
            <a:ext cx="12192000" cy="800103"/>
          </a:xfrm>
          <a:prstGeom prst="rect">
            <a:avLst/>
          </a:prstGeom>
          <a:solidFill>
            <a:srgbClr val="F9A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07928-F43B-41D3-91E2-9FA98C5E1688}"/>
              </a:ext>
            </a:extLst>
          </p:cNvPr>
          <p:cNvSpPr txBox="1"/>
          <p:nvPr/>
        </p:nvSpPr>
        <p:spPr>
          <a:xfrm>
            <a:off x="802924" y="109030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주차 설명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698CC2-BC68-4E65-9095-9B971AE42A7B}"/>
              </a:ext>
            </a:extLst>
          </p:cNvPr>
          <p:cNvSpPr txBox="1"/>
          <p:nvPr/>
        </p:nvSpPr>
        <p:spPr>
          <a:xfrm>
            <a:off x="185203" y="1195870"/>
            <a:ext cx="1461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Harvest</a:t>
            </a:r>
            <a:endParaRPr lang="ko-KR" altLang="en-US" sz="3200" spc="-150" dirty="0">
              <a:solidFill>
                <a:schemeClr val="bg2">
                  <a:lumMod val="2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46E98-F701-49B9-93CD-BA7A25B54242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39EB18-1B27-456A-8CC9-64E49AFBCD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52" y="1995973"/>
            <a:ext cx="4161825" cy="48138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0DF240-920B-4843-8EE1-B4D1A8CFD219}"/>
              </a:ext>
            </a:extLst>
          </p:cNvPr>
          <p:cNvSpPr txBox="1"/>
          <p:nvPr/>
        </p:nvSpPr>
        <p:spPr>
          <a:xfrm>
            <a:off x="5223038" y="2996512"/>
            <a:ext cx="63073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성장 레벨을 나타내는 </a:t>
            </a:r>
            <a:r>
              <a:rPr lang="en-US" altLang="ko-KR" dirty="0"/>
              <a:t>level </a:t>
            </a:r>
            <a:r>
              <a:rPr lang="ko-KR" altLang="en-US" dirty="0"/>
              <a:t>변수</a:t>
            </a:r>
            <a:endParaRPr lang="en-US" altLang="ko-KR" dirty="0"/>
          </a:p>
          <a:p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Input</a:t>
            </a:r>
            <a:r>
              <a:rPr lang="ko-KR" altLang="en-US" dirty="0"/>
              <a:t>으로 받은 좌표가 해당 물체의 좌표와 동일한지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확인 하기 위한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 growth</a:t>
            </a:r>
            <a:r>
              <a:rPr lang="ko-KR" altLang="en-US" dirty="0"/>
              <a:t>가 일정 </a:t>
            </a:r>
            <a:r>
              <a:rPr lang="en-US" altLang="ko-KR" dirty="0" err="1"/>
              <a:t>growingPoint</a:t>
            </a:r>
            <a:r>
              <a:rPr lang="ko-KR" altLang="en-US" dirty="0"/>
              <a:t>에 도달하면 성장 레벨</a:t>
            </a:r>
            <a:r>
              <a:rPr lang="en-US" altLang="ko-KR" dirty="0"/>
              <a:t>(level)</a:t>
            </a:r>
            <a:r>
              <a:rPr lang="ko-KR" altLang="en-US" dirty="0"/>
              <a:t>을 증가시켜 성장을 시키는 메소드</a:t>
            </a:r>
          </a:p>
        </p:txBody>
      </p:sp>
    </p:spTree>
    <p:extLst>
      <p:ext uri="{BB962C8B-B14F-4D97-AF65-F5344CB8AC3E}">
        <p14:creationId xmlns:p14="http://schemas.microsoft.com/office/powerpoint/2010/main" val="2817074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60CB682F-2A19-4CEF-A3E1-216C7EEDED57}"/>
              </a:ext>
            </a:extLst>
          </p:cNvPr>
          <p:cNvSpPr/>
          <p:nvPr/>
        </p:nvSpPr>
        <p:spPr>
          <a:xfrm>
            <a:off x="0" y="2025314"/>
            <a:ext cx="2523067" cy="880110"/>
          </a:xfrm>
          <a:prstGeom prst="homePlat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2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주차 </a:t>
            </a: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04816F70-07B5-4D18-B916-8209D5127598}"/>
              </a:ext>
            </a:extLst>
          </p:cNvPr>
          <p:cNvSpPr/>
          <p:nvPr/>
        </p:nvSpPr>
        <p:spPr>
          <a:xfrm>
            <a:off x="0" y="3246267"/>
            <a:ext cx="2523067" cy="880110"/>
          </a:xfrm>
          <a:prstGeom prst="homePlate">
            <a:avLst/>
          </a:prstGeom>
          <a:ln>
            <a:noFill/>
          </a:ln>
          <a:effectLst>
            <a:outerShdw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3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주차 </a:t>
            </a:r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3EC874C2-AFE1-4DD5-BEEF-24D4BC3BD0F0}"/>
              </a:ext>
            </a:extLst>
          </p:cNvPr>
          <p:cNvSpPr/>
          <p:nvPr/>
        </p:nvSpPr>
        <p:spPr>
          <a:xfrm>
            <a:off x="0" y="4470878"/>
            <a:ext cx="2562578" cy="880110"/>
          </a:xfrm>
          <a:prstGeom prst="homePlate">
            <a:avLst/>
          </a:prstGeom>
          <a:ln>
            <a:noFill/>
          </a:ln>
          <a:effectLst>
            <a:outerShdw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4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주차 </a:t>
            </a: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18E3E5D6-743E-431A-ADA7-2A4272B99AAA}"/>
              </a:ext>
            </a:extLst>
          </p:cNvPr>
          <p:cNvSpPr/>
          <p:nvPr/>
        </p:nvSpPr>
        <p:spPr>
          <a:xfrm>
            <a:off x="2427111" y="2025314"/>
            <a:ext cx="3544711" cy="876452"/>
          </a:xfrm>
          <a:prstGeom prst="chevron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클래스 설계 및 구현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46" name="화살표: 갈매기형 수장 45">
            <a:extLst>
              <a:ext uri="{FF2B5EF4-FFF2-40B4-BE49-F238E27FC236}">
                <a16:creationId xmlns:a16="http://schemas.microsoft.com/office/drawing/2014/main" id="{7CA0BD16-1215-4F8D-A617-21531F6775CA}"/>
              </a:ext>
            </a:extLst>
          </p:cNvPr>
          <p:cNvSpPr/>
          <p:nvPr/>
        </p:nvSpPr>
        <p:spPr>
          <a:xfrm>
            <a:off x="2523067" y="3234385"/>
            <a:ext cx="3448755" cy="876452"/>
          </a:xfrm>
          <a:prstGeom prst="chevron">
            <a:avLst/>
          </a:prstGeom>
          <a:noFill/>
          <a:ln w="25400">
            <a:solidFill>
              <a:schemeClr val="accent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클래스 구현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디버깅</a:t>
            </a:r>
          </a:p>
        </p:txBody>
      </p:sp>
      <p:sp>
        <p:nvSpPr>
          <p:cNvPr id="47" name="화살표: 갈매기형 수장 46">
            <a:extLst>
              <a:ext uri="{FF2B5EF4-FFF2-40B4-BE49-F238E27FC236}">
                <a16:creationId xmlns:a16="http://schemas.microsoft.com/office/drawing/2014/main" id="{04D139AD-9128-4B21-8081-BCC233F45505}"/>
              </a:ext>
            </a:extLst>
          </p:cNvPr>
          <p:cNvSpPr/>
          <p:nvPr/>
        </p:nvSpPr>
        <p:spPr>
          <a:xfrm>
            <a:off x="2562578" y="4467220"/>
            <a:ext cx="3448755" cy="876452"/>
          </a:xfrm>
          <a:prstGeom prst="chevron">
            <a:avLst/>
          </a:prstGeom>
          <a:noFill/>
          <a:ln w="25400">
            <a:solidFill>
              <a:schemeClr val="accent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디버깅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발표 준비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88D7B6-4EF4-4FD5-8633-6B0AD3E51EC5}"/>
              </a:ext>
            </a:extLst>
          </p:cNvPr>
          <p:cNvSpPr txBox="1"/>
          <p:nvPr/>
        </p:nvSpPr>
        <p:spPr>
          <a:xfrm>
            <a:off x="258581" y="525992"/>
            <a:ext cx="30492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개발 일정</a:t>
            </a:r>
            <a:r>
              <a:rPr lang="en-US" altLang="ko-KR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/ </a:t>
            </a:r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역할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B1BEE3A-0038-435C-AE31-A9F88FAD67B6}"/>
              </a:ext>
            </a:extLst>
          </p:cNvPr>
          <p:cNvCxnSpPr>
            <a:cxnSpLocks/>
          </p:cNvCxnSpPr>
          <p:nvPr/>
        </p:nvCxnSpPr>
        <p:spPr>
          <a:xfrm flipV="1">
            <a:off x="340354" y="1110767"/>
            <a:ext cx="3040668" cy="1203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467B28E-52FD-411F-9380-25DEF240F3F3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06BE627-0E04-4AE4-8A3E-67A9BBBEE53A}"/>
              </a:ext>
            </a:extLst>
          </p:cNvPr>
          <p:cNvCxnSpPr>
            <a:cxnSpLocks/>
          </p:cNvCxnSpPr>
          <p:nvPr/>
        </p:nvCxnSpPr>
        <p:spPr>
          <a:xfrm>
            <a:off x="1696155" y="1407266"/>
            <a:ext cx="8551334" cy="0"/>
          </a:xfrm>
          <a:prstGeom prst="line">
            <a:avLst/>
          </a:prstGeom>
          <a:ln w="22225">
            <a:solidFill>
              <a:srgbClr val="F9A00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041AE87-B817-422F-98E2-F40911F8EA9C}"/>
              </a:ext>
            </a:extLst>
          </p:cNvPr>
          <p:cNvSpPr/>
          <p:nvPr/>
        </p:nvSpPr>
        <p:spPr>
          <a:xfrm>
            <a:off x="6615288" y="1946709"/>
            <a:ext cx="5040490" cy="3479225"/>
          </a:xfrm>
          <a:prstGeom prst="roundRect">
            <a:avLst>
              <a:gd name="adj" fmla="val 4597"/>
            </a:avLst>
          </a:prstGeom>
          <a:noFill/>
          <a:ln>
            <a:solidFill>
              <a:srgbClr val="F9A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76D467-57BA-44B6-BBF2-FEF51EA21AC7}"/>
              </a:ext>
            </a:extLst>
          </p:cNvPr>
          <p:cNvSpPr txBox="1"/>
          <p:nvPr/>
        </p:nvSpPr>
        <p:spPr>
          <a:xfrm>
            <a:off x="8675511" y="1663122"/>
            <a:ext cx="2848330" cy="461665"/>
          </a:xfrm>
          <a:prstGeom prst="rect">
            <a:avLst/>
          </a:prstGeom>
          <a:solidFill>
            <a:srgbClr val="F9A0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역할 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5E4058D-78C4-4AB6-BDD3-E3F69D277EC7}"/>
              </a:ext>
            </a:extLst>
          </p:cNvPr>
          <p:cNvCxnSpPr>
            <a:cxnSpLocks/>
          </p:cNvCxnSpPr>
          <p:nvPr/>
        </p:nvCxnSpPr>
        <p:spPr>
          <a:xfrm>
            <a:off x="1696155" y="1407266"/>
            <a:ext cx="0" cy="1827119"/>
          </a:xfrm>
          <a:prstGeom prst="line">
            <a:avLst/>
          </a:prstGeom>
          <a:ln w="22225">
            <a:solidFill>
              <a:srgbClr val="F9A00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559DD7C-E1FA-4BB3-A346-96947CE64A90}"/>
              </a:ext>
            </a:extLst>
          </p:cNvPr>
          <p:cNvCxnSpPr>
            <a:cxnSpLocks/>
          </p:cNvCxnSpPr>
          <p:nvPr/>
        </p:nvCxnSpPr>
        <p:spPr>
          <a:xfrm>
            <a:off x="10247489" y="1407266"/>
            <a:ext cx="0" cy="255856"/>
          </a:xfrm>
          <a:prstGeom prst="line">
            <a:avLst/>
          </a:prstGeom>
          <a:ln w="22225">
            <a:solidFill>
              <a:srgbClr val="F9A00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55B61A7-87D9-41AB-AB2B-27FECA6982D2}"/>
              </a:ext>
            </a:extLst>
          </p:cNvPr>
          <p:cNvSpPr txBox="1"/>
          <p:nvPr/>
        </p:nvSpPr>
        <p:spPr>
          <a:xfrm>
            <a:off x="6702777" y="2393659"/>
            <a:ext cx="48880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캐릭터</a:t>
            </a:r>
            <a:r>
              <a:rPr lang="en-US" altLang="ko-KR" dirty="0"/>
              <a:t>, </a:t>
            </a:r>
            <a:r>
              <a:rPr lang="ko-KR" altLang="en-US" dirty="0"/>
              <a:t>상호작용</a:t>
            </a:r>
            <a:r>
              <a:rPr lang="en-US" altLang="ko-KR" dirty="0"/>
              <a:t>, </a:t>
            </a:r>
            <a:r>
              <a:rPr lang="ko-KR" altLang="en-US" dirty="0" err="1"/>
              <a:t>맵오브젝트</a:t>
            </a:r>
            <a:r>
              <a:rPr lang="ko-KR" altLang="en-US" dirty="0"/>
              <a:t> 타일에 할당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서원준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클래스 통합</a:t>
            </a:r>
            <a:r>
              <a:rPr lang="en-US" altLang="ko-KR" dirty="0"/>
              <a:t>, </a:t>
            </a:r>
            <a:r>
              <a:rPr lang="ko-KR" altLang="en-US" dirty="0"/>
              <a:t>캐릭터 오류 </a:t>
            </a:r>
            <a:r>
              <a:rPr lang="en-US" altLang="ko-KR" dirty="0"/>
              <a:t>&amp; </a:t>
            </a:r>
            <a:r>
              <a:rPr lang="ko-KR" altLang="en-US" dirty="0"/>
              <a:t>다이어그램 수정</a:t>
            </a:r>
            <a:endParaRPr lang="en-US" altLang="ko-KR" dirty="0"/>
          </a:p>
          <a:p>
            <a:r>
              <a:rPr lang="en-US" altLang="ko-KR" dirty="0"/>
              <a:t> : </a:t>
            </a:r>
            <a:r>
              <a:rPr lang="ko-KR" altLang="en-US" dirty="0"/>
              <a:t>김선정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NPC(</a:t>
            </a:r>
            <a:r>
              <a:rPr lang="ko-KR" altLang="en-US" dirty="0"/>
              <a:t>상인</a:t>
            </a:r>
            <a:r>
              <a:rPr lang="en-US" altLang="ko-KR" dirty="0"/>
              <a:t>), </a:t>
            </a:r>
            <a:r>
              <a:rPr lang="en-US" altLang="ko-KR" dirty="0" err="1"/>
              <a:t>initPlayer</a:t>
            </a:r>
            <a:r>
              <a:rPr lang="en-US" altLang="ko-KR" dirty="0"/>
              <a:t> </a:t>
            </a:r>
            <a:r>
              <a:rPr lang="ko-KR" altLang="en-US" dirty="0"/>
              <a:t>수정</a:t>
            </a:r>
            <a:r>
              <a:rPr lang="en-US" altLang="ko-KR" dirty="0"/>
              <a:t>, Store : </a:t>
            </a:r>
            <a:r>
              <a:rPr lang="ko-KR" altLang="en-US" dirty="0" err="1"/>
              <a:t>구선민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맵</a:t>
            </a:r>
            <a:r>
              <a:rPr lang="en-US" altLang="ko-KR" dirty="0"/>
              <a:t>, </a:t>
            </a:r>
            <a:r>
              <a:rPr lang="ko-KR" altLang="en-US" dirty="0"/>
              <a:t>캐릭터 </a:t>
            </a:r>
            <a:r>
              <a:rPr lang="en-US" altLang="ko-KR" dirty="0"/>
              <a:t>GUI: </a:t>
            </a:r>
            <a:r>
              <a:rPr lang="ko-KR" altLang="en-US" dirty="0" err="1"/>
              <a:t>주윤지</a:t>
            </a:r>
            <a:r>
              <a:rPr lang="en-US" altLang="ko-KR" dirty="0"/>
              <a:t>, </a:t>
            </a:r>
            <a:r>
              <a:rPr lang="ko-KR" altLang="en-US" dirty="0"/>
              <a:t>마지영</a:t>
            </a:r>
          </a:p>
        </p:txBody>
      </p:sp>
    </p:spTree>
    <p:extLst>
      <p:ext uri="{BB962C8B-B14F-4D97-AF65-F5344CB8AC3E}">
        <p14:creationId xmlns:p14="http://schemas.microsoft.com/office/powerpoint/2010/main" val="3274469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7D87A93-BCA3-474C-B7F8-FDE2F40A3E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0"/>
                  </a:schemeClr>
                </a:solidFill>
              </a:ln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80B476-8CED-403A-88D7-96A2CAA2F7AB}"/>
              </a:ext>
            </a:extLst>
          </p:cNvPr>
          <p:cNvSpPr txBox="1"/>
          <p:nvPr/>
        </p:nvSpPr>
        <p:spPr>
          <a:xfrm>
            <a:off x="4489824" y="1920923"/>
            <a:ext cx="3871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프로젝트설계실습</a:t>
            </a:r>
            <a:r>
              <a:rPr lang="en-US" altLang="ko-KR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Ⅰ</a:t>
            </a:r>
            <a:endParaRPr lang="ko-KR" altLang="en-US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1228D-436C-437F-8AE5-657282A0A558}"/>
              </a:ext>
            </a:extLst>
          </p:cNvPr>
          <p:cNvSpPr txBox="1"/>
          <p:nvPr/>
        </p:nvSpPr>
        <p:spPr>
          <a:xfrm>
            <a:off x="3378252" y="992044"/>
            <a:ext cx="1200970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전기프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lang="ko-KR" altLang="en-US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DCA31AB8-323B-4DAB-A928-163CB1704A58}"/>
              </a:ext>
            </a:extLst>
          </p:cNvPr>
          <p:cNvSpPr/>
          <p:nvPr/>
        </p:nvSpPr>
        <p:spPr>
          <a:xfrm>
            <a:off x="1703847" y="3575960"/>
            <a:ext cx="947222" cy="475941"/>
          </a:xfrm>
          <a:prstGeom prst="wedgeRoundRectCallout">
            <a:avLst>
              <a:gd name="adj1" fmla="val -20159"/>
              <a:gd name="adj2" fmla="val 89656"/>
              <a:gd name="adj3" fmla="val 1666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농사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27B52D8-1239-4A23-B5ED-C6DF68AA2C02}"/>
              </a:ext>
            </a:extLst>
          </p:cNvPr>
          <p:cNvGrpSpPr/>
          <p:nvPr/>
        </p:nvGrpSpPr>
        <p:grpSpPr>
          <a:xfrm>
            <a:off x="2099558" y="3050748"/>
            <a:ext cx="1398961" cy="1558981"/>
            <a:chOff x="8915400" y="2903220"/>
            <a:chExt cx="1398961" cy="1558981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3D8C323-C277-486E-9570-872B45782206}"/>
                </a:ext>
              </a:extLst>
            </p:cNvPr>
            <p:cNvSpPr/>
            <p:nvPr/>
          </p:nvSpPr>
          <p:spPr>
            <a:xfrm>
              <a:off x="8915400" y="428625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12CEA177-6AFF-47B2-9077-4C917E71C238}"/>
                </a:ext>
              </a:extLst>
            </p:cNvPr>
            <p:cNvSpPr/>
            <p:nvPr/>
          </p:nvSpPr>
          <p:spPr>
            <a:xfrm>
              <a:off x="9544050" y="381762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EF5D07-484C-409A-9E81-EE8D4155AAB6}"/>
                </a:ext>
              </a:extLst>
            </p:cNvPr>
            <p:cNvSpPr/>
            <p:nvPr/>
          </p:nvSpPr>
          <p:spPr>
            <a:xfrm>
              <a:off x="10138410" y="290322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D3FAABC-AA7C-4AA2-8352-12D15842E222}"/>
                </a:ext>
              </a:extLst>
            </p:cNvPr>
            <p:cNvCxnSpPr>
              <a:stCxn id="23" idx="3"/>
              <a:endCxn id="22" idx="7"/>
            </p:cNvCxnSpPr>
            <p:nvPr/>
          </p:nvCxnSpPr>
          <p:spPr>
            <a:xfrm flipH="1">
              <a:off x="9694234" y="3053404"/>
              <a:ext cx="469943" cy="7899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E8593AA4-4F6B-43FD-9EF5-E4A7792DE356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H="1">
              <a:off x="9044833" y="3967804"/>
              <a:ext cx="524984" cy="40642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232BE26-AE4D-4540-A2C6-F0277CE0582F}"/>
              </a:ext>
            </a:extLst>
          </p:cNvPr>
          <p:cNvGrpSpPr/>
          <p:nvPr/>
        </p:nvGrpSpPr>
        <p:grpSpPr>
          <a:xfrm>
            <a:off x="10631461" y="2083759"/>
            <a:ext cx="577413" cy="966989"/>
            <a:chOff x="6219388" y="411435"/>
            <a:chExt cx="577413" cy="966989"/>
          </a:xfrm>
        </p:grpSpPr>
        <p:sp>
          <p:nvSpPr>
            <p:cNvPr id="30" name="하트 29">
              <a:extLst>
                <a:ext uri="{FF2B5EF4-FFF2-40B4-BE49-F238E27FC236}">
                  <a16:creationId xmlns:a16="http://schemas.microsoft.com/office/drawing/2014/main" id="{7D882461-DBFD-4F62-8971-BE379791647A}"/>
                </a:ext>
              </a:extLst>
            </p:cNvPr>
            <p:cNvSpPr/>
            <p:nvPr/>
          </p:nvSpPr>
          <p:spPr>
            <a:xfrm>
              <a:off x="6236672" y="1046079"/>
              <a:ext cx="332345" cy="332345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하트 30">
              <a:extLst>
                <a:ext uri="{FF2B5EF4-FFF2-40B4-BE49-F238E27FC236}">
                  <a16:creationId xmlns:a16="http://schemas.microsoft.com/office/drawing/2014/main" id="{F20160CC-56FA-4C00-B8FA-CB5A097AED5F}"/>
                </a:ext>
              </a:extLst>
            </p:cNvPr>
            <p:cNvSpPr/>
            <p:nvPr/>
          </p:nvSpPr>
          <p:spPr>
            <a:xfrm>
              <a:off x="6552432" y="909794"/>
              <a:ext cx="244369" cy="244369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하트 31">
              <a:extLst>
                <a:ext uri="{FF2B5EF4-FFF2-40B4-BE49-F238E27FC236}">
                  <a16:creationId xmlns:a16="http://schemas.microsoft.com/office/drawing/2014/main" id="{41D7C195-4EC4-4E3A-BDDB-6B6B2585EA4D}"/>
                </a:ext>
              </a:extLst>
            </p:cNvPr>
            <p:cNvSpPr/>
            <p:nvPr/>
          </p:nvSpPr>
          <p:spPr>
            <a:xfrm>
              <a:off x="6219388" y="411435"/>
              <a:ext cx="244369" cy="244369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DA0FEFD-A7B7-4682-9D6E-EBF402E1E07F}"/>
              </a:ext>
            </a:extLst>
          </p:cNvPr>
          <p:cNvGrpSpPr/>
          <p:nvPr/>
        </p:nvGrpSpPr>
        <p:grpSpPr>
          <a:xfrm>
            <a:off x="3378252" y="1739042"/>
            <a:ext cx="5395649" cy="3211996"/>
            <a:chOff x="3378252" y="1562986"/>
            <a:chExt cx="5395649" cy="3211996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EBD7B1B-842C-48C2-A039-0924B58DCAD1}"/>
                </a:ext>
              </a:extLst>
            </p:cNvPr>
            <p:cNvSpPr/>
            <p:nvPr/>
          </p:nvSpPr>
          <p:spPr>
            <a:xfrm>
              <a:off x="3378252" y="1562986"/>
              <a:ext cx="5395649" cy="3211996"/>
            </a:xfrm>
            <a:prstGeom prst="roundRect">
              <a:avLst>
                <a:gd name="adj" fmla="val 4634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C282A83-383B-46C1-A764-CED414A0E866}"/>
                </a:ext>
              </a:extLst>
            </p:cNvPr>
            <p:cNvSpPr/>
            <p:nvPr/>
          </p:nvSpPr>
          <p:spPr>
            <a:xfrm>
              <a:off x="3597560" y="1780478"/>
              <a:ext cx="4959418" cy="27567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1B2AD8F-81FA-4DE8-B186-CA2D7193D702}"/>
                </a:ext>
              </a:extLst>
            </p:cNvPr>
            <p:cNvCxnSpPr/>
            <p:nvPr/>
          </p:nvCxnSpPr>
          <p:spPr>
            <a:xfrm>
              <a:off x="4928017" y="4224902"/>
              <a:ext cx="2335966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화살표: 위쪽 46">
            <a:extLst>
              <a:ext uri="{FF2B5EF4-FFF2-40B4-BE49-F238E27FC236}">
                <a16:creationId xmlns:a16="http://schemas.microsoft.com/office/drawing/2014/main" id="{5210DE9F-86E4-4D41-A330-31FF540DA06C}"/>
              </a:ext>
            </a:extLst>
          </p:cNvPr>
          <p:cNvSpPr/>
          <p:nvPr/>
        </p:nvSpPr>
        <p:spPr>
          <a:xfrm>
            <a:off x="2666711" y="1953105"/>
            <a:ext cx="483757" cy="2656624"/>
          </a:xfrm>
          <a:prstGeom prst="upArrow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말풍선: 모서리가 둥근 사각형 32">
            <a:extLst>
              <a:ext uri="{FF2B5EF4-FFF2-40B4-BE49-F238E27FC236}">
                <a16:creationId xmlns:a16="http://schemas.microsoft.com/office/drawing/2014/main" id="{F46F9A5D-AAA8-495A-8F6D-B4294154B18E}"/>
              </a:ext>
            </a:extLst>
          </p:cNvPr>
          <p:cNvSpPr/>
          <p:nvPr/>
        </p:nvSpPr>
        <p:spPr>
          <a:xfrm>
            <a:off x="8971984" y="2430497"/>
            <a:ext cx="1461394" cy="475941"/>
          </a:xfrm>
          <a:prstGeom prst="wedgeRoundRectCallout">
            <a:avLst>
              <a:gd name="adj1" fmla="val 39972"/>
              <a:gd name="adj2" fmla="val 93665"/>
              <a:gd name="adj3" fmla="val 1666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채집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/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채광</a:t>
            </a:r>
          </a:p>
        </p:txBody>
      </p:sp>
      <p:sp>
        <p:nvSpPr>
          <p:cNvPr id="34" name="말풍선: 모서리가 둥근 사각형 33">
            <a:extLst>
              <a:ext uri="{FF2B5EF4-FFF2-40B4-BE49-F238E27FC236}">
                <a16:creationId xmlns:a16="http://schemas.microsoft.com/office/drawing/2014/main" id="{F5A3B3E4-B900-4C4F-918C-6FC5522B4733}"/>
              </a:ext>
            </a:extLst>
          </p:cNvPr>
          <p:cNvSpPr/>
          <p:nvPr/>
        </p:nvSpPr>
        <p:spPr>
          <a:xfrm>
            <a:off x="8999038" y="1477164"/>
            <a:ext cx="886435" cy="475941"/>
          </a:xfrm>
          <a:prstGeom prst="wedgeRoundRectCallout">
            <a:avLst>
              <a:gd name="adj1" fmla="val -37677"/>
              <a:gd name="adj2" fmla="val 96446"/>
              <a:gd name="adj3" fmla="val 1666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상점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C2E8A9-9681-42CF-9C56-0B0616976672}"/>
              </a:ext>
            </a:extLst>
          </p:cNvPr>
          <p:cNvSpPr txBox="1"/>
          <p:nvPr/>
        </p:nvSpPr>
        <p:spPr>
          <a:xfrm>
            <a:off x="3224112" y="2350393"/>
            <a:ext cx="558999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spc="-3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Q&amp;A</a:t>
            </a:r>
            <a:endParaRPr lang="ko-KR" altLang="en-US" sz="11500" spc="-300" dirty="0">
              <a:ln>
                <a:solidFill>
                  <a:schemeClr val="bg1">
                    <a:alpha val="0"/>
                  </a:schemeClr>
                </a:solidFill>
              </a:ln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0375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7D87A93-BCA3-474C-B7F8-FDE2F40A3E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C68B99C-223F-4517-BA47-D1DD3D7111C2}"/>
              </a:ext>
            </a:extLst>
          </p:cNvPr>
          <p:cNvSpPr txBox="1"/>
          <p:nvPr/>
        </p:nvSpPr>
        <p:spPr>
          <a:xfrm>
            <a:off x="1132875" y="2715071"/>
            <a:ext cx="1274708" cy="769441"/>
          </a:xfrm>
          <a:prstGeom prst="rect">
            <a:avLst/>
          </a:prstGeom>
          <a:noFill/>
          <a:effectLst>
            <a:reflection blurRad="6350" stA="50000" endA="300" endPos="90000" dir="5400000" sy="-100000" algn="bl" rotWithShape="0"/>
          </a:effectLst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15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목차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DF95DEA-1C66-4516-950B-2F3FD0A75DE0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BA4F99-8255-456B-A11A-C6DF18C986AC}"/>
              </a:ext>
            </a:extLst>
          </p:cNvPr>
          <p:cNvCxnSpPr>
            <a:cxnSpLocks/>
          </p:cNvCxnSpPr>
          <p:nvPr/>
        </p:nvCxnSpPr>
        <p:spPr>
          <a:xfrm>
            <a:off x="0" y="3525253"/>
            <a:ext cx="1219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말풍선: 모서리가 둥근 사각형 50">
            <a:extLst>
              <a:ext uri="{FF2B5EF4-FFF2-40B4-BE49-F238E27FC236}">
                <a16:creationId xmlns:a16="http://schemas.microsoft.com/office/drawing/2014/main" id="{BF2921AF-A099-491C-B2E6-1A70DD695215}"/>
              </a:ext>
            </a:extLst>
          </p:cNvPr>
          <p:cNvSpPr/>
          <p:nvPr/>
        </p:nvSpPr>
        <p:spPr>
          <a:xfrm>
            <a:off x="3801038" y="2458341"/>
            <a:ext cx="1606674" cy="513459"/>
          </a:xfrm>
          <a:prstGeom prst="wedgeRoundRectCallout">
            <a:avLst>
              <a:gd name="adj1" fmla="val -20309"/>
              <a:gd name="adj2" fmla="val 98355"/>
              <a:gd name="adj3" fmla="val 16667"/>
            </a:avLst>
          </a:prstGeom>
          <a:solidFill>
            <a:schemeClr val="bg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구현 협의</a:t>
            </a:r>
          </a:p>
        </p:txBody>
      </p:sp>
      <p:sp>
        <p:nvSpPr>
          <p:cNvPr id="60" name="말풍선: 모서리가 둥근 사각형 59">
            <a:extLst>
              <a:ext uri="{FF2B5EF4-FFF2-40B4-BE49-F238E27FC236}">
                <a16:creationId xmlns:a16="http://schemas.microsoft.com/office/drawing/2014/main" id="{822E2E57-17CC-4648-9CCC-007CC49D9C70}"/>
              </a:ext>
            </a:extLst>
          </p:cNvPr>
          <p:cNvSpPr/>
          <p:nvPr/>
        </p:nvSpPr>
        <p:spPr>
          <a:xfrm>
            <a:off x="4769475" y="4130728"/>
            <a:ext cx="1939150" cy="513459"/>
          </a:xfrm>
          <a:prstGeom prst="wedgeRoundRectCallout">
            <a:avLst>
              <a:gd name="adj1" fmla="val 19165"/>
              <a:gd name="adj2" fmla="val -98326"/>
              <a:gd name="adj3" fmla="val 16667"/>
            </a:avLst>
          </a:prstGeom>
          <a:solidFill>
            <a:schemeClr val="bg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2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주차 설명</a:t>
            </a:r>
          </a:p>
        </p:txBody>
      </p:sp>
      <p:sp>
        <p:nvSpPr>
          <p:cNvPr id="67" name="말풍선: 모서리가 둥근 사각형 66">
            <a:extLst>
              <a:ext uri="{FF2B5EF4-FFF2-40B4-BE49-F238E27FC236}">
                <a16:creationId xmlns:a16="http://schemas.microsoft.com/office/drawing/2014/main" id="{CD4BBD3F-F498-4F49-9223-789E0EC2A5DF}"/>
              </a:ext>
            </a:extLst>
          </p:cNvPr>
          <p:cNvSpPr/>
          <p:nvPr/>
        </p:nvSpPr>
        <p:spPr>
          <a:xfrm>
            <a:off x="9166577" y="4124721"/>
            <a:ext cx="1193029" cy="513451"/>
          </a:xfrm>
          <a:prstGeom prst="wedgeRoundRectCallout">
            <a:avLst>
              <a:gd name="adj1" fmla="val 19165"/>
              <a:gd name="adj2" fmla="val -98326"/>
              <a:gd name="adj3" fmla="val 16667"/>
            </a:avLst>
          </a:prstGeom>
          <a:solidFill>
            <a:schemeClr val="bg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Q&amp;A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47380EDF-F6D8-40A8-8E86-929BD7735EB3}"/>
              </a:ext>
            </a:extLst>
          </p:cNvPr>
          <p:cNvSpPr/>
          <p:nvPr/>
        </p:nvSpPr>
        <p:spPr>
          <a:xfrm>
            <a:off x="4131299" y="3441030"/>
            <a:ext cx="217422" cy="1925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DFD3744-8CFB-42E8-817F-69D67E66ED2C}"/>
              </a:ext>
            </a:extLst>
          </p:cNvPr>
          <p:cNvSpPr/>
          <p:nvPr/>
        </p:nvSpPr>
        <p:spPr>
          <a:xfrm>
            <a:off x="6005772" y="3429000"/>
            <a:ext cx="217422" cy="1925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07F85206-3F27-4EDC-9B68-E09D543B346C}"/>
              </a:ext>
            </a:extLst>
          </p:cNvPr>
          <p:cNvSpPr/>
          <p:nvPr/>
        </p:nvSpPr>
        <p:spPr>
          <a:xfrm>
            <a:off x="9882484" y="3429000"/>
            <a:ext cx="217422" cy="1925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말풍선: 모서리가 둥근 사각형 22">
            <a:extLst>
              <a:ext uri="{FF2B5EF4-FFF2-40B4-BE49-F238E27FC236}">
                <a16:creationId xmlns:a16="http://schemas.microsoft.com/office/drawing/2014/main" id="{DD1F4102-3BD7-4B68-975F-4730C5B46AF2}"/>
              </a:ext>
            </a:extLst>
          </p:cNvPr>
          <p:cNvSpPr/>
          <p:nvPr/>
        </p:nvSpPr>
        <p:spPr>
          <a:xfrm>
            <a:off x="7429335" y="2476499"/>
            <a:ext cx="1940443" cy="495301"/>
          </a:xfrm>
          <a:prstGeom prst="wedgeRoundRectCallout">
            <a:avLst>
              <a:gd name="adj1" fmla="val -20309"/>
              <a:gd name="adj2" fmla="val 98355"/>
              <a:gd name="adj3" fmla="val 16667"/>
            </a:avLst>
          </a:prstGeom>
          <a:solidFill>
            <a:schemeClr val="bg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개발 </a:t>
            </a:r>
            <a:r>
              <a:rPr lang="ko-KR" altLang="en-US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일정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/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역할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F1D8D3B-5EF2-4DA9-9D5C-19F63EB26C06}"/>
              </a:ext>
            </a:extLst>
          </p:cNvPr>
          <p:cNvSpPr/>
          <p:nvPr/>
        </p:nvSpPr>
        <p:spPr>
          <a:xfrm>
            <a:off x="7827563" y="3437460"/>
            <a:ext cx="217422" cy="1925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441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C192902B-DD11-4AC2-839C-26EF563296A5}"/>
              </a:ext>
            </a:extLst>
          </p:cNvPr>
          <p:cNvSpPr txBox="1"/>
          <p:nvPr/>
        </p:nvSpPr>
        <p:spPr>
          <a:xfrm>
            <a:off x="258581" y="525992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3200" spc="-150" dirty="0">
              <a:solidFill>
                <a:schemeClr val="bg2">
                  <a:lumMod val="2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38130C-C0F2-454D-ADC3-88052BBAB4D7}"/>
              </a:ext>
            </a:extLst>
          </p:cNvPr>
          <p:cNvSpPr txBox="1"/>
          <p:nvPr/>
        </p:nvSpPr>
        <p:spPr>
          <a:xfrm>
            <a:off x="4803304" y="1340437"/>
            <a:ext cx="71179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모티브 된 게임 </a:t>
            </a:r>
            <a:r>
              <a: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ko-KR" altLang="en-US" sz="2000" spc="-15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스타듀밸리</a:t>
            </a:r>
            <a:endParaRPr lang="en-US" altLang="ko-KR" sz="2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2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 </a:t>
            </a:r>
            <a:r>
              <a:rPr lang="ko-KR" altLang="en-US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농장 운영 게임</a:t>
            </a:r>
            <a:endParaRPr lang="en-US" altLang="ko-KR" sz="2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342900" indent="-342900" algn="ctr">
              <a:buFontTx/>
              <a:buChar char="-"/>
            </a:pPr>
            <a:r>
              <a:rPr lang="ko-KR" altLang="en-US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농사</a:t>
            </a:r>
            <a:r>
              <a: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목축</a:t>
            </a:r>
            <a:r>
              <a: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채집</a:t>
            </a:r>
            <a:r>
              <a: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채광</a:t>
            </a:r>
            <a:r>
              <a: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낚시 등을 통해 돈을 버는 게임</a:t>
            </a:r>
            <a:endParaRPr lang="en-US" altLang="ko-KR" sz="2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342900" indent="-342900" algn="ctr">
              <a:buFontTx/>
              <a:buChar char="-"/>
            </a:pPr>
            <a:r>
              <a: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NPC</a:t>
            </a:r>
            <a:r>
              <a:rPr lang="ko-KR" altLang="en-US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와의 친밀도를 통해 이벤트 발생</a:t>
            </a:r>
            <a:endParaRPr lang="en-US" altLang="ko-KR" sz="2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2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2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B3A6F1F-8CA4-42F9-B6C4-EEAE6F1B2731}"/>
              </a:ext>
            </a:extLst>
          </p:cNvPr>
          <p:cNvSpPr/>
          <p:nvPr/>
        </p:nvSpPr>
        <p:spPr>
          <a:xfrm>
            <a:off x="-2" y="3686266"/>
            <a:ext cx="12192000" cy="3286032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&lt;</a:t>
            </a:r>
            <a:r>
              <a:rPr lang="ko-KR" altLang="en-US" sz="2800" b="1" spc="-15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쁠쁠밸리</a:t>
            </a:r>
            <a:r>
              <a:rPr lang="en-US" altLang="ko-KR" sz="2800" b="1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&gt;</a:t>
            </a:r>
            <a:r>
              <a:rPr lang="ko-KR" altLang="en-US" sz="2800" b="1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endParaRPr lang="en-US" altLang="ko-KR" sz="2800" b="1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algn="ctr"/>
            <a:endParaRPr lang="en-US" altLang="ko-KR" sz="28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marL="342900" indent="-342900" algn="ctr">
              <a:buFontTx/>
              <a:buChar char="-"/>
            </a:pPr>
            <a:r>
              <a:rPr lang="ko-KR" altLang="en-US" sz="28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이번 학기에 </a:t>
            </a:r>
            <a:r>
              <a:rPr lang="ko-KR" altLang="en-US" sz="2800" spc="-15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스타듀밸리의</a:t>
            </a:r>
            <a:r>
              <a:rPr lang="ko-KR" altLang="en-US" sz="28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농사</a:t>
            </a:r>
            <a:r>
              <a:rPr lang="en-US" altLang="ko-KR" sz="28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ko-KR" altLang="en-US" sz="28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채집</a:t>
            </a:r>
            <a:r>
              <a:rPr lang="en-US" altLang="ko-KR" sz="28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ko-KR" altLang="en-US" sz="28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채광</a:t>
            </a:r>
            <a:r>
              <a:rPr lang="en-US" altLang="ko-KR" sz="28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ko-KR" altLang="en-US" sz="28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상점 등을 구현</a:t>
            </a:r>
            <a:endParaRPr lang="en-US" altLang="ko-KR" sz="28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marL="342900" indent="-342900" algn="ctr">
              <a:buFontTx/>
              <a:buChar char="-"/>
            </a:pPr>
            <a:endParaRPr lang="en-US" altLang="ko-KR" sz="28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73232035-6576-4427-B3B8-6CA0E251C81F}"/>
              </a:ext>
            </a:extLst>
          </p:cNvPr>
          <p:cNvSpPr/>
          <p:nvPr/>
        </p:nvSpPr>
        <p:spPr>
          <a:xfrm rot="10800000">
            <a:off x="5686924" y="3587206"/>
            <a:ext cx="818147" cy="7052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3DD259-4FB4-4FE6-8D41-2286D2E4957A}"/>
              </a:ext>
            </a:extLst>
          </p:cNvPr>
          <p:cNvSpPr txBox="1"/>
          <p:nvPr/>
        </p:nvSpPr>
        <p:spPr>
          <a:xfrm>
            <a:off x="775265" y="109030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게임 소개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A62C4C2-C58E-48DC-BF06-6096B50D0692}"/>
              </a:ext>
            </a:extLst>
          </p:cNvPr>
          <p:cNvCxnSpPr>
            <a:cxnSpLocks/>
          </p:cNvCxnSpPr>
          <p:nvPr/>
        </p:nvCxnSpPr>
        <p:spPr>
          <a:xfrm>
            <a:off x="340354" y="1122799"/>
            <a:ext cx="1099826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7DB038-FBEA-4207-9879-005A66254826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BAA63B-1F1C-4149-A9D5-B40099DEA11F}"/>
              </a:ext>
            </a:extLst>
          </p:cNvPr>
          <p:cNvSpPr txBox="1"/>
          <p:nvPr/>
        </p:nvSpPr>
        <p:spPr>
          <a:xfrm>
            <a:off x="340354" y="675510"/>
            <a:ext cx="194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쁠쁠밸리</a:t>
            </a:r>
            <a:endParaRPr lang="ko-KR" altLang="en-US" dirty="0"/>
          </a:p>
        </p:txBody>
      </p:sp>
      <p:pic>
        <p:nvPicPr>
          <p:cNvPr id="5" name="그림 4" descr="나무이(가) 표시된 사진&#10;&#10;자동 생성된 설명">
            <a:extLst>
              <a:ext uri="{FF2B5EF4-FFF2-40B4-BE49-F238E27FC236}">
                <a16:creationId xmlns:a16="http://schemas.microsoft.com/office/drawing/2014/main" id="{E2DC5056-6AC7-4BB9-8ED1-E1CBDE3BD2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24" y="1407012"/>
            <a:ext cx="4459442" cy="204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9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F5F14033-159A-4F0C-B61C-B8C735FEE171}"/>
              </a:ext>
            </a:extLst>
          </p:cNvPr>
          <p:cNvSpPr txBox="1"/>
          <p:nvPr/>
        </p:nvSpPr>
        <p:spPr>
          <a:xfrm>
            <a:off x="3826042" y="13355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8AB5D6-1E95-4368-BFFD-4CAE6BB5A2CA}"/>
              </a:ext>
            </a:extLst>
          </p:cNvPr>
          <p:cNvSpPr txBox="1"/>
          <p:nvPr/>
        </p:nvSpPr>
        <p:spPr>
          <a:xfrm>
            <a:off x="3477086" y="3500699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개념</a:t>
            </a:r>
            <a:r>
              <a:rPr lang="en-US" altLang="ko-KR" sz="2400" spc="-15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1</a:t>
            </a:r>
            <a:endParaRPr lang="ko-KR" altLang="en-US" sz="2400" spc="-15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7D5619-369F-4A0A-898B-7C930DF358FE}"/>
              </a:ext>
            </a:extLst>
          </p:cNvPr>
          <p:cNvSpPr txBox="1"/>
          <p:nvPr/>
        </p:nvSpPr>
        <p:spPr>
          <a:xfrm>
            <a:off x="274852" y="576727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구현할 부분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C6588A3-D7E4-44C0-97A7-5631239F85E7}"/>
              </a:ext>
            </a:extLst>
          </p:cNvPr>
          <p:cNvCxnSpPr>
            <a:cxnSpLocks/>
          </p:cNvCxnSpPr>
          <p:nvPr/>
        </p:nvCxnSpPr>
        <p:spPr>
          <a:xfrm>
            <a:off x="410659" y="1117648"/>
            <a:ext cx="1535289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82C0FB3-D54A-4E33-9378-373D7D7FC601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화살표: 위쪽 7">
            <a:extLst>
              <a:ext uri="{FF2B5EF4-FFF2-40B4-BE49-F238E27FC236}">
                <a16:creationId xmlns:a16="http://schemas.microsoft.com/office/drawing/2014/main" id="{130BD333-F978-4CA3-9785-C51C1DB295EE}"/>
              </a:ext>
            </a:extLst>
          </p:cNvPr>
          <p:cNvSpPr/>
          <p:nvPr/>
        </p:nvSpPr>
        <p:spPr>
          <a:xfrm rot="10800000">
            <a:off x="2442976" y="487907"/>
            <a:ext cx="487225" cy="6135941"/>
          </a:xfrm>
          <a:prstGeom prst="upArrow">
            <a:avLst/>
          </a:prstGeom>
          <a:solidFill>
            <a:srgbClr val="F9A00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C01A675-4527-4A83-8330-765C9EC4F9B0}"/>
              </a:ext>
            </a:extLst>
          </p:cNvPr>
          <p:cNvGrpSpPr/>
          <p:nvPr/>
        </p:nvGrpSpPr>
        <p:grpSpPr>
          <a:xfrm>
            <a:off x="3381186" y="1040258"/>
            <a:ext cx="5740865" cy="4807153"/>
            <a:chOff x="3083151" y="1118669"/>
            <a:chExt cx="5740865" cy="2630090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0984545E-69ED-49E3-AA7A-EEB4AEB089C6}"/>
                </a:ext>
              </a:extLst>
            </p:cNvPr>
            <p:cNvCxnSpPr>
              <a:cxnSpLocks/>
            </p:cNvCxnSpPr>
            <p:nvPr/>
          </p:nvCxnSpPr>
          <p:spPr>
            <a:xfrm>
              <a:off x="3146724" y="1749993"/>
              <a:ext cx="4918948" cy="0"/>
            </a:xfrm>
            <a:prstGeom prst="line">
              <a:avLst/>
            </a:prstGeom>
            <a:ln w="222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화살표: 오각형 26">
              <a:extLst>
                <a:ext uri="{FF2B5EF4-FFF2-40B4-BE49-F238E27FC236}">
                  <a16:creationId xmlns:a16="http://schemas.microsoft.com/office/drawing/2014/main" id="{5CB9A663-7921-4F7A-AFCD-C844C63E34C0}"/>
                </a:ext>
              </a:extLst>
            </p:cNvPr>
            <p:cNvSpPr/>
            <p:nvPr/>
          </p:nvSpPr>
          <p:spPr>
            <a:xfrm rot="10800000">
              <a:off x="3083151" y="1118669"/>
              <a:ext cx="1320356" cy="513106"/>
            </a:xfrm>
            <a:prstGeom prst="homePlate">
              <a:avLst/>
            </a:prstGeom>
            <a:solidFill>
              <a:srgbClr val="F9A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화살표: 오각형 27">
              <a:extLst>
                <a:ext uri="{FF2B5EF4-FFF2-40B4-BE49-F238E27FC236}">
                  <a16:creationId xmlns:a16="http://schemas.microsoft.com/office/drawing/2014/main" id="{0C584EFA-D7C2-4983-8C9D-07FC168F6927}"/>
                </a:ext>
              </a:extLst>
            </p:cNvPr>
            <p:cNvSpPr/>
            <p:nvPr/>
          </p:nvSpPr>
          <p:spPr>
            <a:xfrm rot="10800000">
              <a:off x="3083152" y="3201512"/>
              <a:ext cx="1320356" cy="547247"/>
            </a:xfrm>
            <a:prstGeom prst="homePlate">
              <a:avLst/>
            </a:prstGeom>
            <a:solidFill>
              <a:srgbClr val="F9A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17EC73-B895-48FA-ADFF-B204EB3FF1A6}"/>
                </a:ext>
              </a:extLst>
            </p:cNvPr>
            <p:cNvSpPr txBox="1"/>
            <p:nvPr/>
          </p:nvSpPr>
          <p:spPr>
            <a:xfrm>
              <a:off x="3844855" y="2056266"/>
              <a:ext cx="49791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ko-KR" altLang="en-US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씨앗 뿌리기</a:t>
              </a:r>
              <a:r>
                <a:rPr lang="en-US" altLang="ko-KR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,  </a:t>
              </a:r>
              <a:r>
                <a:rPr lang="ko-KR" altLang="en-US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물 주기</a:t>
              </a:r>
              <a:r>
                <a:rPr lang="en-US" altLang="ko-KR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, </a:t>
              </a:r>
              <a:r>
                <a:rPr lang="ko-KR" altLang="en-US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자라기</a:t>
              </a:r>
              <a:r>
                <a:rPr lang="en-US" altLang="ko-KR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, </a:t>
              </a:r>
              <a:r>
                <a:rPr lang="ko-KR" altLang="en-US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수확</a:t>
              </a:r>
              <a:r>
                <a:rPr lang="en-US" altLang="ko-KR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 </a:t>
              </a:r>
            </a:p>
          </p:txBody>
        </p:sp>
        <p:sp>
          <p:nvSpPr>
            <p:cNvPr id="9" name="화살표: 오각형 8">
              <a:extLst>
                <a:ext uri="{FF2B5EF4-FFF2-40B4-BE49-F238E27FC236}">
                  <a16:creationId xmlns:a16="http://schemas.microsoft.com/office/drawing/2014/main" id="{834B81CB-2BB9-4EAB-8CDE-8B17241BECBE}"/>
                </a:ext>
              </a:extLst>
            </p:cNvPr>
            <p:cNvSpPr/>
            <p:nvPr/>
          </p:nvSpPr>
          <p:spPr>
            <a:xfrm rot="10800000">
              <a:off x="3099166" y="1877570"/>
              <a:ext cx="1320356" cy="513106"/>
            </a:xfrm>
            <a:prstGeom prst="homePlate">
              <a:avLst/>
            </a:prstGeom>
            <a:solidFill>
              <a:srgbClr val="F9A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5D93AD1-8F47-47C9-B4AA-54318BAE7350}"/>
                </a:ext>
              </a:extLst>
            </p:cNvPr>
            <p:cNvSpPr txBox="1"/>
            <p:nvPr/>
          </p:nvSpPr>
          <p:spPr>
            <a:xfrm>
              <a:off x="3488535" y="2033047"/>
              <a:ext cx="842650" cy="202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</a:t>
              </a:r>
              <a:r>
                <a:rPr lang="ko-KR" altLang="en-US" dirty="0"/>
                <a:t>농사</a:t>
              </a:r>
            </a:p>
          </p:txBody>
        </p:sp>
        <p:sp>
          <p:nvSpPr>
            <p:cNvPr id="24" name="화살표: 오각형 23">
              <a:extLst>
                <a:ext uri="{FF2B5EF4-FFF2-40B4-BE49-F238E27FC236}">
                  <a16:creationId xmlns:a16="http://schemas.microsoft.com/office/drawing/2014/main" id="{78BE4FB6-08BD-44CB-A44D-015777FA2368}"/>
                </a:ext>
              </a:extLst>
            </p:cNvPr>
            <p:cNvSpPr/>
            <p:nvPr/>
          </p:nvSpPr>
          <p:spPr>
            <a:xfrm rot="10800000">
              <a:off x="3094295" y="2518948"/>
              <a:ext cx="1320356" cy="513106"/>
            </a:xfrm>
            <a:prstGeom prst="homePlate">
              <a:avLst/>
            </a:prstGeom>
            <a:solidFill>
              <a:srgbClr val="F9A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52EFE78-C9E8-4C2B-BB33-A9C869C5BBFE}"/>
                </a:ext>
              </a:extLst>
            </p:cNvPr>
            <p:cNvSpPr txBox="1"/>
            <p:nvPr/>
          </p:nvSpPr>
          <p:spPr>
            <a:xfrm>
              <a:off x="3541470" y="2674863"/>
              <a:ext cx="736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상점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DB6B313-DAB1-4059-B266-F40B2E0EDA0C}"/>
                </a:ext>
              </a:extLst>
            </p:cNvPr>
            <p:cNvSpPr txBox="1"/>
            <p:nvPr/>
          </p:nvSpPr>
          <p:spPr>
            <a:xfrm>
              <a:off x="4640668" y="2633550"/>
              <a:ext cx="3387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물건 사기</a:t>
              </a:r>
              <a:r>
                <a:rPr lang="en-US" altLang="ko-KR" dirty="0"/>
                <a:t>, </a:t>
              </a:r>
              <a:r>
                <a:rPr lang="ko-KR" altLang="en-US" dirty="0"/>
                <a:t>물건 팔기</a:t>
              </a:r>
              <a:r>
                <a:rPr lang="en-US" altLang="ko-KR" dirty="0"/>
                <a:t> &lt;-&gt; NPC</a:t>
              </a:r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6A8343E-2379-4031-96CC-D40BF1E58F03}"/>
                </a:ext>
              </a:extLst>
            </p:cNvPr>
            <p:cNvSpPr txBox="1"/>
            <p:nvPr/>
          </p:nvSpPr>
          <p:spPr>
            <a:xfrm>
              <a:off x="3525156" y="1259437"/>
              <a:ext cx="969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기본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9468F7A-E004-4552-BBA0-EFB992E4816C}"/>
                </a:ext>
              </a:extLst>
            </p:cNvPr>
            <p:cNvSpPr txBox="1"/>
            <p:nvPr/>
          </p:nvSpPr>
          <p:spPr>
            <a:xfrm>
              <a:off x="4640668" y="1227525"/>
              <a:ext cx="3635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맵</a:t>
              </a:r>
              <a:r>
                <a:rPr lang="en-US" altLang="ko-KR" dirty="0"/>
                <a:t>, </a:t>
              </a:r>
              <a:r>
                <a:rPr lang="ko-KR" altLang="en-US" dirty="0"/>
                <a:t>캐릭터</a:t>
              </a:r>
              <a:r>
                <a:rPr lang="en-US" altLang="ko-KR" dirty="0"/>
                <a:t>, </a:t>
              </a:r>
              <a:r>
                <a:rPr lang="ko-KR" altLang="en-US" dirty="0"/>
                <a:t>이동하기</a:t>
              </a:r>
              <a:r>
                <a:rPr lang="en-US" altLang="ko-KR" dirty="0"/>
                <a:t>, </a:t>
              </a:r>
              <a:r>
                <a:rPr lang="ko-KR" altLang="en-US" dirty="0"/>
                <a:t>상호작용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B973DE-7706-4D39-B599-4C8E47EE6412}"/>
                </a:ext>
              </a:extLst>
            </p:cNvPr>
            <p:cNvSpPr txBox="1"/>
            <p:nvPr/>
          </p:nvSpPr>
          <p:spPr>
            <a:xfrm>
              <a:off x="4640668" y="3370466"/>
              <a:ext cx="345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부수기</a:t>
              </a:r>
              <a:r>
                <a:rPr lang="en-US" altLang="ko-KR" dirty="0"/>
                <a:t>, </a:t>
              </a:r>
              <a:r>
                <a:rPr lang="ko-KR" altLang="en-US" dirty="0"/>
                <a:t>아이템 획득</a:t>
              </a:r>
              <a:endParaRPr lang="en-US" altLang="ko-KR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B0133B4-2460-49A2-A3F9-EA17408098A0}"/>
              </a:ext>
            </a:extLst>
          </p:cNvPr>
          <p:cNvSpPr txBox="1"/>
          <p:nvPr/>
        </p:nvSpPr>
        <p:spPr>
          <a:xfrm>
            <a:off x="3839505" y="5057422"/>
            <a:ext cx="736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채집</a:t>
            </a:r>
            <a:r>
              <a:rPr lang="en-US" altLang="ko-KR" dirty="0"/>
              <a:t>/</a:t>
            </a:r>
          </a:p>
          <a:p>
            <a:r>
              <a:rPr lang="ko-KR" altLang="en-US" dirty="0"/>
              <a:t>채광</a:t>
            </a:r>
          </a:p>
        </p:txBody>
      </p:sp>
    </p:spTree>
    <p:extLst>
      <p:ext uri="{BB962C8B-B14F-4D97-AF65-F5344CB8AC3E}">
        <p14:creationId xmlns:p14="http://schemas.microsoft.com/office/powerpoint/2010/main" val="279138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483315-6421-4AF3-B26D-D5BA89E6CA0C}"/>
              </a:ext>
            </a:extLst>
          </p:cNvPr>
          <p:cNvSpPr/>
          <p:nvPr/>
        </p:nvSpPr>
        <p:spPr>
          <a:xfrm>
            <a:off x="0" y="1088207"/>
            <a:ext cx="12192000" cy="800103"/>
          </a:xfrm>
          <a:prstGeom prst="rect">
            <a:avLst/>
          </a:prstGeom>
          <a:solidFill>
            <a:srgbClr val="F9A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07928-F43B-41D3-91E2-9FA98C5E1688}"/>
              </a:ext>
            </a:extLst>
          </p:cNvPr>
          <p:cNvSpPr txBox="1"/>
          <p:nvPr/>
        </p:nvSpPr>
        <p:spPr>
          <a:xfrm>
            <a:off x="802924" y="109030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주차 설명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698CC2-BC68-4E65-9095-9B971AE42A7B}"/>
              </a:ext>
            </a:extLst>
          </p:cNvPr>
          <p:cNvSpPr txBox="1"/>
          <p:nvPr/>
        </p:nvSpPr>
        <p:spPr>
          <a:xfrm>
            <a:off x="185203" y="1195870"/>
            <a:ext cx="34387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클래스 다이어그램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46E98-F701-49B9-93CD-BA7A25B54242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B36A0873-882F-46AF-965A-464834390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7884"/>
            <a:ext cx="12192000" cy="408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7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483315-6421-4AF3-B26D-D5BA89E6CA0C}"/>
              </a:ext>
            </a:extLst>
          </p:cNvPr>
          <p:cNvSpPr/>
          <p:nvPr/>
        </p:nvSpPr>
        <p:spPr>
          <a:xfrm>
            <a:off x="0" y="1088207"/>
            <a:ext cx="12192000" cy="800103"/>
          </a:xfrm>
          <a:prstGeom prst="rect">
            <a:avLst/>
          </a:prstGeom>
          <a:solidFill>
            <a:srgbClr val="F9A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07928-F43B-41D3-91E2-9FA98C5E1688}"/>
              </a:ext>
            </a:extLst>
          </p:cNvPr>
          <p:cNvSpPr txBox="1"/>
          <p:nvPr/>
        </p:nvSpPr>
        <p:spPr>
          <a:xfrm>
            <a:off x="802924" y="109030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주차 설명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698CC2-BC68-4E65-9095-9B971AE42A7B}"/>
              </a:ext>
            </a:extLst>
          </p:cNvPr>
          <p:cNvSpPr txBox="1"/>
          <p:nvPr/>
        </p:nvSpPr>
        <p:spPr>
          <a:xfrm>
            <a:off x="185203" y="1195870"/>
            <a:ext cx="936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Item</a:t>
            </a:r>
            <a:endParaRPr lang="ko-KR" altLang="en-US" sz="3200" spc="-150" dirty="0">
              <a:solidFill>
                <a:schemeClr val="bg2">
                  <a:lumMod val="2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46E98-F701-49B9-93CD-BA7A25B54242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1686E4DD-47D6-4E33-9809-9ED4A44FBE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44" y="1926672"/>
            <a:ext cx="4424321" cy="48222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1F2AC1-0CEF-49E1-84FA-8C47A46E3A21}"/>
              </a:ext>
            </a:extLst>
          </p:cNvPr>
          <p:cNvSpPr txBox="1"/>
          <p:nvPr/>
        </p:nvSpPr>
        <p:spPr>
          <a:xfrm>
            <a:off x="5672666" y="2559710"/>
            <a:ext cx="58081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 </a:t>
            </a:r>
            <a:r>
              <a:rPr lang="en-US" altLang="ko-KR" sz="2000" dirty="0"/>
              <a:t>Item</a:t>
            </a:r>
            <a:r>
              <a:rPr lang="ko-KR" altLang="en-US" sz="2000" dirty="0"/>
              <a:t>을 관리하는 클래스</a:t>
            </a:r>
          </a:p>
          <a:p>
            <a:endParaRPr lang="en-US" altLang="ko-KR" sz="2000" dirty="0"/>
          </a:p>
          <a:p>
            <a:r>
              <a:rPr lang="ko-KR" altLang="en-US" sz="2000" dirty="0"/>
              <a:t>사용 방법</a:t>
            </a:r>
            <a:r>
              <a:rPr lang="en-US" altLang="ko-KR" sz="2000" dirty="0"/>
              <a:t>:</a:t>
            </a:r>
            <a:endParaRPr lang="ko-KR" altLang="en-US" sz="2000" dirty="0"/>
          </a:p>
          <a:p>
            <a:r>
              <a:rPr lang="en-US" altLang="ko-KR" sz="2000" dirty="0"/>
              <a:t>- Item(ItemType, name)</a:t>
            </a:r>
            <a:r>
              <a:rPr lang="ko-KR" altLang="en-US" sz="2000" dirty="0"/>
              <a:t>으로 인스턴스 생성</a:t>
            </a:r>
          </a:p>
          <a:p>
            <a:r>
              <a:rPr lang="en-US" altLang="ko-KR" sz="2000" dirty="0"/>
              <a:t>-</a:t>
            </a:r>
            <a:r>
              <a:rPr lang="ko-KR" altLang="en-US" sz="2000" dirty="0"/>
              <a:t> </a:t>
            </a:r>
            <a:r>
              <a:rPr lang="en-US" altLang="ko-KR" sz="2000" dirty="0"/>
              <a:t>ItemType:</a:t>
            </a:r>
            <a:r>
              <a:rPr lang="ko-KR" altLang="en-US" sz="2000" dirty="0"/>
              <a:t>아이템 타입 열거형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r>
              <a:rPr lang="en-US" altLang="ko-KR" sz="2000" dirty="0"/>
              <a:t>-</a:t>
            </a:r>
            <a:r>
              <a:rPr lang="ko-KR" altLang="en-US" sz="2000" dirty="0"/>
              <a:t> </a:t>
            </a:r>
            <a:r>
              <a:rPr lang="en-US" altLang="ko-KR" sz="2000" dirty="0"/>
              <a:t>item</a:t>
            </a:r>
            <a:r>
              <a:rPr lang="ko-KR" altLang="en-US" sz="2000" dirty="0"/>
              <a:t>별 최대 개수</a:t>
            </a:r>
            <a:r>
              <a:rPr lang="en-US" altLang="ko-KR" sz="2000" dirty="0"/>
              <a:t>, </a:t>
            </a:r>
            <a:r>
              <a:rPr lang="ko-KR" altLang="en-US" sz="2000" dirty="0"/>
              <a:t>가격 설정 필요 </a:t>
            </a:r>
            <a:r>
              <a:rPr lang="en-US" altLang="ko-KR" sz="2000" dirty="0"/>
              <a:t>(MAX_NUM, cost)</a:t>
            </a:r>
            <a:endParaRPr lang="ko-KR" altLang="en-US" sz="2000" dirty="0"/>
          </a:p>
          <a:p>
            <a:r>
              <a:rPr lang="en-US" altLang="ko-KR" sz="2000" dirty="0"/>
              <a:t>-</a:t>
            </a:r>
            <a:r>
              <a:rPr lang="ko-KR" altLang="en-US" sz="2000" dirty="0"/>
              <a:t> </a:t>
            </a:r>
            <a:r>
              <a:rPr lang="en-US" altLang="ko-KR" sz="2000" dirty="0"/>
              <a:t>item</a:t>
            </a:r>
            <a:r>
              <a:rPr lang="ko-KR" altLang="en-US" sz="2000" dirty="0"/>
              <a:t>별 이름 설정 필요</a:t>
            </a:r>
          </a:p>
        </p:txBody>
      </p:sp>
    </p:spTree>
    <p:extLst>
      <p:ext uri="{BB962C8B-B14F-4D97-AF65-F5344CB8AC3E}">
        <p14:creationId xmlns:p14="http://schemas.microsoft.com/office/powerpoint/2010/main" val="2880335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483315-6421-4AF3-B26D-D5BA89E6CA0C}"/>
              </a:ext>
            </a:extLst>
          </p:cNvPr>
          <p:cNvSpPr/>
          <p:nvPr/>
        </p:nvSpPr>
        <p:spPr>
          <a:xfrm>
            <a:off x="0" y="1088207"/>
            <a:ext cx="12192000" cy="800103"/>
          </a:xfrm>
          <a:prstGeom prst="rect">
            <a:avLst/>
          </a:prstGeom>
          <a:solidFill>
            <a:srgbClr val="F9A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07928-F43B-41D3-91E2-9FA98C5E1688}"/>
              </a:ext>
            </a:extLst>
          </p:cNvPr>
          <p:cNvSpPr txBox="1"/>
          <p:nvPr/>
        </p:nvSpPr>
        <p:spPr>
          <a:xfrm>
            <a:off x="802924" y="109030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주차 설명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698CC2-BC68-4E65-9095-9B971AE42A7B}"/>
              </a:ext>
            </a:extLst>
          </p:cNvPr>
          <p:cNvSpPr txBox="1"/>
          <p:nvPr/>
        </p:nvSpPr>
        <p:spPr>
          <a:xfrm>
            <a:off x="185203" y="1195870"/>
            <a:ext cx="17625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Inventory</a:t>
            </a:r>
            <a:endParaRPr lang="ko-KR" altLang="en-US" sz="3200" spc="-150" dirty="0">
              <a:solidFill>
                <a:schemeClr val="bg2">
                  <a:lumMod val="2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46E98-F701-49B9-93CD-BA7A25B54242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65DB2B-8A6A-4310-9458-4866477AA3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94" y="2289484"/>
            <a:ext cx="4137090" cy="3055805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D5217DB6-1496-4C39-B268-FDC00B85E8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601" y="2065414"/>
            <a:ext cx="4995884" cy="4331177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CA066E6-8903-4E36-B939-999C799791B2}"/>
              </a:ext>
            </a:extLst>
          </p:cNvPr>
          <p:cNvCxnSpPr>
            <a:cxnSpLocks/>
          </p:cNvCxnSpPr>
          <p:nvPr/>
        </p:nvCxnSpPr>
        <p:spPr>
          <a:xfrm flipH="1">
            <a:off x="4770372" y="2609298"/>
            <a:ext cx="960027" cy="819702"/>
          </a:xfrm>
          <a:prstGeom prst="line">
            <a:avLst/>
          </a:prstGeom>
          <a:ln w="22225">
            <a:solidFill>
              <a:srgbClr val="F9A00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AC1C5DB-DD4F-47A9-B2EC-2F9CC6D42161}"/>
              </a:ext>
            </a:extLst>
          </p:cNvPr>
          <p:cNvCxnSpPr>
            <a:cxnSpLocks/>
          </p:cNvCxnSpPr>
          <p:nvPr/>
        </p:nvCxnSpPr>
        <p:spPr>
          <a:xfrm flipH="1" flipV="1">
            <a:off x="4770373" y="3429000"/>
            <a:ext cx="960027" cy="984956"/>
          </a:xfrm>
          <a:prstGeom prst="line">
            <a:avLst/>
          </a:prstGeom>
          <a:ln w="22225">
            <a:solidFill>
              <a:srgbClr val="F9A00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539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483315-6421-4AF3-B26D-D5BA89E6CA0C}"/>
              </a:ext>
            </a:extLst>
          </p:cNvPr>
          <p:cNvSpPr/>
          <p:nvPr/>
        </p:nvSpPr>
        <p:spPr>
          <a:xfrm>
            <a:off x="0" y="1088207"/>
            <a:ext cx="12192000" cy="800103"/>
          </a:xfrm>
          <a:prstGeom prst="rect">
            <a:avLst/>
          </a:prstGeom>
          <a:solidFill>
            <a:srgbClr val="F9A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07928-F43B-41D3-91E2-9FA98C5E1688}"/>
              </a:ext>
            </a:extLst>
          </p:cNvPr>
          <p:cNvSpPr txBox="1"/>
          <p:nvPr/>
        </p:nvSpPr>
        <p:spPr>
          <a:xfrm>
            <a:off x="802924" y="109030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주차 설명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698CC2-BC68-4E65-9095-9B971AE42A7B}"/>
              </a:ext>
            </a:extLst>
          </p:cNvPr>
          <p:cNvSpPr txBox="1"/>
          <p:nvPr/>
        </p:nvSpPr>
        <p:spPr>
          <a:xfrm>
            <a:off x="185203" y="1195870"/>
            <a:ext cx="963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Map</a:t>
            </a:r>
            <a:endParaRPr lang="ko-KR" altLang="en-US" sz="3200" spc="-150" dirty="0">
              <a:solidFill>
                <a:schemeClr val="bg2">
                  <a:lumMod val="2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46E98-F701-49B9-93CD-BA7A25B54242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E5D598D-1331-4BC9-B052-463B6F091C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23" y="1995838"/>
            <a:ext cx="3817496" cy="45125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9C113E6-CEBB-4696-80A2-BDACADA884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630" y="3519649"/>
            <a:ext cx="4578674" cy="29887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822B7F-7FEC-4EB7-9F47-FE5AFE2A1E2C}"/>
              </a:ext>
            </a:extLst>
          </p:cNvPr>
          <p:cNvSpPr txBox="1"/>
          <p:nvPr/>
        </p:nvSpPr>
        <p:spPr>
          <a:xfrm>
            <a:off x="9314989" y="2559710"/>
            <a:ext cx="2318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 </a:t>
            </a:r>
            <a:r>
              <a:rPr lang="ko-KR" altLang="en-US" sz="2000" dirty="0"/>
              <a:t>타일로 맵 구현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D7C50C8-8DC0-4ED8-8EFF-2F3BB1A344F4}"/>
              </a:ext>
            </a:extLst>
          </p:cNvPr>
          <p:cNvGrpSpPr/>
          <p:nvPr/>
        </p:nvGrpSpPr>
        <p:grpSpPr>
          <a:xfrm>
            <a:off x="5988630" y="2938241"/>
            <a:ext cx="2927538" cy="400110"/>
            <a:chOff x="5859964" y="5344876"/>
            <a:chExt cx="2927538" cy="40011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5AFB1B7E-7436-4445-AB65-1CFA41A113C5}"/>
                </a:ext>
              </a:extLst>
            </p:cNvPr>
            <p:cNvSpPr/>
            <p:nvPr/>
          </p:nvSpPr>
          <p:spPr>
            <a:xfrm>
              <a:off x="6360908" y="5344876"/>
              <a:ext cx="422818" cy="400110"/>
            </a:xfrm>
            <a:prstGeom prst="roundRect">
              <a:avLst>
                <a:gd name="adj" fmla="val 4597"/>
              </a:avLst>
            </a:prstGeom>
            <a:noFill/>
            <a:ln>
              <a:solidFill>
                <a:srgbClr val="F9A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879A6B27-3C80-401C-BD39-051974061992}"/>
                </a:ext>
              </a:extLst>
            </p:cNvPr>
            <p:cNvSpPr/>
            <p:nvPr/>
          </p:nvSpPr>
          <p:spPr>
            <a:xfrm>
              <a:off x="5859964" y="5344876"/>
              <a:ext cx="422818" cy="400110"/>
            </a:xfrm>
            <a:prstGeom prst="roundRect">
              <a:avLst>
                <a:gd name="adj" fmla="val 4597"/>
              </a:avLst>
            </a:prstGeom>
            <a:noFill/>
            <a:ln>
              <a:solidFill>
                <a:srgbClr val="F9A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616AF2F-E761-4B92-A963-623D8F7067C0}"/>
                </a:ext>
              </a:extLst>
            </p:cNvPr>
            <p:cNvSpPr/>
            <p:nvPr/>
          </p:nvSpPr>
          <p:spPr>
            <a:xfrm>
              <a:off x="6861852" y="5344876"/>
              <a:ext cx="422818" cy="400110"/>
            </a:xfrm>
            <a:prstGeom prst="roundRect">
              <a:avLst>
                <a:gd name="adj" fmla="val 4597"/>
              </a:avLst>
            </a:prstGeom>
            <a:noFill/>
            <a:ln>
              <a:solidFill>
                <a:srgbClr val="F9A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1162283C-308C-4871-BFA7-0EABA6F1DAB9}"/>
                </a:ext>
              </a:extLst>
            </p:cNvPr>
            <p:cNvSpPr/>
            <p:nvPr/>
          </p:nvSpPr>
          <p:spPr>
            <a:xfrm>
              <a:off x="7362796" y="5344876"/>
              <a:ext cx="422818" cy="400110"/>
            </a:xfrm>
            <a:prstGeom prst="roundRect">
              <a:avLst>
                <a:gd name="adj" fmla="val 4597"/>
              </a:avLst>
            </a:prstGeom>
            <a:noFill/>
            <a:ln>
              <a:solidFill>
                <a:srgbClr val="F9A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9F326BDB-5D57-44D5-88DE-9E8524070D15}"/>
                </a:ext>
              </a:extLst>
            </p:cNvPr>
            <p:cNvSpPr/>
            <p:nvPr/>
          </p:nvSpPr>
          <p:spPr>
            <a:xfrm>
              <a:off x="8364684" y="5344876"/>
              <a:ext cx="422818" cy="400110"/>
            </a:xfrm>
            <a:prstGeom prst="roundRect">
              <a:avLst>
                <a:gd name="adj" fmla="val 4597"/>
              </a:avLst>
            </a:prstGeom>
            <a:noFill/>
            <a:ln>
              <a:solidFill>
                <a:srgbClr val="F9A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57BE2C7-2AAF-40D7-BFFE-D2821EA7F92D}"/>
              </a:ext>
            </a:extLst>
          </p:cNvPr>
          <p:cNvSpPr/>
          <p:nvPr/>
        </p:nvSpPr>
        <p:spPr>
          <a:xfrm>
            <a:off x="7992406" y="1995838"/>
            <a:ext cx="422818" cy="400110"/>
          </a:xfrm>
          <a:prstGeom prst="roundRect">
            <a:avLst>
              <a:gd name="adj" fmla="val 0"/>
            </a:avLst>
          </a:prstGeom>
          <a:noFill/>
          <a:ln>
            <a:solidFill>
              <a:srgbClr val="F9A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88CCA945-E54D-4961-A87B-BFB0B70A1BA5}"/>
              </a:ext>
            </a:extLst>
          </p:cNvPr>
          <p:cNvGrpSpPr/>
          <p:nvPr/>
        </p:nvGrpSpPr>
        <p:grpSpPr>
          <a:xfrm>
            <a:off x="5988630" y="1995838"/>
            <a:ext cx="2927538" cy="880284"/>
            <a:chOff x="5841797" y="5344876"/>
            <a:chExt cx="2927538" cy="880284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CF1857E5-41D7-4FF9-927A-4A7C3AA22E81}"/>
                </a:ext>
              </a:extLst>
            </p:cNvPr>
            <p:cNvGrpSpPr/>
            <p:nvPr/>
          </p:nvGrpSpPr>
          <p:grpSpPr>
            <a:xfrm>
              <a:off x="5841797" y="5344876"/>
              <a:ext cx="2927538" cy="400110"/>
              <a:chOff x="5859964" y="5344876"/>
              <a:chExt cx="2927538" cy="400110"/>
            </a:xfrm>
          </p:grpSpPr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BE9DE140-6746-455D-A177-B30ACB277348}"/>
                  </a:ext>
                </a:extLst>
              </p:cNvPr>
              <p:cNvSpPr/>
              <p:nvPr/>
            </p:nvSpPr>
            <p:spPr>
              <a:xfrm>
                <a:off x="6360908" y="5344876"/>
                <a:ext cx="422818" cy="400110"/>
              </a:xfrm>
              <a:prstGeom prst="roundRect">
                <a:avLst>
                  <a:gd name="adj" fmla="val 4597"/>
                </a:avLst>
              </a:prstGeom>
              <a:noFill/>
              <a:ln>
                <a:solidFill>
                  <a:srgbClr val="F9A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6647DB9D-1D1A-4AA4-AED5-3636CE8B038C}"/>
                  </a:ext>
                </a:extLst>
              </p:cNvPr>
              <p:cNvSpPr/>
              <p:nvPr/>
            </p:nvSpPr>
            <p:spPr>
              <a:xfrm>
                <a:off x="5859964" y="5344876"/>
                <a:ext cx="422818" cy="400110"/>
              </a:xfrm>
              <a:prstGeom prst="roundRect">
                <a:avLst>
                  <a:gd name="adj" fmla="val 4597"/>
                </a:avLst>
              </a:prstGeom>
              <a:noFill/>
              <a:ln>
                <a:solidFill>
                  <a:srgbClr val="F9A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4BCD44AE-F7C6-4A95-86FD-AC011093D0D8}"/>
                  </a:ext>
                </a:extLst>
              </p:cNvPr>
              <p:cNvSpPr/>
              <p:nvPr/>
            </p:nvSpPr>
            <p:spPr>
              <a:xfrm>
                <a:off x="6861852" y="5344876"/>
                <a:ext cx="422818" cy="400110"/>
              </a:xfrm>
              <a:prstGeom prst="roundRect">
                <a:avLst>
                  <a:gd name="adj" fmla="val 4597"/>
                </a:avLst>
              </a:prstGeom>
              <a:noFill/>
              <a:ln>
                <a:solidFill>
                  <a:srgbClr val="F9A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E424EB69-7D55-4422-9BF0-ADE82C7E8836}"/>
                  </a:ext>
                </a:extLst>
              </p:cNvPr>
              <p:cNvSpPr/>
              <p:nvPr/>
            </p:nvSpPr>
            <p:spPr>
              <a:xfrm>
                <a:off x="7362796" y="5344876"/>
                <a:ext cx="422818" cy="400110"/>
              </a:xfrm>
              <a:prstGeom prst="roundRect">
                <a:avLst>
                  <a:gd name="adj" fmla="val 4597"/>
                </a:avLst>
              </a:prstGeom>
              <a:noFill/>
              <a:ln>
                <a:solidFill>
                  <a:srgbClr val="F9A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A77ABA65-ADFB-4C7F-91C5-35FFE2C769BB}"/>
                  </a:ext>
                </a:extLst>
              </p:cNvPr>
              <p:cNvSpPr/>
              <p:nvPr/>
            </p:nvSpPr>
            <p:spPr>
              <a:xfrm>
                <a:off x="8364684" y="5344876"/>
                <a:ext cx="422818" cy="400110"/>
              </a:xfrm>
              <a:prstGeom prst="roundRect">
                <a:avLst>
                  <a:gd name="adj" fmla="val 4597"/>
                </a:avLst>
              </a:prstGeom>
              <a:noFill/>
              <a:ln>
                <a:solidFill>
                  <a:srgbClr val="F9A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8F96B4F-92D1-4A8C-80BD-1A0BA01EAC3E}"/>
                </a:ext>
              </a:extLst>
            </p:cNvPr>
            <p:cNvGrpSpPr/>
            <p:nvPr/>
          </p:nvGrpSpPr>
          <p:grpSpPr>
            <a:xfrm>
              <a:off x="5841797" y="5825050"/>
              <a:ext cx="2927538" cy="400110"/>
              <a:chOff x="5859964" y="5344876"/>
              <a:chExt cx="2927538" cy="400110"/>
            </a:xfrm>
          </p:grpSpPr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20AAC7D3-BEC1-4F0C-B73C-6C5BF13B1909}"/>
                  </a:ext>
                </a:extLst>
              </p:cNvPr>
              <p:cNvSpPr/>
              <p:nvPr/>
            </p:nvSpPr>
            <p:spPr>
              <a:xfrm>
                <a:off x="6360908" y="5344876"/>
                <a:ext cx="422818" cy="400110"/>
              </a:xfrm>
              <a:prstGeom prst="roundRect">
                <a:avLst>
                  <a:gd name="adj" fmla="val 4597"/>
                </a:avLst>
              </a:prstGeom>
              <a:noFill/>
              <a:ln>
                <a:solidFill>
                  <a:srgbClr val="F9A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556E8F84-92A5-48C8-A1E1-FFC512514ADE}"/>
                  </a:ext>
                </a:extLst>
              </p:cNvPr>
              <p:cNvSpPr/>
              <p:nvPr/>
            </p:nvSpPr>
            <p:spPr>
              <a:xfrm>
                <a:off x="5859964" y="5344876"/>
                <a:ext cx="422818" cy="400110"/>
              </a:xfrm>
              <a:prstGeom prst="roundRect">
                <a:avLst>
                  <a:gd name="adj" fmla="val 4597"/>
                </a:avLst>
              </a:prstGeom>
              <a:noFill/>
              <a:ln>
                <a:solidFill>
                  <a:srgbClr val="F9A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54EA9680-7786-411A-A908-2F873C623865}"/>
                  </a:ext>
                </a:extLst>
              </p:cNvPr>
              <p:cNvSpPr/>
              <p:nvPr/>
            </p:nvSpPr>
            <p:spPr>
              <a:xfrm>
                <a:off x="6861852" y="5344876"/>
                <a:ext cx="422818" cy="400110"/>
              </a:xfrm>
              <a:prstGeom prst="roundRect">
                <a:avLst>
                  <a:gd name="adj" fmla="val 4597"/>
                </a:avLst>
              </a:prstGeom>
              <a:noFill/>
              <a:ln>
                <a:solidFill>
                  <a:srgbClr val="F9A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72E64FD2-B60B-4A74-B005-630547A1971D}"/>
                  </a:ext>
                </a:extLst>
              </p:cNvPr>
              <p:cNvSpPr/>
              <p:nvPr/>
            </p:nvSpPr>
            <p:spPr>
              <a:xfrm>
                <a:off x="7362796" y="5344876"/>
                <a:ext cx="422818" cy="400110"/>
              </a:xfrm>
              <a:prstGeom prst="roundRect">
                <a:avLst>
                  <a:gd name="adj" fmla="val 4597"/>
                </a:avLst>
              </a:prstGeom>
              <a:noFill/>
              <a:ln>
                <a:solidFill>
                  <a:srgbClr val="F9A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B620B8A2-8E23-48A9-86C2-C83F21A4C2E3}"/>
                  </a:ext>
                </a:extLst>
              </p:cNvPr>
              <p:cNvSpPr/>
              <p:nvPr/>
            </p:nvSpPr>
            <p:spPr>
              <a:xfrm>
                <a:off x="8364684" y="5344876"/>
                <a:ext cx="422818" cy="400110"/>
              </a:xfrm>
              <a:prstGeom prst="roundRect">
                <a:avLst>
                  <a:gd name="adj" fmla="val 4597"/>
                </a:avLst>
              </a:prstGeom>
              <a:noFill/>
              <a:ln>
                <a:solidFill>
                  <a:srgbClr val="F9A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30C02E4-3781-41BE-A64F-14807529B4C0}"/>
              </a:ext>
            </a:extLst>
          </p:cNvPr>
          <p:cNvSpPr/>
          <p:nvPr/>
        </p:nvSpPr>
        <p:spPr>
          <a:xfrm>
            <a:off x="7990490" y="2476012"/>
            <a:ext cx="422818" cy="400110"/>
          </a:xfrm>
          <a:prstGeom prst="roundRect">
            <a:avLst>
              <a:gd name="adj" fmla="val 0"/>
            </a:avLst>
          </a:prstGeom>
          <a:noFill/>
          <a:ln>
            <a:solidFill>
              <a:srgbClr val="F9A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29CF4779-F172-4CEB-9A45-F8F237F50894}"/>
              </a:ext>
            </a:extLst>
          </p:cNvPr>
          <p:cNvSpPr/>
          <p:nvPr/>
        </p:nvSpPr>
        <p:spPr>
          <a:xfrm>
            <a:off x="7992406" y="2938241"/>
            <a:ext cx="422818" cy="400110"/>
          </a:xfrm>
          <a:prstGeom prst="roundRect">
            <a:avLst>
              <a:gd name="adj" fmla="val 0"/>
            </a:avLst>
          </a:prstGeom>
          <a:noFill/>
          <a:ln>
            <a:solidFill>
              <a:srgbClr val="F9A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796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483315-6421-4AF3-B26D-D5BA89E6CA0C}"/>
              </a:ext>
            </a:extLst>
          </p:cNvPr>
          <p:cNvSpPr/>
          <p:nvPr/>
        </p:nvSpPr>
        <p:spPr>
          <a:xfrm>
            <a:off x="0" y="1088207"/>
            <a:ext cx="12192000" cy="800103"/>
          </a:xfrm>
          <a:prstGeom prst="rect">
            <a:avLst/>
          </a:prstGeom>
          <a:solidFill>
            <a:srgbClr val="F9A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07928-F43B-41D3-91E2-9FA98C5E1688}"/>
              </a:ext>
            </a:extLst>
          </p:cNvPr>
          <p:cNvSpPr txBox="1"/>
          <p:nvPr/>
        </p:nvSpPr>
        <p:spPr>
          <a:xfrm>
            <a:off x="802924" y="109030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주차 설명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698CC2-BC68-4E65-9095-9B971AE42A7B}"/>
              </a:ext>
            </a:extLst>
          </p:cNvPr>
          <p:cNvSpPr txBox="1"/>
          <p:nvPr/>
        </p:nvSpPr>
        <p:spPr>
          <a:xfrm>
            <a:off x="185203" y="1195870"/>
            <a:ext cx="1779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Character</a:t>
            </a:r>
            <a:endParaRPr lang="ko-KR" altLang="en-US" sz="3200" spc="-150" dirty="0">
              <a:solidFill>
                <a:schemeClr val="bg2">
                  <a:lumMod val="2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46E98-F701-49B9-93CD-BA7A25B54242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15EC96E-D0C5-4ED8-B60B-7BBAC62CB4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43" y="2134034"/>
            <a:ext cx="3778280" cy="45083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0DF240-920B-4843-8EE1-B4D1A8CFD219}"/>
              </a:ext>
            </a:extLst>
          </p:cNvPr>
          <p:cNvSpPr txBox="1"/>
          <p:nvPr/>
        </p:nvSpPr>
        <p:spPr>
          <a:xfrm>
            <a:off x="7665155" y="2483556"/>
            <a:ext cx="42559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Character</a:t>
            </a:r>
            <a:r>
              <a:rPr lang="ko-KR" altLang="en-US" dirty="0"/>
              <a:t> 클래스 상속해서 </a:t>
            </a:r>
            <a:r>
              <a:rPr lang="en-US" altLang="ko-KR" dirty="0"/>
              <a:t>Player</a:t>
            </a:r>
            <a:r>
              <a:rPr lang="ko-KR" altLang="en-US" dirty="0"/>
              <a:t>와 </a:t>
            </a:r>
            <a:r>
              <a:rPr lang="en-US" altLang="ko-KR" dirty="0"/>
              <a:t>NPC</a:t>
            </a:r>
            <a:r>
              <a:rPr lang="ko-KR" altLang="en-US" dirty="0"/>
              <a:t> 생성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처음 게임 시작하면 </a:t>
            </a:r>
            <a:r>
              <a:rPr lang="en-US" altLang="ko-KR" dirty="0"/>
              <a:t>Player</a:t>
            </a:r>
            <a:r>
              <a:rPr lang="ko-KR" altLang="en-US" dirty="0"/>
              <a:t>의 이름을 입력 받아서 </a:t>
            </a:r>
            <a:r>
              <a:rPr lang="en-US" altLang="ko-KR" dirty="0"/>
              <a:t>Player </a:t>
            </a:r>
            <a:r>
              <a:rPr lang="ko-KR" altLang="en-US" dirty="0"/>
              <a:t>생성</a:t>
            </a:r>
            <a:r>
              <a:rPr lang="en-US" altLang="ko-KR" dirty="0"/>
              <a:t>(</a:t>
            </a:r>
            <a:r>
              <a:rPr lang="ko-KR" altLang="en-US" dirty="0"/>
              <a:t>게임 사용자가 </a:t>
            </a:r>
            <a:r>
              <a:rPr lang="en-US" altLang="ko-KR" dirty="0"/>
              <a:t>Player </a:t>
            </a:r>
            <a:r>
              <a:rPr lang="ko-KR" altLang="en-US" dirty="0"/>
              <a:t>이름을 설정할 수 있도록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8" name="그림 7" descr="텍스트, 검은색이(가) 표시된 사진&#10;&#10;자동 생성된 설명">
            <a:extLst>
              <a:ext uri="{FF2B5EF4-FFF2-40B4-BE49-F238E27FC236}">
                <a16:creationId xmlns:a16="http://schemas.microsoft.com/office/drawing/2014/main" id="{9AD66781-C55B-4DD2-9098-678F47A08E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912" y="2134034"/>
            <a:ext cx="3093155" cy="446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81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362</Words>
  <Application>Microsoft Office PowerPoint</Application>
  <PresentationFormat>와이드스크린</PresentationFormat>
  <Paragraphs>96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Noto Sans CJK KR Bold</vt:lpstr>
      <vt:lpstr>Noto Sans CJK KR DemiLight</vt:lpstr>
      <vt:lpstr>Noto Sans CJK KR Light</vt:lpstr>
      <vt:lpstr>고도 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yeongmae77@naver.com</dc:creator>
  <cp:lastModifiedBy>윤지 주</cp:lastModifiedBy>
  <cp:revision>67</cp:revision>
  <dcterms:created xsi:type="dcterms:W3CDTF">2018-04-24T14:44:20Z</dcterms:created>
  <dcterms:modified xsi:type="dcterms:W3CDTF">2019-05-27T17:01:41Z</dcterms:modified>
</cp:coreProperties>
</file>