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94" r:id="rId4"/>
    <p:sldId id="263" r:id="rId5"/>
    <p:sldId id="293" r:id="rId6"/>
    <p:sldId id="278" r:id="rId7"/>
    <p:sldId id="279" r:id="rId8"/>
    <p:sldId id="295" r:id="rId9"/>
    <p:sldId id="296" r:id="rId10"/>
    <p:sldId id="280" r:id="rId11"/>
    <p:sldId id="260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59-4873-45AC-9D98-37D4094A671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F977-0186-48F4-97A2-C8DD6FC0A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22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59-4873-45AC-9D98-37D4094A671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F977-0186-48F4-97A2-C8DD6FC0A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59-4873-45AC-9D98-37D4094A671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F977-0186-48F4-97A2-C8DD6FC0A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2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59-4873-45AC-9D98-37D4094A671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F977-0186-48F4-97A2-C8DD6FC0A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7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59-4873-45AC-9D98-37D4094A671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F977-0186-48F4-97A2-C8DD6FC0A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9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59-4873-45AC-9D98-37D4094A671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F977-0186-48F4-97A2-C8DD6FC0A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59-4873-45AC-9D98-37D4094A671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F977-0186-48F4-97A2-C8DD6FC0A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5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59-4873-45AC-9D98-37D4094A671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F977-0186-48F4-97A2-C8DD6FC0A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59-4873-45AC-9D98-37D4094A671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F977-0186-48F4-97A2-C8DD6FC0A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59-4873-45AC-9D98-37D4094A671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F977-0186-48F4-97A2-C8DD6FC0A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3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59-4873-45AC-9D98-37D4094A671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F977-0186-48F4-97A2-C8DD6FC0A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18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D2C59-4873-45AC-9D98-37D4094A6716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F977-0186-48F4-97A2-C8DD6FC0A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7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747BF3-078E-449C-BCAE-740F0BABE4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1E1E1-4DA6-4C9A-AFD1-DDB49FF3B591}"/>
              </a:ext>
            </a:extLst>
          </p:cNvPr>
          <p:cNvSpPr txBox="1"/>
          <p:nvPr/>
        </p:nvSpPr>
        <p:spPr>
          <a:xfrm>
            <a:off x="4620365" y="2509009"/>
            <a:ext cx="2751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초안 발표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C5DEE41-CC52-4608-919D-1DFE7087C9F5}"/>
              </a:ext>
            </a:extLst>
          </p:cNvPr>
          <p:cNvCxnSpPr>
            <a:cxnSpLocks/>
          </p:cNvCxnSpPr>
          <p:nvPr/>
        </p:nvCxnSpPr>
        <p:spPr>
          <a:xfrm>
            <a:off x="2919663" y="3261392"/>
            <a:ext cx="615247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686529-15FA-4934-B5CE-52A16441949B}"/>
              </a:ext>
            </a:extLst>
          </p:cNvPr>
          <p:cNvSpPr txBox="1"/>
          <p:nvPr/>
        </p:nvSpPr>
        <p:spPr>
          <a:xfrm>
            <a:off x="3019766" y="3429000"/>
            <a:ext cx="622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윤미소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이태훈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송선호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김시현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37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C70979F-11B5-45E0-86F6-88C2C35A5E8F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03BCF9-6EAD-4D58-8404-B3222886233E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C3BA8-1F88-4329-A321-AF7E2C15FB07}"/>
              </a:ext>
            </a:extLst>
          </p:cNvPr>
          <p:cNvSpPr txBox="1"/>
          <p:nvPr/>
        </p:nvSpPr>
        <p:spPr>
          <a:xfrm>
            <a:off x="329610" y="111525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63A20A-EF60-4CF7-BC67-D51B874E290D}"/>
              </a:ext>
            </a:extLst>
          </p:cNvPr>
          <p:cNvSpPr/>
          <p:nvPr/>
        </p:nvSpPr>
        <p:spPr>
          <a:xfrm>
            <a:off x="1017517" y="1620850"/>
            <a:ext cx="10334766" cy="412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21A271-106D-4147-B71F-69963DD2D23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A0028-3D79-4EC7-82CA-B1E7D834D76B}"/>
              </a:ext>
            </a:extLst>
          </p:cNvPr>
          <p:cNvSpPr txBox="1"/>
          <p:nvPr/>
        </p:nvSpPr>
        <p:spPr>
          <a:xfrm>
            <a:off x="1243262" y="2185326"/>
            <a:ext cx="9705475" cy="248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 팀원 간의 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팀워크를 기르고 정해진 시간 안에 프로젝트를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끝내는 것을 목표로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하기 때문에 시간을 적절히 분할할 수 있는 능력을 기를 수 있을 것입니다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최종</a:t>
            </a:r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적으로는 웹 페이지를 클론 코딩을 통해 웹페이지를 구현하며 얻은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지식을 </a:t>
            </a:r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통하여 취직을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하여 개발자로 나아가거나 개발자를 하지 않더라도 팀워크와 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시간을 적절하게 사용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하는 방법을 얻어 갈 수 있을 것 입니다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854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7CC8C69-8133-4058-9C32-C04DF53A6FC8}"/>
              </a:ext>
            </a:extLst>
          </p:cNvPr>
          <p:cNvGrpSpPr/>
          <p:nvPr/>
        </p:nvGrpSpPr>
        <p:grpSpPr>
          <a:xfrm>
            <a:off x="624840" y="1312816"/>
            <a:ext cx="5344160" cy="2563860"/>
            <a:chOff x="599440" y="1290320"/>
            <a:chExt cx="5344160" cy="4450080"/>
          </a:xfrm>
          <a:solidFill>
            <a:schemeClr val="accent3"/>
          </a:solidFill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1E90596-3205-4C4F-AFF8-446454521C38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4DD7F3-5CB8-403A-AEC1-BA2E401E08A7}"/>
                </a:ext>
              </a:extLst>
            </p:cNvPr>
            <p:cNvSpPr txBox="1"/>
            <p:nvPr/>
          </p:nvSpPr>
          <p:spPr>
            <a:xfrm>
              <a:off x="2276426" y="1356320"/>
              <a:ext cx="1980029" cy="119361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800" b="1" kern="0" spc="0" dirty="0" err="1">
                  <a:solidFill>
                    <a:schemeClr val="bg1"/>
                  </a:solidFill>
                  <a:effectLst/>
                  <a:latin typeface="+mn-ea"/>
                </a:rPr>
                <a:t>윤미소</a:t>
              </a:r>
              <a:r>
                <a:rPr lang="en-US" altLang="ko-KR" sz="2800" b="1" kern="0" spc="0" dirty="0">
                  <a:solidFill>
                    <a:schemeClr val="bg1"/>
                  </a:solidFill>
                  <a:effectLst/>
                  <a:latin typeface="+mn-ea"/>
                </a:rPr>
                <a:t>(</a:t>
              </a:r>
              <a:r>
                <a:rPr lang="ko-KR" altLang="en-US" b="1" kern="0" spc="0" dirty="0">
                  <a:solidFill>
                    <a:schemeClr val="bg1"/>
                  </a:solidFill>
                  <a:effectLst/>
                  <a:latin typeface="+mn-ea"/>
                </a:rPr>
                <a:t>팀장</a:t>
              </a:r>
              <a:r>
                <a:rPr lang="en-US" altLang="ko-KR" sz="2800" b="1" kern="0" spc="0" dirty="0">
                  <a:solidFill>
                    <a:schemeClr val="bg1"/>
                  </a:solidFill>
                  <a:effectLst/>
                  <a:latin typeface="+mn-ea"/>
                </a:rPr>
                <a:t>)</a:t>
              </a:r>
              <a:endParaRPr lang="ko-KR" altLang="en-US" sz="2800" b="1" kern="0" spc="0" dirty="0">
                <a:solidFill>
                  <a:schemeClr val="bg1"/>
                </a:solidFill>
                <a:effectLst/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15B144-D96D-4917-97DC-9CA7662111AC}"/>
                </a:ext>
              </a:extLst>
            </p:cNvPr>
            <p:cNvSpPr txBox="1"/>
            <p:nvPr/>
          </p:nvSpPr>
          <p:spPr>
            <a:xfrm>
              <a:off x="1607503" y="3061752"/>
              <a:ext cx="3307714" cy="89835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kern="0" spc="0" dirty="0">
                  <a:solidFill>
                    <a:schemeClr val="bg1"/>
                  </a:solidFill>
                  <a:effectLst/>
                  <a:latin typeface="+mn-ea"/>
                </a:rPr>
                <a:t>꾸준히 성실히 하겠습니다</a:t>
              </a:r>
              <a:r>
                <a:rPr lang="en-US" altLang="ko-KR" sz="2000" kern="0" spc="0" dirty="0">
                  <a:solidFill>
                    <a:schemeClr val="bg1"/>
                  </a:solidFill>
                  <a:effectLst/>
                  <a:latin typeface="+mn-ea"/>
                </a:rPr>
                <a:t>!</a:t>
              </a:r>
              <a:endParaRPr lang="ko-KR" altLang="en-US" sz="2000" kern="0" spc="0" dirty="0">
                <a:solidFill>
                  <a:schemeClr val="bg1"/>
                </a:solidFill>
                <a:effectLst/>
                <a:latin typeface="+mn-ea"/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6269EDE-1963-400B-B2EE-6CE847314DB8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00A8F6-531F-4580-A40F-57B86ABD15BF}"/>
              </a:ext>
            </a:extLst>
          </p:cNvPr>
          <p:cNvSpPr txBox="1"/>
          <p:nvPr/>
        </p:nvSpPr>
        <p:spPr>
          <a:xfrm>
            <a:off x="329611" y="111525"/>
            <a:ext cx="1306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F1AE6C-5960-4143-BAFF-CA4936BB3DA3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D036EB-3888-4211-A9BB-6A0EA0965704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E176DF-081E-3292-7901-262E4690BC8B}"/>
              </a:ext>
            </a:extLst>
          </p:cNvPr>
          <p:cNvGrpSpPr/>
          <p:nvPr/>
        </p:nvGrpSpPr>
        <p:grpSpPr>
          <a:xfrm>
            <a:off x="6223002" y="3917149"/>
            <a:ext cx="5344160" cy="2563860"/>
            <a:chOff x="599440" y="1290320"/>
            <a:chExt cx="5344160" cy="4450080"/>
          </a:xfrm>
          <a:solidFill>
            <a:schemeClr val="bg2">
              <a:lumMod val="50000"/>
            </a:schemeClr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64A293D-3D56-890F-8230-2AD18B00C106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A2A2FC-6986-B053-EA2C-721F443A43B0}"/>
                </a:ext>
              </a:extLst>
            </p:cNvPr>
            <p:cNvSpPr txBox="1"/>
            <p:nvPr/>
          </p:nvSpPr>
          <p:spPr>
            <a:xfrm>
              <a:off x="2213106" y="1356320"/>
              <a:ext cx="2106667" cy="119361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800" b="1" kern="0" dirty="0">
                  <a:solidFill>
                    <a:schemeClr val="bg1"/>
                  </a:solidFill>
                  <a:latin typeface="+mn-ea"/>
                </a:rPr>
                <a:t>김시현</a:t>
              </a:r>
              <a:r>
                <a:rPr lang="en-US" altLang="ko-KR" sz="2800" b="1" kern="0" spc="0" dirty="0">
                  <a:solidFill>
                    <a:schemeClr val="bg1"/>
                  </a:solidFill>
                  <a:effectLst/>
                  <a:latin typeface="+mn-ea"/>
                </a:rPr>
                <a:t> (</a:t>
              </a:r>
              <a:r>
                <a:rPr lang="ko-KR" altLang="en-US" b="1" kern="0" spc="0" dirty="0">
                  <a:solidFill>
                    <a:schemeClr val="bg1"/>
                  </a:solidFill>
                  <a:effectLst/>
                  <a:latin typeface="+mn-ea"/>
                </a:rPr>
                <a:t>팀원</a:t>
              </a:r>
              <a:r>
                <a:rPr lang="en-US" altLang="ko-KR" sz="2800" b="1" kern="0" spc="0" dirty="0">
                  <a:solidFill>
                    <a:schemeClr val="bg1"/>
                  </a:solidFill>
                  <a:effectLst/>
                  <a:latin typeface="+mn-ea"/>
                </a:rPr>
                <a:t>)</a:t>
              </a:r>
              <a:endParaRPr lang="ko-KR" altLang="en-US" sz="2800" b="1" kern="0" spc="0" dirty="0">
                <a:solidFill>
                  <a:schemeClr val="bg1"/>
                </a:solidFill>
                <a:effectLst/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9D63B-FD61-06B3-F1A4-FEA523590451}"/>
                </a:ext>
              </a:extLst>
            </p:cNvPr>
            <p:cNvSpPr txBox="1"/>
            <p:nvPr/>
          </p:nvSpPr>
          <p:spPr>
            <a:xfrm>
              <a:off x="782318" y="2916297"/>
              <a:ext cx="4958080" cy="89835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kern="0" spc="0" dirty="0">
                  <a:solidFill>
                    <a:schemeClr val="bg1"/>
                  </a:solidFill>
                  <a:effectLst/>
                  <a:latin typeface="+mn-ea"/>
                </a:rPr>
                <a:t>최선을 다하겠습니다</a:t>
              </a:r>
              <a:r>
                <a:rPr lang="en-US" altLang="ko-KR" sz="2000" kern="0" spc="0" dirty="0">
                  <a:solidFill>
                    <a:schemeClr val="bg1"/>
                  </a:solidFill>
                  <a:effectLst/>
                  <a:latin typeface="+mn-ea"/>
                </a:rPr>
                <a:t>!</a:t>
              </a:r>
              <a:endParaRPr lang="ko-KR" altLang="en-US" sz="2000" kern="0" spc="0" dirty="0">
                <a:solidFill>
                  <a:schemeClr val="bg1"/>
                </a:solidFill>
                <a:effectLst/>
                <a:latin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CE3A04-124D-D08E-F976-216A01C6562C}"/>
              </a:ext>
            </a:extLst>
          </p:cNvPr>
          <p:cNvGrpSpPr/>
          <p:nvPr/>
        </p:nvGrpSpPr>
        <p:grpSpPr>
          <a:xfrm>
            <a:off x="6223002" y="1312816"/>
            <a:ext cx="5344160" cy="2563860"/>
            <a:chOff x="599440" y="1290320"/>
            <a:chExt cx="5344160" cy="4450080"/>
          </a:xfrm>
          <a:solidFill>
            <a:schemeClr val="accent2">
              <a:lumMod val="75000"/>
            </a:schemeClr>
          </a:solidFill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4111D73-D462-29D4-64BA-06A05871184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AF9359-FA89-3ADF-FC1D-B390D6E7D176}"/>
                </a:ext>
              </a:extLst>
            </p:cNvPr>
            <p:cNvSpPr txBox="1"/>
            <p:nvPr/>
          </p:nvSpPr>
          <p:spPr>
            <a:xfrm>
              <a:off x="2276426" y="1356320"/>
              <a:ext cx="1980029" cy="119361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800" b="1" kern="0" dirty="0">
                  <a:solidFill>
                    <a:schemeClr val="bg1"/>
                  </a:solidFill>
                  <a:latin typeface="+mn-ea"/>
                </a:rPr>
                <a:t>이태훈</a:t>
              </a:r>
              <a:r>
                <a:rPr lang="en-US" altLang="ko-KR" sz="2800" b="1" kern="0" spc="0" dirty="0">
                  <a:solidFill>
                    <a:schemeClr val="bg1"/>
                  </a:solidFill>
                  <a:effectLst/>
                  <a:latin typeface="+mn-ea"/>
                </a:rPr>
                <a:t>(</a:t>
              </a:r>
              <a:r>
                <a:rPr lang="ko-KR" altLang="en-US" b="1" kern="0" spc="0" dirty="0">
                  <a:solidFill>
                    <a:schemeClr val="bg1"/>
                  </a:solidFill>
                  <a:effectLst/>
                  <a:latin typeface="+mn-ea"/>
                </a:rPr>
                <a:t>팀원</a:t>
              </a:r>
              <a:r>
                <a:rPr lang="en-US" altLang="ko-KR" sz="2800" b="1" kern="0" spc="0" dirty="0">
                  <a:solidFill>
                    <a:schemeClr val="bg1"/>
                  </a:solidFill>
                  <a:effectLst/>
                  <a:latin typeface="+mn-ea"/>
                </a:rPr>
                <a:t>)</a:t>
              </a:r>
              <a:endParaRPr lang="ko-KR" altLang="en-US" sz="2800" b="1" kern="0" spc="0" dirty="0">
                <a:solidFill>
                  <a:schemeClr val="bg1"/>
                </a:solidFill>
                <a:effectLst/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70D1E4-94C7-7D81-A731-20D377503B59}"/>
                </a:ext>
              </a:extLst>
            </p:cNvPr>
            <p:cNvSpPr txBox="1"/>
            <p:nvPr/>
          </p:nvSpPr>
          <p:spPr>
            <a:xfrm>
              <a:off x="1014413" y="3127500"/>
              <a:ext cx="4514213" cy="89835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kern="0" spc="0" dirty="0">
                  <a:solidFill>
                    <a:schemeClr val="bg1"/>
                  </a:solidFill>
                  <a:effectLst/>
                  <a:latin typeface="+mn-ea"/>
                </a:rPr>
                <a:t>잘하</a:t>
              </a:r>
              <a:r>
                <a:rPr lang="ko-KR" altLang="en-US" sz="2000" kern="0" dirty="0">
                  <a:solidFill>
                    <a:schemeClr val="bg1"/>
                  </a:solidFill>
                  <a:latin typeface="+mn-ea"/>
                </a:rPr>
                <a:t>겠습니다</a:t>
              </a:r>
              <a:r>
                <a:rPr lang="en-US" altLang="ko-KR" sz="2000" kern="0" spc="0" dirty="0">
                  <a:solidFill>
                    <a:schemeClr val="bg1"/>
                  </a:solidFill>
                  <a:effectLst/>
                  <a:latin typeface="+mn-ea"/>
                </a:rPr>
                <a:t>!</a:t>
              </a:r>
              <a:endParaRPr lang="ko-KR" altLang="en-US" sz="2000" kern="0" spc="0" dirty="0">
                <a:solidFill>
                  <a:schemeClr val="bg1"/>
                </a:solidFill>
                <a:effectLst/>
                <a:latin typeface="+mn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42F4C1C-6361-7F2F-345D-DE1330711F45}"/>
              </a:ext>
            </a:extLst>
          </p:cNvPr>
          <p:cNvGrpSpPr/>
          <p:nvPr/>
        </p:nvGrpSpPr>
        <p:grpSpPr>
          <a:xfrm>
            <a:off x="619760" y="3955174"/>
            <a:ext cx="5344160" cy="2563860"/>
            <a:chOff x="599440" y="1290320"/>
            <a:chExt cx="5344160" cy="44500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1555C1E-BA22-603E-978D-EC218B273341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4D7A3C-21ED-1ED7-6A07-E74E29365B12}"/>
                </a:ext>
              </a:extLst>
            </p:cNvPr>
            <p:cNvSpPr txBox="1"/>
            <p:nvPr/>
          </p:nvSpPr>
          <p:spPr>
            <a:xfrm>
              <a:off x="2213107" y="1356320"/>
              <a:ext cx="2106667" cy="1193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800" b="1" kern="0" dirty="0">
                  <a:solidFill>
                    <a:schemeClr val="bg1"/>
                  </a:solidFill>
                  <a:latin typeface="+mn-ea"/>
                </a:rPr>
                <a:t>송선호</a:t>
              </a:r>
              <a:r>
                <a:rPr lang="en-US" altLang="ko-KR" sz="2800" b="1" kern="0" spc="0" dirty="0">
                  <a:solidFill>
                    <a:schemeClr val="bg1"/>
                  </a:solidFill>
                  <a:effectLst/>
                  <a:latin typeface="+mn-ea"/>
                </a:rPr>
                <a:t> (</a:t>
              </a:r>
              <a:r>
                <a:rPr lang="ko-KR" altLang="en-US" b="1" kern="0" spc="0" dirty="0">
                  <a:solidFill>
                    <a:schemeClr val="bg1"/>
                  </a:solidFill>
                  <a:effectLst/>
                  <a:latin typeface="+mn-ea"/>
                </a:rPr>
                <a:t>팀원</a:t>
              </a:r>
              <a:r>
                <a:rPr lang="en-US" altLang="ko-KR" sz="2800" b="1" kern="0" spc="0" dirty="0">
                  <a:solidFill>
                    <a:schemeClr val="bg1"/>
                  </a:solidFill>
                  <a:effectLst/>
                  <a:latin typeface="+mn-ea"/>
                </a:rPr>
                <a:t>)</a:t>
              </a:r>
              <a:endParaRPr lang="ko-KR" altLang="en-US" sz="2800" b="1" kern="0" spc="0" dirty="0">
                <a:solidFill>
                  <a:schemeClr val="bg1"/>
                </a:solidFill>
                <a:effectLst/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13B717-F89D-87CC-2DB6-B5536124B8D2}"/>
                </a:ext>
              </a:extLst>
            </p:cNvPr>
            <p:cNvSpPr txBox="1"/>
            <p:nvPr/>
          </p:nvSpPr>
          <p:spPr>
            <a:xfrm>
              <a:off x="2052002" y="2850297"/>
              <a:ext cx="2449195" cy="898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kern="0" spc="0" dirty="0">
                  <a:solidFill>
                    <a:schemeClr val="bg1"/>
                  </a:solidFill>
                  <a:effectLst/>
                  <a:latin typeface="+mn-ea"/>
                </a:rPr>
                <a:t>열심히 하겠습니다</a:t>
              </a:r>
              <a:r>
                <a:rPr lang="en-US" altLang="ko-KR" sz="2000" kern="0" spc="0" dirty="0">
                  <a:solidFill>
                    <a:schemeClr val="bg1"/>
                  </a:solidFill>
                  <a:effectLst/>
                  <a:latin typeface="+mn-ea"/>
                </a:rPr>
                <a:t>!</a:t>
              </a:r>
              <a:endParaRPr lang="ko-KR" altLang="en-US" sz="2000" kern="0" spc="0" dirty="0">
                <a:solidFill>
                  <a:schemeClr val="bg1"/>
                </a:solidFill>
                <a:effectLst/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35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92C71-9134-4F09-B4FB-AC9B72ED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3E1E1-5C02-4D58-B84C-F1DF0FEA9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B7752C-D31D-4655-BA02-55DEFA2F80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932AB-AA2F-4A78-9C7B-8C2F2B07FA6B}"/>
              </a:ext>
            </a:extLst>
          </p:cNvPr>
          <p:cNvSpPr txBox="1"/>
          <p:nvPr/>
        </p:nvSpPr>
        <p:spPr>
          <a:xfrm>
            <a:off x="4914463" y="3136612"/>
            <a:ext cx="2340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36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0C542C-53BF-4DD1-8EF2-14FC5C50BD0D}"/>
              </a:ext>
            </a:extLst>
          </p:cNvPr>
          <p:cNvGrpSpPr/>
          <p:nvPr/>
        </p:nvGrpSpPr>
        <p:grpSpPr>
          <a:xfrm>
            <a:off x="876362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D9F5357-6D45-4037-8A21-D1865CD96EC1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4FECBCB-6E94-4538-889D-7FD28D2FC75C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/>
                <a:t>팀원 소개 및</a:t>
              </a:r>
              <a:endParaRPr lang="en-US" altLang="ko-KR" sz="1500" b="1" dirty="0"/>
            </a:p>
            <a:p>
              <a:pPr algn="ctr"/>
              <a:r>
                <a:rPr lang="ko-KR" altLang="en-US" sz="1500" b="1" dirty="0"/>
                <a:t>개발환경</a:t>
              </a:r>
              <a:endParaRPr lang="en-US" altLang="ko-KR" sz="15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8D57EAE-2211-48BA-8F89-F3E969572F5A}"/>
              </a:ext>
            </a:extLst>
          </p:cNvPr>
          <p:cNvGrpSpPr/>
          <p:nvPr/>
        </p:nvGrpSpPr>
        <p:grpSpPr>
          <a:xfrm>
            <a:off x="4544591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C687855-D72E-44B6-A677-197241F0CF6E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1EA68DA-FA74-4740-B4AA-C3491A138B9F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/>
                <a:t>프로젝트</a:t>
              </a:r>
              <a:endParaRPr lang="en-US" altLang="ko-KR" sz="1500" b="1" dirty="0"/>
            </a:p>
            <a:p>
              <a:pPr algn="ctr"/>
              <a:r>
                <a:rPr lang="ko-KR" altLang="en-US" sz="1500" b="1" dirty="0"/>
                <a:t>세부 계획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518A36F-CAA7-45B2-803F-31590ACB204F}"/>
              </a:ext>
            </a:extLst>
          </p:cNvPr>
          <p:cNvGrpSpPr/>
          <p:nvPr/>
        </p:nvGrpSpPr>
        <p:grpSpPr>
          <a:xfrm>
            <a:off x="8212820" y="1471692"/>
            <a:ext cx="3102818" cy="3845560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258C43E-3D21-476A-A497-BDC2D2642594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DCBEFD3-1F2F-4F6B-B4A8-08E0C69E75AB}"/>
                </a:ext>
              </a:extLst>
            </p:cNvPr>
            <p:cNvSpPr/>
            <p:nvPr/>
          </p:nvSpPr>
          <p:spPr>
            <a:xfrm>
              <a:off x="1869440" y="1102360"/>
              <a:ext cx="1615440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/>
                <a:t>기대효과 및 각오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E35E9CA-8E1E-4699-9856-3EB37ACAB286}"/>
              </a:ext>
            </a:extLst>
          </p:cNvPr>
          <p:cNvSpPr txBox="1"/>
          <p:nvPr/>
        </p:nvSpPr>
        <p:spPr>
          <a:xfrm>
            <a:off x="1134810" y="3282203"/>
            <a:ext cx="258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팀원소개</a:t>
            </a:r>
            <a:endParaRPr lang="en-US" altLang="ko-KR" sz="180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rgbClr val="00000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개발환경 및 계획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0FDAC6-E9FA-45E8-B8E9-CE51734DB968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61DCDBB-3242-4969-9B4B-E9A0A15D9591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4C46CD-9FAD-45E1-B834-8C91E89F070C}"/>
              </a:ext>
            </a:extLst>
          </p:cNvPr>
          <p:cNvSpPr txBox="1"/>
          <p:nvPr/>
        </p:nvSpPr>
        <p:spPr>
          <a:xfrm>
            <a:off x="329610" y="11152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BD1CAD-72F2-0A92-7AC3-32C577D369DD}"/>
              </a:ext>
            </a:extLst>
          </p:cNvPr>
          <p:cNvSpPr txBox="1"/>
          <p:nvPr/>
        </p:nvSpPr>
        <p:spPr>
          <a:xfrm>
            <a:off x="4803039" y="3282203"/>
            <a:ext cx="25859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Api</a:t>
            </a:r>
            <a:r>
              <a:rPr lang="ko-KR" altLang="en-US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명세서</a:t>
            </a:r>
            <a:endParaRPr lang="en-US" altLang="ko-KR" dirty="0">
              <a:solidFill>
                <a:srgbClr val="000000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주요기능 분석</a:t>
            </a:r>
            <a:endParaRPr lang="en-US" altLang="ko-KR" sz="180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갠트차트</a:t>
            </a:r>
            <a:endParaRPr lang="en-US" altLang="ko-KR" sz="180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F9CCA-B25F-EF3F-F756-A72206396612}"/>
              </a:ext>
            </a:extLst>
          </p:cNvPr>
          <p:cNvSpPr txBox="1"/>
          <p:nvPr/>
        </p:nvSpPr>
        <p:spPr>
          <a:xfrm>
            <a:off x="8471268" y="3282203"/>
            <a:ext cx="258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rgbClr val="00000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기대효과</a:t>
            </a:r>
            <a:endParaRPr lang="en-US" altLang="ko-KR" dirty="0">
              <a:solidFill>
                <a:srgbClr val="000000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 algn="ctr"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각오</a:t>
            </a:r>
            <a:endParaRPr lang="en-US" altLang="ko-KR" sz="180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4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7CC8C69-8133-4058-9C32-C04DF53A6FC8}"/>
              </a:ext>
            </a:extLst>
          </p:cNvPr>
          <p:cNvGrpSpPr/>
          <p:nvPr/>
        </p:nvGrpSpPr>
        <p:grpSpPr>
          <a:xfrm>
            <a:off x="624840" y="1312816"/>
            <a:ext cx="5344160" cy="2563860"/>
            <a:chOff x="599440" y="1290320"/>
            <a:chExt cx="5344160" cy="4450080"/>
          </a:xfrm>
          <a:solidFill>
            <a:schemeClr val="accent3"/>
          </a:solidFill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1E90596-3205-4C4F-AFF8-446454521C38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4DD7F3-5CB8-403A-AEC1-BA2E401E08A7}"/>
                </a:ext>
              </a:extLst>
            </p:cNvPr>
            <p:cNvSpPr txBox="1"/>
            <p:nvPr/>
          </p:nvSpPr>
          <p:spPr>
            <a:xfrm>
              <a:off x="2276426" y="1356320"/>
              <a:ext cx="1980029" cy="119361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800" b="1" kern="0" spc="0" dirty="0" err="1">
                  <a:solidFill>
                    <a:schemeClr val="bg1"/>
                  </a:solidFill>
                  <a:effectLst/>
                  <a:latin typeface="+mn-ea"/>
                </a:rPr>
                <a:t>윤미소</a:t>
              </a:r>
              <a:r>
                <a:rPr lang="en-US" altLang="ko-KR" sz="2800" b="1" kern="0" spc="0" dirty="0">
                  <a:solidFill>
                    <a:schemeClr val="bg1"/>
                  </a:solidFill>
                  <a:effectLst/>
                  <a:latin typeface="+mn-ea"/>
                </a:rPr>
                <a:t>(</a:t>
              </a:r>
              <a:r>
                <a:rPr lang="ko-KR" altLang="en-US" b="1" kern="0" spc="0" dirty="0">
                  <a:solidFill>
                    <a:schemeClr val="bg1"/>
                  </a:solidFill>
                  <a:effectLst/>
                  <a:latin typeface="+mn-ea"/>
                </a:rPr>
                <a:t>팀장</a:t>
              </a:r>
              <a:r>
                <a:rPr lang="en-US" altLang="ko-KR" sz="2800" b="1" kern="0" spc="0" dirty="0">
                  <a:solidFill>
                    <a:schemeClr val="bg1"/>
                  </a:solidFill>
                  <a:effectLst/>
                  <a:latin typeface="+mn-ea"/>
                </a:rPr>
                <a:t>)</a:t>
              </a:r>
              <a:endParaRPr lang="ko-KR" altLang="en-US" sz="2800" b="1" kern="0" spc="0" dirty="0">
                <a:solidFill>
                  <a:schemeClr val="bg1"/>
                </a:solidFill>
                <a:effectLst/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15B144-D96D-4917-97DC-9CA7662111AC}"/>
                </a:ext>
              </a:extLst>
            </p:cNvPr>
            <p:cNvSpPr txBox="1"/>
            <p:nvPr/>
          </p:nvSpPr>
          <p:spPr>
            <a:xfrm>
              <a:off x="905042" y="3061752"/>
              <a:ext cx="4872505" cy="18736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0" dirty="0">
                  <a:solidFill>
                    <a:schemeClr val="bg1"/>
                  </a:solidFill>
                  <a:effectLst/>
                  <a:latin typeface="+mn-ea"/>
                </a:rPr>
                <a:t>사용 가능 기능 </a:t>
              </a:r>
              <a:r>
                <a:rPr lang="en-US" altLang="ko-KR" sz="1400" kern="0" spc="0" dirty="0">
                  <a:solidFill>
                    <a:schemeClr val="bg1"/>
                  </a:solidFill>
                  <a:effectLst/>
                  <a:latin typeface="+mn-ea"/>
                </a:rPr>
                <a:t>– java, </a:t>
              </a:r>
              <a:r>
                <a:rPr lang="en-US" altLang="ko-KR" sz="1400" kern="0" spc="0" dirty="0" err="1">
                  <a:solidFill>
                    <a:schemeClr val="bg1"/>
                  </a:solidFill>
                  <a:effectLst/>
                  <a:latin typeface="+mn-ea"/>
                </a:rPr>
                <a:t>springboot</a:t>
              </a:r>
              <a:r>
                <a:rPr lang="en-US" altLang="ko-KR" sz="1400" kern="0" spc="0" dirty="0">
                  <a:solidFill>
                    <a:schemeClr val="bg1"/>
                  </a:solidFill>
                  <a:effectLst/>
                  <a:latin typeface="+mn-ea"/>
                </a:rPr>
                <a:t>, html, </a:t>
              </a:r>
              <a:r>
                <a:rPr lang="en-US" altLang="ko-KR" sz="1400" kern="0" spc="0" dirty="0" err="1">
                  <a:solidFill>
                    <a:schemeClr val="bg1"/>
                  </a:solidFill>
                  <a:effectLst/>
                  <a:latin typeface="+mn-ea"/>
                </a:rPr>
                <a:t>css</a:t>
              </a:r>
              <a:r>
                <a:rPr lang="en-US" altLang="ko-KR" sz="1400" kern="0" spc="0" dirty="0">
                  <a:solidFill>
                    <a:schemeClr val="bg1"/>
                  </a:solidFill>
                  <a:effectLst/>
                  <a:latin typeface="+mn-ea"/>
                </a:rPr>
                <a:t>, </a:t>
              </a:r>
              <a:r>
                <a:rPr lang="en-US" altLang="ko-KR" sz="1400" kern="0" spc="0" dirty="0" err="1">
                  <a:solidFill>
                    <a:schemeClr val="bg1"/>
                  </a:solidFill>
                  <a:effectLst/>
                  <a:latin typeface="+mn-ea"/>
                </a:rPr>
                <a:t>javaScript</a:t>
              </a:r>
              <a:r>
                <a:rPr lang="en-US" altLang="ko-KR" sz="1400" kern="0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en-US" altLang="ko-KR" sz="1400" kern="0" dirty="0" err="1">
                  <a:solidFill>
                    <a:schemeClr val="bg1"/>
                  </a:solidFill>
                  <a:latin typeface="+mn-ea"/>
                </a:rPr>
                <a:t>Mybatis</a:t>
              </a:r>
              <a:r>
                <a:rPr lang="en-US" altLang="ko-KR" sz="1400" kern="0" dirty="0">
                  <a:solidFill>
                    <a:schemeClr val="bg1"/>
                  </a:solidFill>
                  <a:latin typeface="+mn-ea"/>
                </a:rPr>
                <a:t>, Maven, MariaDB, </a:t>
              </a:r>
              <a:r>
                <a:rPr lang="en-US" altLang="ko-KR" sz="1400" kern="0" dirty="0" err="1">
                  <a:solidFill>
                    <a:schemeClr val="bg1"/>
                  </a:solidFill>
                  <a:latin typeface="+mn-ea"/>
                </a:rPr>
                <a:t>vsCode</a:t>
              </a:r>
              <a:r>
                <a:rPr lang="en-US" altLang="ko-KR" sz="1400" kern="0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en-US" altLang="ko-KR" sz="1400" kern="0" dirty="0" err="1">
                  <a:solidFill>
                    <a:schemeClr val="bg1"/>
                  </a:solidFill>
                  <a:latin typeface="+mn-ea"/>
                </a:rPr>
                <a:t>heidisql</a:t>
              </a:r>
              <a:r>
                <a:rPr lang="en-US" altLang="ko-KR" sz="1400" kern="0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en-US" altLang="ko-KR" sz="1400" kern="0" dirty="0" err="1">
                  <a:solidFill>
                    <a:schemeClr val="bg1"/>
                  </a:solidFill>
                  <a:latin typeface="+mn-ea"/>
                </a:rPr>
                <a:t>json</a:t>
              </a:r>
              <a:endParaRPr lang="en-US" altLang="ko-KR" sz="1400" kern="0" dirty="0">
                <a:solidFill>
                  <a:schemeClr val="bg1"/>
                </a:solidFill>
                <a:latin typeface="+mn-ea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kern="0" spc="0" dirty="0">
                  <a:solidFill>
                    <a:schemeClr val="bg1"/>
                  </a:solidFill>
                  <a:effectLst/>
                  <a:latin typeface="+mn-ea"/>
                </a:rPr>
                <a:t> </a:t>
              </a:r>
              <a:r>
                <a:rPr lang="ko-KR" altLang="en-US" sz="1400" kern="0" spc="0" dirty="0">
                  <a:solidFill>
                    <a:schemeClr val="bg1"/>
                  </a:solidFill>
                  <a:effectLst/>
                  <a:latin typeface="+mn-ea"/>
                </a:rPr>
                <a:t>역할 </a:t>
              </a:r>
              <a:r>
                <a:rPr lang="en-US" altLang="ko-KR" sz="1400" kern="0" spc="0" dirty="0">
                  <a:solidFill>
                    <a:schemeClr val="bg1"/>
                  </a:solidFill>
                  <a:effectLst/>
                  <a:latin typeface="+mn-ea"/>
                </a:rPr>
                <a:t>– </a:t>
              </a:r>
              <a:r>
                <a:rPr lang="ko-KR" altLang="en-US" sz="1400" kern="0" spc="0" dirty="0" err="1">
                  <a:solidFill>
                    <a:schemeClr val="bg1"/>
                  </a:solidFill>
                  <a:effectLst/>
                  <a:latin typeface="+mn-ea"/>
                </a:rPr>
                <a:t>딜리버리</a:t>
              </a:r>
              <a:r>
                <a:rPr lang="ko-KR" altLang="en-US" sz="1400" kern="0" spc="0" dirty="0">
                  <a:solidFill>
                    <a:schemeClr val="bg1"/>
                  </a:solidFill>
                  <a:effectLst/>
                  <a:latin typeface="+mn-ea"/>
                </a:rPr>
                <a:t> 서비스 구현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6269EDE-1963-400B-B2EE-6CE847314DB8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00A8F6-531F-4580-A40F-57B86ABD15BF}"/>
              </a:ext>
            </a:extLst>
          </p:cNvPr>
          <p:cNvSpPr txBox="1"/>
          <p:nvPr/>
        </p:nvSpPr>
        <p:spPr>
          <a:xfrm>
            <a:off x="329610" y="111525"/>
            <a:ext cx="174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팀원소개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F1AE6C-5960-4143-BAFF-CA4936BB3DA3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D036EB-3888-4211-A9BB-6A0EA0965704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E176DF-081E-3292-7901-262E4690BC8B}"/>
              </a:ext>
            </a:extLst>
          </p:cNvPr>
          <p:cNvGrpSpPr/>
          <p:nvPr/>
        </p:nvGrpSpPr>
        <p:grpSpPr>
          <a:xfrm>
            <a:off x="6223002" y="3917149"/>
            <a:ext cx="5344160" cy="2563860"/>
            <a:chOff x="599440" y="1290320"/>
            <a:chExt cx="5344160" cy="4450080"/>
          </a:xfrm>
          <a:solidFill>
            <a:schemeClr val="bg2">
              <a:lumMod val="50000"/>
            </a:schemeClr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64A293D-3D56-890F-8230-2AD18B00C106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A2A2FC-6986-B053-EA2C-721F443A43B0}"/>
                </a:ext>
              </a:extLst>
            </p:cNvPr>
            <p:cNvSpPr txBox="1"/>
            <p:nvPr/>
          </p:nvSpPr>
          <p:spPr>
            <a:xfrm>
              <a:off x="2213106" y="1356320"/>
              <a:ext cx="2106667" cy="119361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800" b="1" kern="0" dirty="0">
                  <a:solidFill>
                    <a:schemeClr val="bg1"/>
                  </a:solidFill>
                  <a:latin typeface="+mn-ea"/>
                </a:rPr>
                <a:t>김시현</a:t>
              </a:r>
              <a:r>
                <a:rPr lang="en-US" altLang="ko-KR" sz="2800" b="1" kern="0" spc="0" dirty="0">
                  <a:solidFill>
                    <a:schemeClr val="bg1"/>
                  </a:solidFill>
                  <a:effectLst/>
                  <a:latin typeface="+mn-ea"/>
                </a:rPr>
                <a:t> (</a:t>
              </a:r>
              <a:r>
                <a:rPr lang="ko-KR" altLang="en-US" b="1" kern="0" spc="0" dirty="0">
                  <a:solidFill>
                    <a:schemeClr val="bg1"/>
                  </a:solidFill>
                  <a:effectLst/>
                  <a:latin typeface="+mn-ea"/>
                </a:rPr>
                <a:t>팀원</a:t>
              </a:r>
              <a:r>
                <a:rPr lang="en-US" altLang="ko-KR" sz="2800" b="1" kern="0" spc="0" dirty="0">
                  <a:solidFill>
                    <a:schemeClr val="bg1"/>
                  </a:solidFill>
                  <a:effectLst/>
                  <a:latin typeface="+mn-ea"/>
                </a:rPr>
                <a:t>)</a:t>
              </a:r>
              <a:endParaRPr lang="ko-KR" altLang="en-US" sz="2800" b="1" kern="0" spc="0" dirty="0">
                <a:solidFill>
                  <a:schemeClr val="bg1"/>
                </a:solidFill>
                <a:effectLst/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9D63B-FD61-06B3-F1A4-FEA523590451}"/>
                </a:ext>
              </a:extLst>
            </p:cNvPr>
            <p:cNvSpPr txBox="1"/>
            <p:nvPr/>
          </p:nvSpPr>
          <p:spPr>
            <a:xfrm>
              <a:off x="782318" y="2704816"/>
              <a:ext cx="4963160" cy="18736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0" dirty="0">
                  <a:solidFill>
                    <a:schemeClr val="bg1"/>
                  </a:solidFill>
                  <a:effectLst/>
                  <a:latin typeface="+mn-ea"/>
                </a:rPr>
                <a:t>사용 가능 기능 </a:t>
              </a:r>
              <a:r>
                <a:rPr lang="en-US" altLang="ko-KR" sz="1400" kern="0" spc="0" dirty="0">
                  <a:solidFill>
                    <a:schemeClr val="bg1"/>
                  </a:solidFill>
                  <a:effectLst/>
                  <a:latin typeface="+mn-ea"/>
                </a:rPr>
                <a:t>– java, </a:t>
              </a:r>
              <a:r>
                <a:rPr lang="en-US" altLang="ko-KR" sz="1400" kern="0" spc="0" dirty="0" err="1">
                  <a:solidFill>
                    <a:schemeClr val="bg1"/>
                  </a:solidFill>
                  <a:effectLst/>
                  <a:latin typeface="+mn-ea"/>
                </a:rPr>
                <a:t>springboot</a:t>
              </a:r>
              <a:r>
                <a:rPr lang="en-US" altLang="ko-KR" sz="1400" kern="0" spc="0" dirty="0">
                  <a:solidFill>
                    <a:schemeClr val="bg1"/>
                  </a:solidFill>
                  <a:effectLst/>
                  <a:latin typeface="+mn-ea"/>
                </a:rPr>
                <a:t>, html, </a:t>
              </a:r>
              <a:r>
                <a:rPr lang="en-US" altLang="ko-KR" sz="1400" kern="0" spc="0" dirty="0" err="1">
                  <a:solidFill>
                    <a:schemeClr val="bg1"/>
                  </a:solidFill>
                  <a:effectLst/>
                  <a:latin typeface="+mn-ea"/>
                </a:rPr>
                <a:t>css</a:t>
              </a:r>
              <a:r>
                <a:rPr lang="en-US" altLang="ko-KR" sz="1400" kern="0" spc="0" dirty="0">
                  <a:solidFill>
                    <a:schemeClr val="bg1"/>
                  </a:solidFill>
                  <a:effectLst/>
                  <a:latin typeface="+mn-ea"/>
                </a:rPr>
                <a:t>, </a:t>
              </a:r>
              <a:r>
                <a:rPr lang="en-US" altLang="ko-KR" sz="1400" kern="0" spc="0" dirty="0" err="1">
                  <a:solidFill>
                    <a:schemeClr val="bg1"/>
                  </a:solidFill>
                  <a:effectLst/>
                  <a:latin typeface="+mn-ea"/>
                </a:rPr>
                <a:t>javaScript</a:t>
              </a:r>
              <a:r>
                <a:rPr lang="en-US" altLang="ko-KR" sz="1400" kern="0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en-US" altLang="ko-KR" sz="1400" kern="0" dirty="0" err="1">
                  <a:solidFill>
                    <a:schemeClr val="bg1"/>
                  </a:solidFill>
                  <a:latin typeface="+mn-ea"/>
                </a:rPr>
                <a:t>Mybatis</a:t>
              </a:r>
              <a:r>
                <a:rPr lang="en-US" altLang="ko-KR" sz="1400" kern="0" dirty="0">
                  <a:solidFill>
                    <a:schemeClr val="bg1"/>
                  </a:solidFill>
                  <a:latin typeface="+mn-ea"/>
                </a:rPr>
                <a:t>, Maven, MariaDB, </a:t>
              </a:r>
              <a:r>
                <a:rPr lang="en-US" altLang="ko-KR" sz="1400" kern="0" dirty="0" err="1">
                  <a:solidFill>
                    <a:schemeClr val="bg1"/>
                  </a:solidFill>
                  <a:latin typeface="+mn-ea"/>
                </a:rPr>
                <a:t>vsCode</a:t>
              </a:r>
              <a:r>
                <a:rPr lang="en-US" altLang="ko-KR" sz="1400" kern="0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en-US" altLang="ko-KR" sz="1400" kern="0" dirty="0" err="1">
                  <a:solidFill>
                    <a:schemeClr val="bg1"/>
                  </a:solidFill>
                  <a:latin typeface="+mn-ea"/>
                </a:rPr>
                <a:t>heidisql</a:t>
              </a:r>
              <a:r>
                <a:rPr lang="en-US" altLang="ko-KR" sz="1400" kern="0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en-US" altLang="ko-KR" sz="1400" kern="0" dirty="0" err="1">
                  <a:solidFill>
                    <a:schemeClr val="bg1"/>
                  </a:solidFill>
                  <a:latin typeface="+mn-ea"/>
                </a:rPr>
                <a:t>json</a:t>
              </a:r>
              <a:endParaRPr lang="en-US" altLang="ko-KR" sz="1400" kern="0" dirty="0">
                <a:solidFill>
                  <a:schemeClr val="bg1"/>
                </a:solidFill>
                <a:latin typeface="+mn-ea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kern="0" spc="0" dirty="0">
                  <a:solidFill>
                    <a:schemeClr val="bg1"/>
                  </a:solidFill>
                  <a:effectLst/>
                  <a:latin typeface="+mn-ea"/>
                </a:rPr>
                <a:t> </a:t>
              </a:r>
              <a:r>
                <a:rPr lang="ko-KR" altLang="en-US" sz="1400" kern="0" spc="0" dirty="0">
                  <a:solidFill>
                    <a:schemeClr val="bg1"/>
                  </a:solidFill>
                  <a:effectLst/>
                  <a:latin typeface="+mn-ea"/>
                </a:rPr>
                <a:t>역할 </a:t>
              </a:r>
              <a:r>
                <a:rPr lang="en-US" altLang="ko-KR" sz="1400" kern="0" spc="0" dirty="0">
                  <a:solidFill>
                    <a:schemeClr val="bg1"/>
                  </a:solidFill>
                  <a:effectLst/>
                  <a:latin typeface="+mn-ea"/>
                </a:rPr>
                <a:t>– </a:t>
              </a:r>
              <a:r>
                <a:rPr lang="ko-KR" altLang="en-US" sz="1400" kern="0" spc="0" dirty="0" err="1">
                  <a:solidFill>
                    <a:schemeClr val="bg1"/>
                  </a:solidFill>
                  <a:effectLst/>
                  <a:latin typeface="+mn-ea"/>
                </a:rPr>
                <a:t>딜리버리</a:t>
              </a:r>
              <a:r>
                <a:rPr lang="ko-KR" altLang="en-US" sz="1400" kern="0" spc="0" dirty="0">
                  <a:solidFill>
                    <a:schemeClr val="bg1"/>
                  </a:solidFill>
                  <a:effectLst/>
                  <a:latin typeface="+mn-ea"/>
                </a:rPr>
                <a:t> 서비스 구현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CE3A04-124D-D08E-F976-216A01C6562C}"/>
              </a:ext>
            </a:extLst>
          </p:cNvPr>
          <p:cNvGrpSpPr/>
          <p:nvPr/>
        </p:nvGrpSpPr>
        <p:grpSpPr>
          <a:xfrm>
            <a:off x="6223002" y="1312816"/>
            <a:ext cx="5344160" cy="2563860"/>
            <a:chOff x="599440" y="1290320"/>
            <a:chExt cx="5344160" cy="4450080"/>
          </a:xfrm>
          <a:solidFill>
            <a:schemeClr val="accent2">
              <a:lumMod val="75000"/>
            </a:schemeClr>
          </a:solidFill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4111D73-D462-29D4-64BA-06A05871184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AF9359-FA89-3ADF-FC1D-B390D6E7D176}"/>
                </a:ext>
              </a:extLst>
            </p:cNvPr>
            <p:cNvSpPr txBox="1"/>
            <p:nvPr/>
          </p:nvSpPr>
          <p:spPr>
            <a:xfrm>
              <a:off x="2276426" y="1356320"/>
              <a:ext cx="1980029" cy="119361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800" b="1" kern="0" dirty="0">
                  <a:solidFill>
                    <a:schemeClr val="bg1"/>
                  </a:solidFill>
                  <a:latin typeface="+mn-ea"/>
                </a:rPr>
                <a:t>이태훈</a:t>
              </a:r>
              <a:r>
                <a:rPr lang="en-US" altLang="ko-KR" sz="2800" b="1" kern="0" spc="0" dirty="0">
                  <a:solidFill>
                    <a:schemeClr val="bg1"/>
                  </a:solidFill>
                  <a:effectLst/>
                  <a:latin typeface="+mn-ea"/>
                </a:rPr>
                <a:t>(</a:t>
              </a:r>
              <a:r>
                <a:rPr lang="ko-KR" altLang="en-US" b="1" kern="0" spc="0" dirty="0">
                  <a:solidFill>
                    <a:schemeClr val="bg1"/>
                  </a:solidFill>
                  <a:effectLst/>
                  <a:latin typeface="+mn-ea"/>
                </a:rPr>
                <a:t>팀원</a:t>
              </a:r>
              <a:r>
                <a:rPr lang="en-US" altLang="ko-KR" sz="2800" b="1" kern="0" spc="0" dirty="0">
                  <a:solidFill>
                    <a:schemeClr val="bg1"/>
                  </a:solidFill>
                  <a:effectLst/>
                  <a:latin typeface="+mn-ea"/>
                </a:rPr>
                <a:t>)</a:t>
              </a:r>
              <a:endParaRPr lang="ko-KR" altLang="en-US" sz="2800" b="1" kern="0" spc="0" dirty="0">
                <a:solidFill>
                  <a:schemeClr val="bg1"/>
                </a:solidFill>
                <a:effectLst/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70D1E4-94C7-7D81-A731-20D377503B59}"/>
                </a:ext>
              </a:extLst>
            </p:cNvPr>
            <p:cNvSpPr txBox="1"/>
            <p:nvPr/>
          </p:nvSpPr>
          <p:spPr>
            <a:xfrm>
              <a:off x="787398" y="3061752"/>
              <a:ext cx="4736148" cy="18736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0" dirty="0">
                  <a:solidFill>
                    <a:schemeClr val="bg1"/>
                  </a:solidFill>
                  <a:effectLst/>
                  <a:latin typeface="+mn-ea"/>
                </a:rPr>
                <a:t>사용 가능 기능 </a:t>
              </a:r>
              <a:r>
                <a:rPr lang="en-US" altLang="ko-KR" sz="1400" kern="0" spc="0" dirty="0">
                  <a:solidFill>
                    <a:schemeClr val="bg1"/>
                  </a:solidFill>
                  <a:effectLst/>
                  <a:latin typeface="+mn-ea"/>
                </a:rPr>
                <a:t>– java, </a:t>
              </a:r>
              <a:r>
                <a:rPr lang="en-US" altLang="ko-KR" sz="1400" kern="0" spc="0" dirty="0" err="1">
                  <a:solidFill>
                    <a:schemeClr val="bg1"/>
                  </a:solidFill>
                  <a:effectLst/>
                  <a:latin typeface="+mn-ea"/>
                </a:rPr>
                <a:t>springboot</a:t>
              </a:r>
              <a:r>
                <a:rPr lang="en-US" altLang="ko-KR" sz="1400" kern="0" spc="0" dirty="0">
                  <a:solidFill>
                    <a:schemeClr val="bg1"/>
                  </a:solidFill>
                  <a:effectLst/>
                  <a:latin typeface="+mn-ea"/>
                </a:rPr>
                <a:t>, html, </a:t>
              </a:r>
              <a:r>
                <a:rPr lang="en-US" altLang="ko-KR" sz="1400" kern="0" spc="0" dirty="0" err="1">
                  <a:solidFill>
                    <a:schemeClr val="bg1"/>
                  </a:solidFill>
                  <a:effectLst/>
                  <a:latin typeface="+mn-ea"/>
                </a:rPr>
                <a:t>css</a:t>
              </a:r>
              <a:r>
                <a:rPr lang="en-US" altLang="ko-KR" sz="1400" kern="0" spc="0" dirty="0">
                  <a:solidFill>
                    <a:schemeClr val="bg1"/>
                  </a:solidFill>
                  <a:effectLst/>
                  <a:latin typeface="+mn-ea"/>
                </a:rPr>
                <a:t>, </a:t>
              </a:r>
              <a:r>
                <a:rPr lang="en-US" altLang="ko-KR" sz="1400" kern="0" spc="0" dirty="0" err="1">
                  <a:solidFill>
                    <a:schemeClr val="bg1"/>
                  </a:solidFill>
                  <a:effectLst/>
                  <a:latin typeface="+mn-ea"/>
                </a:rPr>
                <a:t>javaScript</a:t>
              </a:r>
              <a:r>
                <a:rPr lang="en-US" altLang="ko-KR" sz="1400" kern="0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en-US" altLang="ko-KR" sz="1400" kern="0" dirty="0" err="1">
                  <a:solidFill>
                    <a:schemeClr val="bg1"/>
                  </a:solidFill>
                  <a:latin typeface="+mn-ea"/>
                </a:rPr>
                <a:t>Mybatis</a:t>
              </a:r>
              <a:r>
                <a:rPr lang="en-US" altLang="ko-KR" sz="1400" kern="0" dirty="0">
                  <a:solidFill>
                    <a:schemeClr val="bg1"/>
                  </a:solidFill>
                  <a:latin typeface="+mn-ea"/>
                </a:rPr>
                <a:t>, Maven, MariaDB, </a:t>
              </a:r>
              <a:r>
                <a:rPr lang="en-US" altLang="ko-KR" sz="1400" kern="0" dirty="0" err="1">
                  <a:solidFill>
                    <a:schemeClr val="bg1"/>
                  </a:solidFill>
                  <a:latin typeface="+mn-ea"/>
                </a:rPr>
                <a:t>vsCode</a:t>
              </a:r>
              <a:r>
                <a:rPr lang="en-US" altLang="ko-KR" sz="1400" kern="0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en-US" altLang="ko-KR" sz="1400" kern="0" dirty="0" err="1">
                  <a:solidFill>
                    <a:schemeClr val="bg1"/>
                  </a:solidFill>
                  <a:latin typeface="+mn-ea"/>
                </a:rPr>
                <a:t>heidisql</a:t>
              </a:r>
              <a:r>
                <a:rPr lang="en-US" altLang="ko-KR" sz="1400" kern="0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en-US" altLang="ko-KR" sz="1400" kern="0" dirty="0" err="1">
                  <a:solidFill>
                    <a:schemeClr val="bg1"/>
                  </a:solidFill>
                  <a:latin typeface="+mn-ea"/>
                </a:rPr>
                <a:t>json</a:t>
              </a:r>
              <a:endParaRPr lang="en-US" altLang="ko-KR" sz="1400" kern="0" dirty="0">
                <a:solidFill>
                  <a:schemeClr val="bg1"/>
                </a:solidFill>
                <a:latin typeface="+mn-ea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kern="0" spc="0" dirty="0">
                  <a:solidFill>
                    <a:schemeClr val="bg1"/>
                  </a:solidFill>
                  <a:effectLst/>
                  <a:latin typeface="+mn-ea"/>
                </a:rPr>
                <a:t> </a:t>
              </a:r>
              <a:r>
                <a:rPr lang="ko-KR" altLang="en-US" sz="1400" kern="0" spc="0" dirty="0">
                  <a:solidFill>
                    <a:schemeClr val="bg1"/>
                  </a:solidFill>
                  <a:effectLst/>
                  <a:latin typeface="+mn-ea"/>
                </a:rPr>
                <a:t>역할 </a:t>
              </a:r>
              <a:r>
                <a:rPr lang="en-US" altLang="ko-KR" sz="1400" kern="0" spc="0" dirty="0">
                  <a:solidFill>
                    <a:schemeClr val="bg1"/>
                  </a:solidFill>
                  <a:effectLst/>
                  <a:latin typeface="+mn-ea"/>
                </a:rPr>
                <a:t>– </a:t>
              </a:r>
              <a:r>
                <a:rPr lang="ko-KR" altLang="en-US" sz="1400" kern="0" spc="0" dirty="0">
                  <a:solidFill>
                    <a:schemeClr val="bg1"/>
                  </a:solidFill>
                  <a:effectLst/>
                  <a:latin typeface="+mn-ea"/>
                </a:rPr>
                <a:t>공지사항 및 가맹점 문의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42F4C1C-6361-7F2F-345D-DE1330711F45}"/>
              </a:ext>
            </a:extLst>
          </p:cNvPr>
          <p:cNvGrpSpPr/>
          <p:nvPr/>
        </p:nvGrpSpPr>
        <p:grpSpPr>
          <a:xfrm>
            <a:off x="619760" y="3955174"/>
            <a:ext cx="5344160" cy="2563860"/>
            <a:chOff x="599440" y="1290320"/>
            <a:chExt cx="5344160" cy="44500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1555C1E-BA22-603E-978D-EC218B273341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4D7A3C-21ED-1ED7-6A07-E74E29365B12}"/>
                </a:ext>
              </a:extLst>
            </p:cNvPr>
            <p:cNvSpPr txBox="1"/>
            <p:nvPr/>
          </p:nvSpPr>
          <p:spPr>
            <a:xfrm>
              <a:off x="2213107" y="1356320"/>
              <a:ext cx="2106667" cy="1193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800" b="1" kern="0" dirty="0">
                  <a:solidFill>
                    <a:schemeClr val="bg1"/>
                  </a:solidFill>
                  <a:latin typeface="+mn-ea"/>
                </a:rPr>
                <a:t>송선호</a:t>
              </a:r>
              <a:r>
                <a:rPr lang="en-US" altLang="ko-KR" sz="2800" b="1" kern="0" spc="0" dirty="0">
                  <a:solidFill>
                    <a:schemeClr val="bg1"/>
                  </a:solidFill>
                  <a:effectLst/>
                  <a:latin typeface="+mn-ea"/>
                </a:rPr>
                <a:t> (</a:t>
              </a:r>
              <a:r>
                <a:rPr lang="ko-KR" altLang="en-US" b="1" kern="0" spc="0" dirty="0">
                  <a:solidFill>
                    <a:schemeClr val="bg1"/>
                  </a:solidFill>
                  <a:effectLst/>
                  <a:latin typeface="+mn-ea"/>
                </a:rPr>
                <a:t>팀원</a:t>
              </a:r>
              <a:r>
                <a:rPr lang="en-US" altLang="ko-KR" sz="2800" b="1" kern="0" spc="0" dirty="0">
                  <a:solidFill>
                    <a:schemeClr val="bg1"/>
                  </a:solidFill>
                  <a:effectLst/>
                  <a:latin typeface="+mn-ea"/>
                </a:rPr>
                <a:t>)</a:t>
              </a:r>
              <a:endParaRPr lang="ko-KR" altLang="en-US" sz="2800" b="1" kern="0" spc="0" dirty="0">
                <a:solidFill>
                  <a:schemeClr val="bg1"/>
                </a:solidFill>
                <a:effectLst/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13B717-F89D-87CC-2DB6-B5536124B8D2}"/>
                </a:ext>
              </a:extLst>
            </p:cNvPr>
            <p:cNvSpPr txBox="1"/>
            <p:nvPr/>
          </p:nvSpPr>
          <p:spPr>
            <a:xfrm>
              <a:off x="1103312" y="2904871"/>
              <a:ext cx="4651526" cy="1873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0" dirty="0">
                  <a:solidFill>
                    <a:schemeClr val="bg1"/>
                  </a:solidFill>
                  <a:effectLst/>
                  <a:latin typeface="+mn-ea"/>
                </a:rPr>
                <a:t>사용 가능 기능 </a:t>
              </a:r>
              <a:r>
                <a:rPr lang="en-US" altLang="ko-KR" sz="1400" kern="0" spc="0" dirty="0">
                  <a:solidFill>
                    <a:schemeClr val="bg1"/>
                  </a:solidFill>
                  <a:effectLst/>
                  <a:latin typeface="+mn-ea"/>
                </a:rPr>
                <a:t>– java, </a:t>
              </a:r>
              <a:r>
                <a:rPr lang="en-US" altLang="ko-KR" sz="1400" kern="0" spc="0" dirty="0" err="1">
                  <a:solidFill>
                    <a:schemeClr val="bg1"/>
                  </a:solidFill>
                  <a:effectLst/>
                  <a:latin typeface="+mn-ea"/>
                </a:rPr>
                <a:t>springboot</a:t>
              </a:r>
              <a:r>
                <a:rPr lang="en-US" altLang="ko-KR" sz="1400" kern="0" spc="0" dirty="0">
                  <a:solidFill>
                    <a:schemeClr val="bg1"/>
                  </a:solidFill>
                  <a:effectLst/>
                  <a:latin typeface="+mn-ea"/>
                </a:rPr>
                <a:t>, html, </a:t>
              </a:r>
              <a:r>
                <a:rPr lang="en-US" altLang="ko-KR" sz="1400" kern="0" spc="0" dirty="0" err="1">
                  <a:solidFill>
                    <a:schemeClr val="bg1"/>
                  </a:solidFill>
                  <a:effectLst/>
                  <a:latin typeface="+mn-ea"/>
                </a:rPr>
                <a:t>css</a:t>
              </a:r>
              <a:r>
                <a:rPr lang="en-US" altLang="ko-KR" sz="1400" kern="0" spc="0" dirty="0">
                  <a:solidFill>
                    <a:schemeClr val="bg1"/>
                  </a:solidFill>
                  <a:effectLst/>
                  <a:latin typeface="+mn-ea"/>
                </a:rPr>
                <a:t>, </a:t>
              </a:r>
              <a:r>
                <a:rPr lang="en-US" altLang="ko-KR" sz="1400" kern="0" spc="0" dirty="0" err="1">
                  <a:solidFill>
                    <a:schemeClr val="bg1"/>
                  </a:solidFill>
                  <a:effectLst/>
                  <a:latin typeface="+mn-ea"/>
                </a:rPr>
                <a:t>javaScript</a:t>
              </a:r>
              <a:r>
                <a:rPr lang="en-US" altLang="ko-KR" sz="1400" kern="0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en-US" altLang="ko-KR" sz="1400" kern="0" dirty="0" err="1">
                  <a:solidFill>
                    <a:schemeClr val="bg1"/>
                  </a:solidFill>
                  <a:latin typeface="+mn-ea"/>
                </a:rPr>
                <a:t>Mybatis</a:t>
              </a:r>
              <a:r>
                <a:rPr lang="en-US" altLang="ko-KR" sz="1400" kern="0" dirty="0">
                  <a:solidFill>
                    <a:schemeClr val="bg1"/>
                  </a:solidFill>
                  <a:latin typeface="+mn-ea"/>
                </a:rPr>
                <a:t>, Maven, MariaDB, </a:t>
              </a:r>
              <a:r>
                <a:rPr lang="en-US" altLang="ko-KR" sz="1400" kern="0" dirty="0" err="1">
                  <a:solidFill>
                    <a:schemeClr val="bg1"/>
                  </a:solidFill>
                  <a:latin typeface="+mn-ea"/>
                </a:rPr>
                <a:t>vsCode</a:t>
              </a:r>
              <a:r>
                <a:rPr lang="en-US" altLang="ko-KR" sz="1400" kern="0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en-US" altLang="ko-KR" sz="1400" kern="0" dirty="0" err="1">
                  <a:solidFill>
                    <a:schemeClr val="bg1"/>
                  </a:solidFill>
                  <a:latin typeface="+mn-ea"/>
                </a:rPr>
                <a:t>heidisql</a:t>
              </a:r>
              <a:r>
                <a:rPr lang="en-US" altLang="ko-KR" sz="1400" kern="0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en-US" altLang="ko-KR" sz="1400" kern="0" dirty="0" err="1">
                  <a:solidFill>
                    <a:schemeClr val="bg1"/>
                  </a:solidFill>
                  <a:latin typeface="+mn-ea"/>
                </a:rPr>
                <a:t>json</a:t>
              </a:r>
              <a:endParaRPr lang="en-US" altLang="ko-KR" sz="1400" kern="0" dirty="0">
                <a:solidFill>
                  <a:schemeClr val="bg1"/>
                </a:solidFill>
                <a:latin typeface="+mn-ea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kern="0" spc="0" dirty="0">
                  <a:solidFill>
                    <a:schemeClr val="bg1"/>
                  </a:solidFill>
                  <a:effectLst/>
                  <a:latin typeface="+mn-ea"/>
                </a:rPr>
                <a:t> </a:t>
              </a:r>
              <a:r>
                <a:rPr lang="ko-KR" altLang="en-US" sz="1400" kern="0" spc="0" dirty="0">
                  <a:solidFill>
                    <a:schemeClr val="bg1"/>
                  </a:solidFill>
                  <a:effectLst/>
                  <a:latin typeface="+mn-ea"/>
                </a:rPr>
                <a:t>역할 </a:t>
              </a:r>
              <a:r>
                <a:rPr lang="en-US" altLang="ko-KR" sz="1400" kern="0" spc="0" dirty="0">
                  <a:solidFill>
                    <a:schemeClr val="bg1"/>
                  </a:solidFill>
                  <a:effectLst/>
                  <a:latin typeface="+mn-ea"/>
                </a:rPr>
                <a:t>– </a:t>
              </a:r>
              <a:r>
                <a:rPr lang="ko-KR" altLang="en-US" sz="1400" kern="0" spc="0" dirty="0" err="1">
                  <a:solidFill>
                    <a:schemeClr val="bg1"/>
                  </a:solidFill>
                  <a:effectLst/>
                  <a:latin typeface="+mn-ea"/>
                </a:rPr>
                <a:t>메인페이지</a:t>
              </a:r>
              <a:r>
                <a:rPr lang="ko-KR" altLang="en-US" sz="1400" kern="0" spc="0" dirty="0">
                  <a:solidFill>
                    <a:schemeClr val="bg1"/>
                  </a:solidFill>
                  <a:effectLst/>
                  <a:latin typeface="+mn-ea"/>
                </a:rPr>
                <a:t> 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54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647F2C-B6D6-41DD-9805-99DAC0DDA235}"/>
              </a:ext>
            </a:extLst>
          </p:cNvPr>
          <p:cNvCxnSpPr>
            <a:cxnSpLocks/>
          </p:cNvCxnSpPr>
          <p:nvPr/>
        </p:nvCxnSpPr>
        <p:spPr>
          <a:xfrm>
            <a:off x="0" y="835707"/>
            <a:ext cx="12192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78B1C2-33CC-456E-9DD6-3F9DB6A7B78B}"/>
              </a:ext>
            </a:extLst>
          </p:cNvPr>
          <p:cNvSpPr txBox="1"/>
          <p:nvPr/>
        </p:nvSpPr>
        <p:spPr>
          <a:xfrm>
            <a:off x="329610" y="111525"/>
            <a:ext cx="29995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및 계획</a:t>
            </a:r>
          </a:p>
          <a:p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2A7EA-5203-4C4D-93CC-71F20F569B84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BA7928B-849F-4011-A85F-D8BA034BC029}"/>
              </a:ext>
            </a:extLst>
          </p:cNvPr>
          <p:cNvSpPr/>
          <p:nvPr/>
        </p:nvSpPr>
        <p:spPr>
          <a:xfrm>
            <a:off x="793839" y="1137261"/>
            <a:ext cx="10550436" cy="1482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E0C81E-08F4-4D1D-8733-8ED9719CAA9E}"/>
              </a:ext>
            </a:extLst>
          </p:cNvPr>
          <p:cNvSpPr txBox="1"/>
          <p:nvPr/>
        </p:nvSpPr>
        <p:spPr>
          <a:xfrm>
            <a:off x="914465" y="1422338"/>
            <a:ext cx="98169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bg1"/>
                </a:solidFill>
                <a:effectLst/>
                <a:latin typeface="+mn-ea"/>
                <a:cs typeface="Arial" panose="020B0604020202020204" pitchFamily="34" charset="0"/>
              </a:rPr>
              <a:t>개발환경 및 개발도구</a:t>
            </a:r>
            <a:r>
              <a:rPr lang="en-US" altLang="ko-KR" sz="28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– 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Window </a:t>
            </a:r>
            <a:r>
              <a:rPr lang="en-US" altLang="ko-KR" sz="2400" dirty="0" err="1">
                <a:solidFill>
                  <a:schemeClr val="bg1"/>
                </a:solidFill>
                <a:latin typeface="+mn-ea"/>
              </a:rPr>
              <a:t>os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, Mac </a:t>
            </a:r>
            <a:r>
              <a:rPr lang="en-US" altLang="ko-KR" sz="2400" dirty="0" err="1">
                <a:solidFill>
                  <a:schemeClr val="bg1"/>
                </a:solidFill>
                <a:latin typeface="+mn-ea"/>
              </a:rPr>
              <a:t>os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 + SpringToolSuite4, </a:t>
            </a:r>
            <a:r>
              <a:rPr lang="en-US" altLang="ko-KR" sz="2400" dirty="0" err="1">
                <a:solidFill>
                  <a:schemeClr val="bg1"/>
                </a:solidFill>
                <a:latin typeface="+mn-ea"/>
              </a:rPr>
              <a:t>Vscode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  <a:p>
            <a:endParaRPr lang="en-US" altLang="ko-KR" sz="24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7A72DF-F5F1-48FF-AD7C-7B3582FCDB0C}"/>
              </a:ext>
            </a:extLst>
          </p:cNvPr>
          <p:cNvSpPr/>
          <p:nvPr/>
        </p:nvSpPr>
        <p:spPr>
          <a:xfrm>
            <a:off x="793838" y="3024399"/>
            <a:ext cx="10550436" cy="14820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EA1A4EE-4B78-4D85-A9AC-B397D7137EA1}"/>
              </a:ext>
            </a:extLst>
          </p:cNvPr>
          <p:cNvSpPr/>
          <p:nvPr/>
        </p:nvSpPr>
        <p:spPr>
          <a:xfrm>
            <a:off x="793839" y="4894501"/>
            <a:ext cx="10550435" cy="14997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100323-5121-8428-B67B-31B4CEC36B62}"/>
              </a:ext>
            </a:extLst>
          </p:cNvPr>
          <p:cNvSpPr txBox="1"/>
          <p:nvPr/>
        </p:nvSpPr>
        <p:spPr>
          <a:xfrm>
            <a:off x="914465" y="3285079"/>
            <a:ext cx="9816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bg1"/>
                </a:solidFill>
                <a:effectLst/>
                <a:latin typeface="+mn-ea"/>
                <a:cs typeface="Arial" panose="020B0604020202020204" pitchFamily="34" charset="0"/>
              </a:rPr>
              <a:t>개발 언어 및 프레임 워크</a:t>
            </a:r>
            <a:r>
              <a:rPr lang="en-US" altLang="ko-KR" sz="2800" dirty="0">
                <a:solidFill>
                  <a:schemeClr val="bg1"/>
                </a:solidFill>
                <a:effectLst/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–</a:t>
            </a:r>
            <a:r>
              <a:rPr lang="en-US" altLang="ko-KR" sz="2800" dirty="0">
                <a:solidFill>
                  <a:schemeClr val="bg1"/>
                </a:solidFill>
                <a:effectLst/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Java, </a:t>
            </a:r>
            <a:r>
              <a:rPr lang="en-US" altLang="ko-KR" sz="2800" dirty="0" err="1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springboot</a:t>
            </a:r>
            <a:r>
              <a:rPr lang="en-US" altLang="ko-KR" sz="28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, HTML, CSS, JavaScript</a:t>
            </a:r>
            <a:endParaRPr lang="en-US" altLang="ko-KR" sz="24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CDEA9-2E32-9901-E42D-8044F2F18AA8}"/>
              </a:ext>
            </a:extLst>
          </p:cNvPr>
          <p:cNvSpPr txBox="1"/>
          <p:nvPr/>
        </p:nvSpPr>
        <p:spPr>
          <a:xfrm>
            <a:off x="914465" y="5213288"/>
            <a:ext cx="9816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 err="1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빌드도구</a:t>
            </a:r>
            <a:r>
              <a:rPr lang="ko-KR" altLang="en-US" sz="28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&amp; DB + Api – Maven, MariaDB, Sequel Pro,</a:t>
            </a:r>
          </a:p>
          <a:p>
            <a:pPr algn="just"/>
            <a:r>
              <a:rPr lang="en-US" altLang="ko-KR" sz="28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,</a:t>
            </a:r>
            <a:r>
              <a:rPr lang="en-US" altLang="ko-KR" sz="2800" dirty="0" err="1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heidisql</a:t>
            </a:r>
            <a:r>
              <a:rPr lang="en-US" altLang="ko-KR" sz="28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카카오로그인</a:t>
            </a:r>
            <a:r>
              <a:rPr lang="en-US" altLang="ko-KR" sz="28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네이버로그인</a:t>
            </a:r>
            <a:r>
              <a:rPr lang="en-US" altLang="ko-KR" sz="28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애플로그인</a:t>
            </a:r>
            <a:r>
              <a:rPr lang="en-US" altLang="ko-KR" sz="28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  <a:p>
            <a:endParaRPr lang="en-US" altLang="ko-KR" sz="2400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5A3D13-7291-F062-833A-7776966E1FC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E2134-03B8-AE6A-C9D7-938489A9617D}"/>
              </a:ext>
            </a:extLst>
          </p:cNvPr>
          <p:cNvSpPr txBox="1"/>
          <p:nvPr/>
        </p:nvSpPr>
        <p:spPr>
          <a:xfrm>
            <a:off x="-97375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70445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C70979F-11B5-45E0-86F6-88C2C35A5E8F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03BCF9-6EAD-4D58-8404-B3222886233E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C3BA8-1F88-4329-A321-AF7E2C15FB07}"/>
              </a:ext>
            </a:extLst>
          </p:cNvPr>
          <p:cNvSpPr txBox="1"/>
          <p:nvPr/>
        </p:nvSpPr>
        <p:spPr>
          <a:xfrm>
            <a:off x="329610" y="111525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명세서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63A20A-EF60-4CF7-BC67-D51B874E290D}"/>
              </a:ext>
            </a:extLst>
          </p:cNvPr>
          <p:cNvSpPr/>
          <p:nvPr/>
        </p:nvSpPr>
        <p:spPr>
          <a:xfrm>
            <a:off x="1017517" y="1620850"/>
            <a:ext cx="10334766" cy="412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21A271-106D-4147-B71F-69963DD2D23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FED6AA-0785-D5A3-7D87-1FC67271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387" y="1183093"/>
            <a:ext cx="5265226" cy="49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8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C70979F-11B5-45E0-86F6-88C2C35A5E8F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03BCF9-6EAD-4D58-8404-B3222886233E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C3BA8-1F88-4329-A321-AF7E2C15FB07}"/>
              </a:ext>
            </a:extLst>
          </p:cNvPr>
          <p:cNvSpPr txBox="1"/>
          <p:nvPr/>
        </p:nvSpPr>
        <p:spPr>
          <a:xfrm>
            <a:off x="329610" y="111525"/>
            <a:ext cx="2627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63A20A-EF60-4CF7-BC67-D51B874E290D}"/>
              </a:ext>
            </a:extLst>
          </p:cNvPr>
          <p:cNvSpPr/>
          <p:nvPr/>
        </p:nvSpPr>
        <p:spPr>
          <a:xfrm>
            <a:off x="1065643" y="1744488"/>
            <a:ext cx="10334766" cy="412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21A271-106D-4147-B71F-69963DD2D23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7A691-9878-4423-B46A-B442BF56ADB2}"/>
              </a:ext>
            </a:extLst>
          </p:cNvPr>
          <p:cNvSpPr txBox="1"/>
          <p:nvPr/>
        </p:nvSpPr>
        <p:spPr>
          <a:xfrm>
            <a:off x="3667124" y="2423533"/>
            <a:ext cx="7572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버거킹</a:t>
            </a:r>
            <a:r>
              <a:rPr lang="en-US" altLang="ko-KR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(https://www.burgerking.co.kr/#/home)</a:t>
            </a:r>
            <a:r>
              <a:rPr lang="ko-KR" altLang="en-US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기반 클론 코딩</a:t>
            </a:r>
            <a:endParaRPr lang="en-US" altLang="ko-KR" sz="240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algn="just"/>
            <a:endParaRPr lang="en-US" altLang="ko-KR" sz="240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  <a:p>
            <a:pPr algn="just"/>
            <a:r>
              <a:rPr lang="ko-KR" altLang="en-US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중점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–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메인 페이지</a:t>
            </a:r>
            <a:r>
              <a:rPr lang="en-US" altLang="ko-KR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딜리버리</a:t>
            </a:r>
            <a:r>
              <a:rPr lang="ko-KR" altLang="en-US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 주문</a:t>
            </a:r>
            <a:r>
              <a:rPr lang="en-US" altLang="ko-KR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로그인</a:t>
            </a:r>
            <a:r>
              <a:rPr lang="en-US" altLang="ko-KR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회원</a:t>
            </a:r>
            <a:r>
              <a:rPr lang="en-US" altLang="ko-KR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lang="ko-KR" altLang="en-US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비회원 주문</a:t>
            </a:r>
            <a:r>
              <a:rPr lang="en-US" altLang="ko-KR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결제 시스템</a:t>
            </a:r>
            <a:r>
              <a:rPr lang="en-US" altLang="ko-KR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),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고객센터</a:t>
            </a:r>
            <a:r>
              <a:rPr lang="en-US" altLang="ko-KR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가맹점 모집 및 인재채용</a:t>
            </a:r>
            <a:r>
              <a:rPr lang="en-US" altLang="ko-KR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) 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버거킹 로고">
            <a:extLst>
              <a:ext uri="{FF2B5EF4-FFF2-40B4-BE49-F238E27FC236}">
                <a16:creationId xmlns:a16="http://schemas.microsoft.com/office/drawing/2014/main" id="{B1853AEC-5ACD-AC7C-4D8F-D58869A30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43" y="2423533"/>
            <a:ext cx="2334782" cy="233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30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C70979F-11B5-45E0-86F6-88C2C35A5E8F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03BCF9-6EAD-4D58-8404-B3222886233E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C3BA8-1F88-4329-A321-AF7E2C15FB07}"/>
              </a:ext>
            </a:extLst>
          </p:cNvPr>
          <p:cNvSpPr txBox="1"/>
          <p:nvPr/>
        </p:nvSpPr>
        <p:spPr>
          <a:xfrm>
            <a:off x="329610" y="111525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주요기능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63A20A-EF60-4CF7-BC67-D51B874E290D}"/>
              </a:ext>
            </a:extLst>
          </p:cNvPr>
          <p:cNvSpPr/>
          <p:nvPr/>
        </p:nvSpPr>
        <p:spPr>
          <a:xfrm>
            <a:off x="854797" y="1620850"/>
            <a:ext cx="10831068" cy="412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21A271-106D-4147-B71F-69963DD2D23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7A691-9878-4423-B46A-B442BF56ADB2}"/>
              </a:ext>
            </a:extLst>
          </p:cNvPr>
          <p:cNvSpPr txBox="1"/>
          <p:nvPr/>
        </p:nvSpPr>
        <p:spPr>
          <a:xfrm>
            <a:off x="776884" y="5237150"/>
            <a:ext cx="531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메인 페이지 구현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6BE56D-969F-0A5B-C835-5B2CC24D2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46" y="2062165"/>
            <a:ext cx="4859858" cy="27336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77002E-D96A-DC44-2C3A-D9AFE9B20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088" y="2036913"/>
            <a:ext cx="2683024" cy="27732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64DB915-3F16-F08F-98B8-6FD9D8A72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98" y="2036913"/>
            <a:ext cx="2340037" cy="278417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2E42F2-5C3C-7B29-64B3-E18AC2006176}"/>
              </a:ext>
            </a:extLst>
          </p:cNvPr>
          <p:cNvSpPr txBox="1"/>
          <p:nvPr/>
        </p:nvSpPr>
        <p:spPr>
          <a:xfrm>
            <a:off x="5943277" y="5219968"/>
            <a:ext cx="531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로그인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&amp;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회원가입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785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C70979F-11B5-45E0-86F6-88C2C35A5E8F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03BCF9-6EAD-4D58-8404-B3222886233E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C3BA8-1F88-4329-A321-AF7E2C15FB07}"/>
              </a:ext>
            </a:extLst>
          </p:cNvPr>
          <p:cNvSpPr txBox="1"/>
          <p:nvPr/>
        </p:nvSpPr>
        <p:spPr>
          <a:xfrm>
            <a:off x="329610" y="111525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주요기능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63A20A-EF60-4CF7-BC67-D51B874E290D}"/>
              </a:ext>
            </a:extLst>
          </p:cNvPr>
          <p:cNvSpPr/>
          <p:nvPr/>
        </p:nvSpPr>
        <p:spPr>
          <a:xfrm>
            <a:off x="865784" y="1620850"/>
            <a:ext cx="10486499" cy="412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21A271-106D-4147-B71F-69963DD2D23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7A691-9878-4423-B46A-B442BF56ADB2}"/>
              </a:ext>
            </a:extLst>
          </p:cNvPr>
          <p:cNvSpPr txBox="1"/>
          <p:nvPr/>
        </p:nvSpPr>
        <p:spPr>
          <a:xfrm>
            <a:off x="865784" y="5347074"/>
            <a:ext cx="531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인재 채용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&amp;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 가맹점 신청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DF5D55-57E1-88CC-8404-9B36BCEE7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17" y="2060865"/>
            <a:ext cx="2423965" cy="27336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1FA7875-A937-74A8-D5EB-01231BAA5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315" y="2062164"/>
            <a:ext cx="2487685" cy="27336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E34183-5C78-3B7B-FAFF-08200E7677FC}"/>
              </a:ext>
            </a:extLst>
          </p:cNvPr>
          <p:cNvSpPr txBox="1"/>
          <p:nvPr/>
        </p:nvSpPr>
        <p:spPr>
          <a:xfrm>
            <a:off x="6107004" y="5347075"/>
            <a:ext cx="531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결제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BB8A5F-2D75-0DCD-2AE5-609E79203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933" y="2075644"/>
            <a:ext cx="4855550" cy="27312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1973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C70979F-11B5-45E0-86F6-88C2C35A5E8F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03BCF9-6EAD-4D58-8404-B3222886233E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C3BA8-1F88-4329-A321-AF7E2C15FB07}"/>
              </a:ext>
            </a:extLst>
          </p:cNvPr>
          <p:cNvSpPr txBox="1"/>
          <p:nvPr/>
        </p:nvSpPr>
        <p:spPr>
          <a:xfrm>
            <a:off x="329610" y="111525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갠트차트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63A20A-EF60-4CF7-BC67-D51B874E290D}"/>
              </a:ext>
            </a:extLst>
          </p:cNvPr>
          <p:cNvSpPr/>
          <p:nvPr/>
        </p:nvSpPr>
        <p:spPr>
          <a:xfrm>
            <a:off x="1017516" y="1409382"/>
            <a:ext cx="10611715" cy="4486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21A271-106D-4147-B71F-69963DD2D23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58E9B9-5065-6CC3-3494-1119F16A7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6" y="975115"/>
            <a:ext cx="9544733" cy="1228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798A00-A61E-B3B2-EC89-E49BF3095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7" y="3748714"/>
            <a:ext cx="9583690" cy="10383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B36EDC-2445-34B8-54B0-9C65058A1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32" y="5124508"/>
            <a:ext cx="9574165" cy="10383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233C246-BB27-3D97-9FB8-B6C9E9CA28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50" y="2352388"/>
            <a:ext cx="9583689" cy="12479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F0BCEE-88D1-E40F-6CDA-4A94C0AAAE97}"/>
              </a:ext>
            </a:extLst>
          </p:cNvPr>
          <p:cNvSpPr txBox="1"/>
          <p:nvPr/>
        </p:nvSpPr>
        <p:spPr>
          <a:xfrm>
            <a:off x="10724757" y="1409382"/>
            <a:ext cx="89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00000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윤미소</a:t>
            </a:r>
            <a:endParaRPr lang="en-US" altLang="ko-KR" sz="180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E8F9AC-E50B-B015-2201-9510F82F7861}"/>
              </a:ext>
            </a:extLst>
          </p:cNvPr>
          <p:cNvSpPr txBox="1"/>
          <p:nvPr/>
        </p:nvSpPr>
        <p:spPr>
          <a:xfrm>
            <a:off x="10724757" y="2791696"/>
            <a:ext cx="89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이태훈</a:t>
            </a:r>
            <a:endParaRPr lang="en-US" altLang="ko-KR" sz="180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D4E4B0-7A4F-3D5A-A8BB-92ABBCD9A972}"/>
              </a:ext>
            </a:extLst>
          </p:cNvPr>
          <p:cNvSpPr txBox="1"/>
          <p:nvPr/>
        </p:nvSpPr>
        <p:spPr>
          <a:xfrm>
            <a:off x="10724757" y="4082910"/>
            <a:ext cx="89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송선호</a:t>
            </a:r>
            <a:endParaRPr lang="en-US" altLang="ko-KR" sz="180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0B6DCE-958A-2823-D0EE-7900859C02C0}"/>
              </a:ext>
            </a:extLst>
          </p:cNvPr>
          <p:cNvSpPr txBox="1"/>
          <p:nvPr/>
        </p:nvSpPr>
        <p:spPr>
          <a:xfrm>
            <a:off x="10734681" y="5526525"/>
            <a:ext cx="89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김선호</a:t>
            </a:r>
            <a:endParaRPr lang="en-US" altLang="ko-KR" sz="1800" dirty="0">
              <a:solidFill>
                <a:srgbClr val="000000"/>
              </a:solidFill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3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사용자 지정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1749</TotalTime>
  <Words>403</Words>
  <Application>Microsoft Office PowerPoint</Application>
  <PresentationFormat>와이드스크린</PresentationFormat>
  <Paragraphs>76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수현</dc:creator>
  <cp:lastModifiedBy>user</cp:lastModifiedBy>
  <cp:revision>92</cp:revision>
  <dcterms:created xsi:type="dcterms:W3CDTF">2021-11-07T08:16:53Z</dcterms:created>
  <dcterms:modified xsi:type="dcterms:W3CDTF">2023-07-11T07:28:38Z</dcterms:modified>
</cp:coreProperties>
</file>