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66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3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7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7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3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5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3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8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215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napurallaBhargavi" TargetMode="External"/><Relationship Id="rId2" Type="http://schemas.openxmlformats.org/officeDocument/2006/relationships/hyperlink" Target="http://www.linkedin.com/in/bhargavi-s-20120b2a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internx.i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internx.i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462" y="1663337"/>
            <a:ext cx="8940831" cy="3100252"/>
          </a:xfrm>
        </p:spPr>
        <p:txBody>
          <a:bodyPr/>
          <a:lstStyle/>
          <a:p>
            <a:r>
              <a:rPr lang="en-US" sz="4000" dirty="0" smtClean="0"/>
              <a:t>Machine learning project on Heart attack prediction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166" y="4682062"/>
            <a:ext cx="3047782" cy="457201"/>
          </a:xfrm>
        </p:spPr>
        <p:txBody>
          <a:bodyPr/>
          <a:lstStyle/>
          <a:p>
            <a:r>
              <a:rPr lang="en-US" dirty="0" smtClean="0"/>
              <a:t> SunnapurallaBhargavi</a:t>
            </a:r>
            <a:endParaRPr lang="en-IN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086475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0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59486"/>
          </a:xfrm>
        </p:spPr>
        <p:txBody>
          <a:bodyPr/>
          <a:lstStyle/>
          <a:p>
            <a:r>
              <a:rPr lang="en-US" dirty="0" smtClean="0"/>
              <a:t>Splitting the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41714"/>
            <a:ext cx="10058400" cy="2821577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5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59486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49" y="1724297"/>
            <a:ext cx="9450119" cy="2987883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1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8492"/>
          </a:xfrm>
        </p:spPr>
        <p:txBody>
          <a:bodyPr/>
          <a:lstStyle/>
          <a:p>
            <a:r>
              <a:rPr lang="en-US" dirty="0" smtClean="0"/>
              <a:t>Building a model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6" y="1847774"/>
            <a:ext cx="10058400" cy="2649599"/>
          </a:xfrm>
        </p:spPr>
      </p:pic>
      <p:pic>
        <p:nvPicPr>
          <p:cNvPr id="7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78" y="748016"/>
            <a:ext cx="1184366" cy="7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4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20743"/>
          </a:xfrm>
        </p:spPr>
        <p:txBody>
          <a:bodyPr/>
          <a:lstStyle/>
          <a:p>
            <a:r>
              <a:rPr lang="en-US" dirty="0" smtClean="0"/>
              <a:t>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63337"/>
            <a:ext cx="6005903" cy="4284662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245" y="2168434"/>
            <a:ext cx="3857897" cy="2342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061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4" y="1882956"/>
            <a:ext cx="4622408" cy="3932237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54" y="431261"/>
            <a:ext cx="4397827" cy="2903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1" y="3459143"/>
            <a:ext cx="3944982" cy="26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 can conclude  </a:t>
            </a:r>
            <a:r>
              <a:rPr lang="en-US" dirty="0"/>
              <a:t>more </a:t>
            </a:r>
            <a:r>
              <a:rPr lang="en-US" dirty="0" smtClean="0"/>
              <a:t>females have heart attack rick </a:t>
            </a:r>
            <a:r>
              <a:rPr lang="en-US" dirty="0"/>
              <a:t>than </a:t>
            </a:r>
            <a:r>
              <a:rPr lang="en-US" dirty="0" smtClean="0"/>
              <a:t> </a:t>
            </a:r>
            <a:r>
              <a:rPr lang="en-US" dirty="0"/>
              <a:t>males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We can see the data is balanced i.e.: we can’t find much difference among target.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The model can predict potential outcomes of heart disease, such as the likelihood of experiencing a heart attack </a:t>
            </a:r>
            <a:r>
              <a:rPr lang="en-US" dirty="0" smtClean="0"/>
              <a:t>, </a:t>
            </a:r>
            <a:r>
              <a:rPr lang="en-US" dirty="0"/>
              <a:t>helping to inform treatment plans and lifestyle changes</a:t>
            </a:r>
            <a:r>
              <a:rPr lang="en-US" dirty="0" smtClean="0"/>
              <a:t>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Chest pain </a:t>
            </a:r>
            <a:r>
              <a:rPr lang="en-IN" dirty="0" smtClean="0"/>
              <a:t>,num_vessels, </a:t>
            </a:r>
            <a:r>
              <a:rPr lang="en-IN" dirty="0"/>
              <a:t>max_hr, </a:t>
            </a:r>
            <a:r>
              <a:rPr lang="en-IN" dirty="0" smtClean="0"/>
              <a:t> </a:t>
            </a:r>
            <a:r>
              <a:rPr lang="en-IN" dirty="0"/>
              <a:t>are having </a:t>
            </a:r>
            <a:r>
              <a:rPr lang="en-IN" dirty="0" smtClean="0"/>
              <a:t>high</a:t>
            </a:r>
            <a:r>
              <a:rPr lang="en-IN" dirty="0"/>
              <a:t> </a:t>
            </a:r>
            <a:r>
              <a:rPr lang="en-IN" dirty="0" smtClean="0"/>
              <a:t>feature importance.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Thall , age ,chol ,old peak are having medium </a:t>
            </a:r>
            <a:r>
              <a:rPr lang="en-IN" dirty="0"/>
              <a:t>feature </a:t>
            </a:r>
            <a:r>
              <a:rPr lang="en-IN" dirty="0" smtClean="0"/>
              <a:t>importance.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Rest_ecg , bloodsugar , gender are </a:t>
            </a:r>
            <a:r>
              <a:rPr lang="en-US" dirty="0"/>
              <a:t>having medium </a:t>
            </a:r>
            <a:r>
              <a:rPr lang="en-IN" dirty="0"/>
              <a:t>feature </a:t>
            </a:r>
            <a:r>
              <a:rPr lang="en-IN" dirty="0" smtClean="0"/>
              <a:t>importance.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Using logistic regression model accuracy is 83% after hyper parameter tuning we can obtain accuracy of 85%.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6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6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1520" y="2967335"/>
            <a:ext cx="3448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8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418011"/>
            <a:ext cx="10123714" cy="165462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About Me: </a:t>
            </a:r>
            <a:r>
              <a:rPr lang="en-US" sz="2800" dirty="0"/>
              <a:t>I am pursuing 3</a:t>
            </a:r>
            <a:r>
              <a:rPr lang="en-US" sz="2800" baseline="30000" dirty="0"/>
              <a:t>rd</a:t>
            </a:r>
            <a:r>
              <a:rPr lang="en-US" sz="2800" dirty="0"/>
              <a:t> year B.Tech in branch of Artificial Intelligence and Data Science in Aditya college of Engineering ,Madanapalli. I’m working as a Data science intern at </a:t>
            </a:r>
            <a:r>
              <a:rPr lang="en-US" sz="2800" dirty="0" smtClean="0"/>
              <a:t>Internx.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85851"/>
            <a:ext cx="10058400" cy="31176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Experience: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I am currently doing my internship on Data Analysis and Machine learning ,  gaining valuable hands-on experience and insights into real-world applications of these </a:t>
            </a:r>
            <a:r>
              <a:rPr lang="en-US" sz="2800" dirty="0" smtClean="0"/>
              <a:t>technologies.</a:t>
            </a:r>
          </a:p>
          <a:p>
            <a:r>
              <a:rPr lang="en-IN" sz="2800" dirty="0">
                <a:hlinkClick r:id="rId2"/>
              </a:rPr>
              <a:t>http://www.linkedin.com/in/bhargavi-s-20120b2a1</a:t>
            </a:r>
            <a:endParaRPr lang="en-IN" sz="2800" dirty="0"/>
          </a:p>
          <a:p>
            <a:r>
              <a:rPr lang="en-IN" sz="2800" dirty="0">
                <a:hlinkClick r:id="rId3"/>
              </a:rPr>
              <a:t>https://github.com/SunnapurallaBhargavi</a:t>
            </a:r>
            <a:endParaRPr lang="en-IN" sz="2800" dirty="0"/>
          </a:p>
          <a:p>
            <a:endParaRPr lang="en-US" sz="2800" dirty="0" smtClean="0"/>
          </a:p>
        </p:txBody>
      </p:sp>
      <p:pic>
        <p:nvPicPr>
          <p:cNvPr id="4" name="Picture 2" descr="https://internx.in/wp-content/uploads/2024/02/Intern-removebg-preview-1-e1708222237385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207" y="5685880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4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24652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36915"/>
            <a:ext cx="10058400" cy="4859382"/>
          </a:xfrm>
        </p:spPr>
        <p:txBody>
          <a:bodyPr>
            <a:normAutofit/>
          </a:bodyPr>
          <a:lstStyle/>
          <a:p>
            <a:r>
              <a:rPr lang="en-US" sz="2400" dirty="0"/>
              <a:t>Objective</a:t>
            </a:r>
          </a:p>
          <a:p>
            <a:r>
              <a:rPr lang="en-US" sz="2400" dirty="0"/>
              <a:t>Data Description</a:t>
            </a:r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Data </a:t>
            </a:r>
            <a:r>
              <a:rPr lang="en-US" sz="2400" dirty="0" smtClean="0"/>
              <a:t>Analysis</a:t>
            </a:r>
          </a:p>
          <a:p>
            <a:r>
              <a:rPr lang="en-US" sz="2400" dirty="0" smtClean="0"/>
              <a:t>Splitting data</a:t>
            </a:r>
            <a:endParaRPr lang="en-US" sz="2400" dirty="0"/>
          </a:p>
          <a:p>
            <a:r>
              <a:rPr lang="en-US" sz="2400" dirty="0" smtClean="0"/>
              <a:t>Normalization</a:t>
            </a:r>
          </a:p>
          <a:p>
            <a:r>
              <a:rPr lang="en-US" sz="2400" dirty="0" smtClean="0"/>
              <a:t>Model Building</a:t>
            </a:r>
          </a:p>
          <a:p>
            <a:r>
              <a:rPr lang="en-US" sz="2400" dirty="0" smtClean="0"/>
              <a:t>Evaluation</a:t>
            </a:r>
          </a:p>
          <a:p>
            <a:r>
              <a:rPr lang="en-US" sz="2400" dirty="0" smtClean="0"/>
              <a:t>Hyper parameter Tuning</a:t>
            </a:r>
          </a:p>
          <a:p>
            <a:r>
              <a:rPr lang="en-US" sz="2400" dirty="0" smtClean="0"/>
              <a:t>conclusion</a:t>
            </a:r>
            <a:endParaRPr lang="en-IN" sz="2400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32" y="5780178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5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Objective: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Develop a model to </a:t>
            </a:r>
            <a:r>
              <a:rPr lang="en-US" sz="3600" dirty="0"/>
              <a:t>analyze and predict the presence or absence of heart disease based on various risk factors and clinical measurements. </a:t>
            </a:r>
          </a:p>
          <a:p>
            <a:r>
              <a:rPr lang="en-US" sz="3600" dirty="0"/>
              <a:t>The primary goal is to build accurate and reliable </a:t>
            </a:r>
            <a:r>
              <a:rPr lang="en-US" sz="3600" dirty="0" smtClean="0"/>
              <a:t>model </a:t>
            </a:r>
            <a:r>
              <a:rPr lang="en-US" sz="3600" dirty="0"/>
              <a:t>that can assist in early detection and diagnosis of heart disease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9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55509"/>
            <a:ext cx="10058400" cy="489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45029"/>
            <a:ext cx="10058400" cy="543414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age - Age of the person.</a:t>
            </a:r>
          </a:p>
          <a:p>
            <a:r>
              <a:rPr lang="en-IN" dirty="0"/>
              <a:t>gender - Gender of the person.</a:t>
            </a:r>
          </a:p>
          <a:p>
            <a:pPr marL="0" indent="0">
              <a:buNone/>
            </a:pPr>
            <a:r>
              <a:rPr lang="en-IN" dirty="0"/>
              <a:t>    	0:Male</a:t>
            </a:r>
          </a:p>
          <a:p>
            <a:pPr marL="0" indent="0">
              <a:buNone/>
            </a:pPr>
            <a:r>
              <a:rPr lang="en-IN" dirty="0"/>
              <a:t>	1:Female</a:t>
            </a:r>
          </a:p>
          <a:p>
            <a:r>
              <a:rPr lang="en-IN" dirty="0"/>
              <a:t>Chest Pain - Chest Pain type:</a:t>
            </a:r>
          </a:p>
          <a:p>
            <a:pPr marL="0" indent="0">
              <a:buNone/>
            </a:pPr>
            <a:r>
              <a:rPr lang="en-IN" dirty="0"/>
              <a:t>    	Value 1:typical angina</a:t>
            </a:r>
          </a:p>
          <a:p>
            <a:pPr marL="0" indent="0">
              <a:buNone/>
            </a:pPr>
            <a:r>
              <a:rPr lang="en-IN" dirty="0"/>
              <a:t>    	Value 2: atypical angina</a:t>
            </a:r>
          </a:p>
          <a:p>
            <a:pPr marL="0" indent="0">
              <a:buNone/>
            </a:pPr>
            <a:r>
              <a:rPr lang="en-IN" dirty="0"/>
              <a:t>    	Value 3: non-angina pain</a:t>
            </a:r>
          </a:p>
          <a:p>
            <a:pPr marL="0" indent="0">
              <a:buNone/>
            </a:pPr>
            <a:r>
              <a:rPr lang="en-IN" dirty="0"/>
              <a:t>    	Value 4: asymptomatic</a:t>
            </a:r>
          </a:p>
          <a:p>
            <a:r>
              <a:rPr lang="en-IN" dirty="0"/>
              <a:t>trtbps - resting blood pressure (in mm Hg).</a:t>
            </a:r>
          </a:p>
          <a:p>
            <a:r>
              <a:rPr lang="en-IN" dirty="0"/>
              <a:t>chol - cholestoral in mg/dl fetched via BMI sensor.</a:t>
            </a:r>
          </a:p>
          <a:p>
            <a:r>
              <a:rPr lang="en-IN" dirty="0"/>
              <a:t>Blood sugar - (fasting blood sugar &gt; 120 mg/dl) (1 = true; 0 = false).</a:t>
            </a:r>
          </a:p>
          <a:p>
            <a:r>
              <a:rPr lang="en-IN" dirty="0"/>
              <a:t>restecg - resting electrocardiographic results.</a:t>
            </a:r>
          </a:p>
          <a:p>
            <a:pPr marL="0" indent="0">
              <a:buNone/>
            </a:pPr>
            <a:r>
              <a:rPr lang="en-IN" dirty="0"/>
              <a:t>    	Value 0: normal</a:t>
            </a:r>
          </a:p>
          <a:p>
            <a:pPr marL="0" indent="0">
              <a:buNone/>
            </a:pPr>
            <a:r>
              <a:rPr lang="en-IN" dirty="0"/>
              <a:t>    	Value 1: having ST-T wave abnormality (T wave inversions and/or ST elevation or depression of &gt; 0.05 mV)</a:t>
            </a:r>
          </a:p>
          <a:p>
            <a:pPr marL="0" indent="0">
              <a:buNone/>
            </a:pPr>
            <a:r>
              <a:rPr lang="en-IN" dirty="0"/>
              <a:t>    	Value 2: showing probable or definite left ventricular hypertrophy by Estes' criteria</a:t>
            </a:r>
          </a:p>
          <a:p>
            <a:r>
              <a:rPr lang="en-IN" dirty="0"/>
              <a:t>max_hr - maximum heart rate.</a:t>
            </a:r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4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26720"/>
            <a:ext cx="10058400" cy="6444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62743"/>
            <a:ext cx="10058400" cy="51903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exng </a:t>
            </a:r>
            <a:r>
              <a:rPr lang="en-US" dirty="0"/>
              <a:t>- exercise induced angina (1 = yes; 0 = no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old </a:t>
            </a:r>
            <a:r>
              <a:rPr lang="en-US" dirty="0"/>
              <a:t>peak - Previous </a:t>
            </a:r>
            <a:r>
              <a:rPr lang="en-US" dirty="0" smtClean="0"/>
              <a:t>peak</a:t>
            </a:r>
          </a:p>
          <a:p>
            <a:pPr marL="0" indent="0">
              <a:buNone/>
            </a:pPr>
            <a:r>
              <a:rPr lang="en-US" dirty="0" smtClean="0"/>
              <a:t>Slope</a:t>
            </a:r>
            <a:r>
              <a:rPr lang="en-US" dirty="0"/>
              <a:t>:</a:t>
            </a:r>
          </a:p>
          <a:p>
            <a:r>
              <a:rPr lang="en-US" dirty="0"/>
              <a:t>    	0:upsloping</a:t>
            </a:r>
          </a:p>
          <a:p>
            <a:r>
              <a:rPr lang="en-US" dirty="0"/>
              <a:t>    	1:flat</a:t>
            </a:r>
          </a:p>
          <a:p>
            <a:r>
              <a:rPr lang="en-US" dirty="0"/>
              <a:t>    	</a:t>
            </a:r>
            <a:r>
              <a:rPr lang="en-US" dirty="0" smtClean="0"/>
              <a:t>2:downsloping</a:t>
            </a:r>
          </a:p>
          <a:p>
            <a:r>
              <a:rPr lang="en-US" dirty="0" smtClean="0"/>
              <a:t>num_vessels- </a:t>
            </a:r>
            <a:r>
              <a:rPr lang="en-US" dirty="0"/>
              <a:t>number of major vessels (0-3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thall </a:t>
            </a:r>
            <a:r>
              <a:rPr lang="en-US" dirty="0"/>
              <a:t>- Thal rate:</a:t>
            </a:r>
          </a:p>
          <a:p>
            <a:r>
              <a:rPr lang="en-US" dirty="0"/>
              <a:t>   	 0:normal 0</a:t>
            </a:r>
          </a:p>
          <a:p>
            <a:r>
              <a:rPr lang="en-US" dirty="0"/>
              <a:t>    	1:normal 1</a:t>
            </a:r>
          </a:p>
          <a:p>
            <a:r>
              <a:rPr lang="en-US" dirty="0"/>
              <a:t>    	2:fixed defect</a:t>
            </a:r>
          </a:p>
          <a:p>
            <a:r>
              <a:rPr lang="en-US" dirty="0"/>
              <a:t>   	3:reversable </a:t>
            </a:r>
            <a:r>
              <a:rPr lang="en-US" dirty="0" smtClean="0"/>
              <a:t>defect</a:t>
            </a:r>
          </a:p>
          <a:p>
            <a:r>
              <a:rPr lang="en-US" dirty="0" smtClean="0"/>
              <a:t>output- </a:t>
            </a:r>
            <a:r>
              <a:rPr lang="en-US" dirty="0"/>
              <a:t>Target variable:</a:t>
            </a:r>
          </a:p>
          <a:p>
            <a:r>
              <a:rPr lang="en-US" dirty="0"/>
              <a:t>	   0= less chance of heart attack</a:t>
            </a:r>
          </a:p>
          <a:p>
            <a:r>
              <a:rPr lang="en-US" dirty="0"/>
              <a:t>	    1= more chance of heart attack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59" y="1200050"/>
            <a:ext cx="6444343" cy="2657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1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8972"/>
            <a:ext cx="10058400" cy="56605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58240"/>
            <a:ext cx="10058400" cy="51206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Data frame consists of 303 rows and 14 columns.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One row having duplicate values those are dropped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No missing values in dataset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4" y="2873829"/>
            <a:ext cx="5010150" cy="3405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17" y="2230483"/>
            <a:ext cx="5105400" cy="3543300"/>
          </a:xfrm>
          <a:prstGeom prst="rect">
            <a:avLst/>
          </a:prstGeom>
        </p:spPr>
      </p:pic>
      <p:pic>
        <p:nvPicPr>
          <p:cNvPr id="6" name="Picture 2" descr="https://internx.in/wp-content/uploads/2024/02/Intern-removebg-preview-1-e1708222237385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78972"/>
            <a:ext cx="10058400" cy="792479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67245"/>
            <a:ext cx="7261092" cy="4780597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499" y="5831072"/>
            <a:ext cx="1543050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2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8" y="2103438"/>
            <a:ext cx="10319657" cy="3932237"/>
          </a:xfrm>
        </p:spPr>
      </p:pic>
    </p:spTree>
    <p:extLst>
      <p:ext uri="{BB962C8B-B14F-4D97-AF65-F5344CB8AC3E}">
        <p14:creationId xmlns:p14="http://schemas.microsoft.com/office/powerpoint/2010/main" val="3259968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139</TotalTime>
  <Words>344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Garamond</vt:lpstr>
      <vt:lpstr>Wingdings</vt:lpstr>
      <vt:lpstr>Savon</vt:lpstr>
      <vt:lpstr>Machine learning project on Heart attack prediction</vt:lpstr>
      <vt:lpstr>About Me: I am pursuing 3rd year B.Tech in branch of Artificial Intelligence and Data Science in Aditya college of Engineering ,Madanapalli. I’m working as a Data science intern at Internx.</vt:lpstr>
      <vt:lpstr>Agenda</vt:lpstr>
      <vt:lpstr>Objective:</vt:lpstr>
      <vt:lpstr>Data Description</vt:lpstr>
      <vt:lpstr>Data Description</vt:lpstr>
      <vt:lpstr>Data Cleaning</vt:lpstr>
      <vt:lpstr>Data Analysis</vt:lpstr>
      <vt:lpstr>Feature Importance</vt:lpstr>
      <vt:lpstr>Splitting the Data</vt:lpstr>
      <vt:lpstr>Normalization</vt:lpstr>
      <vt:lpstr>Building a model</vt:lpstr>
      <vt:lpstr>Model Evaluation</vt:lpstr>
      <vt:lpstr>Hyper parameter Tuning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on Heart attack prediction</dc:title>
  <dc:creator>Microsoft account</dc:creator>
  <cp:lastModifiedBy>Microsoft account</cp:lastModifiedBy>
  <cp:revision>17</cp:revision>
  <dcterms:created xsi:type="dcterms:W3CDTF">2024-06-26T04:15:37Z</dcterms:created>
  <dcterms:modified xsi:type="dcterms:W3CDTF">2024-07-06T04:47:28Z</dcterms:modified>
</cp:coreProperties>
</file>