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napurallaBhargavi" TargetMode="External"/><Relationship Id="rId1" Type="http://schemas.openxmlformats.org/officeDocument/2006/relationships/hyperlink" Target="http://www.linkedin.com/in/bhargavi-s-20120b2a1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napurallaBhargavi" TargetMode="External"/><Relationship Id="rId1" Type="http://schemas.openxmlformats.org/officeDocument/2006/relationships/hyperlink" Target="http://www.linkedin.com/in/bhargavi-s-20120b2a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BD478-BF23-4D29-87CC-BED39291F8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5235B2-16DC-4F70-ADCB-15C4F7D784B2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IN" dirty="0" smtClean="0">
              <a:hlinkClick xmlns:r="http://schemas.openxmlformats.org/officeDocument/2006/relationships" r:id="rId1"/>
            </a:rPr>
            <a:t>http://www.linkedin.com/in/bhargavi-s-20120b2a1</a:t>
          </a:r>
          <a:endParaRPr lang="en-IN" dirty="0"/>
        </a:p>
      </dgm:t>
    </dgm:pt>
    <dgm:pt modelId="{65FCB095-9D3D-49A3-BCD3-9F61300E6D14}" type="parTrans" cxnId="{940995E8-5DA5-4A8C-8935-D84FC373B029}">
      <dgm:prSet/>
      <dgm:spPr/>
      <dgm:t>
        <a:bodyPr/>
        <a:lstStyle/>
        <a:p>
          <a:endParaRPr lang="en-IN"/>
        </a:p>
      </dgm:t>
    </dgm:pt>
    <dgm:pt modelId="{37018455-3941-4258-A81A-97A07089D411}" type="sibTrans" cxnId="{940995E8-5DA5-4A8C-8935-D84FC373B029}">
      <dgm:prSet/>
      <dgm:spPr/>
      <dgm:t>
        <a:bodyPr/>
        <a:lstStyle/>
        <a:p>
          <a:endParaRPr lang="en-IN"/>
        </a:p>
      </dgm:t>
    </dgm:pt>
    <dgm:pt modelId="{8CC3ED82-05DE-421F-B2F2-732B3C96B089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rtl="0"/>
          <a:r>
            <a:rPr lang="en-IN" dirty="0" smtClean="0">
              <a:hlinkClick xmlns:r="http://schemas.openxmlformats.org/officeDocument/2006/relationships" r:id="rId2"/>
            </a:rPr>
            <a:t>https://github.com/SunnapurallaBhargavi</a:t>
          </a:r>
          <a:endParaRPr lang="en-IN" dirty="0"/>
        </a:p>
      </dgm:t>
    </dgm:pt>
    <dgm:pt modelId="{B5A61717-4426-43E4-B6D3-B68C1EBB7566}" type="parTrans" cxnId="{5BDDCED9-152C-4783-98E2-452AE89CC0AE}">
      <dgm:prSet/>
      <dgm:spPr/>
      <dgm:t>
        <a:bodyPr/>
        <a:lstStyle/>
        <a:p>
          <a:endParaRPr lang="en-IN"/>
        </a:p>
      </dgm:t>
    </dgm:pt>
    <dgm:pt modelId="{EEAAD6A4-6E61-4280-92EC-6149E5031D36}" type="sibTrans" cxnId="{5BDDCED9-152C-4783-98E2-452AE89CC0AE}">
      <dgm:prSet/>
      <dgm:spPr/>
      <dgm:t>
        <a:bodyPr/>
        <a:lstStyle/>
        <a:p>
          <a:endParaRPr lang="en-IN"/>
        </a:p>
      </dgm:t>
    </dgm:pt>
    <dgm:pt modelId="{3AE52F2C-5737-48F7-A746-9946D32BE8B2}" type="pres">
      <dgm:prSet presAssocID="{E80BD478-BF23-4D29-87CC-BED39291F8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7AA83B8-EB0E-4169-9B6E-4AF04C9E4174}" type="pres">
      <dgm:prSet presAssocID="{4C5235B2-16DC-4F70-ADCB-15C4F7D784B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C09FEE-FC54-4006-BA10-2E13F2458AF2}" type="pres">
      <dgm:prSet presAssocID="{37018455-3941-4258-A81A-97A07089D411}" presName="spacer" presStyleCnt="0"/>
      <dgm:spPr/>
    </dgm:pt>
    <dgm:pt modelId="{9E786906-2DA3-448E-A52D-F6F20AA9080F}" type="pres">
      <dgm:prSet presAssocID="{8CC3ED82-05DE-421F-B2F2-732B3C96B08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40995E8-5DA5-4A8C-8935-D84FC373B029}" srcId="{E80BD478-BF23-4D29-87CC-BED39291F8BD}" destId="{4C5235B2-16DC-4F70-ADCB-15C4F7D784B2}" srcOrd="0" destOrd="0" parTransId="{65FCB095-9D3D-49A3-BCD3-9F61300E6D14}" sibTransId="{37018455-3941-4258-A81A-97A07089D411}"/>
    <dgm:cxn modelId="{92B71D18-F86C-4FCA-BEA6-00DF2E1E1646}" type="presOf" srcId="{E80BD478-BF23-4D29-87CC-BED39291F8BD}" destId="{3AE52F2C-5737-48F7-A746-9946D32BE8B2}" srcOrd="0" destOrd="0" presId="urn:microsoft.com/office/officeart/2005/8/layout/vList2"/>
    <dgm:cxn modelId="{93715088-C082-4B29-87F3-5893BFF094E2}" type="presOf" srcId="{4C5235B2-16DC-4F70-ADCB-15C4F7D784B2}" destId="{C7AA83B8-EB0E-4169-9B6E-4AF04C9E4174}" srcOrd="0" destOrd="0" presId="urn:microsoft.com/office/officeart/2005/8/layout/vList2"/>
    <dgm:cxn modelId="{5BDDCED9-152C-4783-98E2-452AE89CC0AE}" srcId="{E80BD478-BF23-4D29-87CC-BED39291F8BD}" destId="{8CC3ED82-05DE-421F-B2F2-732B3C96B089}" srcOrd="1" destOrd="0" parTransId="{B5A61717-4426-43E4-B6D3-B68C1EBB7566}" sibTransId="{EEAAD6A4-6E61-4280-92EC-6149E5031D36}"/>
    <dgm:cxn modelId="{B6897514-ADFE-4C6E-B794-E7A537B7C610}" type="presOf" srcId="{8CC3ED82-05DE-421F-B2F2-732B3C96B089}" destId="{9E786906-2DA3-448E-A52D-F6F20AA9080F}" srcOrd="0" destOrd="0" presId="urn:microsoft.com/office/officeart/2005/8/layout/vList2"/>
    <dgm:cxn modelId="{D5501115-D9A1-47E7-9703-6BC23D3BA478}" type="presParOf" srcId="{3AE52F2C-5737-48F7-A746-9946D32BE8B2}" destId="{C7AA83B8-EB0E-4169-9B6E-4AF04C9E4174}" srcOrd="0" destOrd="0" presId="urn:microsoft.com/office/officeart/2005/8/layout/vList2"/>
    <dgm:cxn modelId="{C4FA0F55-5E07-4AC5-B717-E9B41060B868}" type="presParOf" srcId="{3AE52F2C-5737-48F7-A746-9946D32BE8B2}" destId="{3CC09FEE-FC54-4006-BA10-2E13F2458AF2}" srcOrd="1" destOrd="0" presId="urn:microsoft.com/office/officeart/2005/8/layout/vList2"/>
    <dgm:cxn modelId="{21197D37-E26E-47AD-AF70-7E7EBA41AA5F}" type="presParOf" srcId="{3AE52F2C-5737-48F7-A746-9946D32BE8B2}" destId="{9E786906-2DA3-448E-A52D-F6F20AA9080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A83B8-EB0E-4169-9B6E-4AF04C9E4174}">
      <dsp:nvSpPr>
        <dsp:cNvPr id="0" name=""/>
        <dsp:cNvSpPr/>
      </dsp:nvSpPr>
      <dsp:spPr>
        <a:xfrm>
          <a:off x="0" y="15755"/>
          <a:ext cx="10380617" cy="7675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hlinkClick xmlns:r="http://schemas.openxmlformats.org/officeDocument/2006/relationships" r:id="rId1"/>
            </a:rPr>
            <a:t>http://www.linkedin.com/in/bhargavi-s-20120b2a1</a:t>
          </a:r>
          <a:endParaRPr lang="en-IN" sz="3200" kern="1200" dirty="0"/>
        </a:p>
      </dsp:txBody>
      <dsp:txXfrm>
        <a:off x="37467" y="53222"/>
        <a:ext cx="10305683" cy="692586"/>
      </dsp:txXfrm>
    </dsp:sp>
    <dsp:sp modelId="{9E786906-2DA3-448E-A52D-F6F20AA9080F}">
      <dsp:nvSpPr>
        <dsp:cNvPr id="0" name=""/>
        <dsp:cNvSpPr/>
      </dsp:nvSpPr>
      <dsp:spPr>
        <a:xfrm>
          <a:off x="0" y="875435"/>
          <a:ext cx="10380617" cy="767520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>
              <a:hlinkClick xmlns:r="http://schemas.openxmlformats.org/officeDocument/2006/relationships" r:id="rId2"/>
            </a:rPr>
            <a:t>https://github.com/SunnapurallaBhargavi</a:t>
          </a:r>
          <a:endParaRPr lang="en-IN" sz="3200" kern="1200" dirty="0"/>
        </a:p>
      </dsp:txBody>
      <dsp:txXfrm>
        <a:off x="37467" y="912902"/>
        <a:ext cx="10305683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6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9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0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9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3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5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6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7E3A-72D4-443C-89ED-9E38359CFF80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EE92-C0A4-4555-AFA8-B5C5890E0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internx.in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rnx.in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internx.i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x.i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internx.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EDA Project on Heart Attack Analysis </a:t>
            </a:r>
            <a:endParaRPr lang="en-IN" sz="4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US" sz="2000" dirty="0"/>
          </a:p>
          <a:p>
            <a:r>
              <a:rPr lang="en-US" sz="2000" dirty="0" smtClean="0"/>
              <a:t>                                                  				Sunnapuralla Bhargavi                                                                        </a:t>
            </a:r>
            <a:endParaRPr lang="en-IN" dirty="0"/>
          </a:p>
        </p:txBody>
      </p:sp>
      <p:pic>
        <p:nvPicPr>
          <p:cNvPr id="1026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33" y="0"/>
            <a:ext cx="357187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1000"/>
            <a:ext cx="3932237" cy="7810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Uni variant analysis</a:t>
            </a:r>
            <a:endParaRPr lang="en-IN" sz="36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113" y="0"/>
            <a:ext cx="6448990" cy="62960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075" y="1162049"/>
            <a:ext cx="4886325" cy="547687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Uni variant analysis on </a:t>
            </a:r>
            <a:r>
              <a:rPr lang="en-US" sz="1800" dirty="0" smtClean="0"/>
              <a:t>categorical features </a:t>
            </a:r>
            <a:r>
              <a:rPr lang="en-US" sz="1800" dirty="0"/>
              <a:t>of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Uni variant analysis is used  to  analyze single feature at a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 have interpreted categorical </a:t>
            </a:r>
            <a:r>
              <a:rPr lang="en-US" sz="1800" dirty="0" smtClean="0"/>
              <a:t>features </a:t>
            </a:r>
            <a:r>
              <a:rPr lang="en-US" sz="1800" dirty="0"/>
              <a:t>using </a:t>
            </a:r>
            <a:r>
              <a:rPr lang="en-US" sz="1800" dirty="0" smtClean="0"/>
              <a:t>pie plot.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Gender=1 has high heart risk.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Chest pain=0 </a:t>
            </a:r>
            <a:r>
              <a:rPr lang="en-US" sz="1800" dirty="0"/>
              <a:t>is experienced by most of people.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More </a:t>
            </a:r>
            <a:r>
              <a:rPr lang="en-US" sz="1800" dirty="0"/>
              <a:t>people has less than 120mg </a:t>
            </a:r>
            <a:r>
              <a:rPr lang="en-US" sz="1800" dirty="0" smtClean="0"/>
              <a:t>blood sugar(0</a:t>
            </a:r>
            <a:r>
              <a:rPr lang="en-US" sz="1800" dirty="0"/>
              <a:t>=&gt;120mg)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Ecg =1(abnormal ecg)  </a:t>
            </a:r>
            <a:r>
              <a:rPr lang="en-US" sz="1800" dirty="0"/>
              <a:t>contributes </a:t>
            </a:r>
            <a:r>
              <a:rPr lang="en-US" sz="1800" dirty="0" smtClean="0"/>
              <a:t>more in </a:t>
            </a:r>
            <a:r>
              <a:rPr lang="en-US" sz="1800" dirty="0"/>
              <a:t>many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Slp =2 :down sloping is more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Exng </a:t>
            </a:r>
            <a:r>
              <a:rPr lang="en-US" sz="1800" dirty="0"/>
              <a:t>=0 pain due to stress is minimum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Num_vessels are 0 in max people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Thall </a:t>
            </a:r>
            <a:r>
              <a:rPr lang="en-US" sz="1800" dirty="0" smtClean="0"/>
              <a:t>=2 </a:t>
            </a:r>
            <a:endParaRPr lang="en-US" sz="1800" dirty="0"/>
          </a:p>
        </p:txBody>
      </p:sp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371303"/>
            <a:ext cx="1808062" cy="43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14301"/>
            <a:ext cx="7534275" cy="723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Bi variate correlation matrix heat map </a:t>
            </a:r>
            <a:endParaRPr lang="en-IN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4914900"/>
            <a:ext cx="11534775" cy="1600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positive values are directly proportional to </a:t>
            </a:r>
            <a:r>
              <a:rPr lang="en-IN" dirty="0" smtClean="0"/>
              <a:t>target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Chest pain , max_hr, slp are having strong correlation with output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Restecg is mediumly related to output.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negative </a:t>
            </a:r>
            <a:r>
              <a:rPr lang="en-IN" dirty="0"/>
              <a:t>values are </a:t>
            </a:r>
            <a:r>
              <a:rPr lang="en-IN" dirty="0" smtClean="0"/>
              <a:t>inversely </a:t>
            </a:r>
            <a:r>
              <a:rPr lang="en-IN" dirty="0"/>
              <a:t>proportional to </a:t>
            </a:r>
            <a:r>
              <a:rPr lang="en-IN" dirty="0" smtClean="0"/>
              <a:t>target.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/>
              <a:t>exng,oldpeak,num_vessels,thall</a:t>
            </a:r>
            <a:r>
              <a:rPr lang="en-IN" dirty="0"/>
              <a:t> </a:t>
            </a:r>
            <a:r>
              <a:rPr lang="en-IN" dirty="0" smtClean="0"/>
              <a:t>are negatively related to output.</a:t>
            </a:r>
            <a:endParaRPr lang="en-IN" dirty="0">
              <a:latin typeface="+mj-lt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" b="1241"/>
          <a:stretch>
            <a:fillRect/>
          </a:stretch>
        </p:blipFill>
        <p:spPr>
          <a:xfrm>
            <a:off x="200025" y="923925"/>
            <a:ext cx="11830050" cy="3819525"/>
          </a:xfrm>
        </p:spPr>
      </p:pic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7820"/>
            <a:ext cx="3932237" cy="106188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+mn-lt"/>
              </a:rPr>
              <a:t>Variables related to output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3805084"/>
            <a:ext cx="4659620" cy="295951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632" y="1189703"/>
            <a:ext cx="4837471" cy="26153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+mj-lt"/>
              </a:rPr>
              <a:t>Chest Pain (typical angina) is experienced by many people  i.e: 48 %.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We can see non –anginal pain causes higher heart failure risk compared to other chest pain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Max_hr is high from 150 beats to 170 beats.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150 beats  per min are said to be normal .</a:t>
            </a:r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j-lt"/>
              </a:rPr>
              <a:t>Higher than that can cause heart attack.</a:t>
            </a:r>
            <a:endParaRPr lang="en-IN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latin typeface="+mj-lt"/>
            </a:endParaRPr>
          </a:p>
        </p:txBody>
      </p:sp>
      <p:pic>
        <p:nvPicPr>
          <p:cNvPr id="7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59" y="127820"/>
            <a:ext cx="6134956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4466"/>
            <a:ext cx="3932237" cy="894736"/>
          </a:xfrm>
          <a:solidFill>
            <a:srgbClr val="F3E3F1"/>
          </a:solidFill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+mn-lt"/>
              </a:rPr>
              <a:t>Variables related to output</a:t>
            </a:r>
            <a:endParaRPr lang="en-IN" sz="36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5" y="117986"/>
            <a:ext cx="5201264" cy="3130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2284" y="1366683"/>
            <a:ext cx="4581832" cy="516193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+mj-lt"/>
              </a:rPr>
              <a:t>Rest ecg variable shows most of the people ecgs are abnormal(1=abnormal).</a:t>
            </a:r>
          </a:p>
          <a:p>
            <a:r>
              <a:rPr lang="en-IN" sz="1900" dirty="0" smtClean="0">
                <a:latin typeface="+mj-lt"/>
              </a:rPr>
              <a:t>	Value </a:t>
            </a:r>
            <a:r>
              <a:rPr lang="en-IN" sz="1900" dirty="0">
                <a:latin typeface="+mj-lt"/>
              </a:rPr>
              <a:t>0: </a:t>
            </a:r>
            <a:r>
              <a:rPr lang="en-IN" sz="1900" dirty="0" smtClean="0">
                <a:latin typeface="+mj-lt"/>
              </a:rPr>
              <a:t>normal</a:t>
            </a:r>
          </a:p>
          <a:p>
            <a:r>
              <a:rPr lang="en-IN" sz="1900" dirty="0">
                <a:latin typeface="+mj-lt"/>
              </a:rPr>
              <a:t>	</a:t>
            </a:r>
            <a:r>
              <a:rPr lang="en-IN" sz="1900" dirty="0" smtClean="0">
                <a:latin typeface="+mj-lt"/>
              </a:rPr>
              <a:t>Value </a:t>
            </a:r>
            <a:r>
              <a:rPr lang="en-IN" sz="1900" dirty="0">
                <a:latin typeface="+mj-lt"/>
              </a:rPr>
              <a:t>1: </a:t>
            </a:r>
            <a:r>
              <a:rPr lang="en-IN" sz="1900" dirty="0" smtClean="0">
                <a:latin typeface="+mj-lt"/>
              </a:rPr>
              <a:t>ST-T </a:t>
            </a:r>
            <a:r>
              <a:rPr lang="en-IN" sz="1900" dirty="0">
                <a:latin typeface="+mj-lt"/>
              </a:rPr>
              <a:t>wave abnormality 	</a:t>
            </a:r>
            <a:r>
              <a:rPr lang="en-IN" sz="1900" dirty="0" smtClean="0">
                <a:latin typeface="+mj-lt"/>
              </a:rPr>
              <a:t>Value </a:t>
            </a:r>
            <a:r>
              <a:rPr lang="en-IN" sz="1900" dirty="0">
                <a:latin typeface="+mj-lt"/>
              </a:rPr>
              <a:t>2: </a:t>
            </a:r>
            <a:r>
              <a:rPr lang="en-IN" sz="1900" dirty="0" smtClean="0">
                <a:latin typeface="+mj-lt"/>
              </a:rPr>
              <a:t>definite </a:t>
            </a:r>
            <a:r>
              <a:rPr lang="en-IN" sz="1900" dirty="0">
                <a:latin typeface="+mj-lt"/>
              </a:rPr>
              <a:t>left ventricular hypertrophy by Estes' criteri</a:t>
            </a:r>
            <a:endParaRPr lang="en-US" sz="19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+mj-lt"/>
              </a:rPr>
              <a:t>Although normal ecg is possesed by 48% of people it causes less heart failure risk.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+mj-lt"/>
              </a:rPr>
              <a:t>Slope    0:upsloping</a:t>
            </a:r>
            <a:endParaRPr lang="en-US" sz="1900" dirty="0">
              <a:latin typeface="+mj-lt"/>
            </a:endParaRPr>
          </a:p>
          <a:p>
            <a:r>
              <a:rPr lang="en-US" sz="1900" dirty="0">
                <a:latin typeface="+mj-lt"/>
              </a:rPr>
              <a:t>    	</a:t>
            </a:r>
            <a:r>
              <a:rPr lang="en-US" sz="1900" dirty="0" smtClean="0">
                <a:latin typeface="+mj-lt"/>
              </a:rPr>
              <a:t>   1:flat</a:t>
            </a:r>
            <a:endParaRPr lang="en-US" sz="1900" dirty="0">
              <a:latin typeface="+mj-lt"/>
            </a:endParaRPr>
          </a:p>
          <a:p>
            <a:r>
              <a:rPr lang="en-US" sz="1900" dirty="0">
                <a:latin typeface="+mj-lt"/>
              </a:rPr>
              <a:t>    	</a:t>
            </a:r>
            <a:r>
              <a:rPr lang="en-US" sz="1900" dirty="0" smtClean="0">
                <a:latin typeface="+mj-lt"/>
              </a:rPr>
              <a:t>   2:downsloping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+mj-lt"/>
              </a:rPr>
              <a:t>Downsloping can cause high heart risk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+mj-lt"/>
              </a:rPr>
              <a:t>Although 46% of people has slope flat , it causes low heart failure risk.</a:t>
            </a:r>
          </a:p>
          <a:p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7" y="3406878"/>
            <a:ext cx="5358173" cy="33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3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284" y="167149"/>
            <a:ext cx="10215716" cy="58993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/>
              <a:t>Conclusion:</a:t>
            </a:r>
            <a:endParaRPr lang="en-IN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34297" y="757085"/>
            <a:ext cx="11670889" cy="597801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The data consists of </a:t>
            </a:r>
            <a:r>
              <a:rPr lang="en-US" dirty="0" smtClean="0"/>
              <a:t>more females </a:t>
            </a:r>
            <a:r>
              <a:rPr lang="en-US" dirty="0"/>
              <a:t>than twice the number of </a:t>
            </a:r>
            <a:r>
              <a:rPr lang="en-US" dirty="0" smtClean="0"/>
              <a:t>males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People with Non-Anginal chest pain, </a:t>
            </a:r>
            <a:r>
              <a:rPr lang="en-US" dirty="0" smtClean="0"/>
              <a:t>have </a:t>
            </a:r>
            <a:r>
              <a:rPr lang="en-US" dirty="0"/>
              <a:t>higher chances of heart attack.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People with 0 major vessels, </a:t>
            </a:r>
            <a:r>
              <a:rPr lang="en-US" dirty="0" smtClean="0"/>
              <a:t>have </a:t>
            </a:r>
            <a:r>
              <a:rPr lang="en-US" dirty="0"/>
              <a:t>high chance of heart attack.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F</a:t>
            </a:r>
            <a:r>
              <a:rPr lang="en-US" dirty="0" smtClean="0"/>
              <a:t>emales</a:t>
            </a:r>
            <a:r>
              <a:rPr lang="en-US" dirty="0" smtClean="0"/>
              <a:t> </a:t>
            </a:r>
            <a:r>
              <a:rPr lang="en-US" dirty="0"/>
              <a:t>have higher chance of heart attack.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People with </a:t>
            </a:r>
            <a:r>
              <a:rPr lang="en-US" dirty="0" smtClean="0"/>
              <a:t>down sloping</a:t>
            </a:r>
            <a:r>
              <a:rPr lang="en-US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much higher chance of heart attack.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People with no exercise induced angina, </a:t>
            </a:r>
            <a:r>
              <a:rPr lang="en-US" dirty="0" smtClean="0"/>
              <a:t>have </a:t>
            </a:r>
            <a:r>
              <a:rPr lang="en-US" dirty="0"/>
              <a:t>higher chance of heart attack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People with max_hr greater than 150 has high risk of heart failure.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People with </a:t>
            </a:r>
            <a:r>
              <a:rPr lang="en-US" dirty="0" smtClean="0"/>
              <a:t> abnormal </a:t>
            </a:r>
            <a:r>
              <a:rPr lang="en-US" dirty="0" err="1" smtClean="0"/>
              <a:t>ecg</a:t>
            </a:r>
            <a:r>
              <a:rPr lang="en-US" dirty="0" smtClean="0"/>
              <a:t> </a:t>
            </a:r>
            <a:r>
              <a:rPr lang="en-US" dirty="0"/>
              <a:t>has high risk of heart </a:t>
            </a:r>
            <a:r>
              <a:rPr lang="en-US" dirty="0" smtClean="0"/>
              <a:t>failure.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The attributes like </a:t>
            </a:r>
            <a:r>
              <a:rPr lang="en-US" dirty="0" err="1" smtClean="0"/>
              <a:t>oldpeak,thall</a:t>
            </a:r>
            <a:r>
              <a:rPr lang="en-US" dirty="0" smtClean="0"/>
              <a:t> are less related to target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9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lgerian" panose="04020705040A02060702" pitchFamily="82" charset="0"/>
              </a:rPr>
              <a:t>Thank you</a:t>
            </a:r>
            <a:endParaRPr lang="en-IN" sz="7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25" y="265113"/>
            <a:ext cx="11001375" cy="1687512"/>
          </a:xfrm>
          <a:solidFill>
            <a:srgbClr val="F3E3F1"/>
          </a:solidFill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7030A0"/>
                </a:solidFill>
                <a:latin typeface="+mn-lt"/>
              </a:rPr>
              <a:t>About Me: </a:t>
            </a:r>
            <a:r>
              <a:rPr lang="en-US" sz="2800" dirty="0" smtClean="0"/>
              <a:t>I am pursuing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year B.Tech in branch of Artificial Intelligence and Data Science in Aditya college of Engineering ,Madanapalli. I’m working as a Data science intern at </a:t>
            </a:r>
            <a:r>
              <a:rPr lang="en-US" sz="2800" dirty="0"/>
              <a:t>I</a:t>
            </a:r>
            <a:r>
              <a:rPr lang="en-US" sz="2800" dirty="0" smtClean="0"/>
              <a:t>nternx.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94" y="2132375"/>
            <a:ext cx="10353675" cy="1826623"/>
          </a:xfrm>
        </p:spPr>
        <p:txBody>
          <a:bodyPr/>
          <a:lstStyle/>
          <a:p>
            <a:r>
              <a:rPr lang="en-US" sz="2800" dirty="0" smtClean="0">
                <a:solidFill>
                  <a:srgbClr val="7030A0"/>
                </a:solidFill>
              </a:rPr>
              <a:t>Experience</a:t>
            </a:r>
            <a:r>
              <a:rPr lang="en-US" dirty="0" smtClean="0">
                <a:solidFill>
                  <a:srgbClr val="7030A0"/>
                </a:solidFill>
              </a:rPr>
              <a:t>: </a:t>
            </a:r>
            <a:r>
              <a:rPr lang="en-US" sz="2800" dirty="0" smtClean="0">
                <a:latin typeface="+mj-lt"/>
              </a:rPr>
              <a:t>I am currently doing my internship on Data </a:t>
            </a: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nalysis and Machine learning </a:t>
            </a:r>
            <a:r>
              <a:rPr lang="en-US" sz="2800" dirty="0" smtClean="0"/>
              <a:t>,  </a:t>
            </a:r>
            <a:r>
              <a:rPr lang="en-US" sz="2800" dirty="0">
                <a:latin typeface="+mj-lt"/>
              </a:rPr>
              <a:t>gaining valuable hands-on experience and insights into real-world applications of </a:t>
            </a:r>
            <a:r>
              <a:rPr lang="en-US" sz="2800" smtClean="0">
                <a:latin typeface="+mj-lt"/>
              </a:rPr>
              <a:t>these technologies.</a:t>
            </a:r>
            <a:endParaRPr lang="en-IN" dirty="0">
              <a:latin typeface="+mj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256528357"/>
              </p:ext>
            </p:extLst>
          </p:nvPr>
        </p:nvGraphicFramePr>
        <p:xfrm>
          <a:off x="624703" y="3475264"/>
          <a:ext cx="10380617" cy="165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2" descr="https://internx.in/wp-content/uploads/2024/02/Intern-removebg-preview-1-e1708222237385.pn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3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Uni variant Analysis</a:t>
            </a:r>
          </a:p>
          <a:p>
            <a:r>
              <a:rPr lang="en-US" dirty="0" smtClean="0"/>
              <a:t>Bi variant Analysis</a:t>
            </a:r>
          </a:p>
          <a:p>
            <a:r>
              <a:rPr lang="en-US" dirty="0" smtClean="0"/>
              <a:t>conclusion</a:t>
            </a:r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13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Objective: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94050"/>
          </a:xfrm>
        </p:spPr>
        <p:txBody>
          <a:bodyPr/>
          <a:lstStyle/>
          <a:p>
            <a:r>
              <a:rPr lang="en-US" dirty="0"/>
              <a:t>Develop </a:t>
            </a:r>
            <a:r>
              <a:rPr lang="en-US" dirty="0" smtClean="0"/>
              <a:t>analyze and </a:t>
            </a:r>
            <a:r>
              <a:rPr lang="en-US" dirty="0"/>
              <a:t>predict the presence or absence of heart disease based on various risk factors and clinical measurements.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goal is to build accurate and reliable models that can assist in early detection and diagnosis of heart disease</a:t>
            </a:r>
            <a:r>
              <a:rPr lang="en-US" dirty="0" smtClean="0"/>
              <a:t>.</a:t>
            </a:r>
          </a:p>
          <a:p>
            <a:r>
              <a:rPr lang="en-US" dirty="0"/>
              <a:t>Determine the importance of different features or variables in predicting heart disease. </a:t>
            </a:r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000126"/>
            <a:ext cx="11563350" cy="5686424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age </a:t>
            </a:r>
            <a:r>
              <a:rPr lang="en-IN" dirty="0"/>
              <a:t>- Age of the person.</a:t>
            </a:r>
          </a:p>
          <a:p>
            <a:r>
              <a:rPr lang="en-IN" dirty="0" smtClean="0"/>
              <a:t>gender </a:t>
            </a:r>
            <a:r>
              <a:rPr lang="en-IN" dirty="0"/>
              <a:t>- Gender of the person.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0:Male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1:Female</a:t>
            </a:r>
            <a:endParaRPr lang="en-IN" dirty="0"/>
          </a:p>
          <a:p>
            <a:r>
              <a:rPr lang="en-IN" dirty="0" smtClean="0"/>
              <a:t>Chest Pain </a:t>
            </a:r>
            <a:r>
              <a:rPr lang="en-IN" dirty="0"/>
              <a:t>- Chest Pain </a:t>
            </a:r>
            <a:r>
              <a:rPr lang="en-IN" dirty="0" smtClean="0"/>
              <a:t>type: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Value </a:t>
            </a:r>
            <a:r>
              <a:rPr lang="en-IN" dirty="0"/>
              <a:t>1:typical angina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Value </a:t>
            </a:r>
            <a:r>
              <a:rPr lang="en-IN" dirty="0"/>
              <a:t>2: atypical angina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Value </a:t>
            </a:r>
            <a:r>
              <a:rPr lang="en-IN" dirty="0"/>
              <a:t>3: </a:t>
            </a:r>
            <a:r>
              <a:rPr lang="en-IN" dirty="0" smtClean="0"/>
              <a:t>non-angina </a:t>
            </a:r>
            <a:r>
              <a:rPr lang="en-IN" dirty="0"/>
              <a:t>pain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Value </a:t>
            </a:r>
            <a:r>
              <a:rPr lang="en-IN" dirty="0"/>
              <a:t>4: asymptomatic</a:t>
            </a:r>
          </a:p>
          <a:p>
            <a:r>
              <a:rPr lang="en-IN" dirty="0" smtClean="0"/>
              <a:t>trtbps </a:t>
            </a:r>
            <a:r>
              <a:rPr lang="en-IN" dirty="0"/>
              <a:t>- resting blood pressure (in mm Hg).</a:t>
            </a:r>
          </a:p>
          <a:p>
            <a:r>
              <a:rPr lang="en-IN" dirty="0" smtClean="0"/>
              <a:t>chol </a:t>
            </a:r>
            <a:r>
              <a:rPr lang="en-IN" dirty="0"/>
              <a:t>- cholestoral in mg/dl fetched via BMI sensor.</a:t>
            </a:r>
          </a:p>
          <a:p>
            <a:r>
              <a:rPr lang="en-IN" dirty="0" smtClean="0"/>
              <a:t>Blood sugar </a:t>
            </a:r>
            <a:r>
              <a:rPr lang="en-IN" dirty="0"/>
              <a:t>- (fasting blood sugar &gt; 120 mg/dl) (1 = true; 0 = false).</a:t>
            </a:r>
          </a:p>
          <a:p>
            <a:r>
              <a:rPr lang="en-IN" dirty="0" smtClean="0"/>
              <a:t>restecg </a:t>
            </a:r>
            <a:r>
              <a:rPr lang="en-IN" dirty="0"/>
              <a:t>- resting electrocardiographic results.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Value </a:t>
            </a:r>
            <a:r>
              <a:rPr lang="en-IN" dirty="0"/>
              <a:t>0: normal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Value </a:t>
            </a:r>
            <a:r>
              <a:rPr lang="en-IN" dirty="0"/>
              <a:t>1: having ST-T wave abnormality (T wave inversions and/or ST elevation or depression of &gt; 0.05 mV)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	Value </a:t>
            </a:r>
            <a:r>
              <a:rPr lang="en-IN" dirty="0"/>
              <a:t>2: showing probable or definite left ventricular hypertrophy by Estes' criteria</a:t>
            </a:r>
          </a:p>
          <a:p>
            <a:r>
              <a:rPr lang="en-IN" dirty="0" smtClean="0"/>
              <a:t>max_hr </a:t>
            </a:r>
            <a:r>
              <a:rPr lang="en-IN" dirty="0"/>
              <a:t>- maximum </a:t>
            </a:r>
            <a:r>
              <a:rPr lang="en-IN" dirty="0" smtClean="0"/>
              <a:t>heart rate.</a:t>
            </a:r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Description</a:t>
            </a:r>
            <a:endParaRPr lang="en-IN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1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71451"/>
            <a:ext cx="4295775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5" y="933451"/>
            <a:ext cx="7467600" cy="57149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exng </a:t>
            </a:r>
            <a:r>
              <a:rPr lang="en-US" sz="1800" dirty="0"/>
              <a:t>- exercise induced angina (1 = yes; 0 = no).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old peak </a:t>
            </a:r>
            <a:r>
              <a:rPr lang="en-US" sz="1800" dirty="0"/>
              <a:t>- Previous peak.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slp – Slope:</a:t>
            </a:r>
            <a:endParaRPr lang="en-US" sz="1800" dirty="0"/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	0:upsloping</a:t>
            </a:r>
            <a:endParaRPr lang="en-US" sz="1800" dirty="0"/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	1:flat</a:t>
            </a:r>
            <a:endParaRPr lang="en-US" sz="1800" dirty="0"/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	2:downsloping</a:t>
            </a:r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num_vessels- </a:t>
            </a:r>
            <a:r>
              <a:rPr lang="en-US" sz="1800" dirty="0"/>
              <a:t>number of major vessels (0-3).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thall </a:t>
            </a:r>
            <a:r>
              <a:rPr lang="en-US" sz="1800" dirty="0"/>
              <a:t>- Thal </a:t>
            </a:r>
            <a:r>
              <a:rPr lang="en-US" sz="1800" dirty="0" smtClean="0"/>
              <a:t>rate:</a:t>
            </a:r>
            <a:endParaRPr lang="en-US" sz="1800" dirty="0"/>
          </a:p>
          <a:p>
            <a:pPr algn="l"/>
            <a:r>
              <a:rPr lang="en-US" sz="1800" dirty="0"/>
              <a:t>   </a:t>
            </a:r>
            <a:r>
              <a:rPr lang="en-US" sz="1800" dirty="0" smtClean="0"/>
              <a:t>	 </a:t>
            </a:r>
            <a:r>
              <a:rPr lang="en-US" sz="1800" dirty="0"/>
              <a:t>0:normal 0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	1:normal </a:t>
            </a:r>
            <a:r>
              <a:rPr lang="en-US" sz="1800" dirty="0"/>
              <a:t>1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	2:fixed </a:t>
            </a:r>
            <a:r>
              <a:rPr lang="en-US" sz="1800" dirty="0"/>
              <a:t>defect</a:t>
            </a:r>
          </a:p>
          <a:p>
            <a:pPr algn="l"/>
            <a:r>
              <a:rPr lang="en-US" sz="1800" dirty="0" smtClean="0"/>
              <a:t>   	3:reversable </a:t>
            </a:r>
            <a:r>
              <a:rPr lang="en-US" sz="1800" dirty="0"/>
              <a:t>defect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output- </a:t>
            </a:r>
            <a:r>
              <a:rPr lang="en-US" sz="1800" dirty="0"/>
              <a:t>Target </a:t>
            </a:r>
            <a:r>
              <a:rPr lang="en-US" sz="1800" dirty="0" smtClean="0"/>
              <a:t>variable:</a:t>
            </a:r>
            <a:endParaRPr lang="en-US" sz="1800" dirty="0"/>
          </a:p>
          <a:p>
            <a:pPr algn="l"/>
            <a:r>
              <a:rPr lang="en-US" sz="1800" dirty="0" smtClean="0"/>
              <a:t>	   </a:t>
            </a:r>
            <a:r>
              <a:rPr lang="en-US" sz="1800" dirty="0"/>
              <a:t>0= less chance of heart attack</a:t>
            </a:r>
          </a:p>
          <a:p>
            <a:pPr algn="l"/>
            <a:r>
              <a:rPr lang="en-US" sz="1800" dirty="0" smtClean="0"/>
              <a:t>	    </a:t>
            </a:r>
            <a:r>
              <a:rPr lang="en-US" sz="1800" dirty="0"/>
              <a:t>1= more chance of heart attack</a:t>
            </a:r>
            <a:endParaRPr lang="en-IN" sz="1800" dirty="0"/>
          </a:p>
        </p:txBody>
      </p:sp>
      <p:pic>
        <p:nvPicPr>
          <p:cNvPr id="4" name="Picture 2" descr="https://internx.in/wp-content/uploads/2024/02/Intern-removebg-preview-1-e1708222237385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12738"/>
            <a:ext cx="91440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atin typeface="+mn-lt"/>
              </a:rPr>
              <a:t>Data Cleaning</a:t>
            </a:r>
            <a:endParaRPr lang="en-IN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49" y="952499"/>
            <a:ext cx="11477625" cy="568642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Data frame consists of 303 rows and 14 columns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One row having duplicate values those are dropped 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No missing values in dataset.</a:t>
            </a:r>
            <a:endParaRPr lang="en-IN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" y="2762249"/>
            <a:ext cx="5010150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52411"/>
            <a:ext cx="5105400" cy="3543300"/>
          </a:xfrm>
          <a:prstGeom prst="rect">
            <a:avLst/>
          </a:prstGeom>
        </p:spPr>
      </p:pic>
      <p:pic>
        <p:nvPicPr>
          <p:cNvPr id="6" name="Picture 2" descr="https://internx.in/wp-content/uploads/2024/02/Intern-removebg-preview-1-e1708222237385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477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Data Analysis </a:t>
            </a:r>
            <a:endParaRPr lang="en-IN" sz="4000" dirty="0">
              <a:latin typeface="+mn-lt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02" y="881062"/>
            <a:ext cx="5835498" cy="5057775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1304925"/>
            <a:ext cx="4343400" cy="52673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Age variable is ranging max between 50-65.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Gender=1(females) </a:t>
            </a:r>
            <a:r>
              <a:rPr lang="en-US" sz="1800" dirty="0" smtClean="0">
                <a:latin typeface="+mj-lt"/>
              </a:rPr>
              <a:t>has high heart risk.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Chest </a:t>
            </a:r>
            <a:r>
              <a:rPr lang="en-US" sz="1800" dirty="0" smtClean="0">
                <a:latin typeface="+mj-lt"/>
              </a:rPr>
              <a:t>pain=0(typical angina) </a:t>
            </a:r>
            <a:r>
              <a:rPr lang="en-US" sz="1800" dirty="0" smtClean="0">
                <a:latin typeface="+mj-lt"/>
              </a:rPr>
              <a:t>is experienced by most of people.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Trtbps is ranging between120 -150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Chol is spreaded around 200-350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More people has less than 120mg blood sugar(0=&gt;120mg)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Ecg  contributes same in many cases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Max_hr ranges between 130 -170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Exng =0 pain due to stress is minimum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Num_vessels are 0 in max people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+mj-lt"/>
              </a:rPr>
              <a:t>Thall is not that related to heart failure</a:t>
            </a:r>
            <a:endParaRPr lang="en-US" sz="1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+mj-lt"/>
            </a:endParaRPr>
          </a:p>
        </p:txBody>
      </p:sp>
      <p:pic>
        <p:nvPicPr>
          <p:cNvPr id="5" name="Picture 2" descr="https://internx.in/wp-content/uploads/2024/02/Intern-removebg-preview-1-e1708222237385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142479"/>
            <a:ext cx="1808062" cy="66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9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7650"/>
            <a:ext cx="3932237" cy="942975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+mn-lt"/>
              </a:rPr>
              <a:t>Uni variant analysis</a:t>
            </a:r>
            <a:endParaRPr lang="en-IN" sz="40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25" y="180974"/>
            <a:ext cx="5267999" cy="29241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" y="1314450"/>
            <a:ext cx="6038850" cy="31908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Uni variant analysis on numerical variables of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Uni variant analysis is used  to  analyze single feature at a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I have interpreted numerical features using box plot.</a:t>
            </a:r>
            <a:endParaRPr lang="en-I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In the initial figure we can see features like chol ,trtbps are having Some of the outliers.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Outliers are very small or very large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We have removed outliers in the next image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25" y="3189952"/>
            <a:ext cx="5267999" cy="3105151"/>
          </a:xfrm>
          <a:prstGeom prst="rect">
            <a:avLst/>
          </a:prstGeom>
        </p:spPr>
      </p:pic>
      <p:pic>
        <p:nvPicPr>
          <p:cNvPr id="7" name="Picture 2" descr="https://internx.in/wp-content/uploads/2024/02/Intern-removebg-preview-1-e1708222237385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938" y="6295103"/>
            <a:ext cx="1808062" cy="51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5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714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Wingdings</vt:lpstr>
      <vt:lpstr>Office Theme</vt:lpstr>
      <vt:lpstr>EDA Project on Heart Attack Analysis </vt:lpstr>
      <vt:lpstr>About Me: I am pursuing 3rd year B.Tech in branch of Artificial Intelligence and Data Science in Aditya college of Engineering ,Madanapalli. I’m working as a Data science intern at Internx.</vt:lpstr>
      <vt:lpstr>Agenda</vt:lpstr>
      <vt:lpstr>Objective:</vt:lpstr>
      <vt:lpstr>Data Description</vt:lpstr>
      <vt:lpstr>Data Description</vt:lpstr>
      <vt:lpstr>Data Cleaning</vt:lpstr>
      <vt:lpstr>Data Analysis </vt:lpstr>
      <vt:lpstr>Uni variant analysis</vt:lpstr>
      <vt:lpstr>Uni variant analysis</vt:lpstr>
      <vt:lpstr>Bi variate correlation matrix heat map </vt:lpstr>
      <vt:lpstr>Variables related to output</vt:lpstr>
      <vt:lpstr>Variables related to output</vt:lpstr>
      <vt:lpstr>Conclusion: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on Heart Attack Analysis and Prediction Data</dc:title>
  <dc:creator>Microsoft account</dc:creator>
  <cp:lastModifiedBy>Microsoft account</cp:lastModifiedBy>
  <cp:revision>31</cp:revision>
  <dcterms:created xsi:type="dcterms:W3CDTF">2024-06-04T06:09:31Z</dcterms:created>
  <dcterms:modified xsi:type="dcterms:W3CDTF">2024-06-04T13:25:26Z</dcterms:modified>
</cp:coreProperties>
</file>