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6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2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08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5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81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7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1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9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07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10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1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89F4-9ADA-454E-914B-E46B50F5020A}" type="datetimeFigureOut">
              <a:rPr lang="zh-TW" altLang="en-US" smtClean="0"/>
              <a:t>2017/4/30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EA42-B168-45C2-B741-0C6930C92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25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51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55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5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59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5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61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6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6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6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79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0.png"/><Relationship Id="rId17" Type="http://schemas.openxmlformats.org/officeDocument/2006/relationships/image" Target="../media/image79.png"/><Relationship Id="rId2" Type="http://schemas.openxmlformats.org/officeDocument/2006/relationships/image" Target="../media/image11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1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7.png"/><Relationship Id="rId18" Type="http://schemas.openxmlformats.org/officeDocument/2006/relationships/image" Target="../media/image7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2.png"/><Relationship Id="rId17" Type="http://schemas.openxmlformats.org/officeDocument/2006/relationships/image" Target="../media/image81.png"/><Relationship Id="rId2" Type="http://schemas.openxmlformats.org/officeDocument/2006/relationships/image" Target="../media/image11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3.png"/><Relationship Id="rId10" Type="http://schemas.openxmlformats.org/officeDocument/2006/relationships/image" Target="../media/image19.png"/><Relationship Id="rId19" Type="http://schemas.openxmlformats.org/officeDocument/2006/relationships/image" Target="../media/image7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7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8.png"/><Relationship Id="rId2" Type="http://schemas.openxmlformats.org/officeDocument/2006/relationships/image" Target="../media/image11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6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9.png"/><Relationship Id="rId17" Type="http://schemas.openxmlformats.org/officeDocument/2006/relationships/image" Target="../media/image87.png"/><Relationship Id="rId2" Type="http://schemas.openxmlformats.org/officeDocument/2006/relationships/image" Target="../media/image11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5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8.png"/><Relationship Id="rId18" Type="http://schemas.openxmlformats.org/officeDocument/2006/relationships/image" Target="../media/image9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9.png"/><Relationship Id="rId17" Type="http://schemas.openxmlformats.org/officeDocument/2006/relationships/image" Target="../media/image87.png"/><Relationship Id="rId2" Type="http://schemas.openxmlformats.org/officeDocument/2006/relationships/image" Target="../media/image11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5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5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91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98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9.png"/><Relationship Id="rId17" Type="http://schemas.openxmlformats.org/officeDocument/2006/relationships/image" Target="../media/image98.png"/><Relationship Id="rId2" Type="http://schemas.openxmlformats.org/officeDocument/2006/relationships/image" Target="../media/image11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00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2.png"/><Relationship Id="rId18" Type="http://schemas.openxmlformats.org/officeDocument/2006/relationships/image" Target="../media/image9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1.png"/><Relationship Id="rId17" Type="http://schemas.openxmlformats.org/officeDocument/2006/relationships/image" Target="../media/image100.png"/><Relationship Id="rId2" Type="http://schemas.openxmlformats.org/officeDocument/2006/relationships/image" Target="../media/image11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77.png"/><Relationship Id="rId10" Type="http://schemas.openxmlformats.org/officeDocument/2006/relationships/image" Target="../media/image19.png"/><Relationship Id="rId19" Type="http://schemas.openxmlformats.org/officeDocument/2006/relationships/image" Target="../media/image9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9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7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0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4.png"/><Relationship Id="rId2" Type="http://schemas.openxmlformats.org/officeDocument/2006/relationships/image" Target="../media/image11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0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5.png"/><Relationship Id="rId17" Type="http://schemas.openxmlformats.org/officeDocument/2006/relationships/image" Target="../media/image87.png"/><Relationship Id="rId2" Type="http://schemas.openxmlformats.org/officeDocument/2006/relationships/image" Target="../media/image11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5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8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5.png"/><Relationship Id="rId18" Type="http://schemas.openxmlformats.org/officeDocument/2006/relationships/image" Target="../media/image8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6.png"/><Relationship Id="rId17" Type="http://schemas.openxmlformats.org/officeDocument/2006/relationships/image" Target="../media/image103.png"/><Relationship Id="rId2" Type="http://schemas.openxmlformats.org/officeDocument/2006/relationships/image" Target="../media/image1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0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1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10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0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1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7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4.png"/><Relationship Id="rId17" Type="http://schemas.openxmlformats.org/officeDocument/2006/relationships/image" Target="../media/image113.png"/><Relationship Id="rId2" Type="http://schemas.openxmlformats.org/officeDocument/2006/relationships/image" Target="../media/image11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15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7.png"/><Relationship Id="rId18" Type="http://schemas.openxmlformats.org/officeDocument/2006/relationships/image" Target="../media/image11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6.png"/><Relationship Id="rId17" Type="http://schemas.openxmlformats.org/officeDocument/2006/relationships/image" Target="../media/image115.png"/><Relationship Id="rId2" Type="http://schemas.openxmlformats.org/officeDocument/2006/relationships/image" Target="../media/image11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76.png"/><Relationship Id="rId10" Type="http://schemas.openxmlformats.org/officeDocument/2006/relationships/image" Target="../media/image19.png"/><Relationship Id="rId19" Type="http://schemas.openxmlformats.org/officeDocument/2006/relationships/image" Target="../media/image11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7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1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9.png"/><Relationship Id="rId2" Type="http://schemas.openxmlformats.org/officeDocument/2006/relationships/image" Target="../media/image11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7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20.png"/><Relationship Id="rId17" Type="http://schemas.openxmlformats.org/officeDocument/2006/relationships/image" Target="../media/image118.png"/><Relationship Id="rId2" Type="http://schemas.openxmlformats.org/officeDocument/2006/relationships/image" Target="../media/image11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85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4.png"/><Relationship Id="rId18" Type="http://schemas.openxmlformats.org/officeDocument/2006/relationships/image" Target="../media/image1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21.png"/><Relationship Id="rId17" Type="http://schemas.openxmlformats.org/officeDocument/2006/relationships/image" Target="../media/image87.png"/><Relationship Id="rId2" Type="http://schemas.openxmlformats.org/officeDocument/2006/relationships/image" Target="../media/image1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19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2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2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2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2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125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12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 Propagation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SunnerLi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5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106708" y="4681607"/>
                <a:ext cx="2056397" cy="831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4681607"/>
                <a:ext cx="2056397" cy="8314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456883" y="4597895"/>
                <a:ext cx="4036746" cy="883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597895"/>
                <a:ext cx="4036746" cy="8838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next input to this output</a:t>
            </a:r>
            <a:endParaRPr lang="zh-TW" altLang="en-US" sz="28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106707" y="5571067"/>
                <a:ext cx="2223429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7" y="5571067"/>
                <a:ext cx="2223429" cy="862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next input to this output</a:t>
            </a:r>
            <a:endParaRPr lang="zh-TW" altLang="en-US" sz="28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向右箭號 15"/>
          <p:cNvSpPr/>
          <p:nvPr/>
        </p:nvSpPr>
        <p:spPr>
          <a:xfrm>
            <a:off x="685800" y="5314758"/>
            <a:ext cx="338667" cy="6058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1106708" y="4681607"/>
                <a:ext cx="2056397" cy="831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4681607"/>
                <a:ext cx="2056397" cy="8314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456883" y="4597895"/>
                <a:ext cx="4036746" cy="883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597895"/>
                <a:ext cx="4036746" cy="8838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456883" y="5540907"/>
                <a:ext cx="3717171" cy="915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5540907"/>
                <a:ext cx="3717171" cy="9151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next input to this output</a:t>
            </a:r>
            <a:endParaRPr lang="zh-TW" altLang="en-US" sz="28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1106707" y="5571067"/>
                <a:ext cx="2223429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7" y="5571067"/>
                <a:ext cx="2223429" cy="8625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弧形向右箭號 17"/>
          <p:cNvSpPr/>
          <p:nvPr/>
        </p:nvSpPr>
        <p:spPr>
          <a:xfrm>
            <a:off x="685800" y="5314758"/>
            <a:ext cx="338667" cy="6058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1106708" y="4681607"/>
                <a:ext cx="2056397" cy="831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4681607"/>
                <a:ext cx="2056397" cy="8314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456883" y="4597895"/>
                <a:ext cx="4036746" cy="883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597895"/>
                <a:ext cx="4036746" cy="8838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3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9726830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106707" y="4879821"/>
                <a:ext cx="2223429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7" y="4879821"/>
                <a:ext cx="2223429" cy="862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456883" y="4862400"/>
                <a:ext cx="3717171" cy="915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862400"/>
                <a:ext cx="3717171" cy="9151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next input to this output</a:t>
            </a:r>
            <a:endParaRPr lang="zh-TW" altLang="en-US" sz="28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4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10577383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10577383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106707" y="4879821"/>
                <a:ext cx="2223429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7" y="4879821"/>
                <a:ext cx="2223429" cy="862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456883" y="4862400"/>
                <a:ext cx="3717171" cy="915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862400"/>
                <a:ext cx="3717171" cy="9151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next input to this output</a:t>
            </a:r>
            <a:endParaRPr lang="zh-TW" altLang="en-US" sz="28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10577383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10577383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3619602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next input to this output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2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8762592" cy="1052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8762592" cy="10527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33950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71862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07202" y="356624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90078" y="2294468"/>
            <a:ext cx="3117124" cy="2302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880968" y="5076825"/>
                <a:ext cx="1675779" cy="38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5076825"/>
                <a:ext cx="1675779" cy="380361"/>
              </a:xfrm>
              <a:prstGeom prst="rect">
                <a:avLst/>
              </a:prstGeom>
              <a:blipFill rotWithShape="0">
                <a:blip r:embed="rId3"/>
                <a:stretch>
                  <a:fillRect l="-1460" r="-5109" b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295650" y="4862101"/>
                <a:ext cx="4826706" cy="808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0" y="4862101"/>
                <a:ext cx="4826706" cy="8081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output to input</a:t>
            </a:r>
            <a:endParaRPr lang="zh-TW" altLang="en-US" sz="28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880968" y="5076825"/>
                <a:ext cx="1675779" cy="38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5076825"/>
                <a:ext cx="1675779" cy="380361"/>
              </a:xfrm>
              <a:prstGeom prst="rect">
                <a:avLst/>
              </a:prstGeom>
              <a:blipFill rotWithShape="0">
                <a:blip r:embed="rId2"/>
                <a:stretch>
                  <a:fillRect l="-1460" r="-5109" b="-20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295650" y="4862101"/>
                <a:ext cx="4826706" cy="808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0" y="4862101"/>
                <a:ext cx="4826706" cy="8081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80968" y="2204041"/>
                <a:ext cx="10110525" cy="1052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10110525" cy="10527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33950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71862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07202" y="356624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90078" y="2294468"/>
            <a:ext cx="3117124" cy="2302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output to input</a:t>
            </a:r>
            <a:endParaRPr lang="zh-TW" altLang="en-US" sz="2800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1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80968" y="2204041"/>
                <a:ext cx="10110525" cy="1052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10110525" cy="10527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33950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71862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07202" y="356624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90077" y="2204041"/>
            <a:ext cx="5127855" cy="239282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output to input</a:t>
            </a:r>
            <a:endParaRPr lang="zh-TW" altLang="en-US" sz="2800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7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80968" y="2204041"/>
                <a:ext cx="5141920" cy="1052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5141920" cy="10527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9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Derivate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</a:rPr>
              <a:t>error to last </a:t>
            </a:r>
            <a:r>
              <a:rPr lang="en-US" altLang="zh-TW" sz="2000" dirty="0" smtClean="0">
                <a:solidFill>
                  <a:schemeClr val="bg2">
                    <a:lumMod val="50000"/>
                  </a:schemeClr>
                </a:solidFill>
              </a:rPr>
              <a:t>score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</a:rPr>
              <a:t>error to other </a:t>
            </a:r>
            <a:r>
              <a:rPr lang="en-US" altLang="zh-TW" sz="2000" dirty="0" smtClean="0">
                <a:solidFill>
                  <a:schemeClr val="bg2">
                    <a:lumMod val="50000"/>
                  </a:schemeClr>
                </a:solidFill>
              </a:rPr>
              <a:t>score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</a:rPr>
              <a:t>next input to this </a:t>
            </a:r>
            <a:r>
              <a:rPr lang="en-US" altLang="zh-TW" sz="2000" dirty="0" smtClean="0">
                <a:solidFill>
                  <a:schemeClr val="bg2">
                    <a:lumMod val="50000"/>
                  </a:schemeClr>
                </a:solidFill>
              </a:rPr>
              <a:t>output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</a:rPr>
              <a:t>output to </a:t>
            </a:r>
            <a:r>
              <a:rPr lang="en-US" altLang="zh-TW" sz="2000" dirty="0" smtClean="0">
                <a:solidFill>
                  <a:schemeClr val="bg2">
                    <a:lumMod val="50000"/>
                  </a:schemeClr>
                </a:solidFill>
              </a:rPr>
              <a:t>input</a:t>
            </a:r>
          </a:p>
          <a:p>
            <a:pPr marL="971550" lvl="1" indent="-514350">
              <a:buFont typeface="Wingdings" panose="05000000000000000000" pitchFamily="2" charset="2"/>
              <a:buAutoNum type="circleNumWdWhitePlain"/>
            </a:pPr>
            <a:r>
              <a:rPr lang="en-US" altLang="zh-TW" sz="2000" dirty="0" smtClean="0">
                <a:solidFill>
                  <a:schemeClr val="bg2">
                    <a:lumMod val="50000"/>
                  </a:schemeClr>
                </a:solidFill>
              </a:rPr>
              <a:t>summary</a:t>
            </a:r>
            <a:endParaRPr lang="en-US" altLang="zh-TW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Formula summery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Implementation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Error comparison 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Outline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3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80968" y="2204041"/>
                <a:ext cx="4769126" cy="956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4769126" cy="9564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880968" y="3538593"/>
                <a:ext cx="3130922" cy="753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=     −2∗(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3538593"/>
                <a:ext cx="3130922" cy="75341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80968" y="2204041"/>
                <a:ext cx="4769126" cy="956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4769126" cy="9564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880968" y="3538593"/>
                <a:ext cx="3130922" cy="753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=     −2∗(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3538593"/>
                <a:ext cx="3130922" cy="75341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95766" y="4670140"/>
                <a:ext cx="2501326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66" y="4670140"/>
                <a:ext cx="2501326" cy="472694"/>
              </a:xfrm>
              <a:prstGeom prst="rect">
                <a:avLst/>
              </a:prstGeom>
              <a:blipFill rotWithShape="0">
                <a:blip r:embed="rId1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1195766" y="5442508"/>
                <a:ext cx="4035015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66" y="5442508"/>
                <a:ext cx="4035015" cy="923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2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  <a:blipFill rotWithShape="0">
                <a:blip r:embed="rId12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8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  <a:blipFill rotWithShape="0">
                <a:blip r:embed="rId12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1245109" y="3984981"/>
                <a:ext cx="3696461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9" y="3984981"/>
                <a:ext cx="3696461" cy="7481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1316662" y="5390402"/>
                <a:ext cx="3542572" cy="811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2" y="5390402"/>
                <a:ext cx="3542572" cy="81169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  <a:blipFill rotWithShape="0">
                <a:blip r:embed="rId12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1245109" y="3984981"/>
                <a:ext cx="3696461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9" y="3984981"/>
                <a:ext cx="3696461" cy="7481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1316662" y="5390402"/>
                <a:ext cx="3542572" cy="811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2" y="5390402"/>
                <a:ext cx="3542572" cy="81169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1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1989416"/>
                <a:ext cx="2501326" cy="472694"/>
              </a:xfrm>
              <a:prstGeom prst="rect">
                <a:avLst/>
              </a:prstGeom>
              <a:blipFill rotWithShape="0">
                <a:blip r:embed="rId12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13" y="2761784"/>
                <a:ext cx="4035015" cy="923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1245109" y="3984981"/>
                <a:ext cx="6392584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9" y="3984981"/>
                <a:ext cx="6392584" cy="7481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1316662" y="5390402"/>
                <a:ext cx="8024376" cy="86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}∗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2" y="5390402"/>
                <a:ext cx="8024376" cy="86408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1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1245109" y="3984981"/>
                <a:ext cx="6392584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9" y="3984981"/>
                <a:ext cx="6392584" cy="7481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1316662" y="5390402"/>
                <a:ext cx="8024376" cy="86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}∗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2" y="5390402"/>
                <a:ext cx="8024376" cy="8640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2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1245109" y="3984981"/>
                <a:ext cx="3314690" cy="667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09" y="3984981"/>
                <a:ext cx="3314690" cy="66781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1316662" y="5390402"/>
                <a:ext cx="5069593" cy="86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}∗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62" y="5390402"/>
                <a:ext cx="5069593" cy="8640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3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</a:t>
            </a:r>
            <a:r>
              <a:rPr lang="en-US" altLang="zh-TW" sz="2800" dirty="0"/>
              <a:t>– summary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19" name="橢圓 1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橢圓 2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stCxn id="19" idx="6"/>
              <a:endCxn id="2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9" idx="6"/>
              <a:endCxn id="2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20" idx="6"/>
              <a:endCxn id="2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20" idx="6"/>
              <a:endCxn id="2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>
              <a:stCxn id="21" idx="6"/>
              <a:endCxn id="2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21" idx="6"/>
              <a:endCxn id="2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21" idx="6"/>
              <a:endCxn id="2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22" idx="6"/>
              <a:endCxn id="2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22" idx="6"/>
              <a:endCxn id="2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>
              <a:stCxn id="22" idx="6"/>
              <a:endCxn id="2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>
              <a:stCxn id="24" idx="6"/>
              <a:endCxn id="2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23" idx="6"/>
              <a:endCxn id="2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5" idx="6"/>
              <a:endCxn id="2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1262042" y="2731030"/>
                <a:ext cx="3314690" cy="667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−2∗(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42" y="2731030"/>
                <a:ext cx="3314690" cy="66781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1333595" y="4136451"/>
                <a:ext cx="5069593" cy="86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}∗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95" y="4136451"/>
                <a:ext cx="5069593" cy="86408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6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Formula summery 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8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Component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1413090" y="2587625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13090" y="3911600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337194" y="2587625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tanh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337194" y="3911600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>
                <a:solidFill>
                  <a:schemeClr val="tx1"/>
                </a:solidFill>
              </a:rPr>
              <a:t>tanh</a:t>
            </a:r>
            <a:endParaRPr lang="zh-TW" altLang="en-US" sz="1400"/>
          </a:p>
        </p:txBody>
      </p:sp>
      <p:sp>
        <p:nvSpPr>
          <p:cNvPr id="10" name="橢圓 9"/>
          <p:cNvSpPr/>
          <p:nvPr/>
        </p:nvSpPr>
        <p:spPr>
          <a:xfrm>
            <a:off x="7376728" y="3349625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>
                <a:solidFill>
                  <a:schemeClr val="tx1"/>
                </a:solidFill>
              </a:rPr>
              <a:t>tanh</a:t>
            </a:r>
            <a:endParaRPr lang="zh-TW" altLang="en-US" sz="1400"/>
          </a:p>
        </p:txBody>
      </p:sp>
      <p:sp>
        <p:nvSpPr>
          <p:cNvPr id="11" name="橢圓 10"/>
          <p:cNvSpPr/>
          <p:nvPr/>
        </p:nvSpPr>
        <p:spPr>
          <a:xfrm>
            <a:off x="7376728" y="4673600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>
                <a:solidFill>
                  <a:schemeClr val="tx1"/>
                </a:solidFill>
              </a:rPr>
              <a:t>tanh</a:t>
            </a:r>
            <a:endParaRPr lang="zh-TW" altLang="en-US" sz="1400"/>
          </a:p>
        </p:txBody>
      </p:sp>
      <p:sp>
        <p:nvSpPr>
          <p:cNvPr id="12" name="橢圓 11"/>
          <p:cNvSpPr/>
          <p:nvPr/>
        </p:nvSpPr>
        <p:spPr>
          <a:xfrm>
            <a:off x="7376728" y="1825625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tanh</a:t>
            </a:r>
            <a:endParaRPr lang="zh-TW" altLang="en-US" sz="1400" dirty="0"/>
          </a:p>
        </p:txBody>
      </p:sp>
      <p:sp>
        <p:nvSpPr>
          <p:cNvPr id="13" name="橢圓 12"/>
          <p:cNvSpPr/>
          <p:nvPr/>
        </p:nvSpPr>
        <p:spPr>
          <a:xfrm>
            <a:off x="10356994" y="3349625"/>
            <a:ext cx="762000" cy="762000"/>
          </a:xfrm>
          <a:prstGeom prst="ellipse">
            <a:avLst/>
          </a:prstGeom>
          <a:solidFill>
            <a:srgbClr val="B2E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6"/>
          </p:cNvCxnSpPr>
          <p:nvPr/>
        </p:nvCxnSpPr>
        <p:spPr>
          <a:xfrm>
            <a:off x="2175090" y="2968625"/>
            <a:ext cx="2162104" cy="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6"/>
            <a:endCxn id="9" idx="2"/>
          </p:cNvCxnSpPr>
          <p:nvPr/>
        </p:nvCxnSpPr>
        <p:spPr>
          <a:xfrm>
            <a:off x="2175090" y="2968625"/>
            <a:ext cx="2162104" cy="1323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7" idx="6"/>
            <a:endCxn id="8" idx="2"/>
          </p:cNvCxnSpPr>
          <p:nvPr/>
        </p:nvCxnSpPr>
        <p:spPr>
          <a:xfrm flipV="1">
            <a:off x="2175090" y="2968625"/>
            <a:ext cx="2162104" cy="1323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7" idx="6"/>
            <a:endCxn id="9" idx="2"/>
          </p:cNvCxnSpPr>
          <p:nvPr/>
        </p:nvCxnSpPr>
        <p:spPr>
          <a:xfrm>
            <a:off x="2175090" y="4292600"/>
            <a:ext cx="2162104" cy="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6"/>
            <a:endCxn id="12" idx="2"/>
          </p:cNvCxnSpPr>
          <p:nvPr/>
        </p:nvCxnSpPr>
        <p:spPr>
          <a:xfrm flipV="1">
            <a:off x="5099194" y="2206625"/>
            <a:ext cx="2277534" cy="76200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6"/>
            <a:endCxn id="10" idx="2"/>
          </p:cNvCxnSpPr>
          <p:nvPr/>
        </p:nvCxnSpPr>
        <p:spPr>
          <a:xfrm>
            <a:off x="5099194" y="2968625"/>
            <a:ext cx="2277534" cy="76200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8" idx="6"/>
            <a:endCxn id="11" idx="2"/>
          </p:cNvCxnSpPr>
          <p:nvPr/>
        </p:nvCxnSpPr>
        <p:spPr>
          <a:xfrm>
            <a:off x="5099194" y="2968625"/>
            <a:ext cx="2277534" cy="2085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9" idx="6"/>
            <a:endCxn id="12" idx="2"/>
          </p:cNvCxnSpPr>
          <p:nvPr/>
        </p:nvCxnSpPr>
        <p:spPr>
          <a:xfrm flipV="1">
            <a:off x="5099194" y="2206625"/>
            <a:ext cx="2277534" cy="2085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10" idx="2"/>
          </p:cNvCxnSpPr>
          <p:nvPr/>
        </p:nvCxnSpPr>
        <p:spPr>
          <a:xfrm flipV="1">
            <a:off x="5116127" y="3730625"/>
            <a:ext cx="2260601" cy="561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6"/>
            <a:endCxn id="11" idx="2"/>
          </p:cNvCxnSpPr>
          <p:nvPr/>
        </p:nvCxnSpPr>
        <p:spPr>
          <a:xfrm>
            <a:off x="5099194" y="4292600"/>
            <a:ext cx="2277534" cy="76200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1" idx="6"/>
            <a:endCxn id="13" idx="2"/>
          </p:cNvCxnSpPr>
          <p:nvPr/>
        </p:nvCxnSpPr>
        <p:spPr>
          <a:xfrm flipV="1">
            <a:off x="8138728" y="3730625"/>
            <a:ext cx="2218266" cy="1323975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3" idx="2"/>
          </p:cNvCxnSpPr>
          <p:nvPr/>
        </p:nvCxnSpPr>
        <p:spPr>
          <a:xfrm>
            <a:off x="8138728" y="3730625"/>
            <a:ext cx="2218266" cy="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2" idx="6"/>
            <a:endCxn id="13" idx="2"/>
          </p:cNvCxnSpPr>
          <p:nvPr/>
        </p:nvCxnSpPr>
        <p:spPr>
          <a:xfrm>
            <a:off x="8138728" y="2206625"/>
            <a:ext cx="2218266" cy="1524000"/>
          </a:xfrm>
          <a:prstGeom prst="line">
            <a:avLst/>
          </a:prstGeom>
          <a:ln>
            <a:solidFill>
              <a:srgbClr val="7E3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1579319" y="5761043"/>
                <a:ext cx="320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19" y="5761043"/>
                <a:ext cx="32034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981" t="-4444" r="-7547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2933985" y="5549381"/>
                <a:ext cx="389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85" y="5549381"/>
                <a:ext cx="3893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500" t="-4348" r="-625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3907651" y="5766188"/>
                <a:ext cx="28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651" y="5766188"/>
                <a:ext cx="28892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021" t="-4444" r="-106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4884423" y="5761043"/>
                <a:ext cx="315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23" y="5761043"/>
                <a:ext cx="31540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308" t="-4444" r="-7692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6049717" y="5549381"/>
                <a:ext cx="394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717" y="5549381"/>
                <a:ext cx="39427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308" t="-4348" r="-6154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/>
              <p:cNvSpPr txBox="1"/>
              <p:nvPr/>
            </p:nvSpPr>
            <p:spPr>
              <a:xfrm>
                <a:off x="7023383" y="5766188"/>
                <a:ext cx="293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83" y="5766188"/>
                <a:ext cx="29386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6667" t="-4444" r="-1041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>
                <a:off x="8000155" y="5761043"/>
                <a:ext cx="320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155" y="5761043"/>
                <a:ext cx="3203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6981" t="-4444" r="-7547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/>
              <p:cNvSpPr txBox="1"/>
              <p:nvPr/>
            </p:nvSpPr>
            <p:spPr>
              <a:xfrm>
                <a:off x="8973821" y="5549380"/>
                <a:ext cx="394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821" y="5549380"/>
                <a:ext cx="39427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2308" t="-4348" r="-6154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/>
              <p:cNvSpPr txBox="1"/>
              <p:nvPr/>
            </p:nvSpPr>
            <p:spPr>
              <a:xfrm>
                <a:off x="9947487" y="5766187"/>
                <a:ext cx="293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487" y="5766187"/>
                <a:ext cx="29386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t="-4444" r="-8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/>
              <p:cNvSpPr txBox="1"/>
              <p:nvPr/>
            </p:nvSpPr>
            <p:spPr>
              <a:xfrm>
                <a:off x="10924259" y="5761042"/>
                <a:ext cx="320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259" y="5761042"/>
                <a:ext cx="3203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6981" t="-4444" r="-7547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單箭頭接點 71"/>
          <p:cNvCxnSpPr/>
          <p:nvPr/>
        </p:nvCxnSpPr>
        <p:spPr>
          <a:xfrm>
            <a:off x="2091267" y="5899541"/>
            <a:ext cx="1710266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5391292" y="5899541"/>
            <a:ext cx="1409416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8466250" y="5880875"/>
            <a:ext cx="1409416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337194" y="5880875"/>
            <a:ext cx="506025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251236" y="5512044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tanh</a:t>
            </a:r>
            <a:endParaRPr lang="zh-TW" altLang="en-US" dirty="0"/>
          </a:p>
        </p:txBody>
      </p:sp>
      <p:cxnSp>
        <p:nvCxnSpPr>
          <p:cNvPr id="80" name="直線單箭頭接點 79"/>
          <p:cNvCxnSpPr/>
          <p:nvPr/>
        </p:nvCxnSpPr>
        <p:spPr>
          <a:xfrm>
            <a:off x="7408851" y="5883408"/>
            <a:ext cx="506025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322893" y="5514577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tanh</a:t>
            </a:r>
            <a:endParaRPr lang="zh-TW" altLang="en-US" dirty="0"/>
          </a:p>
        </p:txBody>
      </p:sp>
      <p:cxnSp>
        <p:nvCxnSpPr>
          <p:cNvPr id="82" name="直線單箭頭接點 81"/>
          <p:cNvCxnSpPr/>
          <p:nvPr/>
        </p:nvCxnSpPr>
        <p:spPr>
          <a:xfrm>
            <a:off x="10368401" y="5889360"/>
            <a:ext cx="506025" cy="0"/>
          </a:xfrm>
          <a:prstGeom prst="straightConnector1">
            <a:avLst/>
          </a:prstGeom>
          <a:ln>
            <a:solidFill>
              <a:srgbClr val="7E3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10282443" y="552052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linear</a:t>
            </a:r>
            <a:endParaRPr lang="zh-TW" altLang="en-US" dirty="0"/>
          </a:p>
        </p:txBody>
      </p:sp>
      <p:cxnSp>
        <p:nvCxnSpPr>
          <p:cNvPr id="85" name="直線接點 84"/>
          <p:cNvCxnSpPr/>
          <p:nvPr/>
        </p:nvCxnSpPr>
        <p:spPr>
          <a:xfrm flipH="1">
            <a:off x="10588969" y="3595158"/>
            <a:ext cx="321734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5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Compute score(s)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Compute output(x)</a:t>
            </a:r>
            <a:endParaRPr lang="zh-TW" altLang="en-US" sz="2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Forward 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向右箭號 37"/>
          <p:cNvSpPr/>
          <p:nvPr/>
        </p:nvSpPr>
        <p:spPr>
          <a:xfrm>
            <a:off x="7173527" y="2954867"/>
            <a:ext cx="658549" cy="313266"/>
          </a:xfrm>
          <a:prstGeom prst="righ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右箭號 38"/>
          <p:cNvSpPr/>
          <p:nvPr/>
        </p:nvSpPr>
        <p:spPr>
          <a:xfrm>
            <a:off x="9002414" y="2954866"/>
            <a:ext cx="658549" cy="313266"/>
          </a:xfrm>
          <a:prstGeom prst="righ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右箭號 39"/>
          <p:cNvSpPr/>
          <p:nvPr/>
        </p:nvSpPr>
        <p:spPr>
          <a:xfrm>
            <a:off x="10720124" y="2961747"/>
            <a:ext cx="658549" cy="313266"/>
          </a:xfrm>
          <a:prstGeom prst="righ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778931" y="3268132"/>
                <a:ext cx="4698722" cy="923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⇒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1" y="3268132"/>
                <a:ext cx="4698722" cy="92377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906368" y="4458758"/>
                <a:ext cx="420018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         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8" y="4458758"/>
                <a:ext cx="4200189" cy="414537"/>
              </a:xfrm>
              <a:prstGeom prst="rect">
                <a:avLst/>
              </a:prstGeom>
              <a:blipFill rotWithShape="0">
                <a:blip r:embed="rId13"/>
                <a:stretch>
                  <a:fillRect l="-290" r="-1597" b="-13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6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000" dirty="0" smtClean="0"/>
                  <a:t>Compute delta(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sz="2000" dirty="0" smtClean="0"/>
                  <a:t>)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Backward 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向左箭號 1"/>
          <p:cNvSpPr/>
          <p:nvPr/>
        </p:nvSpPr>
        <p:spPr>
          <a:xfrm>
            <a:off x="10697763" y="2978680"/>
            <a:ext cx="725604" cy="296333"/>
          </a:xfrm>
          <a:prstGeom prst="lef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左箭號 37"/>
          <p:cNvSpPr/>
          <p:nvPr/>
        </p:nvSpPr>
        <p:spPr>
          <a:xfrm>
            <a:off x="9055229" y="2978680"/>
            <a:ext cx="725604" cy="296333"/>
          </a:xfrm>
          <a:prstGeom prst="lef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左箭號 38"/>
          <p:cNvSpPr/>
          <p:nvPr/>
        </p:nvSpPr>
        <p:spPr>
          <a:xfrm>
            <a:off x="7379256" y="2971796"/>
            <a:ext cx="725604" cy="296333"/>
          </a:xfrm>
          <a:prstGeom prst="left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838200" y="3716863"/>
                <a:ext cx="7014869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⇒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16863"/>
                <a:ext cx="7014869" cy="506870"/>
              </a:xfrm>
              <a:prstGeom prst="rect">
                <a:avLst/>
              </a:prstGeom>
              <a:blipFill rotWithShape="0">
                <a:blip r:embed="rId1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887171" y="4908142"/>
                <a:ext cx="8241230" cy="923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𝑠𝑒𝑐h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71" y="4908142"/>
                <a:ext cx="8241230" cy="923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2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Update the weight by output and delta</a:t>
            </a:r>
            <a:endParaRPr lang="zh-TW" altLang="en-US" sz="2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弧形箭號 (上彎) 39"/>
          <p:cNvSpPr/>
          <p:nvPr/>
        </p:nvSpPr>
        <p:spPr>
          <a:xfrm>
            <a:off x="735780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弧形箭號 (上彎) 40"/>
          <p:cNvSpPr/>
          <p:nvPr/>
        </p:nvSpPr>
        <p:spPr>
          <a:xfrm>
            <a:off x="10794591" y="2848099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弧形箭號 (上彎) 41"/>
          <p:cNvSpPr/>
          <p:nvPr/>
        </p:nvSpPr>
        <p:spPr>
          <a:xfrm>
            <a:off x="8977676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838200" y="3168917"/>
                <a:ext cx="3010503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8917"/>
                <a:ext cx="3010503" cy="383888"/>
              </a:xfrm>
              <a:prstGeom prst="rect">
                <a:avLst/>
              </a:prstGeom>
              <a:blipFill rotWithShape="0">
                <a:blip r:embed="rId12"/>
                <a:stretch>
                  <a:fillRect l="-1420" t="-3175" r="-1217" b="-20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Take (1, -1) as example</a:t>
            </a:r>
          </a:p>
          <a:p>
            <a:r>
              <a:rPr lang="en-US" altLang="zh-TW" dirty="0" smtClean="0"/>
              <a:t>idea output is 0</a:t>
            </a:r>
            <a:endParaRPr lang="en-US" altLang="zh-TW" dirty="0"/>
          </a:p>
          <a:p>
            <a:r>
              <a:rPr lang="en-US" altLang="zh-TW" smtClean="0"/>
              <a:t>eta </a:t>
            </a:r>
            <a:r>
              <a:rPr lang="en-US" altLang="zh-TW" smtClean="0"/>
              <a:t>is 1.0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5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169135" y="72761"/>
            <a:ext cx="494597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1220589" y="2405706"/>
                <a:ext cx="1680717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1680717" cy="7156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4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83870" y="78337"/>
            <a:ext cx="686085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1220589" y="2405706"/>
                <a:ext cx="262405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2624052" cy="7156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8067017" y="48155"/>
            <a:ext cx="4032742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265642" y="4013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0.1</a:t>
            </a:r>
            <a:endParaRPr lang="zh-TW" altLang="en-US" sz="1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079160" y="13528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0.2</a:t>
            </a:r>
            <a:endParaRPr lang="zh-TW" altLang="en-US" sz="1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991084" y="81929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0.9</a:t>
            </a:r>
            <a:endParaRPr lang="zh-TW" altLang="en-US" sz="12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257175" y="162958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0.8</a:t>
            </a:r>
            <a:endParaRPr lang="zh-TW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6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371590" y="53082"/>
            <a:ext cx="2325937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9866063" y="0"/>
            <a:ext cx="2325937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1220589" y="2405706"/>
                <a:ext cx="298761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−0.1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2987613" cy="11394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8778345" y="34039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0.1</a:t>
            </a:r>
            <a:endParaRPr lang="zh-TW" altLang="en-US" sz="12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633248" y="138035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-0.1</a:t>
            </a:r>
            <a:endParaRPr lang="zh-TW" altLang="en-US" sz="1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859163" y="62219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0.2</a:t>
            </a:r>
            <a:endParaRPr lang="zh-TW" altLang="en-US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941972" y="15609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0.1</a:t>
            </a:r>
            <a:endParaRPr lang="zh-TW" altLang="en-US" sz="1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650596" y="8102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0.3</a:t>
            </a:r>
            <a:endParaRPr lang="zh-TW" altLang="en-US" sz="1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8786853" y="18283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0.5</a:t>
            </a:r>
            <a:endParaRPr lang="zh-TW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5" name="橢圓 4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>
              <a:stCxn id="5" idx="6"/>
              <a:endCxn id="7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6"/>
              <a:endCxn id="8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7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6" idx="6"/>
              <a:endCxn id="8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11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7" idx="6"/>
              <a:endCxn id="9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6"/>
              <a:endCxn id="10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8" idx="6"/>
              <a:endCxn id="9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8" idx="6"/>
              <a:endCxn id="10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2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9" idx="6"/>
              <a:endCxn id="12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1" idx="6"/>
              <a:endCxn id="12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Initialize</a:t>
            </a:r>
            <a:endParaRPr lang="zh-TW" altLang="en-US" sz="2800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90754" y="78337"/>
            <a:ext cx="4001707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1419666" y="78337"/>
            <a:ext cx="695439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1220589" y="2405706"/>
                <a:ext cx="29122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89" y="2405706"/>
                <a:ext cx="2912272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8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Round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6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8691248" y="78337"/>
            <a:ext cx="350075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1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群組 9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6" name="橢圓 5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/>
            <p:cNvCxnSpPr>
              <a:stCxn id="6" idx="6"/>
              <a:endCxn id="8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6" idx="6"/>
              <a:endCxn id="9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8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6"/>
              <a:endCxn id="9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2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8" idx="6"/>
              <a:endCxn id="10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8" idx="6"/>
              <a:endCxn id="11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9" idx="6"/>
              <a:endCxn id="10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9" idx="6"/>
              <a:endCxn id="11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1" idx="6"/>
              <a:endCxn id="13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0" idx="6"/>
              <a:endCxn id="13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3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字方塊 88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9" name="文字方塊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字方塊 89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0" name="文字方塊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字方塊 90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1" name="文字方塊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字方塊 91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字方塊 92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文字方塊 94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5" name="文字方塊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內容版面配置區 9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L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the index of last layer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字方塊 108"/>
              <p:cNvSpPr txBox="1"/>
              <p:nvPr/>
            </p:nvSpPr>
            <p:spPr>
              <a:xfrm>
                <a:off x="1106708" y="3588168"/>
                <a:ext cx="2179186" cy="826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3588168"/>
                <a:ext cx="2179186" cy="82625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字方塊 109"/>
              <p:cNvSpPr txBox="1"/>
              <p:nvPr/>
            </p:nvSpPr>
            <p:spPr>
              <a:xfrm>
                <a:off x="1106708" y="5062412"/>
                <a:ext cx="2056397" cy="831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5062412"/>
                <a:ext cx="2056397" cy="83144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矩形 110"/>
              <p:cNvSpPr/>
              <p:nvPr/>
            </p:nvSpPr>
            <p:spPr>
              <a:xfrm>
                <a:off x="3438174" y="3588168"/>
                <a:ext cx="3943067" cy="84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74" y="3588168"/>
                <a:ext cx="3943067" cy="84734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矩形 111"/>
              <p:cNvSpPr/>
              <p:nvPr/>
            </p:nvSpPr>
            <p:spPr>
              <a:xfrm>
                <a:off x="3456883" y="4978700"/>
                <a:ext cx="3789499" cy="915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978700"/>
                <a:ext cx="3789499" cy="91512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0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8691248" y="78337"/>
            <a:ext cx="350075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862653" y="1654200"/>
            <a:ext cx="4620439" cy="4462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10492461" y="78337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−0.0099668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8" y="188266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879604" y="1658001"/>
            <a:ext cx="5343125" cy="19573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6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43467" y="5532433"/>
                <a:ext cx="657474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7" y="5532433"/>
                <a:ext cx="6574749" cy="7325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8341979" y="5739797"/>
                <a:ext cx="3591689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linear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79" y="5739797"/>
                <a:ext cx="3591689" cy="317844"/>
              </a:xfrm>
              <a:prstGeom prst="rect">
                <a:avLst/>
              </a:prstGeom>
              <a:blipFill rotWithShape="0">
                <a:blip r:embed="rId15"/>
                <a:stretch>
                  <a:fillRect l="-1017" t="-1923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6642844" cy="7326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−0.0099668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0.0199336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−0.00996647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140142" cy="73257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4595232" cy="4619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0.1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5377113" cy="4619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879604" y="1658001"/>
            <a:ext cx="6746491" cy="37712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7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4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2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0.08968833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=0.17937665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5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634107" y="1610027"/>
            <a:ext cx="5452515" cy="16141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2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8" y="188266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881881" y="3841442"/>
                <a:ext cx="10178684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0.17937665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0.0199336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−0.0099668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0.0199336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0.35861079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0.17935884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0.53791619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0178684" cy="7382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0.08968833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=0.17937665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6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674845" y="1527159"/>
            <a:ext cx="6636961" cy="21944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8691247" y="1"/>
            <a:ext cx="1817543" cy="29432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881881" y="3841442"/>
                <a:ext cx="10178684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0.17937665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0.0199336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−0.0099668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0.0199336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0.35861079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0.17935884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0.53791619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0178684" cy="7382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0.08968833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=0.17937665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6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674845" y="2759367"/>
            <a:ext cx="6636961" cy="19226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838200" y="4905645"/>
                <a:ext cx="1056295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0.35861079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0.17935884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0.53791619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.15978239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0.3195489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5645"/>
                <a:ext cx="10562956" cy="7382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7311806" y="3714036"/>
            <a:ext cx="3838750" cy="9930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861179" y="1583036"/>
            <a:ext cx="3721527" cy="11479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1067852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1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301690" y="3332432"/>
                <a:ext cx="10784875" cy="88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0.17937665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0.00996647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6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1.99982124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1.00008939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2.99982124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90" y="3332432"/>
                <a:ext cx="10784875" cy="8824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弧形箭號 (上彎) 40"/>
          <p:cNvSpPr/>
          <p:nvPr/>
        </p:nvSpPr>
        <p:spPr>
          <a:xfrm>
            <a:off x="1067852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2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85390" y="4297872"/>
                <a:ext cx="9110443" cy="1645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0.35861079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0.17935884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0.53791619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0.09966799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6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0.0982129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−0.0982129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0.2008938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0.09910618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0.3026806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0.49731935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0" y="4297872"/>
                <a:ext cx="9110443" cy="164596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301690" y="3332432"/>
                <a:ext cx="10784875" cy="882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0.17937665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0.00996647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0.01993096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6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1.99982124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1.00008939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2.99982124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90" y="3332432"/>
                <a:ext cx="10784875" cy="8824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1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Derivate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7561242" y="3624991"/>
                <a:ext cx="3696461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242" y="3624991"/>
                <a:ext cx="3696461" cy="7481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7632795" y="5030412"/>
                <a:ext cx="3542572" cy="811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95" y="5030412"/>
                <a:ext cx="3542572" cy="81169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1106708" y="3588168"/>
                <a:ext cx="2179186" cy="826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3588168"/>
                <a:ext cx="2179186" cy="8262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1106708" y="5062412"/>
                <a:ext cx="2056397" cy="831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8" y="5062412"/>
                <a:ext cx="2056397" cy="83144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3438174" y="3588168"/>
                <a:ext cx="3943067" cy="84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74" y="3588168"/>
                <a:ext cx="3943067" cy="84734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3456883" y="4978700"/>
                <a:ext cx="3789499" cy="915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83" y="4978700"/>
                <a:ext cx="3789499" cy="91512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8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715974" y="3179938"/>
                <a:ext cx="4832798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1.99982124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1.00008939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2.99982124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3179938"/>
                <a:ext cx="4832798" cy="35522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715974" y="3645939"/>
                <a:ext cx="3399007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0.0982129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−0.0982129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0.2008938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0.09910618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0.3026806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0.49731935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3645939"/>
                <a:ext cx="3399007" cy="74353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1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(1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735780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715974" y="3179938"/>
                <a:ext cx="4832798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1.99982124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1.00008939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2.99982124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3179938"/>
                <a:ext cx="4832798" cy="35522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715974" y="3645939"/>
                <a:ext cx="3399007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0.0982129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−0.0982129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0.2008938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0.09910618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0.3026806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0.49731935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3645939"/>
                <a:ext cx="3399007" cy="74353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4500252"/>
                <a:ext cx="6869958" cy="1164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.15978239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0.3195489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6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.09201088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0.20798912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0.88402255</m:t>
                              </m:r>
                            </m:e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0.81597745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4500252"/>
                <a:ext cx="6869958" cy="1164806"/>
              </a:xfrm>
              <a:prstGeom prst="rect">
                <a:avLst/>
              </a:prstGeom>
              <a:blipFill rotWithShape="0">
                <a:blip r:embed="rId14"/>
                <a:stretch>
                  <a:fillRect b="-1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Round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8691248" y="78337"/>
            <a:ext cx="350075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.09201088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0.20798912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0.88402255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0.81597745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0.1159782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0.06804511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862653" y="1654200"/>
            <a:ext cx="4620439" cy="4462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0.1159782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0.06804511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0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10492461" y="78337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35001" y="3611529"/>
                <a:ext cx="8309967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0.0982129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−0.0982129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0.2008938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0.09910618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0.3026806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0.49731935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0.01801237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−0.0164621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8309967" cy="7326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0.01801237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−0.0164621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−0.0011598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0.01801043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−0.01646061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8" y="188266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.09201088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0.20798912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0.88402255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0.81597745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0.1159782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0.06804511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0.1159782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0.06804511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706106" y="1648186"/>
            <a:ext cx="7355040" cy="19573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43467" y="5532433"/>
                <a:ext cx="979678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1.99982124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1.00008939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2.99982124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0.01801043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−0.01646061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−0.0011598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7" y="5532433"/>
                <a:ext cx="9796784" cy="7325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943467" y="6145463"/>
                <a:ext cx="3591689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linear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7" y="6145463"/>
                <a:ext cx="3591689" cy="317844"/>
              </a:xfrm>
              <a:prstGeom prst="rect">
                <a:avLst/>
              </a:prstGeom>
              <a:blipFill rotWithShape="0">
                <a:blip r:embed="rId13"/>
                <a:stretch>
                  <a:fillRect l="-1188" t="-1923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935001" y="3611529"/>
                <a:ext cx="8309967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0.0982129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−0.0982129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0.2008938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0.09910618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0.3026806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0.49731935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0.01801237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−0.0164621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8309967" cy="7326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0.01801237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−0.0164621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−0.0011598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0.01801043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−0.01646061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.09201088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0.20798912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0.88402255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0.81597745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0.1159782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0.06804511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/>
              <p:cNvSpPr txBox="1"/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0.1159782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0.06804511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069610" cy="46756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757235" y="1659196"/>
            <a:ext cx="8549892" cy="37712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4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0.01607636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=0.03215272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5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788501" y="1491264"/>
            <a:ext cx="5452515" cy="18202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8" y="188266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1.99982124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1.00008939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2.99982124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0.03215272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0.01801237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−0.0164621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−0.0011598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0.06427884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0.03214689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0.0964523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0.01607636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=0.03215272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6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768206" y="1558880"/>
            <a:ext cx="6636961" cy="21944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7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8691247" y="1"/>
            <a:ext cx="1817543" cy="29432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838200" y="4905645"/>
                <a:ext cx="9669185" cy="1200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0.0982129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0.2008938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0.3026806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−0.0982129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0.09910618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0.49731935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0.06427884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0.03214689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0.0964523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sech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0.1159782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0.06804511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0.02894821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0.0572013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5645"/>
                <a:ext cx="9669185" cy="1200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1.99982124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1.00008939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2.99982124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0.03215272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0.01801237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−0.0164621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−0.0011598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0.06427884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0.03214689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0.0964523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0.01607636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=0.03215272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7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804266" y="3647566"/>
            <a:ext cx="11402465" cy="12530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58117" y="1512671"/>
            <a:ext cx="5707221" cy="23102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6470279" y="3041487"/>
            <a:ext cx="1649803" cy="6194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9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981075" y="3366060"/>
                <a:ext cx="1788054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5" y="3366060"/>
                <a:ext cx="1788054" cy="4692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134523" y="3223969"/>
                <a:ext cx="2617961" cy="753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23" y="3223969"/>
                <a:ext cx="2617961" cy="7534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10392" y="4433785"/>
            <a:ext cx="7297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最後一層的誤差求導，直接將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和結果相減以後，乘以</a:t>
            </a:r>
            <a:r>
              <a:rPr lang="en-US" altLang="zh-TW" dirty="0" smtClean="0"/>
              <a:t>-2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 smtClean="0"/>
              <a:t>如此簡單是因為，我們使用平方誤差法來評估誤差，他的微分即乘以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4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error to last score</a:t>
            </a:r>
            <a:endParaRPr lang="zh-TW" altLang="en-US" sz="28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43" name="橢圓 42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橢圓 45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8" name="橢圓 47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>
              <a:stCxn id="43" idx="6"/>
              <a:endCxn id="45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43" idx="6"/>
              <a:endCxn id="46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44" idx="6"/>
              <a:endCxn id="45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44" idx="6"/>
              <a:endCxn id="46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45" idx="6"/>
              <a:endCxn id="49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stCxn id="45" idx="6"/>
              <a:endCxn id="47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5" idx="6"/>
              <a:endCxn id="48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6" idx="6"/>
              <a:endCxn id="49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46" idx="6"/>
              <a:endCxn id="47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46" idx="6"/>
              <a:endCxn id="48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48" idx="6"/>
              <a:endCxn id="50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47" idx="6"/>
              <a:endCxn id="50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49" idx="6"/>
              <a:endCxn id="50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65" name="文字方塊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字方塊 68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69" name="文字方塊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字方塊 71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2" name="文字方塊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字方塊 72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3" name="文字方塊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矩形 7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8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0" y="3320309"/>
                <a:ext cx="12273809" cy="814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1.99982124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1.00008939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2.99982124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0.03215272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0.01801043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0.01646061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1.99979229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1.00011585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2.99982311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0309"/>
                <a:ext cx="12273809" cy="8144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弧形箭號 (上彎) 40"/>
          <p:cNvSpPr/>
          <p:nvPr/>
        </p:nvSpPr>
        <p:spPr>
          <a:xfrm>
            <a:off x="1067852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85390" y="4297872"/>
                <a:ext cx="9241184" cy="1451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0.0982129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−0.0982129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0.2008938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0.09910618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0.3026806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0.49731935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0.06427884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0.03214689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0.0964523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0.11546102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0.06794028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  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0.09784181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−0.09799454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0.2010794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0.09899698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0.30323748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0.4969917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0" y="4297872"/>
                <a:ext cx="9241184" cy="145167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0" y="3320309"/>
                <a:ext cx="12273809" cy="814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1.99982124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1.00008939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2.99982124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0.03215272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0.01801043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0.01646061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0.0011598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1.99979229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1.00011585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2.99982311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0309"/>
                <a:ext cx="12273809" cy="8144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8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1.99979229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1.00011585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2.99982311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0.09784181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−0.09799454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0.2010794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0.09899698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0.30323748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0.4969917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6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(2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735780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495839" y="4596326"/>
                <a:ext cx="7417800" cy="1030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.09201088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0.20798912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0.88402255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0.81597745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0.02894821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0.0572013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0.09056347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0.20943653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0.88116249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0.81883751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4596326"/>
                <a:ext cx="7417800" cy="1030667"/>
              </a:xfrm>
              <a:prstGeom prst="rect">
                <a:avLst/>
              </a:prstGeom>
              <a:blipFill rotWithShape="0">
                <a:blip r:embed="rId12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1.99979229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1.00011585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2.99982311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0.09784181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−0.09799454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0.2010794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0.09899698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0.30323748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0.4969917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2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Round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8691248" y="78337"/>
            <a:ext cx="350075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0.09056347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0.20943653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0.88116249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0.81883751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0.11887306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0.06232498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0.11887306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0.06232498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7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10492461" y="78337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35001" y="3611529"/>
                <a:ext cx="8566448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0.09784181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−0.09799454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0.2010794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0.09899698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0.30323748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0.4969917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0.01767589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−0.01762896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−0.00494298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8566448" cy="73815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0.01767589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−0.01762896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−0.00494298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0.01767405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−0.01762713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0.00494294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8" y="188266"/>
            <a:ext cx="1699538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0.09056347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0.20943653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0.88116249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0.81883751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0.11887306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0.06232498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0.11887306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0.06232498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429684" y="1501013"/>
            <a:ext cx="6637026" cy="20295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7048352" y="2379994"/>
            <a:ext cx="1348316" cy="7864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round) - Forward</a:t>
            </a:r>
            <a:endParaRPr lang="zh-TW" altLang="en-US" sz="28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9" name="橢圓 8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>
              <a:stCxn id="9" idx="6"/>
              <a:endCxn id="11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9" idx="6"/>
              <a:endCxn id="12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6"/>
              <a:endCxn id="11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6"/>
              <a:endCxn id="12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1" idx="6"/>
              <a:endCxn id="15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1" idx="6"/>
              <a:endCxn id="13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2" idx="6"/>
              <a:endCxn id="15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3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2" idx="6"/>
              <a:endCxn id="14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4" idx="6"/>
              <a:endCxn id="16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3" idx="6"/>
              <a:endCxn id="16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>
              <a:stCxn id="15" idx="6"/>
              <a:endCxn id="16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943467" y="5532433"/>
                <a:ext cx="979678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1.99979229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1.00011585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2.99982311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0.01767405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−0.01762713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−0.00494294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7" y="5532433"/>
                <a:ext cx="9796784" cy="7326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935001" y="6142151"/>
                <a:ext cx="3591689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linear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6142151"/>
                <a:ext cx="3591689" cy="317844"/>
              </a:xfrm>
              <a:prstGeom prst="rect">
                <a:avLst/>
              </a:prstGeom>
              <a:blipFill rotWithShape="0">
                <a:blip r:embed="rId13"/>
                <a:stretch>
                  <a:fillRect l="-1017" t="-1923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211"/>
                <a:ext cx="2058833" cy="3808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/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11" y="1771211"/>
                <a:ext cx="1847942" cy="380810"/>
              </a:xfrm>
              <a:prstGeom prst="rect">
                <a:avLst/>
              </a:prstGeom>
              <a:blipFill rotWithShape="0">
                <a:blip r:embed="rId1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935001" y="3611529"/>
                <a:ext cx="8566448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0.09784181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−0.09799454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0.2010794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0.09899698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0.30323748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0.4969917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0.01767589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−0.01762896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−0.00494298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3611529"/>
                <a:ext cx="8566448" cy="73815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0.01767589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−0.01762896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−0.00494298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0.01767405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−0.01762713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0.00494294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4582679"/>
                <a:ext cx="6283900" cy="7326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0.09056347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0.20943653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0.88116249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0.81883751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0.11887306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0.06232498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01" y="2405706"/>
                <a:ext cx="7288277" cy="46756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0.11887306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0.06232498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84" y="2999014"/>
                <a:ext cx="6197851" cy="46750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429684" y="1501013"/>
            <a:ext cx="9315634" cy="3926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2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4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4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7" y="188266"/>
            <a:ext cx="3504621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0.00288732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=0.00577464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6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29684" y="1501014"/>
            <a:ext cx="5943687" cy="1741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7209346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7209346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error to other score</a:t>
            </a:r>
            <a:endParaRPr lang="zh-TW" altLang="en-US" sz="28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4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6403348" y="188266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1.99979229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1.00011585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2.99982311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0.00577464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0.01767589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−0.01762896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−0.00494298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0.01154447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0.00577351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0.01732246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0.00288732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=0.00577464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7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429684" y="1501013"/>
            <a:ext cx="7563442" cy="23404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7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round) - Backward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矩形 37"/>
          <p:cNvSpPr/>
          <p:nvPr/>
        </p:nvSpPr>
        <p:spPr>
          <a:xfrm>
            <a:off x="8691247" y="1"/>
            <a:ext cx="1817543" cy="29432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508791" y="25954"/>
            <a:ext cx="1697940" cy="26851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838200" y="4905645"/>
                <a:ext cx="9797426" cy="1200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0.09784181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0.2010794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0.30323748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−0.09799454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0.09899698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0.4969917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0.01154447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0.00577351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0.01732246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sech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0.11887306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0.06232498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0.00521025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0.01027202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5645"/>
                <a:ext cx="9797426" cy="1200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6" y="1600665"/>
                <a:ext cx="2286523" cy="387927"/>
              </a:xfrm>
              <a:prstGeom prst="rect">
                <a:avLst/>
              </a:prstGeom>
              <a:blipFill rotWithShape="0"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1.99979229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1.00011585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2.99982311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0.00577464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sech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0.01767589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−0.01762896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−0.00494298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0.01154447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0.00577351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0.01732246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81" y="3841442"/>
                <a:ext cx="11252696" cy="73821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=−2∗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0.00288732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=0.00577464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" y="3311478"/>
                <a:ext cx="6584751" cy="410177"/>
              </a:xfrm>
              <a:prstGeom prst="rect">
                <a:avLst/>
              </a:prstGeom>
              <a:blipFill rotWithShape="0">
                <a:blip r:embed="rId1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sech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sech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95" y="2034185"/>
                <a:ext cx="4821641" cy="75347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9" y="2873457"/>
                <a:ext cx="71352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7692" r="-6838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/>
              <p:cNvSpPr txBox="1"/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3457"/>
                <a:ext cx="2100126" cy="288477"/>
              </a:xfrm>
              <a:prstGeom prst="rect">
                <a:avLst/>
              </a:prstGeom>
              <a:blipFill rotWithShape="0">
                <a:blip r:embed="rId18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429684" y="1501014"/>
            <a:ext cx="5890912" cy="16906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89947" y="3265318"/>
            <a:ext cx="11425157" cy="16906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8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69011" y="3305810"/>
                <a:ext cx="12389225" cy="783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1.99979229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1.00011585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2.99982311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0.00577464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0.01767405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0.01762713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0.00494294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1.99978719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1.00012094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2.99982453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" y="3305810"/>
                <a:ext cx="12389225" cy="78367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弧形箭號 (上彎) 40"/>
          <p:cNvSpPr/>
          <p:nvPr/>
        </p:nvSpPr>
        <p:spPr>
          <a:xfrm>
            <a:off x="1067852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85390" y="4297872"/>
                <a:ext cx="9375387" cy="1456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0.09784181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−0.09799454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0.2010794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0.09899698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0.30323748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0.4969917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0.01154447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0.00577351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0.01732246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0.11831628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0.06224441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  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0.09777352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−0.09795861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0.20111356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0.09897901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0.30333995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0.49693779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0" y="4297872"/>
                <a:ext cx="9375387" cy="145604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69011" y="3305810"/>
                <a:ext cx="12389225" cy="783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1.99979229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1.00011585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2.99982311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0.00577464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0.01767405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0.01762713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0.00494294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1.99978719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1.00012094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2.99982453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" y="3305810"/>
                <a:ext cx="12389225" cy="78367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5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9019055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1.99978719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1.00012094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2.99982453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0.09777352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−0.09795861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0.20111356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0.09897901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0.30333995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0.49693779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9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(3 round) - Update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6580860" y="72761"/>
            <a:ext cx="5534245" cy="2584691"/>
            <a:chOff x="6580860" y="72761"/>
            <a:chExt cx="5534245" cy="2584691"/>
          </a:xfrm>
        </p:grpSpPr>
        <p:sp>
          <p:nvSpPr>
            <p:cNvPr id="7" name="橢圓 6"/>
            <p:cNvSpPr/>
            <p:nvPr/>
          </p:nvSpPr>
          <p:spPr>
            <a:xfrm>
              <a:off x="6580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6580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04860" y="36512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8104860" y="1543845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9899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9899794" y="1833564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899794" y="72761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1423794" y="955147"/>
              <a:ext cx="592667" cy="592667"/>
            </a:xfrm>
            <a:prstGeom prst="ellipse">
              <a:avLst/>
            </a:prstGeom>
            <a:solidFill>
              <a:srgbClr val="B2E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7" idx="6"/>
              <a:endCxn id="9" idx="2"/>
            </p:cNvCxnSpPr>
            <p:nvPr/>
          </p:nvCxnSpPr>
          <p:spPr>
            <a:xfrm>
              <a:off x="7173527" y="66145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>
              <a:stCxn id="7" idx="6"/>
              <a:endCxn id="10" idx="2"/>
            </p:cNvCxnSpPr>
            <p:nvPr/>
          </p:nvCxnSpPr>
          <p:spPr>
            <a:xfrm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8" idx="6"/>
              <a:endCxn id="9" idx="2"/>
            </p:cNvCxnSpPr>
            <p:nvPr/>
          </p:nvCxnSpPr>
          <p:spPr>
            <a:xfrm flipV="1">
              <a:off x="7173527" y="661459"/>
              <a:ext cx="931333" cy="117872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6"/>
              <a:endCxn id="10" idx="2"/>
            </p:cNvCxnSpPr>
            <p:nvPr/>
          </p:nvCxnSpPr>
          <p:spPr>
            <a:xfrm>
              <a:off x="7173527" y="1840179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9" idx="6"/>
              <a:endCxn id="13" idx="2"/>
            </p:cNvCxnSpPr>
            <p:nvPr/>
          </p:nvCxnSpPr>
          <p:spPr>
            <a:xfrm flipV="1">
              <a:off x="8697527" y="369095"/>
              <a:ext cx="1202267" cy="29236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9" idx="6"/>
              <a:endCxn id="11" idx="2"/>
            </p:cNvCxnSpPr>
            <p:nvPr/>
          </p:nvCxnSpPr>
          <p:spPr>
            <a:xfrm>
              <a:off x="8697527" y="661459"/>
              <a:ext cx="1202267" cy="590022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9" idx="6"/>
              <a:endCxn id="12" idx="2"/>
            </p:cNvCxnSpPr>
            <p:nvPr/>
          </p:nvCxnSpPr>
          <p:spPr>
            <a:xfrm>
              <a:off x="8697527" y="661459"/>
              <a:ext cx="1202267" cy="146843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6"/>
              <a:endCxn id="13" idx="2"/>
            </p:cNvCxnSpPr>
            <p:nvPr/>
          </p:nvCxnSpPr>
          <p:spPr>
            <a:xfrm flipV="1">
              <a:off x="8697527" y="369095"/>
              <a:ext cx="1202267" cy="1471084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0" idx="6"/>
              <a:endCxn id="11" idx="2"/>
            </p:cNvCxnSpPr>
            <p:nvPr/>
          </p:nvCxnSpPr>
          <p:spPr>
            <a:xfrm flipV="1">
              <a:off x="8697527" y="1251481"/>
              <a:ext cx="1202267" cy="588698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0" idx="6"/>
              <a:endCxn id="12" idx="2"/>
            </p:cNvCxnSpPr>
            <p:nvPr/>
          </p:nvCxnSpPr>
          <p:spPr>
            <a:xfrm>
              <a:off x="8697527" y="1840179"/>
              <a:ext cx="1202267" cy="289719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2" idx="6"/>
              <a:endCxn id="14" idx="2"/>
            </p:cNvCxnSpPr>
            <p:nvPr/>
          </p:nvCxnSpPr>
          <p:spPr>
            <a:xfrm flipV="1">
              <a:off x="10492461" y="1251481"/>
              <a:ext cx="931333" cy="878417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6"/>
              <a:endCxn id="14" idx="2"/>
            </p:cNvCxnSpPr>
            <p:nvPr/>
          </p:nvCxnSpPr>
          <p:spPr>
            <a:xfrm>
              <a:off x="10492461" y="1251481"/>
              <a:ext cx="931333" cy="0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3" idx="6"/>
              <a:endCxn id="14" idx="2"/>
            </p:cNvCxnSpPr>
            <p:nvPr/>
          </p:nvCxnSpPr>
          <p:spPr>
            <a:xfrm>
              <a:off x="10492461" y="369095"/>
              <a:ext cx="931333" cy="882386"/>
            </a:xfrm>
            <a:prstGeom prst="line">
              <a:avLst/>
            </a:prstGeom>
            <a:ln>
              <a:solidFill>
                <a:srgbClr val="7E3F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008" y="2128709"/>
                  <a:ext cx="32034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20" y="2128708"/>
                  <a:ext cx="28892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149" t="-4348" r="-851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63" y="2128707"/>
                  <a:ext cx="31540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08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962" y="2379129"/>
                  <a:ext cx="2938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35" y="2380453"/>
                  <a:ext cx="32034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t="-4348" r="-7547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673" y="1530862"/>
                  <a:ext cx="29386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750" t="-4348" r="-833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761" y="1530862"/>
                  <a:ext cx="32034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231" t="-4348" r="-7692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739" y="1989416"/>
                  <a:ext cx="38933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4063" t="-4348" r="-4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552" y="2038645"/>
                  <a:ext cx="39427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428" y="1994185"/>
                  <a:ext cx="39427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308" t="-4348" r="-6154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弧形箭號 (上彎) 37"/>
          <p:cNvSpPr/>
          <p:nvPr/>
        </p:nvSpPr>
        <p:spPr>
          <a:xfrm>
            <a:off x="7357802" y="2855650"/>
            <a:ext cx="559209" cy="313267"/>
          </a:xfrm>
          <a:prstGeom prst="curvedUpArrow">
            <a:avLst/>
          </a:prstGeom>
          <a:solidFill>
            <a:srgbClr val="8C8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495839" y="4596326"/>
                <a:ext cx="7417800" cy="1035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0.09056347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0.20943653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0.88116249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0.81883751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−1.0∗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0.00521025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0.01027202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4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0.09030296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0.20969704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0.88064889</m:t>
                              </m:r>
                            </m:e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0.81935111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4596326"/>
                <a:ext cx="7417800" cy="103502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4" y="1690688"/>
                <a:ext cx="3214149" cy="726674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1.99978719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1.00012094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2.99982453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345710"/>
                <a:ext cx="4245265" cy="32226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0.09777352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−0.09795861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0.20111356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0.09897901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0.30333995</m:t>
                                </m:r>
                              </m:e>
                              <m:e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0.49693779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9" y="3849138"/>
                <a:ext cx="3151953" cy="66646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Error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comparison 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Error measure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497666" y="33479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0.01607636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66" y="3347957"/>
                <a:ext cx="2100126" cy="288477"/>
              </a:xfrm>
              <a:prstGeom prst="rect">
                <a:avLst/>
              </a:prstGeom>
              <a:blipFill rotWithShape="0">
                <a:blip r:embed="rId2"/>
                <a:stretch>
                  <a:fillRect l="-2326" t="-8333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2497666" y="2618751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0.08968833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66" y="2618751"/>
                <a:ext cx="2100126" cy="288477"/>
              </a:xfrm>
              <a:prstGeom prst="rect">
                <a:avLst/>
              </a:prstGeom>
              <a:blipFill rotWithShape="0">
                <a:blip r:embed="rId3"/>
                <a:stretch>
                  <a:fillRect l="-2326" t="-8511" b="-6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497666" y="4168857"/>
                <a:ext cx="210012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0.00288732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66" y="4168857"/>
                <a:ext cx="2100126" cy="288477"/>
              </a:xfrm>
              <a:prstGeom prst="rect">
                <a:avLst/>
              </a:prstGeom>
              <a:blipFill rotWithShape="0">
                <a:blip r:embed="rId4"/>
                <a:stretch>
                  <a:fillRect l="-2326" t="-8511" b="-6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914400" y="2578324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Round1: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4400" y="3307529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Round2: 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14400" y="4128429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Round3: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156354" y="2618751"/>
                <a:ext cx="4484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0.08968833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=0.00804399654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54" y="2618751"/>
                <a:ext cx="448462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" t="-4444" r="-951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5156354" y="3342122"/>
                <a:ext cx="4612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0.01607636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=0.000258449351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54" y="3342122"/>
                <a:ext cx="461286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64" t="-4348" r="-925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5156354" y="4163022"/>
                <a:ext cx="4612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𝑒𝑟𝑟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0.00288732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=0.000008336616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54" y="4163022"/>
                <a:ext cx="461286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64" t="-4444" r="-79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9769220" y="5479417"/>
            <a:ext cx="146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Decay!</a:t>
            </a:r>
            <a:endParaRPr lang="zh-TW" altLang="en-US" sz="3600" dirty="0"/>
          </a:p>
        </p:txBody>
      </p:sp>
      <p:sp>
        <p:nvSpPr>
          <p:cNvPr id="17" name="矩形 16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4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7209346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7209346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這一層輸入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下一層輸入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057046" y="4642009"/>
                <a:ext cx="3240631" cy="1108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    =    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46" y="4642009"/>
                <a:ext cx="3240631" cy="11084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error to </a:t>
            </a:r>
            <a:r>
              <a:rPr lang="en-US" altLang="zh-TW" sz="2800" dirty="0"/>
              <a:t>other score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8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0968" y="2204041"/>
                <a:ext cx="9759595" cy="1244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   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2204041"/>
                <a:ext cx="9759595" cy="12447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98445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46068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下一層輸入</a:t>
            </a:r>
            <a:endParaRPr lang="en-US" altLang="zh-TW" dirty="0" smtClean="0"/>
          </a:p>
          <a:p>
            <a:r>
              <a:rPr lang="zh-TW" altLang="en-US" dirty="0" smtClean="0"/>
              <a:t>的導數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97335" y="3539629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輸出的導數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48602" y="35837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誤差對於</a:t>
            </a:r>
            <a:endParaRPr lang="en-US" altLang="zh-TW" dirty="0" smtClean="0"/>
          </a:p>
          <a:p>
            <a:r>
              <a:rPr lang="zh-TW" altLang="en-US" dirty="0" smtClean="0"/>
              <a:t>這一層</a:t>
            </a:r>
            <a:endParaRPr lang="en-US" altLang="zh-TW" dirty="0" smtClean="0"/>
          </a:p>
          <a:p>
            <a:r>
              <a:rPr lang="zh-TW" altLang="en-US" dirty="0" smtClean="0"/>
              <a:t>輸入的導數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9000" y="2333624"/>
            <a:ext cx="1868335" cy="217344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Derivate – error to </a:t>
            </a:r>
            <a:r>
              <a:rPr lang="en-US" altLang="zh-TW" sz="2800" dirty="0"/>
              <a:t>other score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838200" y="1405467"/>
            <a:ext cx="5198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6519333"/>
            <a:ext cx="12192000" cy="338667"/>
          </a:xfrm>
          <a:prstGeom prst="rect">
            <a:avLst/>
          </a:prstGeom>
          <a:solidFill>
            <a:srgbClr val="DA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878</Words>
  <Application>Microsoft Office PowerPoint</Application>
  <PresentationFormat>寬螢幕</PresentationFormat>
  <Paragraphs>1121</Paragraphs>
  <Slides>77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4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Back Propagation Algorithm</vt:lpstr>
      <vt:lpstr>Outline</vt:lpstr>
      <vt:lpstr>Component</vt:lpstr>
      <vt:lpstr>Derivate</vt:lpstr>
      <vt:lpstr>Derivate</vt:lpstr>
      <vt:lpstr>Derivate – error to last score</vt:lpstr>
      <vt:lpstr>Derivate – error to other score</vt:lpstr>
      <vt:lpstr>Derivate – error to other score</vt:lpstr>
      <vt:lpstr>Derivate – error to other score</vt:lpstr>
      <vt:lpstr>Derivate – next input to this output</vt:lpstr>
      <vt:lpstr>Derivate – next input to this output</vt:lpstr>
      <vt:lpstr>Derivate – next input to this output</vt:lpstr>
      <vt:lpstr>Derivate – next input to this output</vt:lpstr>
      <vt:lpstr>Derivate – next input to this output</vt:lpstr>
      <vt:lpstr>Derivate – next input to this output</vt:lpstr>
      <vt:lpstr>Derivate – output to input</vt:lpstr>
      <vt:lpstr>Derivate – output to input</vt:lpstr>
      <vt:lpstr>Derivate – output to input</vt:lpstr>
      <vt:lpstr>Derivate – summary</vt:lpstr>
      <vt:lpstr>Derivate – summary</vt:lpstr>
      <vt:lpstr>Derivate – summary</vt:lpstr>
      <vt:lpstr>Derivate – summary</vt:lpstr>
      <vt:lpstr>Derivate – summary</vt:lpstr>
      <vt:lpstr>Derivate – summary</vt:lpstr>
      <vt:lpstr>Derivate – summary</vt:lpstr>
      <vt:lpstr>Derivate – summary</vt:lpstr>
      <vt:lpstr>Derivate – summary</vt:lpstr>
      <vt:lpstr>Derivate – summary</vt:lpstr>
      <vt:lpstr>Formula summery </vt:lpstr>
      <vt:lpstr>Forward </vt:lpstr>
      <vt:lpstr>Backward </vt:lpstr>
      <vt:lpstr>Update</vt:lpstr>
      <vt:lpstr>Implementation</vt:lpstr>
      <vt:lpstr>Initialize</vt:lpstr>
      <vt:lpstr>Initialize</vt:lpstr>
      <vt:lpstr>Initialize</vt:lpstr>
      <vt:lpstr>Initialize</vt:lpstr>
      <vt:lpstr>1st Round</vt:lpstr>
      <vt:lpstr>(1 round) - Forward</vt:lpstr>
      <vt:lpstr>(1 round) - Forward</vt:lpstr>
      <vt:lpstr>(1 round) - Forward</vt:lpstr>
      <vt:lpstr>(1 round) - Forward</vt:lpstr>
      <vt:lpstr>(1 round) - Backward</vt:lpstr>
      <vt:lpstr>(1 round) - Backward</vt:lpstr>
      <vt:lpstr>(1 round) - Backward</vt:lpstr>
      <vt:lpstr>(1 round) - Backward</vt:lpstr>
      <vt:lpstr>(1 round) - Update</vt:lpstr>
      <vt:lpstr>(1 round) - Update</vt:lpstr>
      <vt:lpstr>(1 round) - Update</vt:lpstr>
      <vt:lpstr>(1 round) - Update</vt:lpstr>
      <vt:lpstr>(1 round) - Update</vt:lpstr>
      <vt:lpstr>2nd Round</vt:lpstr>
      <vt:lpstr>(2 round) - Forward</vt:lpstr>
      <vt:lpstr>(2 round) - Forward</vt:lpstr>
      <vt:lpstr>(2 round) - Forward</vt:lpstr>
      <vt:lpstr>(2 round) - Backward</vt:lpstr>
      <vt:lpstr>(2 round) - Backward</vt:lpstr>
      <vt:lpstr>(2 round) - Backward</vt:lpstr>
      <vt:lpstr>(2 round) - Backward</vt:lpstr>
      <vt:lpstr>(2 round) - Update</vt:lpstr>
      <vt:lpstr>(2 round) - Update</vt:lpstr>
      <vt:lpstr>(2 round) - Update</vt:lpstr>
      <vt:lpstr>(2 round) - Update</vt:lpstr>
      <vt:lpstr>3rd Round</vt:lpstr>
      <vt:lpstr>(3 round) - Forward</vt:lpstr>
      <vt:lpstr>(3 round) - Forward</vt:lpstr>
      <vt:lpstr>(3 round) - Forward</vt:lpstr>
      <vt:lpstr>(3 round) - Backward</vt:lpstr>
      <vt:lpstr>(3 round) - Backward</vt:lpstr>
      <vt:lpstr>(3 round) - Backward</vt:lpstr>
      <vt:lpstr>(3 round) - Backward</vt:lpstr>
      <vt:lpstr>(3 round) - Update</vt:lpstr>
      <vt:lpstr>(3 round) - Update</vt:lpstr>
      <vt:lpstr>(3 round) - Update</vt:lpstr>
      <vt:lpstr>(3 round) - Update</vt:lpstr>
      <vt:lpstr>Error comparison </vt:lpstr>
      <vt:lpstr>Error measure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sunner</dc:creator>
  <cp:lastModifiedBy>sunner</cp:lastModifiedBy>
  <cp:revision>4</cp:revision>
  <dcterms:created xsi:type="dcterms:W3CDTF">2017-04-30T05:11:00Z</dcterms:created>
  <dcterms:modified xsi:type="dcterms:W3CDTF">2017-04-30T05:23:03Z</dcterms:modified>
</cp:coreProperties>
</file>