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3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59B62F-0AE5-CE6E-E711-B89212EA2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0724" y="3136570"/>
            <a:ext cx="5475716" cy="116021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>
                <a:ln w="0"/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MS UI Gothic" panose="020B0600070205080204" pitchFamily="34" charset="-128"/>
                <a:ea typeface="MS UI Gothic" panose="020B0600070205080204" pitchFamily="34" charset="-128"/>
              </a:rPr>
              <a:t>MediGemm – AI Diagnosis</a:t>
            </a:r>
          </a:p>
          <a:p>
            <a:endParaRPr lang="en-IN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8ED913A4-F020-C95C-FC7D-B80314538A20}"/>
              </a:ext>
            </a:extLst>
          </p:cNvPr>
          <p:cNvSpPr/>
          <p:nvPr/>
        </p:nvSpPr>
        <p:spPr>
          <a:xfrm>
            <a:off x="2085654" y="2938408"/>
            <a:ext cx="6164494" cy="1265907"/>
          </a:xfrm>
          <a:prstGeom prst="frame">
            <a:avLst/>
          </a:prstGeom>
          <a:solidFill>
            <a:schemeClr val="tx1"/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FA987B3B-C6CE-1577-8908-483E57D9A714}"/>
              </a:ext>
            </a:extLst>
          </p:cNvPr>
          <p:cNvSpPr/>
          <p:nvPr/>
        </p:nvSpPr>
        <p:spPr>
          <a:xfrm>
            <a:off x="5938462" y="4602822"/>
            <a:ext cx="4356243" cy="1160213"/>
          </a:xfrm>
          <a:prstGeom prst="frame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D5134-0C3E-133A-9901-2225A637C5D0}"/>
              </a:ext>
            </a:extLst>
          </p:cNvPr>
          <p:cNvSpPr txBox="1"/>
          <p:nvPr/>
        </p:nvSpPr>
        <p:spPr>
          <a:xfrm>
            <a:off x="6416211" y="4859762"/>
            <a:ext cx="2912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Sunnidhya Roy</a:t>
            </a:r>
            <a:br>
              <a:rPr lang="en-IN" b="1" dirty="0"/>
            </a:br>
            <a:r>
              <a:rPr lang="en-IN" b="1" dirty="0"/>
              <a:t>Samarpita Bhaumik</a:t>
            </a:r>
          </a:p>
        </p:txBody>
      </p:sp>
    </p:spTree>
    <p:extLst>
      <p:ext uri="{BB962C8B-B14F-4D97-AF65-F5344CB8AC3E}">
        <p14:creationId xmlns:p14="http://schemas.microsoft.com/office/powerpoint/2010/main" val="428632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derly person in a remote village struggling with health problems in rural  areas weathered look | Premium AI-generated image">
            <a:extLst>
              <a:ext uri="{FF2B5EF4-FFF2-40B4-BE49-F238E27FC236}">
                <a16:creationId xmlns:a16="http://schemas.microsoft.com/office/drawing/2014/main" id="{CEA35A36-9928-B8BA-86CA-495644587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50" y="32352"/>
            <a:ext cx="5073550" cy="3450024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3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rtrait Of A Young Pregnant Woman In An Indian Village Stock Photo -  Download Image Now - iStock">
            <a:extLst>
              <a:ext uri="{FF2B5EF4-FFF2-40B4-BE49-F238E27FC236}">
                <a16:creationId xmlns:a16="http://schemas.microsoft.com/office/drawing/2014/main" id="{DA419716-7D07-6F5F-9BA3-A4C3F6514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5236396" cy="348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Visit The Indian Village Where Snakes Are Family">
            <a:extLst>
              <a:ext uri="{FF2B5EF4-FFF2-40B4-BE49-F238E27FC236}">
                <a16:creationId xmlns:a16="http://schemas.microsoft.com/office/drawing/2014/main" id="{C429A3C9-655C-45B5-EBC9-F6C839CE5B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6" name="Picture 12" descr="22-year-old man dies of snakebite in Maharashtra's Palghar | India News –  India TV">
            <a:extLst>
              <a:ext uri="{FF2B5EF4-FFF2-40B4-BE49-F238E27FC236}">
                <a16:creationId xmlns:a16="http://schemas.microsoft.com/office/drawing/2014/main" id="{7E827357-C680-2F43-303D-72E25FEA3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50" y="3529173"/>
            <a:ext cx="5073550" cy="332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dia's poor suffer cough and cold routinely, making coronavirus detection  difficult">
            <a:extLst>
              <a:ext uri="{FF2B5EF4-FFF2-40B4-BE49-F238E27FC236}">
                <a16:creationId xmlns:a16="http://schemas.microsoft.com/office/drawing/2014/main" id="{2AFA1C3D-C32C-C850-8F61-D7F959E57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07172"/>
            <a:ext cx="5264283" cy="335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BF86FF-13AB-D14D-CCFA-AD0F302FBD6D}"/>
              </a:ext>
            </a:extLst>
          </p:cNvPr>
          <p:cNvSpPr/>
          <p:nvPr/>
        </p:nvSpPr>
        <p:spPr>
          <a:xfrm>
            <a:off x="1022450" y="0"/>
            <a:ext cx="10337833" cy="6857999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0D38EA51-E7F7-6CEC-A54F-7E7A47B7A2BC}"/>
              </a:ext>
            </a:extLst>
          </p:cNvPr>
          <p:cNvSpPr/>
          <p:nvPr/>
        </p:nvSpPr>
        <p:spPr>
          <a:xfrm>
            <a:off x="4414462" y="657545"/>
            <a:ext cx="3667875" cy="1284269"/>
          </a:xfrm>
          <a:prstGeom prst="round1Rect">
            <a:avLst/>
          </a:prstGeom>
          <a:solidFill>
            <a:schemeClr val="dk1">
              <a:alpha val="6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Algerian" panose="04020705040A02060702" pitchFamily="82" charset="0"/>
              </a:rPr>
              <a:t>THE CHALLENGE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58CFC6-C3D3-15A0-32ED-0B3439ECB351}"/>
              </a:ext>
            </a:extLst>
          </p:cNvPr>
          <p:cNvSpPr/>
          <p:nvPr/>
        </p:nvSpPr>
        <p:spPr>
          <a:xfrm>
            <a:off x="3417870" y="2244902"/>
            <a:ext cx="5479550" cy="1967502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ln w="7620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Limited medical access in remote areas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No internet; distant healthcare centers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dirty="0"/>
              <a:t>Common issues often neglected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b="1" dirty="0"/>
              <a:t>High rate of preventable deaths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086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Indian Thinking Man: Over 1,424 Royalty-Free Licensable Stock Illustrations  &amp; Drawings | Shutterstock">
            <a:extLst>
              <a:ext uri="{FF2B5EF4-FFF2-40B4-BE49-F238E27FC236}">
                <a16:creationId xmlns:a16="http://schemas.microsoft.com/office/drawing/2014/main" id="{99F8BAB8-18DE-111C-2508-5EEB3443C9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9"/>
          <a:stretch>
            <a:fillRect/>
          </a:stretch>
        </p:blipFill>
        <p:spPr bwMode="auto">
          <a:xfrm flipH="1">
            <a:off x="5959012" y="3298004"/>
            <a:ext cx="4162383" cy="285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BE78DC4B-460F-E503-0F4D-D573F481B170}"/>
              </a:ext>
            </a:extLst>
          </p:cNvPr>
          <p:cNvSpPr/>
          <p:nvPr/>
        </p:nvSpPr>
        <p:spPr>
          <a:xfrm>
            <a:off x="452063" y="256855"/>
            <a:ext cx="6620433" cy="3621570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12AA5E-C404-5038-DAA8-F6982984FFCF}"/>
              </a:ext>
            </a:extLst>
          </p:cNvPr>
          <p:cNvSpPr/>
          <p:nvPr/>
        </p:nvSpPr>
        <p:spPr>
          <a:xfrm rot="18784035">
            <a:off x="6947265" y="3258192"/>
            <a:ext cx="475180" cy="3416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1D4EC6-01FB-6D36-7506-EF4EAACC44B7}"/>
              </a:ext>
            </a:extLst>
          </p:cNvPr>
          <p:cNvSpPr/>
          <p:nvPr/>
        </p:nvSpPr>
        <p:spPr>
          <a:xfrm flipH="1">
            <a:off x="7335748" y="3603660"/>
            <a:ext cx="272265" cy="2619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837E8E-6F13-BEE8-635B-D141439CB3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94"/>
          <a:stretch>
            <a:fillRect/>
          </a:stretch>
        </p:blipFill>
        <p:spPr>
          <a:xfrm>
            <a:off x="2970415" y="491833"/>
            <a:ext cx="1757032" cy="31516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9BBBE84-D550-E7CB-D4A8-31BB85B66A16}"/>
              </a:ext>
            </a:extLst>
          </p:cNvPr>
          <p:cNvSpPr/>
          <p:nvPr/>
        </p:nvSpPr>
        <p:spPr>
          <a:xfrm rot="18784035">
            <a:off x="6547881" y="2947451"/>
            <a:ext cx="475180" cy="34161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3D9EE-69A1-F95C-2E83-96B66DB072AE}"/>
              </a:ext>
            </a:extLst>
          </p:cNvPr>
          <p:cNvSpPr txBox="1"/>
          <p:nvPr/>
        </p:nvSpPr>
        <p:spPr>
          <a:xfrm>
            <a:off x="7736440" y="821933"/>
            <a:ext cx="2384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Solutions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A0F3DE0B-948D-D9B7-04E4-3D3B364FEA22}"/>
              </a:ext>
            </a:extLst>
          </p:cNvPr>
          <p:cNvSpPr/>
          <p:nvPr/>
        </p:nvSpPr>
        <p:spPr>
          <a:xfrm>
            <a:off x="7539337" y="616023"/>
            <a:ext cx="2779160" cy="996594"/>
          </a:xfrm>
          <a:prstGeom prst="frame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1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Future of Light Is the LED | WIRED">
            <a:extLst>
              <a:ext uri="{FF2B5EF4-FFF2-40B4-BE49-F238E27FC236}">
                <a16:creationId xmlns:a16="http://schemas.microsoft.com/office/drawing/2014/main" id="{FA193003-6932-B19F-37E1-72C7F9827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299" y="349562"/>
            <a:ext cx="9421401" cy="615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249D84-D06A-A240-9E86-A32CA1174269}"/>
              </a:ext>
            </a:extLst>
          </p:cNvPr>
          <p:cNvSpPr/>
          <p:nvPr/>
        </p:nvSpPr>
        <p:spPr>
          <a:xfrm>
            <a:off x="1385299" y="349562"/>
            <a:ext cx="9421401" cy="6158876"/>
          </a:xfrm>
          <a:prstGeom prst="rect">
            <a:avLst/>
          </a:prstGeom>
          <a:solidFill>
            <a:schemeClr val="accent1">
              <a:alpha val="40000"/>
            </a:schemeClr>
          </a:solidFill>
          <a:ln w="38100">
            <a:solidFill>
              <a:srgbClr val="553E27"/>
            </a:solidFill>
          </a:ln>
          <a:effectLst>
            <a:outerShdw blurRad="50800" dist="50800" dir="54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n w="12700">
                  <a:solidFill>
                    <a:schemeClr val="tx1"/>
                  </a:solidFill>
                </a:ln>
                <a:blipFill>
                  <a:blip r:embed="rId3"/>
                  <a:tile tx="0" ty="0" sx="100000" sy="100000" flip="none" algn="tl"/>
                </a:blipFill>
                <a:latin typeface="Algerian" panose="04020705040A02060702" pitchFamily="82" charset="0"/>
              </a:rPr>
              <a:t>Future Scope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000" b="1" dirty="0">
                <a:blipFill>
                  <a:blip r:embed="rId4"/>
                  <a:tile tx="0" ty="0" sx="100000" sy="100000" flip="none" algn="tl"/>
                </a:blipFill>
              </a:rPr>
              <a:t>Ongoing improvements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000" b="1" dirty="0">
                <a:blipFill>
                  <a:blip r:embed="rId4"/>
                  <a:tile tx="0" ty="0" sx="100000" sy="100000" flip="none" algn="tl"/>
                </a:blipFill>
              </a:rPr>
              <a:t>Faster response 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000" b="1" dirty="0">
                <a:blipFill>
                  <a:blip r:embed="rId4"/>
                  <a:tile tx="0" ty="0" sx="100000" sy="100000" flip="none" algn="tl"/>
                </a:blipFill>
              </a:rPr>
              <a:t>Support older Android versions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000" b="1" dirty="0">
                <a:blipFill>
                  <a:blip r:embed="rId4"/>
                  <a:tile tx="0" ty="0" sx="100000" sy="100000" flip="none" algn="tl"/>
                </a:blipFill>
              </a:rPr>
              <a:t>Better CPU efficiency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000" b="1" dirty="0">
                <a:blipFill>
                  <a:blip r:embed="rId4"/>
                  <a:tile tx="0" ty="0" sx="100000" sy="100000" flip="none" algn="tl"/>
                </a:blipFill>
              </a:rPr>
              <a:t>Wider device compatibility</a:t>
            </a:r>
          </a:p>
          <a:p>
            <a:pPr algn="ctr"/>
            <a:endParaRPr lang="en-IN" sz="4400" b="1" dirty="0">
              <a:ln w="12700">
                <a:solidFill>
                  <a:schemeClr val="tx1"/>
                </a:solidFill>
              </a:ln>
              <a:blipFill>
                <a:blip r:embed="rId3"/>
                <a:tile tx="0" ty="0" sx="100000" sy="100000" flip="none" algn="tl"/>
              </a:blip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5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0290B8AC-7680-D48C-E253-01BBC007E618}"/>
              </a:ext>
            </a:extLst>
          </p:cNvPr>
          <p:cNvSpPr/>
          <p:nvPr/>
        </p:nvSpPr>
        <p:spPr>
          <a:xfrm>
            <a:off x="2510319" y="1777429"/>
            <a:ext cx="7171362" cy="2784297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FFDE3-A43A-F19A-4092-C553EA0BB45B}"/>
              </a:ext>
            </a:extLst>
          </p:cNvPr>
          <p:cNvSpPr txBox="1"/>
          <p:nvPr/>
        </p:nvSpPr>
        <p:spPr>
          <a:xfrm>
            <a:off x="4416175" y="2754078"/>
            <a:ext cx="3359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34069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109</TotalTime>
  <Words>52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MS UI Gothic</vt:lpstr>
      <vt:lpstr>Algerian</vt:lpstr>
      <vt:lpstr>Arial</vt:lpstr>
      <vt:lpstr>MS Shell Dlg 2</vt:lpstr>
      <vt:lpstr>Wingdings</vt:lpstr>
      <vt:lpstr>Wingdings 3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Samarpita Bhaumik</dc:creator>
  <cp:lastModifiedBy>Samarpita Bhaumik</cp:lastModifiedBy>
  <cp:revision>12</cp:revision>
  <dcterms:created xsi:type="dcterms:W3CDTF">2025-08-05T16:52:06Z</dcterms:created>
  <dcterms:modified xsi:type="dcterms:W3CDTF">2025-08-05T18:41:24Z</dcterms:modified>
</cp:coreProperties>
</file>