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935996" y="1179125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1008004" y="1178876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2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Database </a:t>
            </a:r>
            <a:r>
              <a:rPr lang="en-US" altLang="ko-KR" sz="2000" b="1" dirty="0"/>
              <a:t>mounted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인스턴스와</a:t>
            </a:r>
            <a:r>
              <a:rPr lang="ko-KR" altLang="en-US" sz="2000" dirty="0"/>
              <a:t> 데이터베이스 연결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PS1) </a:t>
            </a:r>
            <a:r>
              <a:rPr lang="ko-KR" altLang="en-US" sz="2000" dirty="0" smtClean="0"/>
              <a:t>데이터 </a:t>
            </a:r>
            <a:r>
              <a:rPr lang="ko-KR" altLang="en-US" sz="2000" dirty="0"/>
              <a:t>파일의 위치나 이름을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PS2</a:t>
            </a:r>
            <a:r>
              <a:rPr lang="en-US" altLang="ko-KR" sz="2000" dirty="0"/>
              <a:t>) </a:t>
            </a:r>
            <a:r>
              <a:rPr lang="ko-KR" altLang="en-US" sz="2000" dirty="0"/>
              <a:t>온라인 </a:t>
            </a:r>
            <a:r>
              <a:rPr lang="ko-KR" altLang="en-US" sz="2000" dirty="0" err="1"/>
              <a:t>리두</a:t>
            </a:r>
            <a:r>
              <a:rPr lang="ko-KR" altLang="en-US" sz="2000" dirty="0"/>
              <a:t> 로그 파일을 추가하거나 위치나 이름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PS3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아카이브</a:t>
            </a:r>
            <a:r>
              <a:rPr lang="ko-KR" altLang="en-US" sz="2000" dirty="0"/>
              <a:t> 옵션을 활성화나 비활성화 </a:t>
            </a:r>
            <a:r>
              <a:rPr lang="ko-KR" altLang="en-US" sz="2000" dirty="0" smtClean="0"/>
              <a:t>할 때 사용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PS4</a:t>
            </a:r>
            <a:r>
              <a:rPr lang="en-US" altLang="ko-KR" sz="2000" dirty="0"/>
              <a:t>) </a:t>
            </a:r>
            <a:r>
              <a:rPr lang="ko-KR" altLang="en-US" sz="2000" dirty="0"/>
              <a:t>전체 데이터베이스 복구 작업을 </a:t>
            </a:r>
            <a:r>
              <a:rPr lang="ko-KR" altLang="en-US" sz="2000" dirty="0" smtClean="0"/>
              <a:t>수행할 때 </a:t>
            </a:r>
            <a:r>
              <a:rPr lang="ko-KR" altLang="en-US" sz="2000" dirty="0"/>
              <a:t>사용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</a:rPr>
              <a:t>) startup </a:t>
            </a:r>
            <a:r>
              <a:rPr lang="en-US" altLang="ko-KR" sz="2000" dirty="0" smtClean="0">
                <a:solidFill>
                  <a:srgbClr val="FF0000"/>
                </a:solidFill>
              </a:rPr>
              <a:t>mount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935996" y="1179124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1008004" y="1178876"/>
            <a:ext cx="7200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3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Database </a:t>
            </a:r>
            <a:r>
              <a:rPr lang="en-US" altLang="ko-KR" sz="2000" b="1" dirty="0"/>
              <a:t>opened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사용자의 접속이 가능하게 온라인 로그파일과 </a:t>
            </a:r>
            <a:r>
              <a:rPr lang="ko-KR" altLang="en-US" sz="2000" dirty="0" smtClean="0"/>
              <a:t>데이터 </a:t>
            </a:r>
            <a:r>
              <a:rPr lang="ko-KR" altLang="en-US" sz="2000" dirty="0"/>
              <a:t>파일을 </a:t>
            </a:r>
            <a:r>
              <a:rPr lang="ko-KR" altLang="en-US" sz="2000" dirty="0" smtClean="0"/>
              <a:t>오픈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</a:rPr>
              <a:t>) alter database </a:t>
            </a:r>
            <a:r>
              <a:rPr lang="en-US" altLang="ko-KR" sz="2000" dirty="0" smtClean="0">
                <a:solidFill>
                  <a:srgbClr val="FF0000"/>
                </a:solidFill>
              </a:rPr>
              <a:t>open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827675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>
                <a:latin typeface="굴림" charset="-127"/>
                <a:ea typeface="굴림" charset="-127"/>
              </a:rPr>
              <a:t>종료 </a:t>
            </a:r>
            <a:r>
              <a:rPr lang="en-US" altLang="ko-KR" sz="2800" b="1">
                <a:latin typeface="굴림" charset="-127"/>
                <a:ea typeface="굴림" charset="-127"/>
              </a:rPr>
              <a:t>: </a:t>
            </a:r>
            <a:endParaRPr lang="en-US" altLang="ko-KR" sz="2800" b="1" smtClean="0">
              <a:latin typeface="굴림" charset="-127"/>
              <a:ea typeface="굴림" charset="-127"/>
            </a:endParaRPr>
          </a:p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OPEN </a:t>
            </a:r>
            <a:r>
              <a:rPr lang="en-US" altLang="ko-KR" sz="2800" b="1">
                <a:latin typeface="굴림" charset="-127"/>
                <a:ea typeface="굴림" charset="-127"/>
              </a:rPr>
              <a:t>-&gt; MOUNT -&gt; NOMOUNT -&gt; SHUTDOWN</a:t>
            </a:r>
          </a:p>
          <a:p>
            <a:pPr fontAlgn="base"/>
            <a:endParaRPr lang="en-US" altLang="ko-KR" sz="2800" b="1">
              <a:latin typeface="굴림" charset="-127"/>
              <a:ea typeface="굴림" charset="-127"/>
            </a:endParaRPr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836110"/>
            <a:ext cx="7200000" cy="4194216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8358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2000" b="1" dirty="0" smtClean="0"/>
              <a:t>1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Database Closed</a:t>
            </a:r>
          </a:p>
          <a:p>
            <a:pPr>
              <a:spcBef>
                <a:spcPct val="20000"/>
              </a:spcBef>
            </a:pPr>
            <a:r>
              <a:rPr lang="ko-KR" altLang="en-US" sz="2000" dirty="0" err="1" smtClean="0"/>
              <a:t>오라클에</a:t>
            </a:r>
            <a:r>
              <a:rPr lang="ko-KR" altLang="en-US" sz="2000" dirty="0" smtClean="0"/>
              <a:t> 더 이상의 접속 안됨</a:t>
            </a:r>
            <a:r>
              <a:rPr lang="en-US" altLang="ko-KR" sz="2000" dirty="0" smtClean="0"/>
              <a:t> </a:t>
            </a:r>
          </a:p>
          <a:p>
            <a:pPr>
              <a:spcBef>
                <a:spcPct val="20000"/>
              </a:spcBef>
            </a:pPr>
            <a:r>
              <a:rPr lang="ko-KR" altLang="en-US" sz="2000" dirty="0" smtClean="0"/>
              <a:t>모든 </a:t>
            </a:r>
            <a:r>
              <a:rPr lang="ko-KR" altLang="en-US" sz="2000" dirty="0"/>
              <a:t>사용자가 정상 종료하면 </a:t>
            </a:r>
            <a:r>
              <a:rPr lang="ko-KR" altLang="en-US" sz="2000" dirty="0" smtClean="0"/>
              <a:t>데이터베이스에 쓰기를 수행</a:t>
            </a:r>
            <a:endParaRPr lang="en-US" altLang="ko-KR" sz="2000" dirty="0" smtClean="0"/>
          </a:p>
          <a:p>
            <a:pPr>
              <a:spcBef>
                <a:spcPct val="20000"/>
              </a:spcBef>
            </a:pPr>
            <a:endParaRPr lang="en-US" altLang="ko-KR" sz="2000" b="1" dirty="0"/>
          </a:p>
          <a:p>
            <a:pPr>
              <a:spcBef>
                <a:spcPct val="20000"/>
              </a:spcBef>
            </a:pPr>
            <a:r>
              <a:rPr lang="en-US" altLang="ko-KR" sz="2000" b="1" dirty="0" smtClean="0"/>
              <a:t>2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Database dismounted</a:t>
            </a:r>
          </a:p>
          <a:p>
            <a:pPr>
              <a:spcBef>
                <a:spcPct val="20000"/>
              </a:spcBef>
            </a:pPr>
            <a:r>
              <a:rPr lang="ko-KR" altLang="en-US" sz="2000" dirty="0" err="1" smtClean="0"/>
              <a:t>인스턴스와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데이터베이스를 분리하고 컨트롤 파일을 닫는다</a:t>
            </a:r>
            <a:r>
              <a:rPr lang="en-US" altLang="ko-KR" sz="2000" dirty="0"/>
              <a:t>.</a:t>
            </a:r>
          </a:p>
          <a:p>
            <a:pPr>
              <a:spcBef>
                <a:spcPct val="20000"/>
              </a:spcBef>
            </a:pPr>
            <a:endParaRPr lang="en-US" altLang="ko-KR" sz="2000" b="1" dirty="0"/>
          </a:p>
          <a:p>
            <a:pPr>
              <a:spcBef>
                <a:spcPct val="20000"/>
              </a:spcBef>
            </a:pPr>
            <a:r>
              <a:rPr lang="en-US" altLang="ko-KR" sz="2000" b="1" dirty="0"/>
              <a:t>3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Oracle instance shutdown</a:t>
            </a:r>
          </a:p>
          <a:p>
            <a:pPr>
              <a:spcBef>
                <a:spcPct val="20000"/>
              </a:spcBef>
            </a:pPr>
            <a:r>
              <a:rPr lang="en-US" altLang="ko-KR" sz="2000" dirty="0" smtClean="0"/>
              <a:t>SGA</a:t>
            </a:r>
            <a:r>
              <a:rPr lang="ko-KR" altLang="en-US" sz="2000" dirty="0"/>
              <a:t>가 반환되고 백그라운드 프로세스 종료</a:t>
            </a:r>
          </a:p>
          <a:p>
            <a:pPr>
              <a:spcBef>
                <a:spcPct val="20000"/>
              </a:spcBef>
            </a:pPr>
            <a:endParaRPr lang="en-US" altLang="ko-KR" sz="2000" dirty="0" smtClean="0"/>
          </a:p>
          <a:p>
            <a:pPr>
              <a:spcBef>
                <a:spcPct val="20000"/>
              </a:spcBef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935996" y="1179124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1008004" y="1178876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endParaRPr lang="ko-KR" altLang="en-US" sz="2000" b="1"/>
          </a:p>
          <a:p>
            <a:pPr>
              <a:spcBef>
                <a:spcPct val="20000"/>
              </a:spcBef>
            </a:pPr>
            <a:r>
              <a:rPr lang="ko-KR" altLang="en-US" sz="2000" b="1"/>
              <a:t>종료 옵션</a:t>
            </a:r>
          </a:p>
          <a:p>
            <a:pPr>
              <a:spcBef>
                <a:spcPct val="20000"/>
              </a:spcBef>
            </a:pPr>
            <a:endParaRPr lang="ko-KR" altLang="en-US" sz="2000" b="1"/>
          </a:p>
          <a:p>
            <a:pPr>
              <a:spcBef>
                <a:spcPct val="20000"/>
              </a:spcBef>
            </a:pPr>
            <a:r>
              <a:rPr lang="en-US" altLang="ko-KR" sz="2000" b="1" err="1"/>
              <a:t>nomal</a:t>
            </a:r>
            <a:r>
              <a:rPr lang="en-US" altLang="ko-KR" sz="2000" b="1"/>
              <a:t> : </a:t>
            </a:r>
            <a:endParaRPr lang="en-US" altLang="ko-KR" sz="2000" b="1" smtClean="0"/>
          </a:p>
          <a:p>
            <a:pPr>
              <a:spcBef>
                <a:spcPct val="20000"/>
              </a:spcBef>
            </a:pPr>
            <a:r>
              <a:rPr lang="ko-KR" altLang="en-US" sz="2000" smtClean="0"/>
              <a:t>현재 </a:t>
            </a:r>
            <a:r>
              <a:rPr lang="ko-KR" altLang="en-US" sz="2000"/>
              <a:t>접속중인 모든 사용자가 정상 종료되면 </a:t>
            </a:r>
            <a:r>
              <a:rPr lang="en-US" altLang="ko-KR" sz="2000" err="1"/>
              <a:t>shundown</a:t>
            </a:r>
            <a:r>
              <a:rPr lang="en-US" altLang="ko-KR" sz="2000"/>
              <a:t> </a:t>
            </a:r>
            <a:r>
              <a:rPr lang="ko-KR" altLang="en-US" sz="2000"/>
              <a:t>수행</a:t>
            </a:r>
          </a:p>
          <a:p>
            <a:pPr>
              <a:spcBef>
                <a:spcPct val="20000"/>
              </a:spcBef>
            </a:pPr>
            <a:endParaRPr lang="ko-KR" altLang="en-US" sz="2000" b="1"/>
          </a:p>
          <a:p>
            <a:pPr>
              <a:spcBef>
                <a:spcPct val="20000"/>
              </a:spcBef>
            </a:pPr>
            <a:r>
              <a:rPr lang="en-US" altLang="ko-KR" sz="2000" b="1"/>
              <a:t>immediate : </a:t>
            </a:r>
            <a:endParaRPr lang="en-US" altLang="ko-KR" sz="2000" b="1" smtClean="0"/>
          </a:p>
          <a:p>
            <a:pPr>
              <a:spcBef>
                <a:spcPct val="20000"/>
              </a:spcBef>
            </a:pPr>
            <a:r>
              <a:rPr lang="ko-KR" altLang="en-US" sz="2000" smtClean="0"/>
              <a:t>진행중인 </a:t>
            </a:r>
            <a:r>
              <a:rPr lang="ko-KR" altLang="en-US" sz="2000"/>
              <a:t>트랜잭션의 수행이 완료되면 </a:t>
            </a:r>
            <a:r>
              <a:rPr lang="en-US" altLang="ko-KR" sz="2000"/>
              <a:t>shutdown </a:t>
            </a:r>
            <a:r>
              <a:rPr lang="ko-KR" altLang="en-US" sz="2000"/>
              <a:t>수행</a:t>
            </a:r>
          </a:p>
          <a:p>
            <a:pPr>
              <a:spcBef>
                <a:spcPct val="20000"/>
              </a:spcBef>
            </a:pPr>
            <a:endParaRPr lang="ko-KR" altLang="en-US" sz="2000" b="1"/>
          </a:p>
          <a:p>
            <a:pPr>
              <a:spcBef>
                <a:spcPct val="20000"/>
              </a:spcBef>
            </a:pPr>
            <a:r>
              <a:rPr lang="en-US" altLang="ko-KR" sz="2000" b="1"/>
              <a:t>abort : </a:t>
            </a:r>
            <a:endParaRPr lang="en-US" altLang="ko-KR" sz="2000" b="1" smtClean="0"/>
          </a:p>
          <a:p>
            <a:pPr>
              <a:spcBef>
                <a:spcPct val="20000"/>
              </a:spcBef>
            </a:pPr>
            <a:r>
              <a:rPr lang="ko-KR" altLang="en-US" sz="2000" smtClean="0"/>
              <a:t>명령이 </a:t>
            </a:r>
            <a:r>
              <a:rPr lang="ko-KR" altLang="en-US" sz="2000"/>
              <a:t>입력된 순간 모든 접속을 끊고 </a:t>
            </a:r>
            <a:r>
              <a:rPr lang="en-US" altLang="ko-KR" sz="2000"/>
              <a:t>shutdown </a:t>
            </a:r>
            <a:r>
              <a:rPr lang="ko-KR" altLang="en-US" sz="2000"/>
              <a:t>수행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568902" y="3108772"/>
            <a:ext cx="8088312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오라클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설치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접속 관련 파일 확인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4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리스너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동작 확인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532028" y="2838897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-32" y="2418209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>
          <a:xfrm>
            <a:off x="568902" y="2364234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접속 환경 확인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err="1" smtClean="0">
                <a:latin typeface="굴림" charset="-127"/>
                <a:ea typeface="굴림" charset="-127"/>
              </a:rPr>
              <a:t>오라클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설치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1</a:t>
            </a:r>
            <a:r>
              <a:rPr lang="en-US" altLang="ko-KR" sz="2000" b="1"/>
              <a:t>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회원 가입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2</a:t>
            </a:r>
            <a:r>
              <a:rPr lang="en-US" altLang="ko-KR" sz="2000" b="1"/>
              <a:t>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받기 </a:t>
            </a:r>
            <a:r>
              <a:rPr lang="en-US" altLang="ko-KR" sz="2000" b="1"/>
              <a:t>(</a:t>
            </a:r>
            <a:r>
              <a:rPr lang="en-US" altLang="ko-KR" sz="2000" b="1" err="1"/>
              <a:t>Xe</a:t>
            </a:r>
            <a:r>
              <a:rPr lang="en-US" altLang="ko-KR" sz="2000" b="1"/>
              <a:t>, Enterprise)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3</a:t>
            </a:r>
            <a:r>
              <a:rPr lang="en-US" altLang="ko-KR" sz="2000" b="1"/>
              <a:t>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설치 </a:t>
            </a:r>
            <a:r>
              <a:rPr lang="en-US" altLang="ko-KR" sz="2000" b="1"/>
              <a:t>(</a:t>
            </a:r>
            <a:r>
              <a:rPr lang="en-US" altLang="ko-KR" sz="2000" b="1" err="1"/>
              <a:t>Xe</a:t>
            </a:r>
            <a:r>
              <a:rPr lang="en-US" altLang="ko-KR" sz="2000" b="1" smtClean="0"/>
              <a:t>)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/>
              <a:t>4.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삭제 </a:t>
            </a:r>
            <a:r>
              <a:rPr lang="en-US" altLang="ko-KR" sz="2000" b="1"/>
              <a:t>(</a:t>
            </a:r>
            <a:r>
              <a:rPr lang="en-US" altLang="ko-KR" sz="2000" b="1" err="1"/>
              <a:t>Xe</a:t>
            </a:r>
            <a:r>
              <a:rPr lang="en-US" altLang="ko-KR" sz="2000" b="1" smtClean="0"/>
              <a:t>)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/>
              <a:t>5.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설치 </a:t>
            </a:r>
            <a:r>
              <a:rPr lang="en-US" altLang="ko-KR" sz="2000" b="1"/>
              <a:t>(Enterprise</a:t>
            </a:r>
            <a:r>
              <a:rPr lang="en-US" altLang="ko-KR" sz="2000" b="1" smtClean="0"/>
              <a:t>)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1285860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>
                <a:latin typeface="굴림" charset="-127"/>
                <a:ea typeface="굴림" charset="-127"/>
              </a:rPr>
              <a:t>접속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관련 파일 확인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2150279"/>
            <a:ext cx="7200000" cy="2862074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2150031"/>
            <a:ext cx="720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listener.ora :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서버 </a:t>
            </a:r>
            <a:r>
              <a:rPr lang="ko-KR" altLang="en-US" sz="2000" dirty="0" err="1"/>
              <a:t>리스너의</a:t>
            </a:r>
            <a:r>
              <a:rPr lang="ko-KR" altLang="en-US" sz="2000" dirty="0"/>
              <a:t> 설정과 관련된 파일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tnsnames.ora :</a:t>
            </a:r>
          </a:p>
          <a:p>
            <a:endParaRPr lang="en-US" altLang="ko-KR" sz="2000" dirty="0" smtClean="0"/>
          </a:p>
          <a:p>
            <a:pPr marL="0" indent="0"/>
            <a:r>
              <a:rPr lang="ko-KR" altLang="en-US" sz="2000" dirty="0" smtClean="0"/>
              <a:t>클라이언트가 </a:t>
            </a:r>
            <a:r>
              <a:rPr lang="ko-KR" altLang="en-US" sz="2000" dirty="0"/>
              <a:t>서버와 접속을 하려 </a:t>
            </a:r>
            <a:r>
              <a:rPr lang="ko-KR" altLang="en-US" sz="2000" dirty="0" smtClean="0"/>
              <a:t>할 때 </a:t>
            </a:r>
            <a:r>
              <a:rPr lang="ko-KR" altLang="en-US" sz="2000" dirty="0"/>
              <a:t>필요한 정보를 </a:t>
            </a:r>
            <a:endParaRPr lang="en-US" altLang="ko-KR" sz="2000" dirty="0" smtClean="0"/>
          </a:p>
          <a:p>
            <a:pPr marL="0" indent="0"/>
            <a:r>
              <a:rPr lang="ko-KR" altLang="en-US" sz="2000" dirty="0" smtClean="0"/>
              <a:t>설정하는 </a:t>
            </a:r>
            <a:r>
              <a:rPr lang="ko-KR" altLang="en-US" sz="2000" dirty="0"/>
              <a:t>파일</a:t>
            </a:r>
          </a:p>
          <a:p>
            <a:endParaRPr lang="en-US" altLang="ko-KR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err="1" smtClean="0">
                <a:latin typeface="굴림" charset="-127"/>
                <a:ea typeface="굴림" charset="-127"/>
              </a:rPr>
              <a:t>리스너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동작 확인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윈도우 실행창에 </a:t>
            </a:r>
            <a:r>
              <a:rPr lang="en-US" altLang="ko-KR" sz="2000" b="1" dirty="0" err="1" smtClean="0"/>
              <a:t>cmd</a:t>
            </a:r>
            <a:r>
              <a:rPr lang="ko-KR" altLang="en-US" sz="2000" b="1" dirty="0" smtClean="0"/>
              <a:t>라고 입력을 하여 커맨드 창을 실행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2. </a:t>
            </a:r>
            <a:r>
              <a:rPr lang="en-US" altLang="ko-KR" sz="2000" b="1" dirty="0" err="1" smtClean="0"/>
              <a:t>lsnrctl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명령으로 </a:t>
            </a:r>
            <a:r>
              <a:rPr lang="ko-KR" altLang="en-US" sz="2000" b="1" dirty="0" err="1"/>
              <a:t>리스너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관리창</a:t>
            </a:r>
            <a:r>
              <a:rPr lang="ko-KR" altLang="en-US" sz="2000" b="1" dirty="0"/>
              <a:t> 접속</a:t>
            </a:r>
          </a:p>
          <a:p>
            <a:r>
              <a:rPr lang="en-US" altLang="ko-KR" sz="2000" dirty="0" smtClean="0"/>
              <a:t>C:\&gt;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lsnrctl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b="1" dirty="0" smtClean="0"/>
              <a:t>3. Status </a:t>
            </a:r>
            <a:r>
              <a:rPr lang="ko-KR" altLang="en-US" sz="2000" b="1" dirty="0" smtClean="0"/>
              <a:t>명령으로 </a:t>
            </a:r>
            <a:r>
              <a:rPr lang="ko-KR" altLang="en-US" sz="2000" b="1" dirty="0" err="1" smtClean="0"/>
              <a:t>리스너</a:t>
            </a:r>
            <a:r>
              <a:rPr lang="ko-KR" altLang="en-US" sz="2000" b="1" dirty="0" smtClean="0"/>
              <a:t> 상태 확인</a:t>
            </a:r>
            <a:endParaRPr lang="en-US" altLang="ko-KR" sz="2000" b="1" dirty="0"/>
          </a:p>
          <a:p>
            <a:r>
              <a:rPr lang="en-US" altLang="ko-KR" sz="2000" dirty="0" smtClean="0"/>
              <a:t>LSNRCTL</a:t>
            </a:r>
            <a:r>
              <a:rPr lang="en-US" altLang="ko-KR" sz="2000" dirty="0"/>
              <a:t>&gt; </a:t>
            </a:r>
            <a:r>
              <a:rPr lang="en-US" altLang="ko-KR" sz="2000" dirty="0" smtClean="0">
                <a:solidFill>
                  <a:srgbClr val="FF0000"/>
                </a:solidFill>
              </a:rPr>
              <a:t>status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확인하였으면 </a:t>
            </a:r>
            <a:r>
              <a:rPr lang="en-US" altLang="ko-KR" sz="2000" b="1" dirty="0" smtClean="0"/>
              <a:t>exit </a:t>
            </a:r>
            <a:r>
              <a:rPr lang="ko-KR" altLang="en-US" sz="2000" b="1" dirty="0" smtClean="0"/>
              <a:t>명령으로 </a:t>
            </a:r>
            <a:r>
              <a:rPr lang="ko-KR" altLang="en-US" sz="2000" b="1" dirty="0" err="1" smtClean="0"/>
              <a:t>리스너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관리창을</a:t>
            </a:r>
            <a:r>
              <a:rPr lang="ko-KR" altLang="en-US" sz="2000" b="1" dirty="0" smtClean="0"/>
              <a:t> 빠져나감</a:t>
            </a:r>
            <a:endParaRPr lang="ko-KR" altLang="en-US" sz="2000" b="1" dirty="0"/>
          </a:p>
          <a:p>
            <a:r>
              <a:rPr lang="en-US" altLang="ko-KR" sz="2000" dirty="0"/>
              <a:t>LSNRCTL&gt; </a:t>
            </a:r>
            <a:r>
              <a:rPr lang="en-US" altLang="ko-KR" sz="2000" dirty="0" smtClean="0">
                <a:solidFill>
                  <a:srgbClr val="FF0000"/>
                </a:solidFill>
              </a:rPr>
              <a:t>exit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빠져나간다</a:t>
            </a:r>
            <a:r>
              <a:rPr lang="en-US" altLang="ko-KR" sz="2000" dirty="0"/>
              <a:t>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568902" y="3108772"/>
            <a:ext cx="8088312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접속계정 바꾸기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여러 서버 접속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오라클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유틸리티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32028" y="2838897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-32" y="2418209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2364234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err="1" smtClean="0">
                <a:latin typeface="+mj-lt"/>
                <a:ea typeface="+mj-ea"/>
                <a:cs typeface="+mj-cs"/>
              </a:rPr>
              <a:t>오라클</a:t>
            </a: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 접속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접속계정 바꾸기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HR </a:t>
            </a:r>
            <a:r>
              <a:rPr lang="ko-KR" altLang="en-US" sz="2000" b="1" dirty="0"/>
              <a:t>계정 </a:t>
            </a:r>
            <a:r>
              <a:rPr lang="ko-KR" altLang="en-US" sz="2000" b="1" dirty="0" smtClean="0"/>
              <a:t>활성화 방법</a:t>
            </a:r>
            <a:endParaRPr lang="ko-KR" altLang="en-US" sz="2000" b="1" dirty="0"/>
          </a:p>
          <a:p>
            <a:endParaRPr lang="ko-KR" altLang="en-US" sz="2000" b="1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명령 </a:t>
            </a:r>
            <a:r>
              <a:rPr lang="en-US" altLang="ko-KR" sz="2000" b="1" dirty="0">
                <a:solidFill>
                  <a:srgbClr val="FF0000"/>
                </a:solidFill>
              </a:rPr>
              <a:t>: alter user hr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  identified by hr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  account unlock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1. SQL*PLUS</a:t>
            </a:r>
            <a:r>
              <a:rPr lang="ko-KR" altLang="en-US" sz="2000" b="1" dirty="0" smtClean="0"/>
              <a:t>를 이용하여 </a:t>
            </a:r>
            <a:r>
              <a:rPr lang="en-US" altLang="ko-KR" sz="2000" b="1" dirty="0" smtClean="0"/>
              <a:t>SYSTEM </a:t>
            </a:r>
            <a:r>
              <a:rPr lang="ko-KR" altLang="en-US" sz="2000" b="1" dirty="0" smtClean="0"/>
              <a:t>계정 접속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위의 계정 바꾸기 명령을 이용하여 </a:t>
            </a:r>
            <a:r>
              <a:rPr lang="en-US" altLang="ko-KR" sz="2000" b="1" dirty="0" smtClean="0"/>
              <a:t>HR </a:t>
            </a:r>
            <a:r>
              <a:rPr lang="ko-KR" altLang="en-US" sz="2000" b="1" dirty="0" smtClean="0"/>
              <a:t>계정 활성화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3. DISC</a:t>
            </a:r>
            <a:r>
              <a:rPr lang="ko-KR" altLang="en-US" sz="2000" b="1" dirty="0" smtClean="0"/>
              <a:t>명령을 이용한 </a:t>
            </a:r>
            <a:r>
              <a:rPr lang="en-US" altLang="ko-KR" sz="2000" b="1" dirty="0" smtClean="0"/>
              <a:t>SYSTEM </a:t>
            </a:r>
            <a:r>
              <a:rPr lang="ko-KR" altLang="en-US" sz="2000" b="1" dirty="0" smtClean="0"/>
              <a:t>계정 접속 해제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4. HR </a:t>
            </a:r>
            <a:r>
              <a:rPr lang="ko-KR" altLang="en-US" sz="2000" b="1" dirty="0" smtClean="0"/>
              <a:t>계정으로 재 접속</a:t>
            </a:r>
            <a:endParaRPr lang="en-US" altLang="ko-KR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</a:rPr>
              <a:t>오라클</a:t>
            </a:r>
            <a:r>
              <a:rPr lang="ko-KR" altLang="en-US" b="1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j-ea"/>
              </a:rPr>
              <a:t>아키텍처</a:t>
            </a:r>
            <a:endParaRPr lang="en-US" altLang="ko-KR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en-US" altLang="ko-KR" b="1" dirty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</a:rPr>
              <a:t>오라클</a:t>
            </a:r>
            <a:r>
              <a:rPr lang="ko-KR" altLang="en-US" b="1" dirty="0">
                <a:solidFill>
                  <a:srgbClr val="000000"/>
                </a:solidFill>
                <a:latin typeface="+mj-ea"/>
              </a:rPr>
              <a:t> 구동 </a:t>
            </a:r>
            <a:r>
              <a:rPr lang="ko-KR" altLang="en-US" b="1" dirty="0" smtClean="0">
                <a:solidFill>
                  <a:srgbClr val="000000"/>
                </a:solidFill>
                <a:latin typeface="+mj-ea"/>
              </a:rPr>
              <a:t>원리</a:t>
            </a:r>
            <a:endParaRPr lang="en-US" altLang="ko-KR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b="1" dirty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b="1" dirty="0">
                <a:solidFill>
                  <a:srgbClr val="000000"/>
                </a:solidFill>
                <a:latin typeface="+mj-ea"/>
              </a:rPr>
              <a:t>접속 환경 </a:t>
            </a:r>
            <a:r>
              <a:rPr lang="ko-KR" altLang="en-US" b="1" dirty="0" smtClean="0">
                <a:solidFill>
                  <a:srgbClr val="000000"/>
                </a:solidFill>
                <a:latin typeface="+mj-ea"/>
              </a:rPr>
              <a:t>확인</a:t>
            </a:r>
            <a:endParaRPr lang="en-US" altLang="ko-KR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b="1" dirty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</a:rPr>
              <a:t>오라클</a:t>
            </a:r>
            <a:r>
              <a:rPr lang="ko-KR" altLang="en-US" b="1" dirty="0">
                <a:solidFill>
                  <a:srgbClr val="000000"/>
                </a:solidFill>
                <a:latin typeface="+mj-ea"/>
              </a:rPr>
              <a:t> 접속</a:t>
            </a:r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1-1.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접속계정 바꾸기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앞의 방법이 </a:t>
            </a:r>
            <a:r>
              <a:rPr lang="ko-KR" altLang="en-US" sz="2000" b="1" dirty="0" err="1" smtClean="0"/>
              <a:t>안될시엔</a:t>
            </a:r>
            <a:r>
              <a:rPr lang="en-US" altLang="ko-KR" sz="2000" b="1" dirty="0" smtClean="0"/>
              <a:t>..</a:t>
            </a:r>
          </a:p>
          <a:p>
            <a:endParaRPr lang="ko-KR" altLang="en-US" sz="2000" b="1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명령 </a:t>
            </a:r>
            <a:r>
              <a:rPr lang="en-US" altLang="ko-KR" sz="2000" b="1" dirty="0">
                <a:solidFill>
                  <a:srgbClr val="FF0000"/>
                </a:solidFill>
              </a:rPr>
              <a:t>: alter user hr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  identified by hr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  account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unlock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   /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1590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여러 서버에 접속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서버 접속정보가 존재하는 </a:t>
            </a:r>
            <a:r>
              <a:rPr lang="en-US" altLang="ko-KR" sz="2000" b="1" dirty="0" smtClean="0"/>
              <a:t>TNSNAMES.ORA </a:t>
            </a:r>
            <a:r>
              <a:rPr lang="ko-KR" altLang="en-US" sz="2000" b="1" dirty="0" smtClean="0"/>
              <a:t>파일 수정</a:t>
            </a:r>
            <a:endParaRPr lang="ko-KR" altLang="en-US" sz="2000" dirty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ORCL</a:t>
            </a:r>
            <a:r>
              <a:rPr lang="en-US" altLang="ko-KR" sz="1400" dirty="0"/>
              <a:t>=</a:t>
            </a:r>
          </a:p>
          <a:p>
            <a:r>
              <a:rPr lang="en-US" altLang="ko-KR" sz="1400" dirty="0"/>
              <a:t>	(DESCRIPTION=</a:t>
            </a:r>
          </a:p>
          <a:p>
            <a:r>
              <a:rPr lang="en-US" altLang="ko-KR" sz="1400" dirty="0"/>
              <a:t>		(ADDRESS=</a:t>
            </a:r>
          </a:p>
          <a:p>
            <a:r>
              <a:rPr lang="en-US" altLang="ko-KR" sz="1400" dirty="0"/>
              <a:t>			(PROTOCOL=TCP)</a:t>
            </a:r>
          </a:p>
          <a:p>
            <a:r>
              <a:rPr lang="en-US" altLang="ko-KR" sz="1400" dirty="0"/>
              <a:t>			(HOST=XXX.XXX.XXX.XXX)</a:t>
            </a:r>
          </a:p>
          <a:p>
            <a:r>
              <a:rPr lang="en-US" altLang="ko-KR" sz="1400" dirty="0"/>
              <a:t>			(PORT=1521)</a:t>
            </a:r>
          </a:p>
          <a:p>
            <a:r>
              <a:rPr lang="en-US" altLang="ko-KR" sz="1400" dirty="0"/>
              <a:t>		)</a:t>
            </a:r>
          </a:p>
          <a:p>
            <a:r>
              <a:rPr lang="en-US" altLang="ko-KR" sz="1400" dirty="0"/>
              <a:t>		(CONNECT_DATA=</a:t>
            </a:r>
          </a:p>
          <a:p>
            <a:r>
              <a:rPr lang="en-US" altLang="ko-KR" sz="1400" dirty="0"/>
              <a:t>			(SERVER=dedicated)</a:t>
            </a:r>
          </a:p>
          <a:p>
            <a:r>
              <a:rPr lang="en-US" altLang="ko-KR" sz="1400" dirty="0"/>
              <a:t>			(SERVICE_NAME=</a:t>
            </a:r>
            <a:r>
              <a:rPr lang="en-US" altLang="ko-KR" sz="1400" dirty="0" err="1">
                <a:solidFill>
                  <a:srgbClr val="FF0000"/>
                </a:solidFill>
              </a:rPr>
              <a:t>orcl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		)</a:t>
            </a:r>
          </a:p>
          <a:p>
            <a:r>
              <a:rPr lang="en-US" altLang="ko-KR" sz="1400" dirty="0"/>
              <a:t>	)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서버 명을 이용한 접속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en-US" altLang="ko-KR" sz="2000" b="1" dirty="0" err="1" smtClean="0"/>
              <a:t>conn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hr/hr</a:t>
            </a:r>
            <a:r>
              <a:rPr lang="en-US" altLang="ko-KR" sz="2000" b="1" dirty="0">
                <a:solidFill>
                  <a:srgbClr val="FF0000"/>
                </a:solidFill>
              </a:rPr>
              <a:t>@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서버명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err="1" smtClean="0">
                <a:latin typeface="굴림" charset="-127"/>
                <a:ea typeface="굴림" charset="-127"/>
              </a:rPr>
              <a:t>오라클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유틸리티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/>
              <a:t>SQL*PLUS </a:t>
            </a:r>
            <a:r>
              <a:rPr lang="en-US" altLang="ko-KR" sz="2000" b="1"/>
              <a:t>: </a:t>
            </a:r>
            <a:endParaRPr lang="en-US" altLang="ko-KR" sz="2000" b="1" smtClean="0"/>
          </a:p>
          <a:p>
            <a:pPr marL="0" indent="0"/>
            <a:r>
              <a:rPr lang="ko-KR" altLang="en-US" sz="2000" smtClean="0"/>
              <a:t>기본적으로 제공되는 프로그램</a:t>
            </a:r>
            <a:endParaRPr lang="en-US" altLang="ko-KR" sz="2000" smtClean="0"/>
          </a:p>
          <a:p>
            <a:pPr marL="0" indent="0"/>
            <a:endParaRPr lang="ko-KR" altLang="en-US" sz="2000" b="1"/>
          </a:p>
          <a:p>
            <a:r>
              <a:rPr lang="en-US" altLang="ko-KR" sz="2000" b="1"/>
              <a:t>TOAD : </a:t>
            </a:r>
            <a:endParaRPr lang="en-US" altLang="ko-KR" sz="2000" b="1" smtClean="0"/>
          </a:p>
          <a:p>
            <a:r>
              <a:rPr lang="ko-KR" altLang="en-US" sz="2000" smtClean="0"/>
              <a:t>대표적인 </a:t>
            </a:r>
            <a:r>
              <a:rPr lang="ko-KR" altLang="en-US" sz="2000" err="1"/>
              <a:t>오라클</a:t>
            </a:r>
            <a:r>
              <a:rPr lang="ko-KR" altLang="en-US" sz="2000"/>
              <a:t> 유틸리티</a:t>
            </a:r>
          </a:p>
          <a:p>
            <a:endParaRPr lang="ko-KR" altLang="en-US" sz="2000" b="1"/>
          </a:p>
          <a:p>
            <a:r>
              <a:rPr lang="en-US" altLang="ko-KR" sz="2000" b="1"/>
              <a:t>ORACLE SQL DEVELOPER : </a:t>
            </a:r>
            <a:endParaRPr lang="en-US" altLang="ko-KR" sz="2000" b="1" smtClean="0"/>
          </a:p>
          <a:p>
            <a:r>
              <a:rPr lang="ko-KR" altLang="en-US" sz="2000" err="1" smtClean="0"/>
              <a:t>오라클에서</a:t>
            </a:r>
            <a:r>
              <a:rPr lang="ko-KR" altLang="en-US" sz="2000" smtClean="0"/>
              <a:t> </a:t>
            </a:r>
            <a:r>
              <a:rPr lang="ko-KR" altLang="en-US" sz="2000"/>
              <a:t>제공하는 무료 유틸리티</a:t>
            </a:r>
          </a:p>
          <a:p>
            <a:endParaRPr lang="ko-KR" altLang="en-US" sz="2000" b="1"/>
          </a:p>
          <a:p>
            <a:r>
              <a:rPr lang="en-US" altLang="ko-KR" sz="2000" b="1" err="1"/>
              <a:t>WinSQL</a:t>
            </a:r>
            <a:r>
              <a:rPr lang="en-US" altLang="ko-KR" sz="2000" b="1"/>
              <a:t> : </a:t>
            </a:r>
            <a:endParaRPr lang="en-US" altLang="ko-KR" sz="2000" b="1" smtClean="0"/>
          </a:p>
          <a:p>
            <a:r>
              <a:rPr lang="en-US" altLang="ko-KR" sz="2000" smtClean="0"/>
              <a:t>ODBC</a:t>
            </a:r>
            <a:r>
              <a:rPr lang="ko-KR" altLang="en-US" sz="2000"/>
              <a:t>를 이용한 데이터베이스 </a:t>
            </a:r>
            <a:r>
              <a:rPr lang="ko-KR" altLang="en-US" sz="2000" smtClean="0"/>
              <a:t>유틸리티</a:t>
            </a:r>
            <a:endParaRPr lang="en-US" altLang="ko-KR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563459" y="3030530"/>
            <a:ext cx="8088312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파일 저장 부분</a:t>
            </a:r>
            <a:endParaRPr kumimoji="0"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메모리 부분</a:t>
            </a:r>
            <a:endParaRPr kumimoji="0"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프로세스 부분</a:t>
            </a:r>
            <a:endParaRPr kumimoji="0"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544003" y="2760655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5475" y="2339967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63459" y="2285992"/>
            <a:ext cx="244810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dirty="0" err="1" smtClean="0">
                <a:latin typeface="+mj-lt"/>
                <a:ea typeface="+mj-ea"/>
                <a:cs typeface="+mj-cs"/>
              </a:rPr>
              <a:t>오라클</a:t>
            </a:r>
            <a:r>
              <a:rPr kumimoji="0" lang="ko-KR" altLang="en-US" sz="2400" b="1" dirty="0" smtClean="0">
                <a:latin typeface="+mj-lt"/>
                <a:ea typeface="+mj-ea"/>
                <a:cs typeface="+mj-cs"/>
              </a:rPr>
              <a:t> 아키텍처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46967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1">
              <a:buFontTx/>
              <a:buNone/>
            </a:pPr>
            <a:r>
              <a:rPr lang="ko-KR" altLang="en-US" sz="2800" b="1" err="1" smtClean="0">
                <a:latin typeface="굴림" charset="-127"/>
                <a:ea typeface="굴림" charset="-127"/>
              </a:rPr>
              <a:t>오라클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아키텍처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pic>
        <p:nvPicPr>
          <p:cNvPr id="9" name="Picture 2" descr="http://ss64.com/ora/oracle_11g_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149" y="1317398"/>
            <a:ext cx="8136904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1">
              <a:buFontTx/>
              <a:buNone/>
            </a:pPr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파일 저장 부분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smtClean="0"/>
              <a:t>물리적 </a:t>
            </a:r>
            <a:r>
              <a:rPr lang="ko-KR" altLang="en-US" sz="2000" b="1"/>
              <a:t>구조</a:t>
            </a:r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smtClean="0"/>
              <a:t>데이터 </a:t>
            </a:r>
            <a:r>
              <a:rPr lang="ko-KR" altLang="en-US" sz="2000" b="1"/>
              <a:t>파일 </a:t>
            </a:r>
            <a:r>
              <a:rPr lang="en-US" altLang="ko-KR" sz="2000" b="1"/>
              <a:t>: </a:t>
            </a:r>
            <a:r>
              <a:rPr lang="ko-KR" altLang="en-US" sz="2000" b="1"/>
              <a:t>데이터베이스의 실제 데이터가 포함된 파일</a:t>
            </a:r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err="1" smtClean="0"/>
              <a:t>리두</a:t>
            </a:r>
            <a:r>
              <a:rPr lang="ko-KR" altLang="en-US" sz="2000" b="1" smtClean="0"/>
              <a:t> </a:t>
            </a:r>
            <a:r>
              <a:rPr lang="ko-KR" altLang="en-US" sz="2000" b="1"/>
              <a:t>로그 파일 </a:t>
            </a:r>
            <a:r>
              <a:rPr lang="en-US" altLang="ko-KR" sz="2000" b="1"/>
              <a:t>: </a:t>
            </a:r>
            <a:r>
              <a:rPr lang="ko-KR" altLang="en-US" sz="2000" b="1" smtClean="0"/>
              <a:t>데이터의 </a:t>
            </a:r>
            <a:r>
              <a:rPr lang="ko-KR" altLang="en-US" sz="2000" b="1"/>
              <a:t>변경 사항을 기록한 </a:t>
            </a:r>
            <a:r>
              <a:rPr lang="ko-KR" altLang="en-US" sz="2000" b="1" smtClean="0"/>
              <a:t>파일</a:t>
            </a:r>
            <a:endParaRPr lang="ko-KR" altLang="en-US" sz="2000" b="1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smtClean="0"/>
              <a:t>컨트롤 </a:t>
            </a:r>
            <a:r>
              <a:rPr lang="ko-KR" altLang="en-US" sz="2000" b="1"/>
              <a:t>파일 </a:t>
            </a:r>
            <a:r>
              <a:rPr lang="en-US" altLang="ko-KR" sz="2000" b="1"/>
              <a:t>: </a:t>
            </a:r>
            <a:r>
              <a:rPr lang="ko-KR" altLang="en-US" sz="2000" b="1" err="1"/>
              <a:t>테이터베이스</a:t>
            </a:r>
            <a:r>
              <a:rPr lang="ko-KR" altLang="en-US" sz="2000" b="1"/>
              <a:t> </a:t>
            </a:r>
            <a:r>
              <a:rPr lang="ko-KR" altLang="en-US" sz="2000" b="1" err="1"/>
              <a:t>무결성을</a:t>
            </a:r>
            <a:r>
              <a:rPr lang="ko-KR" altLang="en-US" sz="2000" b="1"/>
              <a:t> </a:t>
            </a:r>
            <a:r>
              <a:rPr lang="ko-KR" altLang="en-US" sz="2000" b="1" smtClean="0"/>
              <a:t>관리하는 파일</a:t>
            </a:r>
            <a:endParaRPr lang="ko-KR" altLang="en-US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smtClean="0"/>
              <a:t>논리적 </a:t>
            </a:r>
            <a:r>
              <a:rPr lang="ko-KR" altLang="en-US" sz="2000" b="1"/>
              <a:t>구조</a:t>
            </a:r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smtClean="0"/>
              <a:t>데이터 </a:t>
            </a:r>
            <a:r>
              <a:rPr lang="ko-KR" altLang="en-US" sz="2000" b="1"/>
              <a:t>블록 </a:t>
            </a:r>
            <a:r>
              <a:rPr lang="en-US" altLang="ko-KR" sz="2000" b="1"/>
              <a:t>&lt; </a:t>
            </a:r>
            <a:r>
              <a:rPr lang="ko-KR" altLang="en-US" sz="2000" b="1" err="1"/>
              <a:t>익스텐트</a:t>
            </a:r>
            <a:r>
              <a:rPr lang="ko-KR" altLang="en-US" sz="2000" b="1"/>
              <a:t> </a:t>
            </a:r>
            <a:r>
              <a:rPr lang="en-US" altLang="ko-KR" sz="2000" b="1"/>
              <a:t>&lt; </a:t>
            </a:r>
            <a:r>
              <a:rPr lang="ko-KR" altLang="en-US" sz="2000" b="1"/>
              <a:t>세그먼트 </a:t>
            </a:r>
            <a:r>
              <a:rPr lang="en-US" altLang="ko-KR" sz="2000" b="1"/>
              <a:t>&lt; </a:t>
            </a:r>
            <a:r>
              <a:rPr lang="ko-KR" altLang="en-US" sz="2000" b="1"/>
              <a:t>테이블 </a:t>
            </a:r>
            <a:r>
              <a:rPr lang="ko-KR" altLang="en-US" sz="2000" b="1" smtClean="0"/>
              <a:t>스페이스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1">
              <a:buFontTx/>
              <a:buNone/>
            </a:pPr>
            <a:r>
              <a:rPr lang="en-US" altLang="ko-KR" sz="2800" b="1">
                <a:latin typeface="굴림" charset="-127"/>
                <a:ea typeface="굴림" charset="-127"/>
              </a:rPr>
              <a:t>2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메모리 부분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시스템 </a:t>
            </a:r>
            <a:r>
              <a:rPr lang="ko-KR" altLang="en-US" sz="2000" b="1" dirty="0"/>
              <a:t>공유 영역</a:t>
            </a:r>
            <a:r>
              <a:rPr lang="en-US" altLang="ko-KR" sz="2000" b="1" dirty="0"/>
              <a:t>(SGA) </a:t>
            </a:r>
            <a:endParaRPr lang="en-US" altLang="ko-KR" sz="2000" b="1" dirty="0" smtClean="0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dirty="0" smtClean="0"/>
              <a:t>필</a:t>
            </a:r>
            <a:r>
              <a:rPr lang="ko-KR" altLang="en-US" sz="2000" b="1" dirty="0"/>
              <a:t>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/>
              <a:t>데이터베이스 </a:t>
            </a:r>
            <a:r>
              <a:rPr lang="ko-KR" altLang="en-US" sz="2000" b="1" dirty="0" smtClean="0"/>
              <a:t>버퍼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/>
              <a:t>리두</a:t>
            </a:r>
            <a:r>
              <a:rPr lang="ko-KR" altLang="en-US" sz="2000" b="1" dirty="0"/>
              <a:t> 로그 </a:t>
            </a:r>
            <a:r>
              <a:rPr lang="ko-KR" altLang="en-US" sz="2000" b="1" dirty="0" smtClean="0"/>
              <a:t>버퍼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공유 풀</a:t>
            </a:r>
            <a:endParaRPr lang="en-US" altLang="ko-KR" sz="2000" b="1" dirty="0" smtClean="0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dirty="0" smtClean="0"/>
              <a:t>옵션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대용량 </a:t>
            </a:r>
            <a:r>
              <a:rPr lang="ko-KR" altLang="en-US" sz="2000" b="1" dirty="0"/>
              <a:t>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자바 </a:t>
            </a:r>
            <a:r>
              <a:rPr lang="ko-KR" altLang="en-US" sz="2000" b="1" dirty="0" smtClean="0"/>
              <a:t>풀</a:t>
            </a:r>
            <a:endParaRPr lang="en-US" altLang="ko-KR" sz="2000" b="1" dirty="0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프로그램 </a:t>
            </a:r>
            <a:r>
              <a:rPr lang="ko-KR" altLang="en-US" sz="2000" b="1" dirty="0"/>
              <a:t>공유 </a:t>
            </a:r>
            <a:r>
              <a:rPr lang="ko-KR" altLang="en-US" sz="2000" b="1" dirty="0" smtClean="0"/>
              <a:t>영역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PGA) </a:t>
            </a:r>
            <a:endParaRPr lang="en-US" altLang="ko-KR" sz="2000" b="1" dirty="0" smtClean="0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dirty="0" smtClean="0"/>
              <a:t>세션 </a:t>
            </a:r>
            <a:r>
              <a:rPr lang="ko-KR" altLang="en-US" sz="2000" b="1" dirty="0"/>
              <a:t>변수를 포함하는 </a:t>
            </a:r>
            <a:r>
              <a:rPr lang="ko-KR" altLang="en-US" sz="2000" b="1" dirty="0" smtClean="0"/>
              <a:t>저장 </a:t>
            </a:r>
            <a:r>
              <a:rPr lang="ko-KR" altLang="en-US" sz="2000" b="1" dirty="0"/>
              <a:t>공간 </a:t>
            </a:r>
            <a:r>
              <a:rPr lang="en-US" altLang="ko-KR" sz="2000" b="1" dirty="0"/>
              <a:t>+ </a:t>
            </a:r>
            <a:r>
              <a:rPr lang="ko-KR" altLang="en-US" sz="2000" b="1" dirty="0" smtClean="0"/>
              <a:t>사용자 </a:t>
            </a:r>
            <a:r>
              <a:rPr lang="ko-KR" altLang="en-US" sz="2000" b="1" dirty="0"/>
              <a:t>공유 영역</a:t>
            </a:r>
            <a:r>
              <a:rPr lang="en-US" altLang="ko-KR" sz="2000" b="1" dirty="0"/>
              <a:t>(UGA)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1">
              <a:buFontTx/>
              <a:buNone/>
            </a:pPr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프로세스 부분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err="1" smtClean="0"/>
              <a:t>오라클</a:t>
            </a:r>
            <a:r>
              <a:rPr lang="ko-KR" altLang="en-US" sz="2000" b="1" smtClean="0"/>
              <a:t> </a:t>
            </a:r>
            <a:r>
              <a:rPr lang="ko-KR" altLang="en-US" sz="2000" b="1"/>
              <a:t>프로세스 </a:t>
            </a:r>
            <a:endParaRPr lang="en-US" altLang="ko-KR" sz="2000" b="1" smtClean="0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= </a:t>
            </a:r>
            <a:r>
              <a:rPr lang="ko-KR" altLang="en-US" sz="2000" b="1"/>
              <a:t>사용자 프로세스 </a:t>
            </a:r>
            <a:r>
              <a:rPr lang="en-US" altLang="ko-KR" sz="2000" b="1"/>
              <a:t>+ </a:t>
            </a:r>
            <a:r>
              <a:rPr lang="ko-KR" altLang="en-US" sz="2000" b="1"/>
              <a:t>서버 프로세스 </a:t>
            </a:r>
            <a:r>
              <a:rPr lang="en-US" altLang="ko-KR" sz="2000" b="1"/>
              <a:t>+ </a:t>
            </a:r>
            <a:r>
              <a:rPr lang="ko-KR" altLang="en-US" sz="2000" b="1"/>
              <a:t>백그라운드 </a:t>
            </a:r>
            <a:r>
              <a:rPr lang="ko-KR" altLang="en-US" sz="2000" b="1" smtClean="0"/>
              <a:t>프로세스</a:t>
            </a:r>
            <a:endParaRPr lang="en-US" altLang="ko-KR" sz="2000" b="1" smtClean="0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smtClean="0"/>
              <a:t>주요 </a:t>
            </a:r>
            <a:r>
              <a:rPr lang="ko-KR" altLang="en-US" sz="2000" b="1"/>
              <a:t>프로세스</a:t>
            </a:r>
          </a:p>
          <a:p>
            <a:pPr marL="268288" indent="0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SMON, PMON, DIAG, VKTM, </a:t>
            </a:r>
            <a:r>
              <a:rPr lang="en-US" altLang="ko-KR" sz="2000" b="1" err="1" smtClean="0"/>
              <a:t>DBWn</a:t>
            </a:r>
            <a:r>
              <a:rPr lang="en-US" altLang="ko-KR" sz="2000" b="1" smtClean="0"/>
              <a:t>, CKPT, LGWR, </a:t>
            </a:r>
            <a:r>
              <a:rPr lang="en-US" altLang="ko-KR" sz="2000" b="1" err="1" smtClean="0"/>
              <a:t>ACRn</a:t>
            </a:r>
            <a:r>
              <a:rPr lang="en-US" altLang="ko-KR" sz="2000" b="1" smtClean="0"/>
              <a:t>, RECO, RVWR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568902" y="3324215"/>
            <a:ext cx="8088312" cy="95410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시작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종료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32028" y="305434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-32" y="263365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5" name="Rectangle 17"/>
          <p:cNvSpPr txBox="1">
            <a:spLocks noChangeArrowheads="1"/>
          </p:cNvSpPr>
          <p:nvPr/>
        </p:nvSpPr>
        <p:spPr>
          <a:xfrm>
            <a:off x="568902" y="2579677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err="1" smtClean="0">
                <a:latin typeface="+mj-lt"/>
                <a:ea typeface="+mj-ea"/>
                <a:cs typeface="+mj-cs"/>
              </a:rPr>
              <a:t>오라클</a:t>
            </a: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 구동 원리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55138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시작 </a:t>
            </a:r>
            <a:r>
              <a:rPr lang="en-US" altLang="ko-KR" sz="2800" b="1">
                <a:latin typeface="굴림" charset="-127"/>
                <a:ea typeface="굴림" charset="-127"/>
              </a:rPr>
              <a:t>: </a:t>
            </a:r>
            <a:endParaRPr lang="en-US" altLang="ko-KR" sz="2800" b="1" smtClean="0">
              <a:latin typeface="굴림" charset="-127"/>
              <a:ea typeface="굴림" charset="-127"/>
            </a:endParaRPr>
          </a:p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SHUTDOWN </a:t>
            </a:r>
            <a:r>
              <a:rPr lang="en-US" altLang="ko-KR" sz="2800" b="1">
                <a:latin typeface="굴림" charset="-127"/>
                <a:ea typeface="굴림" charset="-127"/>
              </a:rPr>
              <a:t>-&gt; NOMOUNT -&gt; MOUNT -&gt; OPEN</a:t>
            </a:r>
          </a:p>
          <a:p>
            <a:pPr algn="l" fontAlgn="base" latinLnBrk="1">
              <a:buFontTx/>
              <a:buNone/>
            </a:pP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02863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948382"/>
            <a:ext cx="712799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1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Oracle Instance </a:t>
            </a:r>
            <a:r>
              <a:rPr lang="en-US" altLang="ko-KR" sz="2000" b="1" dirty="0" err="1" smtClean="0"/>
              <a:t>StartUp</a:t>
            </a:r>
            <a:r>
              <a:rPr lang="en-US" altLang="ko-KR" sz="2000" b="1" dirty="0" smtClean="0"/>
              <a:t> 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SGA </a:t>
            </a:r>
            <a:r>
              <a:rPr lang="ko-KR" altLang="en-US" sz="2000" dirty="0"/>
              <a:t>할당 </a:t>
            </a:r>
            <a:r>
              <a:rPr lang="en-US" altLang="ko-KR" sz="2000" dirty="0"/>
              <a:t>+ </a:t>
            </a:r>
            <a:r>
              <a:rPr lang="ko-KR" altLang="en-US" sz="2000" dirty="0"/>
              <a:t>백그라운드 프로세스 기동</a:t>
            </a:r>
          </a:p>
          <a:p>
            <a:pPr marL="0" indent="0">
              <a:lnSpc>
                <a:spcPct val="200000"/>
              </a:lnSpc>
            </a:pPr>
            <a:r>
              <a:rPr lang="en-US" altLang="ko-KR" sz="2000" dirty="0"/>
              <a:t>PS) </a:t>
            </a:r>
            <a:r>
              <a:rPr lang="ko-KR" altLang="en-US" sz="2000" dirty="0"/>
              <a:t>컨트롤 파일 손상 또는 데이터베이스를 새로 </a:t>
            </a:r>
            <a:r>
              <a:rPr lang="ko-KR" altLang="en-US" sz="2000" dirty="0" smtClean="0"/>
              <a:t>만들 때 </a:t>
            </a:r>
            <a:r>
              <a:rPr lang="ko-KR" altLang="en-US" sz="2000" dirty="0"/>
              <a:t>주로 수행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</a:rPr>
              <a:t>) startup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nomount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527</TotalTime>
  <Words>586</Words>
  <Application>Microsoft Office PowerPoint</Application>
  <PresentationFormat>화면 슬라이드 쇼(4:3)</PresentationFormat>
  <Paragraphs>159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광장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dbs1012</cp:lastModifiedBy>
  <cp:revision>12</cp:revision>
  <dcterms:created xsi:type="dcterms:W3CDTF">2015-05-26T03:02:29Z</dcterms:created>
  <dcterms:modified xsi:type="dcterms:W3CDTF">2016-08-12T02:25:53Z</dcterms:modified>
</cp:coreProperties>
</file>