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338" r:id="rId5"/>
    <p:sldId id="337" r:id="rId6"/>
    <p:sldId id="339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40" r:id="rId17"/>
    <p:sldId id="376" r:id="rId18"/>
    <p:sldId id="377" r:id="rId19"/>
    <p:sldId id="379" r:id="rId20"/>
    <p:sldId id="378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390" r:id="rId32"/>
    <p:sldId id="391" r:id="rId33"/>
    <p:sldId id="395" r:id="rId34"/>
    <p:sldId id="392" r:id="rId35"/>
    <p:sldId id="393" r:id="rId36"/>
    <p:sldId id="394" r:id="rId37"/>
    <p:sldId id="396" r:id="rId38"/>
    <p:sldId id="398" r:id="rId39"/>
    <p:sldId id="399" r:id="rId40"/>
    <p:sldId id="400" r:id="rId41"/>
    <p:sldId id="401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50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buFont typeface="Wingdings" pitchFamily="2" charset="2"/>
              <a:buChar char="v"/>
            </a:pP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시퀀스</a:t>
            </a: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동의어</a:t>
            </a: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None/>
            </a:pPr>
            <a:endParaRPr lang="ko-KR" altLang="en-US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ko-KR" altLang="en-US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None/>
            </a:pPr>
            <a:endParaRPr lang="ko-KR" altLang="en-US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None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 smtClean="0">
                <a:solidFill>
                  <a:srgbClr val="1749D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HY헤드라인M" pitchFamily="18" charset="-127"/>
              </a:rPr>
              <a:t>INDEX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게시물 등록하면서 연관된 파일을 동시에 등록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시퀀스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방법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1 (1/2)</a:t>
            </a: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  1)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게시물번호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부여</a:t>
            </a:r>
          </a:p>
          <a:p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SELECT </a:t>
            </a:r>
            <a:r>
              <a:rPr lang="ko-KR" altLang="en-US" sz="2000" b="1" dirty="0" err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시퀀스명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.NEXTVAL FROM </a:t>
            </a:r>
            <a:r>
              <a:rPr lang="en-US" altLang="ko-KR" sz="2000" b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DUAL</a:t>
            </a:r>
            <a:r>
              <a:rPr lang="en-US" altLang="ko-KR" sz="2000" b="1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endParaRPr lang="en-US" altLang="ko-KR" sz="2000" b="1" dirty="0">
              <a:solidFill>
                <a:schemeClr val="tx2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2)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게시물에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자료등록</a:t>
            </a:r>
          </a:p>
          <a:p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INSERT 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INTO 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게시물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테이블 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게시물번호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기타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VALUES 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('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부여된 게시물번호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', '</a:t>
            </a:r>
            <a:r>
              <a:rPr lang="ko-KR" altLang="en-US" sz="2000" b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기타내용</a:t>
            </a:r>
            <a:r>
              <a:rPr lang="en-US" altLang="ko-KR" sz="2000" b="1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');</a:t>
            </a:r>
          </a:p>
          <a:p>
            <a:endParaRPr lang="en-US" altLang="ko-KR" sz="2000" b="1" dirty="0">
              <a:solidFill>
                <a:schemeClr val="tx2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3)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파일순번 부여</a:t>
            </a:r>
          </a:p>
          <a:p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SELECT </a:t>
            </a:r>
            <a:r>
              <a:rPr lang="ko-KR" altLang="en-US" sz="2000" b="1" dirty="0" err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파일시퀀스명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.NEXTVAL FROM </a:t>
            </a:r>
            <a:r>
              <a:rPr lang="en-US" altLang="ko-KR" sz="2000" b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DUAL</a:t>
            </a:r>
            <a:r>
              <a:rPr lang="en-US" altLang="ko-KR" sz="2000" b="1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;</a:t>
            </a:r>
            <a:endParaRPr lang="en-US" altLang="ko-KR" sz="2000" b="1" dirty="0">
              <a:solidFill>
                <a:schemeClr val="tx2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4. </a:t>
            </a:r>
            <a:r>
              <a:rPr lang="ko-KR" altLang="en-US" sz="2800" b="1" dirty="0">
                <a:latin typeface="굴림" charset="-127"/>
                <a:ea typeface="굴림" charset="-127"/>
              </a:rPr>
              <a:t>프로그램에서 사용방법 </a:t>
            </a:r>
            <a:r>
              <a:rPr lang="en-US" altLang="ko-KR" sz="2800" b="1" dirty="0">
                <a:latin typeface="굴림" charset="-127"/>
                <a:ea typeface="굴림" charset="-127"/>
              </a:rPr>
              <a:t>–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게시물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</a:t>
            </a:r>
            <a:r>
              <a:rPr lang="en-US" altLang="ko-KR" sz="2800" b="1">
                <a:latin typeface="굴림" charset="-127"/>
                <a:ea typeface="굴림" charset="-127"/>
              </a:rPr>
              <a:t>4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/6)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게시물 등록하면서 연관된 파일을 동시에 등록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시퀀스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방법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1 (2/2)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4)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게시물 파일에 자료등록</a:t>
            </a:r>
          </a:p>
          <a:p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INSERT 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INTO 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게시물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파일</a:t>
            </a:r>
            <a:r>
              <a:rPr lang="en-US" altLang="ko-KR" sz="2000" b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테이블</a:t>
            </a:r>
            <a:endParaRPr lang="en-US" altLang="ko-KR" sz="2000" b="1" smtClean="0">
              <a:solidFill>
                <a:schemeClr val="tx2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파일순번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파일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게시물번호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VALUES 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('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부여된 파일순번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', </a:t>
            </a:r>
            <a:r>
              <a:rPr lang="en-US" altLang="ko-KR" sz="2000" b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'</a:t>
            </a:r>
            <a:r>
              <a:rPr lang="ko-KR" altLang="en-US" sz="2000" b="1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파일내용</a:t>
            </a:r>
            <a:r>
              <a:rPr lang="en-US" altLang="ko-KR" sz="2000" b="1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', </a:t>
            </a:r>
          </a:p>
          <a:p>
            <a:r>
              <a:rPr lang="en-US" altLang="ko-KR" sz="2000" b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'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부여된 게시물번호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');</a:t>
            </a:r>
          </a:p>
          <a:p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파일의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수만큼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3,4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반복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4. </a:t>
            </a:r>
            <a:r>
              <a:rPr lang="ko-KR" altLang="en-US" sz="2800" b="1" dirty="0">
                <a:latin typeface="굴림" charset="-127"/>
                <a:ea typeface="굴림" charset="-127"/>
              </a:rPr>
              <a:t>프로그램에서 사용방법 </a:t>
            </a:r>
            <a:r>
              <a:rPr lang="en-US" altLang="ko-KR" sz="2800" b="1" dirty="0">
                <a:latin typeface="굴림" charset="-127"/>
                <a:ea typeface="굴림" charset="-127"/>
              </a:rPr>
              <a:t>–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게시물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(5/6)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게시물 등록하면서 연관된 파일을 동시에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등록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시퀀스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방법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2</a:t>
            </a:r>
          </a:p>
          <a:p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  1)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게시물에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자료등록</a:t>
            </a:r>
          </a:p>
          <a:p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INSERT 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INTO 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게시물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테이블 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게시물번호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기타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SELECT </a:t>
            </a:r>
            <a:r>
              <a:rPr lang="ko-KR" altLang="en-US" sz="2000" b="1" dirty="0" err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시퀀스명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.NEXTVAL, '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기타내용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'</a:t>
            </a:r>
          </a:p>
          <a:p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DUAL;</a:t>
            </a:r>
          </a:p>
          <a:p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2)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게시물 파일에 자료등록</a:t>
            </a:r>
          </a:p>
          <a:p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INSERT 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INTO 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게시물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파일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테이블 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파일순번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파일</a:t>
            </a:r>
            <a:r>
              <a:rPr lang="en-US" altLang="ko-KR" sz="2000" b="1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,</a:t>
            </a:r>
          </a:p>
          <a:p>
            <a:r>
              <a:rPr lang="en-US" altLang="ko-KR" sz="2000" b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게시물번호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SELECT </a:t>
            </a:r>
            <a:r>
              <a:rPr lang="ko-KR" altLang="en-US" sz="2000" b="1" dirty="0" err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파일시퀀스명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.NEXTVAL, '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파일내용</a:t>
            </a:r>
            <a:r>
              <a:rPr lang="en-US" altLang="ko-KR" sz="2000" b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', </a:t>
            </a:r>
            <a:endParaRPr lang="en-US" altLang="ko-KR" sz="2000" b="1" smtClean="0">
              <a:solidFill>
                <a:schemeClr val="tx2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ko-KR" altLang="en-US" sz="2000" b="1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시퀀스명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.CURRVAL</a:t>
            </a:r>
          </a:p>
          <a:p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DUAL;</a:t>
            </a:r>
          </a:p>
          <a:p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파일의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수만큼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2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반복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4. </a:t>
            </a:r>
            <a:r>
              <a:rPr lang="ko-KR" altLang="en-US" sz="2800" b="1" dirty="0">
                <a:latin typeface="굴림" charset="-127"/>
                <a:ea typeface="굴림" charset="-127"/>
              </a:rPr>
              <a:t>프로그램에서 사용방법 </a:t>
            </a:r>
            <a:r>
              <a:rPr lang="en-US" altLang="ko-KR" sz="2800" b="1" dirty="0">
                <a:latin typeface="굴림" charset="-127"/>
                <a:ea typeface="굴림" charset="-127"/>
              </a:rPr>
              <a:t>–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게시물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(6/6)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시퀀스 생성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CREATE SEQUENCE </a:t>
            </a: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시퀀스명</a:t>
            </a:r>
            <a:endParaRPr lang="ko-KR" altLang="en-US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INCREMENT BY </a:t>
            </a: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간격값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[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START WITH </a:t>
            </a: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시작값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MAXVALUE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최대값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|NOMAXVALUE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[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MINVALUE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최대값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|NOMINVALUE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]</a:t>
            </a:r>
            <a:endParaRPr lang="ko-KR" altLang="en-US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CYCLE|NOCYCLE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]</a:t>
            </a:r>
            <a:endParaRPr lang="ko-KR" altLang="en-US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CACHE </a:t>
            </a: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캐쉬수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|NOCACHE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];</a:t>
            </a:r>
          </a:p>
          <a:p>
            <a:pPr marL="0" indent="0"/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시퀀스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사용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NEXTVAL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: </a:t>
            </a: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시퀀스명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.NEXTVAL :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시퀀스의 </a:t>
            </a: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다음값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반환</a:t>
            </a:r>
            <a:endParaRPr lang="ko-KR" altLang="en-US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CURRVAL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: </a:t>
            </a: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시퀀스명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.CURRVAL :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시퀀스의 </a:t>
            </a: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현재값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반환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※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NEXTVAL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이후에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CURRVAL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사용가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능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5.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시퀀스 관리 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(1/3)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시퀀스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사용제한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ko-KR" altLang="en-US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-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VIEW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문의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SELECT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문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ko-KR" altLang="en-US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DISTINCT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사용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ko-KR" altLang="en-US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GROUP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BY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와 같이 사용</a:t>
            </a: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ORDER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BY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와 같이 사용</a:t>
            </a: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SELECT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, DELETE, UPDATE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문의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서브쿼리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테이블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생성 또는 </a:t>
            </a: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변경시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 값으로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사용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불가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5.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시퀀스 관리 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(2/3)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시퀀스의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수정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ko-KR" altLang="en-US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ALTER SEQUENCE </a:t>
            </a: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시퀀스명</a:t>
            </a:r>
            <a:endParaRPr lang="ko-KR" altLang="en-US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INCREMENT BY </a:t>
            </a: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증가값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  [MAXVALUE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최대값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|NOMAXVALUE]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  [MINVALUE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최소값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|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NOMINVALUE]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  [CYCLE|NOCYCLE]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  [CACHE </a:t>
            </a: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캐쉬값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|NOCACHE];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시퀀스 삭제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ko-KR" altLang="en-US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DROP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SEQUENCE </a:t>
            </a: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시퀀스명</a:t>
            </a:r>
            <a:endParaRPr lang="ko-KR" altLang="en-US" sz="2000" b="1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5.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시퀀스 관리 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(3/3)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시퀀스의 생성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SEQUENCE </a:t>
            </a:r>
            <a:r>
              <a:rPr lang="en-US" altLang="ko-KR" dirty="0" smtClean="0"/>
              <a:t>TEST_SEQ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INCREMENT BY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START WITH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시퀀스의 사용</a:t>
            </a:r>
          </a:p>
          <a:p>
            <a:r>
              <a:rPr lang="en-US" altLang="ko-KR" dirty="0" smtClean="0"/>
              <a:t>--CURRVAL </a:t>
            </a:r>
            <a:r>
              <a:rPr lang="ko-KR" altLang="en-US" dirty="0" smtClean="0"/>
              <a:t>바로 사용 불가</a:t>
            </a:r>
            <a:r>
              <a:rPr lang="en-US" altLang="ko-KR" dirty="0" smtClean="0"/>
              <a:t>	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TEST_SEQ.</a:t>
            </a:r>
            <a:r>
              <a:rPr lang="en-US" altLang="ko-KR" dirty="0" smtClean="0">
                <a:solidFill>
                  <a:srgbClr val="FF0000"/>
                </a:solidFill>
              </a:rPr>
              <a:t>CURRVAL	</a:t>
            </a:r>
            <a:r>
              <a:rPr lang="en-US" altLang="ko-KR" dirty="0" smtClean="0"/>
              <a:t>-- </a:t>
            </a:r>
            <a:r>
              <a:rPr lang="ko-KR" altLang="en-US" dirty="0" smtClean="0"/>
              <a:t>정의가 되어 있지 않다는 에러 메시지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FROM DUAL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하나 </a:t>
            </a:r>
            <a:r>
              <a:rPr lang="ko-KR" altLang="en-US" dirty="0" smtClean="0"/>
              <a:t>다음 사용으로 가져 올 때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TEST_SEQ.</a:t>
            </a:r>
            <a:r>
              <a:rPr lang="en-US" altLang="ko-KR" dirty="0" smtClean="0">
                <a:solidFill>
                  <a:srgbClr val="FF0000"/>
                </a:solidFill>
              </a:rPr>
              <a:t>NEXTVAL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DUAL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여러 건을 가져 올 때 사용 하는 방법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더미테이블 </a:t>
            </a:r>
            <a:r>
              <a:rPr lang="en-US" altLang="ko-KR" dirty="0" smtClean="0"/>
              <a:t>CONNECT BY)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DUAL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CONNECT BY </a:t>
            </a:r>
            <a:r>
              <a:rPr lang="en-US" altLang="ko-KR" dirty="0" smtClean="0"/>
              <a:t>LEVEL &lt;= 3;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여러 건</a:t>
            </a:r>
            <a:r>
              <a:rPr lang="en-US" altLang="ko-KR" dirty="0" smtClean="0"/>
              <a:t>NEXTVAL </a:t>
            </a:r>
            <a:r>
              <a:rPr lang="ko-KR" altLang="en-US" dirty="0" smtClean="0"/>
              <a:t>사용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</a:t>
            </a:r>
            <a:r>
              <a:rPr lang="en-US" altLang="ko-KR" dirty="0" smtClean="0">
                <a:solidFill>
                  <a:srgbClr val="FF0000"/>
                </a:solidFill>
              </a:rPr>
              <a:t>TEST_SEQ.NEXTVAL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DUAL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CONNECT BY </a:t>
            </a:r>
            <a:r>
              <a:rPr lang="en-US" altLang="ko-KR" dirty="0" smtClean="0"/>
              <a:t>LEVEL &lt;= 3;		-- 11, 12, 13 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여러 건</a:t>
            </a:r>
            <a:r>
              <a:rPr lang="en-US" altLang="ko-KR" dirty="0" smtClean="0"/>
              <a:t>CURVAL </a:t>
            </a:r>
            <a:r>
              <a:rPr lang="ko-KR" altLang="en-US" dirty="0" smtClean="0"/>
              <a:t>사용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TEST_SEQ.CURRVAL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DUAL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CONNECT BY </a:t>
            </a:r>
            <a:r>
              <a:rPr lang="en-US" altLang="ko-KR" dirty="0" smtClean="0"/>
              <a:t>LEVEL &lt;= 3;		-- 13, 13, 13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--VIEW</a:t>
            </a:r>
            <a:r>
              <a:rPr lang="ko-KR" altLang="en-US" dirty="0" smtClean="0"/>
              <a:t>문의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문</a:t>
            </a:r>
          </a:p>
          <a:p>
            <a:r>
              <a:rPr lang="en-US" altLang="ko-KR" dirty="0" smtClean="0"/>
              <a:t>CREATE VIEW UV_TEST_01</a:t>
            </a:r>
          </a:p>
          <a:p>
            <a:r>
              <a:rPr lang="en-US" altLang="ko-KR" dirty="0" smtClean="0"/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</a:t>
            </a:r>
            <a:r>
              <a:rPr lang="en-US" altLang="ko-KR" dirty="0" smtClean="0">
                <a:solidFill>
                  <a:srgbClr val="FF0000"/>
                </a:solidFill>
              </a:rPr>
              <a:t>TEST_SEQ</a:t>
            </a:r>
            <a:r>
              <a:rPr lang="en-US" altLang="ko-KR" dirty="0" smtClean="0"/>
              <a:t>.NEXTVAL		-- </a:t>
            </a:r>
            <a:r>
              <a:rPr lang="ko-KR" altLang="en-US" dirty="0" smtClean="0"/>
              <a:t>사용할 수 없다</a:t>
            </a:r>
            <a:endParaRPr lang="en-US" altLang="ko-KR" dirty="0" smtClean="0"/>
          </a:p>
          <a:p>
            <a:r>
              <a:rPr lang="en-US" altLang="ko-KR" dirty="0" smtClean="0"/>
              <a:t>FROM DUAL;</a:t>
            </a:r>
          </a:p>
          <a:p>
            <a:r>
              <a:rPr lang="en-US" altLang="ko-KR" dirty="0" smtClean="0"/>
              <a:t>     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--DISTINCT </a:t>
            </a:r>
            <a:r>
              <a:rPr lang="ko-KR" altLang="en-US" dirty="0" smtClean="0"/>
              <a:t>사용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DISTINCT </a:t>
            </a:r>
            <a:r>
              <a:rPr lang="en-US" altLang="ko-KR" dirty="0" smtClean="0">
                <a:solidFill>
                  <a:srgbClr val="FF0000"/>
                </a:solidFill>
              </a:rPr>
              <a:t>TEST_SEQ</a:t>
            </a:r>
            <a:r>
              <a:rPr lang="en-US" altLang="ko-KR" dirty="0" smtClean="0"/>
              <a:t>.NEXTVAL	 -- </a:t>
            </a:r>
            <a:r>
              <a:rPr lang="ko-KR" altLang="en-US" dirty="0" smtClean="0"/>
              <a:t>사용할 수 없다</a:t>
            </a:r>
            <a:endParaRPr lang="en-US" altLang="ko-KR" dirty="0" smtClean="0"/>
          </a:p>
          <a:p>
            <a:r>
              <a:rPr lang="en-US" altLang="ko-KR" dirty="0" smtClean="0"/>
              <a:t>FROM DUAL;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en-US" altLang="ko-KR" dirty="0" smtClean="0"/>
              <a:t>GROUP BY </a:t>
            </a:r>
            <a:r>
              <a:rPr lang="ko-KR" altLang="en-US" dirty="0" smtClean="0"/>
              <a:t>와 같이 사용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JOB_ID, TEST_SEQ.NEXTVAL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EMPLOYEES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GROUP BY </a:t>
            </a:r>
            <a:r>
              <a:rPr lang="en-US" altLang="ko-KR" dirty="0" smtClean="0"/>
              <a:t>JOB_ID;			 -- </a:t>
            </a:r>
            <a:r>
              <a:rPr lang="ko-KR" altLang="en-US" dirty="0" smtClean="0"/>
              <a:t>사용할 수 없다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--ORDER BY </a:t>
            </a:r>
            <a:r>
              <a:rPr lang="ko-KR" altLang="en-US" dirty="0" smtClean="0"/>
              <a:t>와 같이 사용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JOB_ID, TEST_SEQ.NEXTVAL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EMPLOYEES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ORDER BY </a:t>
            </a:r>
            <a:r>
              <a:rPr lang="en-US" altLang="ko-KR" dirty="0" smtClean="0"/>
              <a:t>JOB_ID;			 -- </a:t>
            </a:r>
            <a:r>
              <a:rPr lang="ko-KR" altLang="en-US" dirty="0" smtClean="0"/>
              <a:t>사용할 수 없다</a:t>
            </a:r>
            <a:r>
              <a:rPr lang="en-US" altLang="ko-KR" dirty="0" smtClean="0"/>
              <a:t>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2"/>
          <p:cNvSpPr txBox="1"/>
          <p:nvPr/>
        </p:nvSpPr>
        <p:spPr>
          <a:xfrm>
            <a:off x="568902" y="2677885"/>
            <a:ext cx="8088312" cy="224676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시퀀스 란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?</a:t>
            </a: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시퀀스 특징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프로그램에서 사용방법 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–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주문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프로그램에서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사용방법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– 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게시물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시퀀스 관리</a:t>
            </a:r>
            <a:endParaRPr kumimoji="0"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>
            <a:off x="532028" y="2408010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-32" y="1987322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11" name="Rectangle 17"/>
          <p:cNvSpPr txBox="1">
            <a:spLocks noChangeArrowheads="1"/>
          </p:cNvSpPr>
          <p:nvPr/>
        </p:nvSpPr>
        <p:spPr>
          <a:xfrm>
            <a:off x="568902" y="193334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lang="ko-KR" altLang="en-US" sz="2400" b="1" smtClean="0">
                <a:latin typeface="+mj-lt"/>
                <a:ea typeface="+mj-ea"/>
                <a:cs typeface="+mj-cs"/>
              </a:rPr>
              <a:t>시퀀</a:t>
            </a:r>
            <a:r>
              <a:rPr lang="ko-KR" altLang="en-US" sz="2400" b="1">
                <a:latin typeface="+mj-lt"/>
                <a:ea typeface="+mj-ea"/>
                <a:cs typeface="+mj-cs"/>
              </a:rPr>
              <a:t>스</a:t>
            </a:r>
            <a:endParaRPr kumimoji="0" lang="en-US" altLang="ko-KR" sz="2400" b="1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--SELECT </a:t>
            </a:r>
            <a:r>
              <a:rPr lang="ko-KR" altLang="en-US" dirty="0" smtClean="0"/>
              <a:t>문의 서브쿼리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/>
              <a:t>EMPLOYEES			 -- </a:t>
            </a:r>
            <a:r>
              <a:rPr lang="ko-KR" altLang="en-US" dirty="0" smtClean="0"/>
              <a:t>사용할 수 없다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JOB_ID = </a:t>
            </a:r>
            <a:r>
              <a:rPr lang="en-US" altLang="ko-KR" dirty="0" smtClean="0">
                <a:solidFill>
                  <a:srgbClr val="FF0000"/>
                </a:solidFill>
              </a:rPr>
              <a:t>(SELECT TEST_SEQ.NEXTVAL FROM DUAL)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/>
              <a:t>EMPLOYEES A, 			 -- </a:t>
            </a:r>
            <a:r>
              <a:rPr lang="ko-KR" altLang="en-US" dirty="0" smtClean="0"/>
              <a:t>사용할 수 없다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(SELECT TEST_SEQ.NEXTVAL AS NXT_VAL FROM DUAL)</a:t>
            </a:r>
            <a:r>
              <a:rPr lang="en-US" altLang="ko-KR" dirty="0" smtClean="0"/>
              <a:t> B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JOB_ID = NXT_VAL;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JOB_ID, 				 -- </a:t>
            </a:r>
            <a:r>
              <a:rPr lang="ko-KR" altLang="en-US" dirty="0" smtClean="0"/>
              <a:t>사용할 수 없다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(SELECT TEST_SEQ.NEXTVAL AS NXT_VAL FROM DUAL)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EMPLOYEES; 	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--UPDATE </a:t>
            </a:r>
            <a:r>
              <a:rPr lang="ko-KR" altLang="en-US" dirty="0" smtClean="0"/>
              <a:t>문의 서브쿼리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UPDATE</a:t>
            </a:r>
            <a:r>
              <a:rPr lang="en-US" altLang="ko-KR" dirty="0" smtClean="0"/>
              <a:t> EMPLOYEES </a:t>
            </a:r>
            <a:r>
              <a:rPr lang="en-US" altLang="ko-KR" dirty="0" smtClean="0">
                <a:solidFill>
                  <a:srgbClr val="0000FF"/>
                </a:solidFill>
              </a:rPr>
              <a:t>SET</a:t>
            </a:r>
            <a:r>
              <a:rPr lang="en-US" altLang="ko-KR" dirty="0" smtClean="0"/>
              <a:t> JOB_ID </a:t>
            </a:r>
          </a:p>
          <a:p>
            <a:r>
              <a:rPr lang="en-US" altLang="ko-KR" dirty="0" smtClean="0"/>
              <a:t>	= </a:t>
            </a:r>
            <a:r>
              <a:rPr lang="en-US" altLang="ko-KR" dirty="0" smtClean="0">
                <a:solidFill>
                  <a:srgbClr val="FF0000"/>
                </a:solidFill>
              </a:rPr>
              <a:t>(SELECT TEST_SEQ.NEXTVAL FROM DUAL)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UPDATE</a:t>
            </a:r>
            <a:r>
              <a:rPr lang="en-US" altLang="ko-KR" dirty="0" smtClean="0"/>
              <a:t> EMPLOYEES </a:t>
            </a:r>
            <a:r>
              <a:rPr lang="en-US" altLang="ko-KR" dirty="0" smtClean="0">
                <a:solidFill>
                  <a:srgbClr val="0000FF"/>
                </a:solidFill>
              </a:rPr>
              <a:t>SET</a:t>
            </a:r>
            <a:r>
              <a:rPr lang="en-US" altLang="ko-KR" dirty="0" smtClean="0"/>
              <a:t> JOB_ID = 'CCC'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JOB_ID = </a:t>
            </a:r>
            <a:r>
              <a:rPr lang="en-US" altLang="ko-KR" dirty="0" smtClean="0">
                <a:solidFill>
                  <a:srgbClr val="FF0000"/>
                </a:solidFill>
              </a:rPr>
              <a:t>(SELECT TEST_SEQ.NEXTVAL FROM DUAL)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--DELETE </a:t>
            </a:r>
            <a:r>
              <a:rPr lang="ko-KR" altLang="en-US" dirty="0" smtClean="0"/>
              <a:t>문의 서브쿼리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DELETE FROM </a:t>
            </a:r>
            <a:r>
              <a:rPr lang="en-US" altLang="ko-KR" dirty="0" smtClean="0"/>
              <a:t>EMPLOYEES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JOB_ID = </a:t>
            </a:r>
            <a:r>
              <a:rPr lang="en-US" altLang="ko-KR" dirty="0" smtClean="0">
                <a:solidFill>
                  <a:srgbClr val="FF0000"/>
                </a:solidFill>
              </a:rPr>
              <a:t>(SELECT TEST_SEQ.NEXTVAL FROM DUAL)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 생성시 값으로 사용 불가</a:t>
            </a:r>
            <a:r>
              <a:rPr lang="en-US" altLang="ko-KR" dirty="0" smtClean="0"/>
              <a:t>(12c </a:t>
            </a:r>
            <a:r>
              <a:rPr lang="ko-KR" altLang="en-US" dirty="0" smtClean="0"/>
              <a:t>에서는 가능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TB_TEST_01 (</a:t>
            </a:r>
          </a:p>
          <a:p>
            <a:r>
              <a:rPr lang="en-US" altLang="ko-KR" dirty="0" smtClean="0"/>
              <a:t>  KEY_01  NUMBER  DEFAULT </a:t>
            </a:r>
            <a:r>
              <a:rPr lang="en-US" altLang="ko-KR" dirty="0" smtClean="0">
                <a:solidFill>
                  <a:srgbClr val="FF0000"/>
                </a:solidFill>
              </a:rPr>
              <a:t>TEST_SEQ</a:t>
            </a:r>
            <a:r>
              <a:rPr lang="en-US" altLang="ko-KR" dirty="0" smtClean="0"/>
              <a:t>.NEXTVAL,</a:t>
            </a:r>
          </a:p>
          <a:p>
            <a:r>
              <a:rPr lang="en-US" altLang="ko-KR" dirty="0" smtClean="0"/>
              <a:t>  COL_01  NUMBER</a:t>
            </a:r>
          </a:p>
          <a:p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TB_TEST_01 (COL_01)</a:t>
            </a:r>
          </a:p>
          <a:p>
            <a:r>
              <a:rPr lang="en-US" altLang="ko-KR" dirty="0" smtClean="0"/>
              <a:t>VALUES (100);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/>
              <a:t>TB_TEST_01;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 </a:t>
            </a:r>
            <a:r>
              <a:rPr lang="ko-KR" altLang="en-US" dirty="0" smtClean="0"/>
              <a:t>변경 시 </a:t>
            </a:r>
            <a:r>
              <a:rPr lang="ko-KR" altLang="en-US" dirty="0" smtClean="0"/>
              <a:t>값으로 사용 불가</a:t>
            </a:r>
            <a:r>
              <a:rPr lang="en-US" altLang="ko-KR" dirty="0" smtClean="0"/>
              <a:t> (12c </a:t>
            </a:r>
            <a:r>
              <a:rPr lang="ko-KR" altLang="en-US" dirty="0" smtClean="0"/>
              <a:t>에서 가능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TB_TEST_01;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TB_TEST_01 (</a:t>
            </a:r>
          </a:p>
          <a:p>
            <a:r>
              <a:rPr lang="en-US" altLang="ko-KR" dirty="0" smtClean="0"/>
              <a:t>  KEY_01  NUMBER</a:t>
            </a:r>
          </a:p>
          <a:p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TB_TEST_01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ADD</a:t>
            </a:r>
            <a:r>
              <a:rPr lang="en-US" altLang="ko-KR" dirty="0" smtClean="0"/>
              <a:t> COL_01 NUMBER DEFAULT </a:t>
            </a:r>
            <a:r>
              <a:rPr lang="en-US" altLang="ko-KR" dirty="0" smtClean="0">
                <a:solidFill>
                  <a:srgbClr val="FF0000"/>
                </a:solidFill>
              </a:rPr>
              <a:t>TEST_SEQ</a:t>
            </a:r>
            <a:r>
              <a:rPr lang="en-US" altLang="ko-KR" dirty="0" smtClean="0"/>
              <a:t>.NEXTVAL;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TB_TEST_01 (</a:t>
            </a:r>
            <a:r>
              <a:rPr lang="en-US" altLang="ko-KR" dirty="0" smtClean="0">
                <a:solidFill>
                  <a:srgbClr val="FF0000"/>
                </a:solidFill>
              </a:rPr>
              <a:t>KEY_01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/>
              <a:t>TB_TEST_01;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시퀀스의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수정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ko-KR" altLang="en-US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ALTER SEQUENCE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시퀀스명</a:t>
            </a:r>
          </a:p>
          <a:p>
            <a:pPr marL="0" indent="0"/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INCREMENT BY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증가값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  [MAXVALUE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최대값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|NOMAXVALUE]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  [MINVALUE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최솟값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|NOMINVALUE]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  [CYCLE|NOCYCLE]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  [CACHE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캐쉬값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|NOCACHE];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시퀀스 삭제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ko-KR" altLang="en-US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DROP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SEQUENCE </a:t>
            </a: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시퀀스명</a:t>
            </a:r>
            <a:endParaRPr lang="ko-KR" altLang="en-US" sz="2000" b="1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6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5.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시퀀스 관리 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(3/3)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시퀀스의 수정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TEST_SEQ</a:t>
            </a:r>
            <a:r>
              <a:rPr lang="en-US" altLang="ko-KR" dirty="0" smtClean="0"/>
              <a:t>.CURRVAL </a:t>
            </a:r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DUAL;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SEQUENCE </a:t>
            </a:r>
            <a:r>
              <a:rPr lang="en-US" altLang="ko-KR" dirty="0" smtClean="0"/>
              <a:t>TEST_SEQ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INCREMENT</a:t>
            </a:r>
            <a:r>
              <a:rPr lang="en-US" altLang="ko-KR" dirty="0" smtClean="0"/>
              <a:t> BY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TEST_SEQ</a:t>
            </a:r>
            <a:r>
              <a:rPr lang="en-US" altLang="ko-KR" dirty="0" smtClean="0"/>
              <a:t>.NEXTVAL </a:t>
            </a:r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DUAL;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시퀀스의 삭제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SEQUENCE </a:t>
            </a:r>
            <a:r>
              <a:rPr lang="en-US" altLang="ko-KR" dirty="0" smtClean="0"/>
              <a:t>TEST_SEQ;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2"/>
          <p:cNvSpPr txBox="1"/>
          <p:nvPr/>
        </p:nvSpPr>
        <p:spPr>
          <a:xfrm>
            <a:off x="568902" y="3108772"/>
            <a:ext cx="8088312" cy="138499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동의어의 개념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유틸리티를 이용한 동의어 관리</a:t>
            </a:r>
            <a:endParaRPr kumimoji="0"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SQL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문을 이용한 동의어 관리</a:t>
            </a:r>
            <a:endParaRPr kumimoji="0"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" name="Line 19"/>
          <p:cNvSpPr>
            <a:spLocks noChangeShapeType="1"/>
          </p:cNvSpPr>
          <p:nvPr/>
        </p:nvSpPr>
        <p:spPr bwMode="auto">
          <a:xfrm>
            <a:off x="532028" y="2838897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-32" y="2418209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7" name="Rectangle 17"/>
          <p:cNvSpPr txBox="1">
            <a:spLocks noChangeArrowheads="1"/>
          </p:cNvSpPr>
          <p:nvPr/>
        </p:nvSpPr>
        <p:spPr>
          <a:xfrm>
            <a:off x="568902" y="236423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ko-KR" altLang="en-US" sz="2400" b="1" dirty="0" smtClean="0">
                <a:latin typeface="+mj-lt"/>
                <a:ea typeface="+mj-ea"/>
                <a:cs typeface="+mj-cs"/>
              </a:rPr>
              <a:t>동의어</a:t>
            </a:r>
            <a:endParaRPr kumimoji="0" lang="en-US" altLang="ko-KR" sz="24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데이터베이스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전체에서 사용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이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가능한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알리아스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동의어 종류</a:t>
            </a:r>
            <a:endParaRPr lang="ko-KR" altLang="en-US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-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비공개 동의어</a:t>
            </a:r>
          </a:p>
          <a:p>
            <a:pPr marL="0" indent="0"/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-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공용 동의어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동의어 사용</a:t>
            </a:r>
            <a:endParaRPr lang="ko-KR" altLang="en-US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-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테이터베이스의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보안성</a:t>
            </a:r>
            <a:endParaRPr lang="ko-KR" altLang="en-US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-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사용의 편의성</a:t>
            </a:r>
            <a:endParaRPr lang="ko-KR" altLang="en-US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-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권한관리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의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편의성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>
                <a:latin typeface="굴림" charset="-127"/>
                <a:ea typeface="굴림" charset="-127"/>
              </a:rPr>
              <a:t>1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동의어의 개념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Oracle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SQL Developer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를 이용한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동의어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관리</a:t>
            </a:r>
            <a:endParaRPr lang="ko-KR" altLang="en-US" sz="2000" b="1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7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유틸리티를 이용한 동의어 관리 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(1/2)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71" y="2463925"/>
            <a:ext cx="3430510" cy="28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589" y="2475058"/>
            <a:ext cx="3384376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특별한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숫자 </a:t>
            </a:r>
            <a:r>
              <a:rPr lang="ko-KR" altLang="en-US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식별자를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생성하는 방법에서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사용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하는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오브젝트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ko-KR" altLang="en-US" sz="2000" b="1" dirty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UNIQUE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또는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PRIMARY KEY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에서 사용하기 위한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일종의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일련번호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ko-KR" altLang="en-US" sz="2000" b="1" dirty="0">
              <a:latin typeface="돋움체" pitchFamily="49" charset="-127"/>
              <a:ea typeface="돋움체" pitchFamily="49" charset="-127"/>
            </a:endParaRPr>
          </a:p>
          <a:p>
            <a:pPr marL="355600" indent="-3556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단독으로 사용될 때는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의미를 가지지 않으며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테이블을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위해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사용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실제 시퀀스 길이에 제한이 있기 때문에 재 사용시에는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다른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컬럼과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복합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하여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UNIQUE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또는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PRIMARY KEY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를 구성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(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CYCLE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옵션 사용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또는 임의적으로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특정번호로 다시 생성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</a:p>
        </p:txBody>
      </p:sp>
      <p:sp>
        <p:nvSpPr>
          <p:cNvPr id="7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>
                <a:latin typeface="굴림" charset="-127"/>
                <a:ea typeface="굴림" charset="-127"/>
              </a:rPr>
              <a:t>1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시퀀스 란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?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1. HR</a:t>
            </a:r>
            <a:r>
              <a:rPr lang="ko-KR" altLang="en-US" dirty="0" smtClean="0"/>
              <a:t>로 접속 후에 동의어를 오른쪽 클릭하고 새 동의어를 선택합니다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3" name="그림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6126" y="1643050"/>
            <a:ext cx="2571758" cy="457772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동의어 이름으로 원하는 이름을 기입하고 객체 소유자와 객체 이름을 선택</a:t>
            </a:r>
            <a:endParaRPr lang="en-US" altLang="ko-KR" dirty="0" smtClean="0"/>
          </a:p>
          <a:p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52739" y="2114561"/>
            <a:ext cx="3819525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EMP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HR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EMPLOYEES </a:t>
            </a:r>
            <a:r>
              <a:rPr lang="ko-KR" altLang="en-US" dirty="0" smtClean="0"/>
              <a:t>테이블입니다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6" name="그림 5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3308" y="2867029"/>
            <a:ext cx="21717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이것을 실행 시켜 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/>
              <a:t>EMP;			-- </a:t>
            </a:r>
            <a:r>
              <a:rPr lang="ko-KR" altLang="en-US" dirty="0" smtClean="0"/>
              <a:t>공개 동의어일 경우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/>
              <a:t>HR.EMP;			-- </a:t>
            </a:r>
            <a:r>
              <a:rPr lang="ko-KR" altLang="en-US" dirty="0" smtClean="0"/>
              <a:t>비공개 동의어일 경우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공용 동의어도 오른쪽 클릭하고 새 공용 동의어를 선택합니다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90888" y="1712721"/>
            <a:ext cx="2495558" cy="45737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공용 동의어 이름으로 원하는 이름을 기입하고 객체 소유자와 객체 이름을 </a:t>
            </a:r>
            <a:endParaRPr lang="en-US" altLang="ko-KR" dirty="0" smtClean="0"/>
          </a:p>
          <a:p>
            <a:r>
              <a:rPr lang="ko-KR" altLang="en-US" dirty="0" smtClean="0"/>
              <a:t>선택합니다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공용 동의어가 생성되지 않으면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권한이 부족됩니다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그것은 </a:t>
            </a:r>
            <a:endParaRPr lang="en-US" altLang="ko-KR" dirty="0" smtClean="0"/>
          </a:p>
          <a:p>
            <a:r>
              <a:rPr lang="en-US" altLang="ko-KR" dirty="0" smtClean="0"/>
              <a:t>system </a:t>
            </a:r>
            <a:r>
              <a:rPr lang="ko-KR" altLang="en-US" dirty="0" smtClean="0"/>
              <a:t>계정으로 접속해서 작성하면 됩니다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6" name="그림 5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2237" y="2400313"/>
            <a:ext cx="3819525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동의어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생성 및 수정</a:t>
            </a:r>
          </a:p>
          <a:p>
            <a:pPr marL="0" indent="0"/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CREATE [OR REPLACE] [PUBLIC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SYNONYM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[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스키마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.]</a:t>
            </a: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시노임명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FOR [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대상스키마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.]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대상오브젝트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;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동의어 이름 바꾸기</a:t>
            </a:r>
          </a:p>
          <a:p>
            <a:pPr marL="0" indent="0"/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RENAME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이전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동의어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TO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신규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동의어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;</a:t>
            </a: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자동으로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권한도 같이 전환 된다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동의어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권한 부여 및 삭제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오브젝트 권한 부여와 동일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GRANT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권한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[,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권한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...]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ON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동의어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TO {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스키마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|</a:t>
            </a:r>
            <a:r>
              <a:rPr lang="ko-KR" altLang="en-US" sz="2000" b="1" err="1">
                <a:latin typeface="돋움체" pitchFamily="49" charset="-127"/>
                <a:ea typeface="돋움체" pitchFamily="49" charset="-127"/>
              </a:rPr>
              <a:t>롤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}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REVOKE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권한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[,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권한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...]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ON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동의어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FROM {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스키마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|</a:t>
            </a: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롤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}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동의어 삭제</a:t>
            </a:r>
          </a:p>
          <a:p>
            <a:pPr marL="0" indent="0"/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DROP SYNONYM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[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스키마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.]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동의어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;</a:t>
            </a:r>
          </a:p>
        </p:txBody>
      </p:sp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3. SQL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문을 이용한 동의어 관리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테스트를 위한 사용자 생성 </a:t>
            </a:r>
            <a:r>
              <a:rPr lang="en-US" altLang="ko-KR" dirty="0" smtClean="0"/>
              <a:t>TEST1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USER </a:t>
            </a:r>
            <a:r>
              <a:rPr lang="en-US" altLang="ko-KR" dirty="0" smtClean="0">
                <a:solidFill>
                  <a:srgbClr val="FF0000"/>
                </a:solidFill>
              </a:rPr>
              <a:t>TEST1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USER </a:t>
            </a:r>
            <a:r>
              <a:rPr lang="en-US" altLang="ko-KR" dirty="0" smtClean="0">
                <a:solidFill>
                  <a:srgbClr val="FF0000"/>
                </a:solidFill>
              </a:rPr>
              <a:t>TEST1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IDENTIFIED BY </a:t>
            </a:r>
            <a:r>
              <a:rPr lang="en-US" altLang="ko-KR" dirty="0" smtClean="0"/>
              <a:t>"sa123";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GRANT</a:t>
            </a:r>
            <a:r>
              <a:rPr lang="en-US" altLang="ko-KR" dirty="0" smtClean="0"/>
              <a:t> "CONNECT", "RESOURCE" TO </a:t>
            </a:r>
            <a:r>
              <a:rPr lang="en-US" altLang="ko-KR" dirty="0" smtClean="0">
                <a:solidFill>
                  <a:srgbClr val="FF0000"/>
                </a:solidFill>
              </a:rPr>
              <a:t>TEST1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동의어 생성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SYNONYM </a:t>
            </a:r>
            <a:r>
              <a:rPr lang="en-US" altLang="ko-KR" dirty="0" smtClean="0">
                <a:solidFill>
                  <a:srgbClr val="FF0000"/>
                </a:solidFill>
              </a:rPr>
              <a:t>HR.EMP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FOR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HR.EMPLOYEES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공용동의어 생성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</a:t>
            </a:r>
            <a:r>
              <a:rPr lang="en-US" altLang="ko-KR" dirty="0" smtClean="0">
                <a:solidFill>
                  <a:srgbClr val="FF0000"/>
                </a:solidFill>
              </a:rPr>
              <a:t>PUBLIC</a:t>
            </a:r>
            <a:r>
              <a:rPr lang="en-US" altLang="ko-KR" dirty="0" smtClean="0">
                <a:solidFill>
                  <a:srgbClr val="0000FF"/>
                </a:solidFill>
              </a:rPr>
              <a:t> SYNONYM </a:t>
            </a:r>
            <a:r>
              <a:rPr lang="en-US" altLang="ko-KR" dirty="0" smtClean="0">
                <a:solidFill>
                  <a:srgbClr val="FF0000"/>
                </a:solidFill>
              </a:rPr>
              <a:t>EMP1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FOR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HR.EMPLOYEES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권한이 없이 동의어 실행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TEST1</a:t>
            </a:r>
            <a:r>
              <a:rPr lang="ko-KR" altLang="en-US" dirty="0" smtClean="0">
                <a:solidFill>
                  <a:srgbClr val="FF0000"/>
                </a:solidFill>
              </a:rPr>
              <a:t>로 </a:t>
            </a:r>
            <a:r>
              <a:rPr lang="ko-KR" altLang="en-US" dirty="0" err="1" smtClean="0">
                <a:solidFill>
                  <a:srgbClr val="FF0000"/>
                </a:solidFill>
              </a:rPr>
              <a:t>접속후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/>
              <a:t>HR.EMP;			-- </a:t>
            </a:r>
            <a:r>
              <a:rPr lang="ko-KR" altLang="en-US" dirty="0" smtClean="0"/>
              <a:t>에러 발생</a:t>
            </a:r>
            <a:r>
              <a:rPr lang="en-US" altLang="ko-KR" dirty="0" smtClean="0"/>
              <a:t>...</a:t>
            </a:r>
            <a:r>
              <a:rPr lang="ko-KR" altLang="en-US" dirty="0" err="1" smtClean="0"/>
              <a:t>뷰나</a:t>
            </a:r>
            <a:r>
              <a:rPr lang="ko-KR" altLang="en-US" dirty="0" smtClean="0"/>
              <a:t> 권한이 없는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 </a:t>
            </a:r>
            <a:r>
              <a:rPr lang="ko-KR" altLang="en-US" dirty="0" smtClean="0"/>
              <a:t>공용 동의어 역시 에러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/>
              <a:t>EMP1;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--system </a:t>
            </a:r>
            <a:r>
              <a:rPr lang="ko-KR" altLang="en-US" dirty="0" smtClean="0"/>
              <a:t>계정으로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권한 부여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권한 부여</a:t>
            </a:r>
            <a:r>
              <a:rPr lang="en-US" altLang="ko-KR" dirty="0" smtClean="0"/>
              <a:t>(TEST1</a:t>
            </a:r>
            <a:r>
              <a:rPr lang="ko-KR" altLang="en-US" dirty="0" smtClean="0"/>
              <a:t>에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GRANT </a:t>
            </a:r>
            <a:r>
              <a:rPr lang="en-US" altLang="ko-KR" dirty="0" smtClean="0">
                <a:solidFill>
                  <a:srgbClr val="FF0000"/>
                </a:solidFill>
              </a:rPr>
              <a:t>SELECT</a:t>
            </a:r>
            <a:r>
              <a:rPr lang="en-US" altLang="ko-KR" dirty="0" smtClean="0">
                <a:solidFill>
                  <a:srgbClr val="0000FF"/>
                </a:solidFill>
              </a:rPr>
              <a:t> ON </a:t>
            </a:r>
            <a:r>
              <a:rPr lang="en-US" altLang="ko-KR" dirty="0" smtClean="0">
                <a:solidFill>
                  <a:srgbClr val="FF0000"/>
                </a:solidFill>
              </a:rPr>
              <a:t>HR.EMP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TO</a:t>
            </a:r>
            <a:r>
              <a:rPr lang="en-US" altLang="ko-KR" dirty="0" smtClean="0"/>
              <a:t> TEST1;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GRANT </a:t>
            </a:r>
            <a:r>
              <a:rPr lang="en-US" altLang="ko-KR" dirty="0" smtClean="0">
                <a:solidFill>
                  <a:srgbClr val="FF0000"/>
                </a:solidFill>
              </a:rPr>
              <a:t>SELECT</a:t>
            </a:r>
            <a:r>
              <a:rPr lang="en-US" altLang="ko-KR" dirty="0" smtClean="0">
                <a:solidFill>
                  <a:srgbClr val="0000FF"/>
                </a:solidFill>
              </a:rPr>
              <a:t> ON </a:t>
            </a:r>
            <a:r>
              <a:rPr lang="en-US" altLang="ko-KR" dirty="0" smtClean="0">
                <a:solidFill>
                  <a:srgbClr val="FF0000"/>
                </a:solidFill>
              </a:rPr>
              <a:t>EMP1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TO</a:t>
            </a:r>
            <a:r>
              <a:rPr lang="en-US" altLang="ko-KR" dirty="0" smtClean="0"/>
              <a:t> TEST1;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권한 부여 후  동의어 실행</a:t>
            </a:r>
            <a:r>
              <a:rPr lang="en-US" altLang="ko-KR" dirty="0" smtClean="0"/>
              <a:t>(TEST1</a:t>
            </a:r>
            <a:r>
              <a:rPr lang="ko-KR" altLang="en-US" dirty="0" smtClean="0"/>
              <a:t>로 접속 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/>
              <a:t>HR.EMP;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/>
              <a:t>EMP1;</a:t>
            </a:r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시퀀스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VS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테이블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시퀀스를 이용한 방법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병렬적 방식</a:t>
            </a:r>
          </a:p>
          <a:p>
            <a:pPr marL="0" indent="0"/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테이블을 이용한 방법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직렬적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방식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오라클은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시퀀스를 이용한 방법을 추천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시퀀스 특징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742181" y="3470110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사용자 요청 흐름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시퀀스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217388" y="4339142"/>
            <a:ext cx="154101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아래쪽 화살표 12"/>
          <p:cNvSpPr/>
          <p:nvPr/>
        </p:nvSpPr>
        <p:spPr>
          <a:xfrm>
            <a:off x="1102221" y="4280862"/>
            <a:ext cx="216024" cy="72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1894309" y="4532926"/>
            <a:ext cx="216024" cy="72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6"/>
          <p:cNvSpPr txBox="1"/>
          <p:nvPr/>
        </p:nvSpPr>
        <p:spPr>
          <a:xfrm>
            <a:off x="828500" y="492885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User1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7"/>
          <p:cNvSpPr txBox="1"/>
          <p:nvPr/>
        </p:nvSpPr>
        <p:spPr>
          <a:xfrm>
            <a:off x="1628612" y="515852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User2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8"/>
          <p:cNvSpPr txBox="1"/>
          <p:nvPr/>
        </p:nvSpPr>
        <p:spPr>
          <a:xfrm>
            <a:off x="1246237" y="40200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rgbClr val="FF0000"/>
                </a:solidFill>
              </a:rPr>
              <a:t>요청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246237" y="4856846"/>
            <a:ext cx="1541017" cy="0"/>
          </a:xfrm>
          <a:prstGeom prst="straightConnector1">
            <a:avLst/>
          </a:prstGeom>
          <a:ln w="127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0"/>
          <p:cNvSpPr txBox="1"/>
          <p:nvPr/>
        </p:nvSpPr>
        <p:spPr>
          <a:xfrm>
            <a:off x="1265394" y="45458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rgbClr val="FF0000"/>
                </a:solidFill>
              </a:rPr>
              <a:t>응</a:t>
            </a:r>
            <a:r>
              <a:rPr lang="ko-KR" altLang="en-US" dirty="0">
                <a:solidFill>
                  <a:srgbClr val="FF0000"/>
                </a:solidFill>
              </a:rPr>
              <a:t>답</a:t>
            </a:r>
          </a:p>
        </p:txBody>
      </p:sp>
      <p:sp>
        <p:nvSpPr>
          <p:cNvPr id="20" name="원통 19"/>
          <p:cNvSpPr/>
          <p:nvPr/>
        </p:nvSpPr>
        <p:spPr>
          <a:xfrm>
            <a:off x="2772053" y="4136766"/>
            <a:ext cx="1511768" cy="12961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/>
              <a:t>데이터베이스 서버</a:t>
            </a:r>
            <a:endParaRPr lang="ko-KR" altLang="en-US" sz="16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054188" y="4578106"/>
            <a:ext cx="72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3"/>
          <p:cNvSpPr txBox="1"/>
          <p:nvPr/>
        </p:nvSpPr>
        <p:spPr>
          <a:xfrm>
            <a:off x="2040066" y="42807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rgbClr val="FF0000"/>
                </a:solidFill>
              </a:rPr>
              <a:t>요청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038325" y="5082162"/>
            <a:ext cx="720000" cy="0"/>
          </a:xfrm>
          <a:prstGeom prst="straightConnector1">
            <a:avLst/>
          </a:prstGeom>
          <a:ln w="127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5"/>
          <p:cNvSpPr txBox="1"/>
          <p:nvPr/>
        </p:nvSpPr>
        <p:spPr>
          <a:xfrm>
            <a:off x="2040066" y="47767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rgbClr val="FF0000"/>
                </a:solidFill>
              </a:rPr>
              <a:t>응</a:t>
            </a:r>
            <a:r>
              <a:rPr lang="ko-KR" altLang="en-US" dirty="0">
                <a:solidFill>
                  <a:srgbClr val="FF0000"/>
                </a:solidFill>
              </a:rPr>
              <a:t>답</a:t>
            </a:r>
          </a:p>
        </p:txBody>
      </p:sp>
      <p:sp>
        <p:nvSpPr>
          <p:cNvPr id="25" name="TextBox 26"/>
          <p:cNvSpPr txBox="1"/>
          <p:nvPr/>
        </p:nvSpPr>
        <p:spPr>
          <a:xfrm>
            <a:off x="4270973" y="3470110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사용자 요청 흐름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746180" y="4339142"/>
            <a:ext cx="1541017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아래쪽 화살표 26"/>
          <p:cNvSpPr/>
          <p:nvPr/>
        </p:nvSpPr>
        <p:spPr>
          <a:xfrm>
            <a:off x="4631013" y="4280862"/>
            <a:ext cx="216024" cy="72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5429255" y="4572008"/>
            <a:ext cx="209869" cy="9912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TextBox 30"/>
          <p:cNvSpPr txBox="1"/>
          <p:nvPr/>
        </p:nvSpPr>
        <p:spPr>
          <a:xfrm>
            <a:off x="4400941" y="4919562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User1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31"/>
          <p:cNvSpPr txBox="1"/>
          <p:nvPr/>
        </p:nvSpPr>
        <p:spPr>
          <a:xfrm>
            <a:off x="5157404" y="5490102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User2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2"/>
          <p:cNvSpPr txBox="1"/>
          <p:nvPr/>
        </p:nvSpPr>
        <p:spPr>
          <a:xfrm>
            <a:off x="4775029" y="40200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rgbClr val="FF0000"/>
                </a:solidFill>
              </a:rPr>
              <a:t>요청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4775029" y="4839430"/>
            <a:ext cx="1541017" cy="0"/>
          </a:xfrm>
          <a:prstGeom prst="straightConnector1">
            <a:avLst/>
          </a:prstGeom>
          <a:ln w="127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4"/>
          <p:cNvSpPr txBox="1"/>
          <p:nvPr/>
        </p:nvSpPr>
        <p:spPr>
          <a:xfrm>
            <a:off x="4794186" y="45421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rgbClr val="FF0000"/>
                </a:solidFill>
              </a:rPr>
              <a:t>응</a:t>
            </a:r>
            <a:r>
              <a:rPr lang="ko-KR" altLang="en-US" dirty="0">
                <a:solidFill>
                  <a:srgbClr val="FF0000"/>
                </a:solidFill>
              </a:rPr>
              <a:t>답</a:t>
            </a:r>
          </a:p>
        </p:txBody>
      </p:sp>
      <p:sp>
        <p:nvSpPr>
          <p:cNvPr id="34" name="원통 33"/>
          <p:cNvSpPr/>
          <p:nvPr/>
        </p:nvSpPr>
        <p:spPr>
          <a:xfrm>
            <a:off x="6300845" y="4191358"/>
            <a:ext cx="1511768" cy="12961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 smtClean="0"/>
              <a:t>데이터베이스 서버</a:t>
            </a:r>
            <a:endParaRPr lang="ko-KR" altLang="en-US" sz="1600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5582980" y="4568814"/>
            <a:ext cx="72000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7"/>
          <p:cNvSpPr txBox="1"/>
          <p:nvPr/>
        </p:nvSpPr>
        <p:spPr>
          <a:xfrm>
            <a:off x="5568858" y="42714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rgbClr val="FF0000"/>
                </a:solidFill>
              </a:rPr>
              <a:t>요청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567117" y="5356546"/>
            <a:ext cx="720000" cy="0"/>
          </a:xfrm>
          <a:prstGeom prst="straightConnector1">
            <a:avLst/>
          </a:prstGeom>
          <a:ln w="127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9"/>
          <p:cNvSpPr txBox="1"/>
          <p:nvPr/>
        </p:nvSpPr>
        <p:spPr>
          <a:xfrm>
            <a:off x="5580365" y="50455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rgbClr val="FF0000"/>
                </a:solidFill>
              </a:rPr>
              <a:t>응</a:t>
            </a:r>
            <a:r>
              <a:rPr lang="ko-KR" altLang="en-US" dirty="0">
                <a:solidFill>
                  <a:srgbClr val="FF0000"/>
                </a:solidFill>
              </a:rPr>
              <a:t>답</a:t>
            </a:r>
          </a:p>
        </p:txBody>
      </p:sp>
      <p:sp>
        <p:nvSpPr>
          <p:cNvPr id="39" name="TextBox 40"/>
          <p:cNvSpPr txBox="1"/>
          <p:nvPr/>
        </p:nvSpPr>
        <p:spPr>
          <a:xfrm>
            <a:off x="6070773" y="37674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>
                <a:solidFill>
                  <a:srgbClr val="C00000"/>
                </a:solidFill>
              </a:rPr>
              <a:t>대기시간발</a:t>
            </a:r>
            <a:r>
              <a:rPr lang="ko-KR" altLang="en-US" b="1" dirty="0">
                <a:solidFill>
                  <a:srgbClr val="C00000"/>
                </a:solidFill>
              </a:rPr>
              <a:t>생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174229" y="4347354"/>
            <a:ext cx="72008" cy="504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966317" y="4596166"/>
            <a:ext cx="72008" cy="504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702621" y="4352790"/>
            <a:ext cx="72008" cy="504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494709" y="4853078"/>
            <a:ext cx="72008" cy="504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494709" y="4604838"/>
            <a:ext cx="72008" cy="216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cxnSp>
        <p:nvCxnSpPr>
          <p:cNvPr id="46" name="직선 연결선 45"/>
          <p:cNvCxnSpPr>
            <a:stCxn id="44" idx="3"/>
          </p:cNvCxnSpPr>
          <p:nvPr/>
        </p:nvCxnSpPr>
        <p:spPr>
          <a:xfrm flipV="1">
            <a:off x="5566717" y="4000504"/>
            <a:ext cx="576919" cy="712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--system </a:t>
            </a:r>
            <a:r>
              <a:rPr lang="ko-KR" altLang="en-US" dirty="0" smtClean="0"/>
              <a:t>계정으로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권한 삭제</a:t>
            </a:r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권한 삭제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REVOKE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SELECT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ON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EMP1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TEST1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권한 삭제 후  동의어 실행</a:t>
            </a:r>
            <a:r>
              <a:rPr lang="en-US" altLang="ko-KR" dirty="0" smtClean="0"/>
              <a:t>(TEST1</a:t>
            </a:r>
            <a:r>
              <a:rPr lang="ko-KR" altLang="en-US" dirty="0" smtClean="0"/>
              <a:t>로 접속 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/>
              <a:t>EMP1;		-- </a:t>
            </a:r>
            <a:r>
              <a:rPr lang="ko-KR" altLang="en-US" dirty="0" smtClean="0"/>
              <a:t>테이블이나 권한이 없다는 에러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동의어 이름 바꾸기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주의 생성스키마만 변경가능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공용 동의어는 이름 바꾸기 불가능 </a:t>
            </a:r>
            <a:r>
              <a:rPr lang="en-US" altLang="ko-KR" dirty="0" smtClean="0"/>
              <a:t>- PUBLIC </a:t>
            </a:r>
            <a:r>
              <a:rPr lang="ko-KR" altLang="en-US" dirty="0" smtClean="0"/>
              <a:t>스키마에 포함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RENAME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EMP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TO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EMP0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고객에게 주문을 받을 때 주문번호가 중복이 발생하지 않게 하는 방법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테이블 이용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: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MAX + 1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처리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방법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1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1)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주문번호 부여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 SELECT NVL(MAX(</a:t>
            </a:r>
            <a:r>
              <a:rPr lang="ko-KR" altLang="en-US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주문번호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), 0) </a:t>
            </a:r>
            <a:r>
              <a:rPr lang="en-US" altLang="ko-KR" sz="2000" b="1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+ 1</a:t>
            </a:r>
          </a:p>
          <a:p>
            <a:pPr marL="0" indent="0"/>
            <a:r>
              <a:rPr lang="en-US" altLang="ko-KR" sz="2000" b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ko-KR" altLang="en-US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주문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테이블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2)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부여된 주문번호로 자료 입력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 INSERT INTO </a:t>
            </a:r>
            <a:r>
              <a:rPr lang="ko-KR" altLang="en-US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주문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테이블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주문번호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내용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 VALUES (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'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부여된 주문번호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', 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'</a:t>
            </a:r>
            <a:r>
              <a:rPr lang="ko-KR" altLang="en-US" sz="2000" b="1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내용</a:t>
            </a:r>
            <a:r>
              <a:rPr lang="en-US" altLang="ko-KR" sz="2000" b="1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');</a:t>
            </a:r>
            <a:endParaRPr lang="en-US" altLang="ko-KR" sz="2000" b="1" dirty="0" smtClean="0">
              <a:solidFill>
                <a:schemeClr val="tx2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방법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2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1)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주문번호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부여 및 자료 입력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  INSERT INTO </a:t>
            </a:r>
            <a:r>
              <a:rPr lang="ko-KR" altLang="en-US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주문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테이블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주문번호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내용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  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SELECT NVL(MAX(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주문번호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), 0) + 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1, 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'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내용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'</a:t>
            </a:r>
            <a:endParaRPr lang="en-US" altLang="ko-KR" sz="2000" b="1" dirty="0" smtClean="0">
              <a:solidFill>
                <a:schemeClr val="tx2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 FROM 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주문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테이블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;</a:t>
            </a:r>
            <a:endParaRPr lang="en-US" altLang="ko-KR" b="1" dirty="0">
              <a:solidFill>
                <a:schemeClr val="tx2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6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프로그램에서 사용방법 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–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주문 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(1/2)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고객에게 주문을 받을 때 주문번호가 중복이 발생하지 않게 하는 방법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시퀀스 이용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 :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시퀀스명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.NEXTVAL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방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법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1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1)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주문번호 부여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 SELECT </a:t>
            </a:r>
            <a:r>
              <a:rPr lang="ko-KR" altLang="en-US" sz="2000" b="1" dirty="0" err="1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시퀀스명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.NEXTVAL FROM DUAL;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2)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부여된 주문번호로 자료 입력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 INSERT INTO </a:t>
            </a:r>
            <a:r>
              <a:rPr lang="ko-KR" altLang="en-US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주문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테이블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주문번호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내용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 VALUES (</a:t>
            </a:r>
            <a:r>
              <a:rPr lang="en-US" altLang="ko-KR" sz="2000" b="1" dirty="0">
                <a:solidFill>
                  <a:schemeClr val="tx2"/>
                </a:solidFill>
              </a:rPr>
              <a:t>'</a:t>
            </a:r>
            <a:r>
              <a:rPr lang="ko-KR" altLang="en-US" sz="2000" b="1" dirty="0">
                <a:solidFill>
                  <a:schemeClr val="tx2"/>
                </a:solidFill>
              </a:rPr>
              <a:t>부여된 주문번호</a:t>
            </a:r>
            <a:r>
              <a:rPr lang="en-US" altLang="ko-KR" sz="2000" b="1" dirty="0">
                <a:solidFill>
                  <a:schemeClr val="tx2"/>
                </a:solidFill>
              </a:rPr>
              <a:t>',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'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내용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'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);</a:t>
            </a: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방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법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2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1)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주문번호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부여 및 자료 입력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  INSERT INTO </a:t>
            </a:r>
            <a:r>
              <a:rPr lang="ko-KR" altLang="en-US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주문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테이블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주문번호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내용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  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SELECT </a:t>
            </a:r>
            <a:r>
              <a:rPr lang="ko-KR" altLang="en-US" sz="2000" b="1" dirty="0" err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시퀀스명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.NEXTVAL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en-US" altLang="ko-KR" sz="2000" b="1" dirty="0">
                <a:solidFill>
                  <a:schemeClr val="tx2"/>
                </a:solidFill>
              </a:rPr>
              <a:t>'</a:t>
            </a:r>
            <a:r>
              <a:rPr lang="ko-KR" altLang="en-US" sz="2000" b="1" dirty="0">
                <a:solidFill>
                  <a:schemeClr val="tx2"/>
                </a:solidFill>
              </a:rPr>
              <a:t>내용</a:t>
            </a:r>
            <a:r>
              <a:rPr lang="en-US" altLang="ko-KR" sz="2000" b="1" dirty="0">
                <a:solidFill>
                  <a:schemeClr val="tx2"/>
                </a:solidFill>
              </a:rPr>
              <a:t>'</a:t>
            </a:r>
            <a:endParaRPr lang="en-US" altLang="ko-KR" sz="2000" b="1" dirty="0" smtClean="0">
              <a:solidFill>
                <a:schemeClr val="tx2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 FROM 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주문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테이블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;</a:t>
            </a:r>
            <a:endParaRPr lang="en-US" altLang="ko-KR" sz="2000" b="1" dirty="0">
              <a:solidFill>
                <a:schemeClr val="tx2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6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>
                <a:latin typeface="굴림" charset="-127"/>
                <a:ea typeface="굴림" charset="-127"/>
              </a:rPr>
              <a:t>3. </a:t>
            </a:r>
            <a:r>
              <a:rPr lang="ko-KR" altLang="en-US" sz="2800" b="1" dirty="0">
                <a:latin typeface="굴림" charset="-127"/>
                <a:ea typeface="굴림" charset="-127"/>
              </a:rPr>
              <a:t>프로그램에서 사용방법 </a:t>
            </a:r>
            <a:r>
              <a:rPr lang="en-US" altLang="ko-KR" sz="2800" b="1" dirty="0">
                <a:latin typeface="굴림" charset="-127"/>
                <a:ea typeface="굴림" charset="-127"/>
              </a:rPr>
              <a:t>– </a:t>
            </a:r>
            <a:r>
              <a:rPr lang="ko-KR" altLang="en-US" sz="2800" b="1" dirty="0">
                <a:latin typeface="굴림" charset="-127"/>
                <a:ea typeface="굴림" charset="-127"/>
              </a:rPr>
              <a:t>주문 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(2/2</a:t>
            </a:r>
            <a:r>
              <a:rPr lang="en-US" altLang="ko-KR" sz="2800" b="1" dirty="0">
                <a:latin typeface="굴림" charset="-127"/>
                <a:ea typeface="굴림" charset="-127"/>
              </a:rPr>
              <a:t>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게시물 등록하면서 연관된 파일을 동시에 등록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테이블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방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법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1 (1/2)</a:t>
            </a: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1)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게시물번호 부여</a:t>
            </a:r>
          </a:p>
          <a:p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SELECT 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NVL(MAX(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게시물번호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), 0) + 1 </a:t>
            </a:r>
            <a:endParaRPr lang="en-US" altLang="ko-KR" sz="2000" b="1" dirty="0" smtClean="0">
              <a:solidFill>
                <a:schemeClr val="tx2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FROM 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게시물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테이블</a:t>
            </a:r>
            <a:r>
              <a:rPr lang="en-US" altLang="ko-KR" sz="2000" b="1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endParaRPr lang="en-US" altLang="ko-KR" sz="2000" b="1" smtClean="0">
              <a:solidFill>
                <a:schemeClr val="tx2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2)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게시물에 자료등록</a:t>
            </a:r>
          </a:p>
          <a:p>
            <a:r>
              <a:rPr lang="ko-KR" altLang="en-US" sz="2000" b="1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INSERT 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INTO 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게시물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테이블 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게시물번호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기타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VALUES 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('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부여된 게시물번호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', '</a:t>
            </a:r>
            <a:r>
              <a:rPr lang="ko-KR" altLang="en-US" sz="2000" b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기타내용</a:t>
            </a:r>
            <a:r>
              <a:rPr lang="en-US" altLang="ko-KR" sz="2000" b="1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');</a:t>
            </a:r>
          </a:p>
          <a:p>
            <a:endParaRPr lang="en-US" altLang="ko-KR" sz="2000" b="1" smtClean="0">
              <a:solidFill>
                <a:schemeClr val="tx2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3)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파일순번 부여</a:t>
            </a:r>
          </a:p>
          <a:p>
            <a:r>
              <a:rPr lang="ko-KR" altLang="en-US" sz="2000" b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SELECT NVL(MAX(</a:t>
            </a:r>
            <a:r>
              <a:rPr lang="ko-KR" altLang="en-US" sz="2000" b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파일순번</a:t>
            </a:r>
            <a:r>
              <a:rPr lang="en-US" altLang="ko-KR" sz="2000" b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), 0) + 1</a:t>
            </a:r>
          </a:p>
          <a:p>
            <a:r>
              <a:rPr lang="en-US" altLang="ko-KR" sz="2000" b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 FROM </a:t>
            </a:r>
            <a:r>
              <a:rPr lang="ko-KR" altLang="en-US" sz="2000" b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게시물</a:t>
            </a:r>
            <a:r>
              <a:rPr lang="en-US" altLang="ko-KR" sz="2000" b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파일</a:t>
            </a:r>
            <a:r>
              <a:rPr lang="en-US" altLang="ko-KR" sz="2000" b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테이블</a:t>
            </a:r>
            <a:r>
              <a:rPr lang="en-US" altLang="ko-KR" sz="2000" b="1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;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4. </a:t>
            </a:r>
            <a:r>
              <a:rPr lang="ko-KR" altLang="en-US" sz="2800" b="1" dirty="0">
                <a:latin typeface="굴림" charset="-127"/>
                <a:ea typeface="굴림" charset="-127"/>
              </a:rPr>
              <a:t>프로그램에서 사용방법 </a:t>
            </a:r>
            <a:r>
              <a:rPr lang="en-US" altLang="ko-KR" sz="2800" b="1" dirty="0">
                <a:latin typeface="굴림" charset="-127"/>
                <a:ea typeface="굴림" charset="-127"/>
              </a:rPr>
              <a:t>–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게시물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(1/6)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게시물 등록하면서 연관된 파일을 동시에 등록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테이블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방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법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1 (2/2)</a:t>
            </a: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4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게시물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파일에 자료등록</a:t>
            </a:r>
          </a:p>
          <a:p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INSERT 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INTO 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게시물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파일</a:t>
            </a:r>
            <a:r>
              <a:rPr lang="en-US" altLang="ko-KR" sz="2000" b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테이블</a:t>
            </a:r>
            <a:endParaRPr lang="en-US" altLang="ko-KR" sz="2000" b="1" smtClean="0">
              <a:solidFill>
                <a:schemeClr val="tx2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파일순번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파일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게시물번호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VALUES 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('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부여된 파일순번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', '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파일내용</a:t>
            </a:r>
            <a:r>
              <a:rPr lang="en-US" altLang="ko-KR" sz="2000" b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', </a:t>
            </a:r>
            <a:endParaRPr lang="en-US" altLang="ko-KR" sz="2000" b="1" smtClean="0">
              <a:solidFill>
                <a:schemeClr val="tx2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'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부여된 </a:t>
            </a:r>
            <a:r>
              <a:rPr lang="ko-KR" altLang="en-US" sz="2000" b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게시물번호</a:t>
            </a:r>
            <a:r>
              <a:rPr lang="en-US" altLang="ko-KR" sz="2000" b="1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');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파일의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수만큼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3,4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반복      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4. </a:t>
            </a:r>
            <a:r>
              <a:rPr lang="ko-KR" altLang="en-US" sz="2800" b="1" dirty="0">
                <a:latin typeface="굴림" charset="-127"/>
                <a:ea typeface="굴림" charset="-127"/>
              </a:rPr>
              <a:t>프로그램에서 사용방법 </a:t>
            </a:r>
            <a:r>
              <a:rPr lang="en-US" altLang="ko-KR" sz="2800" b="1" dirty="0">
                <a:latin typeface="굴림" charset="-127"/>
                <a:ea typeface="굴림" charset="-127"/>
              </a:rPr>
              <a:t>–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게시물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(2/6)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게시물 등록하면서 연관된 파일을 동시에 등록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테이블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방법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2</a:t>
            </a:r>
          </a:p>
          <a:p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  1)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게시물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파일에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자료등록</a:t>
            </a:r>
            <a:endParaRPr lang="ko-KR" altLang="en-US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ko-KR" altLang="en-US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INSERT INTO 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게시물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파일</a:t>
            </a:r>
            <a:r>
              <a:rPr lang="en-US" altLang="ko-KR" sz="2000" b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테이블</a:t>
            </a:r>
            <a:endParaRPr lang="en-US" altLang="ko-KR" sz="2000" b="1" smtClean="0">
              <a:solidFill>
                <a:schemeClr val="tx2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(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파일순번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파일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게시물번호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SELECT NVL(MAX(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파일순번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), 0) + 1, </a:t>
            </a:r>
            <a:r>
              <a:rPr lang="en-US" altLang="ko-KR" sz="2000" b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'</a:t>
            </a:r>
            <a:r>
              <a:rPr lang="ko-KR" altLang="en-US" sz="2000" b="1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파일내용</a:t>
            </a:r>
            <a:r>
              <a:rPr lang="en-US" altLang="ko-KR" sz="2000" b="1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‘</a:t>
            </a:r>
          </a:p>
          <a:p>
            <a:r>
              <a:rPr lang="en-US" altLang="ko-KR" sz="2000" b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     , (SELECT 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NVL(MAX(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게시물번호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), 0) + </a:t>
            </a:r>
            <a:r>
              <a:rPr lang="en-US" altLang="ko-KR" sz="2000" b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1 </a:t>
            </a:r>
            <a:endParaRPr lang="en-US" altLang="ko-KR" sz="2000" b="1" smtClean="0">
              <a:solidFill>
                <a:schemeClr val="tx2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        FROM 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게시물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테이블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게시물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파일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테이블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파일의 수만큼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1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반복</a:t>
            </a:r>
            <a:endParaRPr lang="ko-KR" altLang="en-US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2)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게시물에 자료등록</a:t>
            </a:r>
          </a:p>
          <a:p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ko-KR" altLang="en-US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INSERT INTO 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게시물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테이블 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게시물번호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기타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SELECT NVL(MAX(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게시물번호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), 0) + 1, '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기타내용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'</a:t>
            </a:r>
          </a:p>
          <a:p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 smtClean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FROM 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게시물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_</a:t>
            </a:r>
            <a:r>
              <a:rPr lang="ko-KR" altLang="en-US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테이블</a:t>
            </a:r>
            <a:r>
              <a:rPr lang="en-US" altLang="ko-KR" sz="2000" b="1" dirty="0">
                <a:solidFill>
                  <a:schemeClr val="tx2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</p:txBody>
      </p:sp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4. </a:t>
            </a:r>
            <a:r>
              <a:rPr lang="ko-KR" altLang="en-US" sz="2800" b="1" dirty="0">
                <a:latin typeface="굴림" charset="-127"/>
                <a:ea typeface="굴림" charset="-127"/>
              </a:rPr>
              <a:t>프로그램에서 사용방법 </a:t>
            </a:r>
            <a:r>
              <a:rPr lang="en-US" altLang="ko-KR" sz="2800" b="1" dirty="0">
                <a:latin typeface="굴림" charset="-127"/>
                <a:ea typeface="굴림" charset="-127"/>
              </a:rPr>
              <a:t>–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게시물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(3/6)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6120</TotalTime>
  <Words>1777</Words>
  <Application>Microsoft Office PowerPoint</Application>
  <PresentationFormat>화면 슬라이드 쇼(4:3)</PresentationFormat>
  <Paragraphs>475</Paragraphs>
  <Slides>41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광장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dbs</dc:creator>
  <cp:lastModifiedBy>dbs</cp:lastModifiedBy>
  <cp:revision>128</cp:revision>
  <dcterms:created xsi:type="dcterms:W3CDTF">2015-05-26T03:02:29Z</dcterms:created>
  <dcterms:modified xsi:type="dcterms:W3CDTF">2015-06-18T02:47:44Z</dcterms:modified>
</cp:coreProperties>
</file>