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95" r:id="rId15"/>
    <p:sldId id="296" r:id="rId16"/>
    <p:sldId id="297" r:id="rId17"/>
    <p:sldId id="270" r:id="rId18"/>
    <p:sldId id="298" r:id="rId19"/>
    <p:sldId id="299" r:id="rId20"/>
    <p:sldId id="271" r:id="rId21"/>
    <p:sldId id="300" r:id="rId22"/>
    <p:sldId id="301" r:id="rId23"/>
    <p:sldId id="272" r:id="rId24"/>
    <p:sldId id="302" r:id="rId25"/>
    <p:sldId id="303" r:id="rId26"/>
    <p:sldId id="304" r:id="rId27"/>
    <p:sldId id="273" r:id="rId28"/>
    <p:sldId id="305" r:id="rId29"/>
    <p:sldId id="306" r:id="rId30"/>
    <p:sldId id="307" r:id="rId31"/>
    <p:sldId id="274" r:id="rId32"/>
    <p:sldId id="275" r:id="rId33"/>
    <p:sldId id="276" r:id="rId34"/>
    <p:sldId id="277" r:id="rId35"/>
    <p:sldId id="278" r:id="rId36"/>
    <p:sldId id="308" r:id="rId37"/>
    <p:sldId id="309" r:id="rId38"/>
    <p:sldId id="310" r:id="rId39"/>
    <p:sldId id="279" r:id="rId40"/>
    <p:sldId id="280" r:id="rId41"/>
    <p:sldId id="281" r:id="rId42"/>
    <p:sldId id="311" r:id="rId43"/>
    <p:sldId id="312" r:id="rId44"/>
    <p:sldId id="351" r:id="rId45"/>
    <p:sldId id="313" r:id="rId46"/>
    <p:sldId id="282" r:id="rId47"/>
    <p:sldId id="314" r:id="rId48"/>
    <p:sldId id="315" r:id="rId49"/>
    <p:sldId id="317" r:id="rId50"/>
    <p:sldId id="316" r:id="rId51"/>
    <p:sldId id="283" r:id="rId52"/>
    <p:sldId id="318" r:id="rId53"/>
    <p:sldId id="319" r:id="rId54"/>
    <p:sldId id="322" r:id="rId55"/>
    <p:sldId id="290" r:id="rId56"/>
    <p:sldId id="291" r:id="rId57"/>
    <p:sldId id="328" r:id="rId58"/>
    <p:sldId id="329" r:id="rId59"/>
    <p:sldId id="330" r:id="rId60"/>
    <p:sldId id="331" r:id="rId61"/>
    <p:sldId id="332" r:id="rId62"/>
    <p:sldId id="333" r:id="rId63"/>
    <p:sldId id="334" r:id="rId64"/>
    <p:sldId id="335" r:id="rId65"/>
    <p:sldId id="292" r:id="rId66"/>
    <p:sldId id="336" r:id="rId67"/>
    <p:sldId id="337" r:id="rId68"/>
    <p:sldId id="338" r:id="rId69"/>
    <p:sldId id="339" r:id="rId70"/>
    <p:sldId id="293" r:id="rId71"/>
    <p:sldId id="340" r:id="rId72"/>
    <p:sldId id="341" r:id="rId73"/>
    <p:sldId id="342" r:id="rId74"/>
    <p:sldId id="343" r:id="rId75"/>
    <p:sldId id="344" r:id="rId76"/>
    <p:sldId id="345" r:id="rId77"/>
    <p:sldId id="346" r:id="rId78"/>
    <p:sldId id="347" r:id="rId79"/>
    <p:sldId id="348" r:id="rId80"/>
    <p:sldId id="294" r:id="rId81"/>
    <p:sldId id="349" r:id="rId82"/>
    <p:sldId id="350" r:id="rId83"/>
    <p:sldId id="352" r:id="rId84"/>
    <p:sldId id="353" r:id="rId85"/>
    <p:sldId id="354" r:id="rId8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00D4652-4C72-4D32-BBE1-46E9845ABDCA}" type="datetimeFigureOut">
              <a:rPr lang="ko-KR" altLang="en-US" smtClean="0"/>
              <a:pPr/>
              <a:t>2015-06-19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2015-06-19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2015-06-19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2015-06-19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2015-06-19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2015-06-19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2015-06-19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2015-06-19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2015-06-19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2015-06-19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00D4652-4C72-4D32-BBE1-46E9845ABDCA}" type="datetimeFigureOut">
              <a:rPr lang="ko-KR" altLang="en-US" smtClean="0"/>
              <a:pPr/>
              <a:t>2015-06-19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00D4652-4C72-4D32-BBE1-46E9845ABDCA}" type="datetimeFigureOut">
              <a:rPr lang="ko-KR" altLang="en-US" smtClean="0"/>
              <a:pPr/>
              <a:t>2015-06-19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3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>
              <a:buFont typeface="Wingdings" pitchFamily="2" charset="2"/>
              <a:buChar char="v"/>
            </a:pPr>
            <a:r>
              <a:rPr lang="ko-KR" altLang="en-US" sz="2800" b="1" dirty="0" smtClean="0">
                <a:solidFill>
                  <a:srgbClr val="000000"/>
                </a:solidFill>
                <a:latin typeface="+mj-ea"/>
              </a:rPr>
              <a:t>데이터 객체</a:t>
            </a:r>
            <a:endParaRPr lang="en-US" altLang="ko-KR" sz="2800" b="1" dirty="0" smtClean="0">
              <a:solidFill>
                <a:srgbClr val="000000"/>
              </a:solidFill>
              <a:latin typeface="+mj-ea"/>
            </a:endParaRPr>
          </a:p>
          <a:p>
            <a:pPr latinLnBrk="0">
              <a:buFont typeface="Wingdings" pitchFamily="2" charset="2"/>
              <a:buChar char="v"/>
            </a:pPr>
            <a:endParaRPr lang="en-US" altLang="ko-KR" sz="2800" b="1" dirty="0" smtClean="0">
              <a:solidFill>
                <a:srgbClr val="000000"/>
              </a:solidFill>
              <a:latin typeface="+mj-ea"/>
            </a:endParaRPr>
          </a:p>
          <a:p>
            <a:pPr latinLnBrk="0">
              <a:buFont typeface="Wingdings" pitchFamily="2" charset="2"/>
              <a:buChar char="v"/>
            </a:pPr>
            <a:r>
              <a:rPr lang="ko-KR" altLang="en-US" sz="2800" b="1" dirty="0" smtClean="0">
                <a:solidFill>
                  <a:srgbClr val="000000"/>
                </a:solidFill>
                <a:latin typeface="+mj-ea"/>
              </a:rPr>
              <a:t>자료 형</a:t>
            </a:r>
            <a:endParaRPr lang="en-US" altLang="ko-KR" sz="2800" b="1" dirty="0" smtClean="0">
              <a:solidFill>
                <a:srgbClr val="000000"/>
              </a:solidFill>
              <a:latin typeface="+mj-ea"/>
            </a:endParaRPr>
          </a:p>
          <a:p>
            <a:pPr latinLnBrk="0">
              <a:buFont typeface="Wingdings" pitchFamily="2" charset="2"/>
              <a:buChar char="v"/>
            </a:pPr>
            <a:endParaRPr lang="en-US" altLang="ko-KR" sz="2800" b="1" dirty="0" smtClean="0">
              <a:solidFill>
                <a:srgbClr val="000000"/>
              </a:solidFill>
              <a:latin typeface="+mj-ea"/>
            </a:endParaRPr>
          </a:p>
          <a:p>
            <a:pPr latinLnBrk="0">
              <a:buFont typeface="Wingdings" pitchFamily="2" charset="2"/>
              <a:buChar char="v"/>
            </a:pPr>
            <a:r>
              <a:rPr lang="ko-KR" altLang="en-US" sz="2800" b="1" dirty="0" err="1" smtClean="0">
                <a:solidFill>
                  <a:srgbClr val="000000"/>
                </a:solidFill>
                <a:latin typeface="+mj-ea"/>
              </a:rPr>
              <a:t>오라클</a:t>
            </a:r>
            <a:r>
              <a:rPr lang="ko-KR" altLang="en-US" sz="2800" b="1" dirty="0" smtClean="0">
                <a:solidFill>
                  <a:srgbClr val="000000"/>
                </a:solidFill>
                <a:latin typeface="+mj-ea"/>
              </a:rPr>
              <a:t> 기본 함수</a:t>
            </a:r>
          </a:p>
          <a:p>
            <a:pPr latinLnBrk="0">
              <a:buFont typeface="Wingdings" pitchFamily="2" charset="2"/>
              <a:buChar char="v"/>
            </a:pPr>
            <a:endParaRPr lang="ko-KR" altLang="en-US" sz="2800" b="1" dirty="0" smtClean="0">
              <a:solidFill>
                <a:srgbClr val="000000"/>
              </a:solidFill>
              <a:latin typeface="+mj-ea"/>
            </a:endParaRPr>
          </a:p>
          <a:p>
            <a:pPr latinLnBrk="0">
              <a:buFont typeface="Wingdings" pitchFamily="2" charset="2"/>
              <a:buChar char="v"/>
            </a:pPr>
            <a:endParaRPr lang="en-US" altLang="ko-KR" sz="2800" b="1" dirty="0" smtClean="0">
              <a:solidFill>
                <a:srgbClr val="000000"/>
              </a:solidFill>
              <a:latin typeface="+mj-ea"/>
            </a:endParaRPr>
          </a:p>
          <a:p>
            <a:pPr>
              <a:buFont typeface="Wingdings" pitchFamily="2" charset="2"/>
              <a:buChar char="v"/>
            </a:pP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i="1" dirty="0" smtClean="0">
                <a:solidFill>
                  <a:srgbClr val="1749D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ea typeface="HY헤드라인M" pitchFamily="18" charset="-127"/>
              </a:rPr>
              <a:t>INDEX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2"/>
          <p:cNvSpPr txBox="1"/>
          <p:nvPr/>
        </p:nvSpPr>
        <p:spPr>
          <a:xfrm>
            <a:off x="568902" y="3173406"/>
            <a:ext cx="8088312" cy="1815882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문자 자료형</a:t>
            </a:r>
            <a:endParaRPr kumimoji="0" lang="en-US" altLang="ko-KR" sz="1400" b="1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숫자 자료형</a:t>
            </a:r>
            <a:endParaRPr kumimoji="0" lang="en-US" altLang="ko-KR" sz="1400" b="1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날짜 자료형</a:t>
            </a:r>
            <a:endParaRPr lang="en-US" altLang="ko-KR" sz="1400" b="1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기타 </a:t>
            </a: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자료</a:t>
            </a:r>
            <a:r>
              <a:rPr lang="ko-KR" altLang="en-US" sz="14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형</a:t>
            </a:r>
            <a:endParaRPr kumimoji="0" lang="en-US" altLang="ko-KR" sz="1400" b="1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11" name="Line 19"/>
          <p:cNvSpPr>
            <a:spLocks noChangeShapeType="1"/>
          </p:cNvSpPr>
          <p:nvPr/>
        </p:nvSpPr>
        <p:spPr bwMode="auto">
          <a:xfrm>
            <a:off x="532028" y="2903531"/>
            <a:ext cx="86040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ea typeface="돋움" pitchFamily="50" charset="-127"/>
            </a:endParaRPr>
          </a:p>
        </p:txBody>
      </p:sp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-32" y="2482843"/>
            <a:ext cx="247650" cy="69532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굴림" charset="-127"/>
              <a:ea typeface="돋움" pitchFamily="50" charset="-127"/>
            </a:endParaRPr>
          </a:p>
        </p:txBody>
      </p:sp>
      <p:sp>
        <p:nvSpPr>
          <p:cNvPr id="13" name="Rectangle 17"/>
          <p:cNvSpPr txBox="1">
            <a:spLocks noChangeArrowheads="1"/>
          </p:cNvSpPr>
          <p:nvPr/>
        </p:nvSpPr>
        <p:spPr>
          <a:xfrm>
            <a:off x="568902" y="2428868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defRPr/>
            </a:pPr>
            <a:r>
              <a:rPr kumimoji="0" lang="ko-KR" altLang="en-US" sz="2400" b="1" smtClean="0">
                <a:latin typeface="+mj-lt"/>
                <a:ea typeface="+mj-ea"/>
                <a:cs typeface="+mj-cs"/>
              </a:rPr>
              <a:t>자료형</a:t>
            </a:r>
            <a:endParaRPr kumimoji="0" lang="en-US" altLang="ko-KR" sz="2400" b="1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-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기본 문법</a:t>
            </a:r>
            <a:endParaRPr lang="ko-KR" altLang="en-US" sz="2800" b="1">
              <a:latin typeface="굴림" charset="-127"/>
              <a:ea typeface="굴림" charset="-127"/>
            </a:endParaRPr>
          </a:p>
        </p:txBody>
      </p:sp>
      <p:sp>
        <p:nvSpPr>
          <p:cNvPr id="8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자료형의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선언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CREATE TABLE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데이블명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(</a:t>
            </a: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 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변수명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자료형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(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크기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[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단위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])     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);</a:t>
            </a:r>
          </a:p>
          <a:p>
            <a:pPr marL="0" indent="0"/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자료형의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자료 등록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INSERT INTO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테이블명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(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변수명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[,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변수명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...])</a:t>
            </a: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VALUES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(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값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[,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값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...]);</a:t>
            </a:r>
          </a:p>
          <a:p>
            <a:pPr marL="0" indent="0"/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자료형의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자료 조회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SELECT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변수명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[,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변수명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...]</a:t>
            </a: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FROM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테이블명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;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1.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문자 자료형</a:t>
            </a:r>
            <a:endParaRPr lang="ko-KR" altLang="en-US" sz="2800" b="1">
              <a:latin typeface="굴림" charset="-127"/>
              <a:ea typeface="굴림" charset="-127"/>
            </a:endParaRPr>
          </a:p>
        </p:txBody>
      </p:sp>
      <p:sp>
        <p:nvSpPr>
          <p:cNvPr id="6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ct val="20000"/>
              </a:spcBef>
            </a:pPr>
            <a:r>
              <a:rPr lang="en-US" altLang="ko-KR" sz="2000" b="1" smtClean="0"/>
              <a:t>- CHAR</a:t>
            </a:r>
          </a:p>
          <a:p>
            <a:pPr>
              <a:lnSpc>
                <a:spcPct val="200000"/>
              </a:lnSpc>
              <a:spcBef>
                <a:spcPct val="20000"/>
              </a:spcBef>
            </a:pPr>
            <a:r>
              <a:rPr lang="en-US" altLang="ko-KR" sz="2000" b="1" smtClean="0"/>
              <a:t>- </a:t>
            </a:r>
            <a:r>
              <a:rPr lang="en-US" altLang="ko-KR" sz="2000" b="1"/>
              <a:t>VARCHAR, VARCHAR2 </a:t>
            </a:r>
          </a:p>
          <a:p>
            <a:pPr>
              <a:lnSpc>
                <a:spcPct val="200000"/>
              </a:lnSpc>
              <a:spcBef>
                <a:spcPct val="20000"/>
              </a:spcBef>
            </a:pPr>
            <a:r>
              <a:rPr lang="en-US" altLang="ko-KR" sz="2000" b="1" smtClean="0"/>
              <a:t>- NCHAR, NVARCHAR2</a:t>
            </a:r>
            <a:r>
              <a:rPr lang="ko-KR" altLang="en-US" sz="2000" b="1" smtClean="0"/>
              <a:t> </a:t>
            </a:r>
            <a:endParaRPr lang="ko-KR" altLang="en-US" sz="2000" b="1"/>
          </a:p>
          <a:p>
            <a:pPr>
              <a:lnSpc>
                <a:spcPct val="200000"/>
              </a:lnSpc>
              <a:spcBef>
                <a:spcPct val="20000"/>
              </a:spcBef>
            </a:pPr>
            <a:r>
              <a:rPr lang="en-US" altLang="ko-KR" sz="2000" b="1" smtClean="0"/>
              <a:t>- LONG</a:t>
            </a:r>
            <a:endParaRPr lang="en-US" altLang="ko-KR" sz="2000" b="1"/>
          </a:p>
          <a:p>
            <a:pPr>
              <a:lnSpc>
                <a:spcPct val="200000"/>
              </a:lnSpc>
              <a:spcBef>
                <a:spcPct val="20000"/>
              </a:spcBef>
            </a:pPr>
            <a:r>
              <a:rPr lang="en-US" altLang="ko-KR" sz="2000" b="1" smtClean="0"/>
              <a:t>- CLOB, NCLOB</a:t>
            </a:r>
            <a:endParaRPr lang="en-US" altLang="ko-KR" sz="2000" b="1"/>
          </a:p>
          <a:p>
            <a:pPr>
              <a:lnSpc>
                <a:spcPct val="200000"/>
              </a:lnSpc>
              <a:spcBef>
                <a:spcPct val="20000"/>
              </a:spcBef>
            </a:pPr>
            <a:r>
              <a:rPr lang="en-US" altLang="ko-KR" sz="2000" b="1" smtClean="0"/>
              <a:t>- </a:t>
            </a:r>
            <a:r>
              <a:rPr lang="ko-KR" altLang="en-US" sz="2000" b="1" smtClean="0"/>
              <a:t>문자열 서브타입</a:t>
            </a:r>
            <a:endParaRPr lang="en-US" altLang="ko-KR" sz="2000" b="1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- CHAR</a:t>
            </a:r>
            <a:endParaRPr lang="ko-KR" altLang="en-US" sz="2800" b="1">
              <a:latin typeface="굴림" charset="-127"/>
              <a:ea typeface="굴림" charset="-127"/>
            </a:endParaRPr>
          </a:p>
        </p:txBody>
      </p:sp>
      <p:sp>
        <p:nvSpPr>
          <p:cNvPr id="8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en-US" altLang="ko-KR" sz="2000" b="1" smtClean="0"/>
              <a:t>CHAR</a:t>
            </a:r>
            <a:r>
              <a:rPr lang="ko-KR" altLang="en-US" sz="2000" b="1" smtClean="0"/>
              <a:t>은 고정길이 문자열을 저장</a:t>
            </a:r>
            <a:endParaRPr lang="en-US" altLang="ko-KR" sz="2000" b="1" smtClean="0"/>
          </a:p>
          <a:p>
            <a:pPr marL="342900" indent="-342900">
              <a:buFont typeface="Wingdings" pitchFamily="2" charset="2"/>
              <a:buChar char="ü"/>
            </a:pPr>
            <a:endParaRPr lang="en-US" altLang="ko-KR" sz="2000" b="1"/>
          </a:p>
          <a:p>
            <a:pPr marL="0" indent="0"/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사용법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: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변수명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CHAR(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크기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[CHAR|BYTE])</a:t>
            </a:r>
          </a:p>
          <a:p>
            <a:pPr marL="0" indent="0"/>
            <a:endParaRPr lang="en-US" altLang="ko-KR" sz="2000" b="1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예  제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: COL_CHAR1 CHAR (10 BYTE)</a:t>
            </a: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     COL_CHAR2 CHAR (10 CHAR)</a:t>
            </a:r>
          </a:p>
          <a:p>
            <a:pPr marL="0" indent="0"/>
            <a:endParaRPr lang="en-US" altLang="ko-KR" sz="2000" b="1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endParaRPr lang="en-US" altLang="ko-KR" sz="2000" b="1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</p:txBody>
      </p:sp>
      <p:pic>
        <p:nvPicPr>
          <p:cNvPr id="11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896" y="4081505"/>
            <a:ext cx="6242845" cy="518205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1302479" y="3915218"/>
            <a:ext cx="0" cy="108012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7407393" y="3915218"/>
            <a:ext cx="0" cy="108012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4"/>
          <p:cNvCxnSpPr/>
          <p:nvPr/>
        </p:nvCxnSpPr>
        <p:spPr>
          <a:xfrm>
            <a:off x="1302479" y="4749416"/>
            <a:ext cx="6104914" cy="0"/>
          </a:xfrm>
          <a:prstGeom prst="straightConnector1">
            <a:avLst/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7"/>
          <p:cNvSpPr txBox="1"/>
          <p:nvPr/>
        </p:nvSpPr>
        <p:spPr>
          <a:xfrm>
            <a:off x="1318245" y="4758202"/>
            <a:ext cx="61318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10 BYTE</a:t>
            </a:r>
            <a:r>
              <a:rPr lang="ko-KR" altLang="en-US" sz="24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에 </a:t>
            </a:r>
            <a:r>
              <a:rPr lang="en-US" altLang="ko-KR" sz="24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ABC</a:t>
            </a:r>
            <a:r>
              <a:rPr lang="ko-KR" altLang="en-US" sz="24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를 입력하면 </a:t>
            </a:r>
            <a:r>
              <a:rPr lang="en-US" altLang="ko-KR" sz="24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ABC </a:t>
            </a:r>
            <a:r>
              <a:rPr lang="ko-KR" altLang="en-US" sz="24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뒤를 </a:t>
            </a:r>
            <a:endParaRPr lang="en-US" altLang="ko-KR" sz="2400" b="1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r>
              <a:rPr lang="en-US" altLang="ko-KR" sz="24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SPACE</a:t>
            </a:r>
            <a:r>
              <a:rPr lang="ko-KR" altLang="en-US" sz="24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로 처리를 하여 </a:t>
            </a:r>
            <a:r>
              <a:rPr lang="en-US" altLang="ko-KR" sz="24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10BYTE </a:t>
            </a:r>
            <a:r>
              <a:rPr lang="ko-KR" altLang="en-US" sz="24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모두 사용 됨</a:t>
            </a:r>
            <a:endParaRPr lang="ko-KR" altLang="en-US" sz="2400" b="1" dirty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530619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/>
          </a:p>
          <a:p>
            <a:pPr>
              <a:buNone/>
            </a:pPr>
            <a:r>
              <a:rPr lang="en-US" altLang="ko-KR" sz="1800" dirty="0" smtClean="0"/>
              <a:t>-- CHAR </a:t>
            </a:r>
            <a:r>
              <a:rPr lang="ko-KR" altLang="en-US" sz="1800" dirty="0" smtClean="0"/>
              <a:t>자료 형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DROP TABLE </a:t>
            </a:r>
            <a:r>
              <a:rPr lang="en-US" altLang="ko-KR" sz="1800" dirty="0" smtClean="0"/>
              <a:t>TB_CHAR;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CREATE TABLE </a:t>
            </a:r>
            <a:r>
              <a:rPr lang="en-US" altLang="ko-KR" sz="1800" dirty="0" smtClean="0"/>
              <a:t>TB_CHAR (</a:t>
            </a:r>
          </a:p>
          <a:p>
            <a:pPr>
              <a:buNone/>
            </a:pPr>
            <a:r>
              <a:rPr lang="en-US" altLang="ko-KR" sz="1800" dirty="0" smtClean="0"/>
              <a:t>    COL_CHAR1 </a:t>
            </a:r>
            <a:r>
              <a:rPr lang="en-US" altLang="ko-KR" sz="1800" dirty="0" smtClean="0">
                <a:solidFill>
                  <a:srgbClr val="FF0000"/>
                </a:solidFill>
              </a:rPr>
              <a:t>CHAR</a:t>
            </a:r>
            <a:r>
              <a:rPr lang="en-US" altLang="ko-KR" sz="1800" dirty="0" smtClean="0"/>
              <a:t>(10 </a:t>
            </a:r>
            <a:r>
              <a:rPr lang="en-US" altLang="ko-KR" sz="1800" dirty="0" smtClean="0">
                <a:solidFill>
                  <a:srgbClr val="FF0000"/>
                </a:solidFill>
              </a:rPr>
              <a:t>BYTE</a:t>
            </a:r>
            <a:r>
              <a:rPr lang="en-US" altLang="ko-KR" sz="1800" dirty="0" smtClean="0"/>
              <a:t>),</a:t>
            </a:r>
          </a:p>
          <a:p>
            <a:pPr>
              <a:buNone/>
            </a:pPr>
            <a:r>
              <a:rPr lang="en-US" altLang="ko-KR" sz="1800" dirty="0" smtClean="0"/>
              <a:t>    COL_CHAR2 </a:t>
            </a:r>
            <a:r>
              <a:rPr lang="en-US" altLang="ko-KR" sz="1800" dirty="0" smtClean="0">
                <a:solidFill>
                  <a:srgbClr val="FF0000"/>
                </a:solidFill>
              </a:rPr>
              <a:t>CHAR</a:t>
            </a:r>
            <a:r>
              <a:rPr lang="en-US" altLang="ko-KR" sz="1800" dirty="0" smtClean="0"/>
              <a:t>(10 </a:t>
            </a:r>
            <a:r>
              <a:rPr lang="en-US" altLang="ko-KR" sz="1800" dirty="0" smtClean="0">
                <a:solidFill>
                  <a:srgbClr val="FF0000"/>
                </a:solidFill>
              </a:rPr>
              <a:t>CHAR</a:t>
            </a:r>
            <a:r>
              <a:rPr lang="en-US" altLang="ko-KR" sz="1800" dirty="0" smtClean="0"/>
              <a:t>),</a:t>
            </a:r>
          </a:p>
          <a:p>
            <a:pPr>
              <a:buNone/>
            </a:pPr>
            <a:r>
              <a:rPr lang="en-US" altLang="ko-KR" sz="1800" dirty="0" smtClean="0"/>
              <a:t>    COL_CHAR3 </a:t>
            </a:r>
            <a:r>
              <a:rPr lang="en-US" altLang="ko-KR" sz="1800" dirty="0" smtClean="0">
                <a:solidFill>
                  <a:srgbClr val="FF0000"/>
                </a:solidFill>
              </a:rPr>
              <a:t>CHAR</a:t>
            </a:r>
            <a:r>
              <a:rPr lang="en-US" altLang="ko-KR" sz="1800" dirty="0" smtClean="0"/>
              <a:t>(10)</a:t>
            </a:r>
          </a:p>
          <a:p>
            <a:pPr>
              <a:buNone/>
            </a:pPr>
            <a:r>
              <a:rPr lang="en-US" altLang="ko-KR" sz="1800" dirty="0" smtClean="0"/>
              <a:t>);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INSERT INTO </a:t>
            </a:r>
            <a:r>
              <a:rPr lang="en-US" altLang="ko-KR" sz="1800" dirty="0" smtClean="0"/>
              <a:t>TB_CHAR (COL_CHAR1, COL_CHAR2, COL_CHAR3)</a:t>
            </a:r>
          </a:p>
          <a:p>
            <a:pPr>
              <a:buNone/>
            </a:pPr>
            <a:r>
              <a:rPr lang="en-US" altLang="ko-KR" sz="1800" dirty="0" smtClean="0"/>
              <a:t>VALUES ('ABC', 'ABC', 'ABC');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530619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>
              <a:solidFill>
                <a:srgbClr val="0000FF"/>
              </a:solidFill>
            </a:endParaRPr>
          </a:p>
          <a:p>
            <a:pPr>
              <a:buNone/>
            </a:pPr>
            <a:endParaRPr lang="en-US" altLang="ko-KR" sz="1800" dirty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INSERT INTO </a:t>
            </a:r>
            <a:r>
              <a:rPr lang="en-US" altLang="ko-KR" sz="1800" dirty="0" smtClean="0"/>
              <a:t>TB_CHAR (COL_CHAR1, COL_CHAR2, COL_CHAR3)</a:t>
            </a:r>
          </a:p>
          <a:p>
            <a:pPr>
              <a:buNone/>
            </a:pPr>
            <a:r>
              <a:rPr lang="en-US" altLang="ko-KR" sz="1800" dirty="0" smtClean="0"/>
              <a:t>VALUES ('</a:t>
            </a:r>
            <a:r>
              <a:rPr lang="ko-KR" altLang="en-US" sz="1800" dirty="0" smtClean="0"/>
              <a:t>가나다</a:t>
            </a:r>
            <a:r>
              <a:rPr lang="en-US" altLang="ko-KR" sz="1800" dirty="0" smtClean="0"/>
              <a:t>', '</a:t>
            </a:r>
            <a:r>
              <a:rPr lang="ko-KR" altLang="en-US" sz="1800" dirty="0" smtClean="0"/>
              <a:t>가나다</a:t>
            </a:r>
            <a:r>
              <a:rPr lang="en-US" altLang="ko-KR" sz="1800" dirty="0" smtClean="0"/>
              <a:t>', '</a:t>
            </a:r>
            <a:r>
              <a:rPr lang="ko-KR" altLang="en-US" sz="1800" dirty="0" smtClean="0"/>
              <a:t>가나다</a:t>
            </a:r>
            <a:r>
              <a:rPr lang="en-US" altLang="ko-KR" sz="1800" dirty="0" smtClean="0"/>
              <a:t>');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COL_CHAR1, COL_CHAR2, COL_CHAR3, </a:t>
            </a:r>
          </a:p>
          <a:p>
            <a:pPr>
              <a:buNone/>
            </a:pPr>
            <a:r>
              <a:rPr lang="en-US" altLang="ko-KR" sz="1800" dirty="0" smtClean="0"/>
              <a:t>LENGTHB(COL_CHAR1), LENGTHB(COL_CHAR2), LENGTHB(COL_CHAR3)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TB_CHAR;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COMMIT</a:t>
            </a:r>
            <a:r>
              <a:rPr lang="en-US" altLang="ko-KR" sz="1800" dirty="0" smtClean="0"/>
              <a:t>; /* </a:t>
            </a:r>
            <a:r>
              <a:rPr lang="ko-KR" altLang="en-US" sz="1800" dirty="0" err="1" smtClean="0"/>
              <a:t>트렌젝션</a:t>
            </a:r>
            <a:r>
              <a:rPr lang="ko-KR" altLang="en-US" sz="1800" dirty="0" smtClean="0"/>
              <a:t> 완료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적용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 *</a:t>
            </a:r>
            <a:r>
              <a:rPr lang="en-US" altLang="ko-KR" sz="1800" dirty="0" smtClean="0"/>
              <a:t>/</a:t>
            </a:r>
            <a:endParaRPr lang="ko-KR" altLang="en-US" sz="1800" dirty="0"/>
          </a:p>
        </p:txBody>
      </p:sp>
      <p:pic>
        <p:nvPicPr>
          <p:cNvPr id="4" name="그림 3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" y="4672029"/>
            <a:ext cx="7610475" cy="1114425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6509535" y="5519886"/>
            <a:ext cx="285752" cy="21431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ko-KR" altLang="en-US" sz="1800" dirty="0" smtClean="0"/>
              <a:t>한글의 한 문자는 </a:t>
            </a:r>
            <a:r>
              <a:rPr lang="en-US" altLang="ko-KR" sz="1800" dirty="0" smtClean="0"/>
              <a:t>3byte</a:t>
            </a:r>
            <a:r>
              <a:rPr lang="ko-KR" altLang="en-US" sz="1800" dirty="0" smtClean="0"/>
              <a:t>이므로 </a:t>
            </a:r>
            <a:endParaRPr lang="en-US" altLang="ko-KR" sz="1800" dirty="0" smtClean="0"/>
          </a:p>
          <a:p>
            <a:pPr>
              <a:buNone/>
            </a:pPr>
            <a:r>
              <a:rPr lang="ko-KR" altLang="en-US" sz="1800" dirty="0" smtClean="0"/>
              <a:t>가 </a:t>
            </a:r>
            <a:r>
              <a:rPr lang="en-US" altLang="ko-KR" sz="1800" dirty="0" smtClean="0"/>
              <a:t>	– 3 + 9 = 12 </a:t>
            </a:r>
          </a:p>
          <a:p>
            <a:pPr>
              <a:buNone/>
            </a:pPr>
            <a:r>
              <a:rPr lang="ko-KR" altLang="en-US" sz="1800" dirty="0" smtClean="0"/>
              <a:t>가나 </a:t>
            </a:r>
            <a:r>
              <a:rPr lang="en-US" altLang="ko-KR" sz="1800" dirty="0" smtClean="0"/>
              <a:t>	– 3 + 3 + 8 = 14</a:t>
            </a:r>
          </a:p>
          <a:p>
            <a:pPr>
              <a:buNone/>
            </a:pPr>
            <a:r>
              <a:rPr lang="ko-KR" altLang="en-US" sz="1800" dirty="0" smtClean="0"/>
              <a:t>가나다 </a:t>
            </a:r>
            <a:r>
              <a:rPr lang="en-US" altLang="ko-KR" sz="1800" dirty="0" smtClean="0"/>
              <a:t>	- 3 + 3 + 3 + 7 = 16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ko-KR" altLang="en-US" sz="1800" dirty="0" smtClean="0"/>
              <a:t>이것은 </a:t>
            </a:r>
            <a:r>
              <a:rPr lang="en-US" altLang="ko-KR" sz="1800" dirty="0" smtClean="0"/>
              <a:t>‘</a:t>
            </a:r>
            <a:r>
              <a:rPr lang="ko-KR" altLang="en-US" sz="1800" dirty="0" smtClean="0"/>
              <a:t>가</a:t>
            </a:r>
            <a:r>
              <a:rPr lang="en-US" altLang="ko-KR" sz="1800" dirty="0" smtClean="0"/>
              <a:t>’</a:t>
            </a:r>
            <a:r>
              <a:rPr lang="ko-KR" altLang="en-US" sz="1800" dirty="0" smtClean="0"/>
              <a:t>의 한 문자를 </a:t>
            </a:r>
            <a:r>
              <a:rPr lang="en-US" altLang="ko-KR" sz="1800" dirty="0" smtClean="0"/>
              <a:t>char </a:t>
            </a:r>
            <a:r>
              <a:rPr lang="ko-KR" altLang="en-US" sz="1800" dirty="0" smtClean="0"/>
              <a:t>형으로 취급하기 때문입니다</a:t>
            </a:r>
            <a:r>
              <a:rPr lang="en-US" altLang="ko-KR" sz="1800" dirty="0" smtClean="0"/>
              <a:t>.</a:t>
            </a:r>
          </a:p>
        </p:txBody>
      </p:sp>
      <p:pic>
        <p:nvPicPr>
          <p:cNvPr id="6" name="그림 5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62" y="1268760"/>
            <a:ext cx="4943475" cy="1781175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4572000" y="3634744"/>
          <a:ext cx="321471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471"/>
                <a:gridCol w="321471"/>
                <a:gridCol w="321471"/>
                <a:gridCol w="321471"/>
                <a:gridCol w="321471"/>
                <a:gridCol w="321471"/>
                <a:gridCol w="321471"/>
                <a:gridCol w="321471"/>
                <a:gridCol w="321471"/>
                <a:gridCol w="321471"/>
              </a:tblGrid>
              <a:tr h="2279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4572000" y="4134810"/>
          <a:ext cx="321471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471"/>
                <a:gridCol w="321471"/>
                <a:gridCol w="321471"/>
                <a:gridCol w="321471"/>
                <a:gridCol w="321471"/>
                <a:gridCol w="321471"/>
                <a:gridCol w="321471"/>
                <a:gridCol w="321471"/>
                <a:gridCol w="321471"/>
                <a:gridCol w="321471"/>
              </a:tblGrid>
              <a:tr h="2279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10" name="왼쪽 중괄호 9"/>
          <p:cNvSpPr/>
          <p:nvPr/>
        </p:nvSpPr>
        <p:spPr>
          <a:xfrm rot="5400000">
            <a:off x="6277803" y="2071678"/>
            <a:ext cx="142876" cy="2857520"/>
          </a:xfrm>
          <a:prstGeom prst="leftBrace">
            <a:avLst>
              <a:gd name="adj1" fmla="val 8333"/>
              <a:gd name="adj2" fmla="val 4847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044305" y="3230119"/>
            <a:ext cx="714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/>
              <a:t>공백</a:t>
            </a:r>
            <a:endParaRPr lang="ko-KR" altLang="en-US" sz="1050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4572000" y="4634876"/>
          <a:ext cx="321471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471"/>
                <a:gridCol w="321471"/>
                <a:gridCol w="321471"/>
                <a:gridCol w="321471"/>
                <a:gridCol w="321471"/>
                <a:gridCol w="321471"/>
                <a:gridCol w="321471"/>
                <a:gridCol w="321471"/>
                <a:gridCol w="321471"/>
                <a:gridCol w="321471"/>
              </a:tblGrid>
              <a:tr h="2279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나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다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dirty="0" smtClean="0">
                <a:latin typeface="굴림" charset="-127"/>
                <a:ea typeface="굴림" charset="-127"/>
              </a:rPr>
              <a:t>- VARCHAR, VARCHAR2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  <p:sp>
        <p:nvSpPr>
          <p:cNvPr id="16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7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en-US" altLang="ko-KR" sz="2000" b="1" smtClean="0"/>
              <a:t>VARCHAR, VARCHAR2</a:t>
            </a:r>
            <a:r>
              <a:rPr lang="ko-KR" altLang="en-US" sz="2000" b="1" smtClean="0"/>
              <a:t>은 가</a:t>
            </a:r>
            <a:r>
              <a:rPr lang="ko-KR" altLang="en-US" sz="2000" b="1"/>
              <a:t>변</a:t>
            </a:r>
            <a:r>
              <a:rPr lang="ko-KR" altLang="en-US" sz="2000" b="1" smtClean="0"/>
              <a:t>길이 문자열을 저장</a:t>
            </a:r>
            <a:endParaRPr lang="en-US" altLang="ko-KR" sz="2000" b="1" smtClean="0"/>
          </a:p>
          <a:p>
            <a:pPr marL="342900" indent="-342900">
              <a:buFont typeface="Wingdings" pitchFamily="2" charset="2"/>
              <a:buChar char="ü"/>
            </a:pPr>
            <a:endParaRPr lang="en-US" altLang="ko-KR" sz="2000" b="1"/>
          </a:p>
          <a:p>
            <a:pPr marL="0" indent="0"/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사용법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: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변수명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VARCHAR2(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크기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[CHAR|BYTE])</a:t>
            </a:r>
          </a:p>
          <a:p>
            <a:pPr marL="0" indent="0"/>
            <a:endParaRPr lang="en-US" altLang="ko-KR" sz="2000" b="1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예  제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: COL_VARCHAR1 VARCHAR2 (10 BYTE)</a:t>
            </a: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     COL_VARCHAR2 VARCHAR2 (10 CHAR)</a:t>
            </a:r>
          </a:p>
          <a:p>
            <a:pPr marL="0" indent="0"/>
            <a:endParaRPr lang="en-US" altLang="ko-KR" sz="2000" b="1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※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오라클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12c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에서는 최대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32,000 BYTE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저장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가능</a:t>
            </a:r>
            <a:endParaRPr lang="en-US" altLang="ko-KR" sz="2000" b="1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</p:txBody>
      </p:sp>
      <p:pic>
        <p:nvPicPr>
          <p:cNvPr id="18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896" y="4081505"/>
            <a:ext cx="6242845" cy="518205"/>
          </a:xfrm>
          <a:prstGeom prst="rect">
            <a:avLst/>
          </a:prstGeom>
        </p:spPr>
      </p:pic>
      <p:cxnSp>
        <p:nvCxnSpPr>
          <p:cNvPr id="19" name="직선 연결선 18"/>
          <p:cNvCxnSpPr/>
          <p:nvPr/>
        </p:nvCxnSpPr>
        <p:spPr>
          <a:xfrm>
            <a:off x="1302479" y="3915218"/>
            <a:ext cx="0" cy="108012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118445" y="3915218"/>
            <a:ext cx="0" cy="108012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14"/>
          <p:cNvCxnSpPr/>
          <p:nvPr/>
        </p:nvCxnSpPr>
        <p:spPr>
          <a:xfrm>
            <a:off x="1302479" y="4749416"/>
            <a:ext cx="1836000" cy="0"/>
          </a:xfrm>
          <a:prstGeom prst="straightConnector1">
            <a:avLst/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17"/>
          <p:cNvSpPr txBox="1"/>
          <p:nvPr/>
        </p:nvSpPr>
        <p:spPr>
          <a:xfrm>
            <a:off x="1318245" y="4923330"/>
            <a:ext cx="6112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10 BYTE</a:t>
            </a:r>
            <a:r>
              <a:rPr lang="ko-KR" altLang="en-US" sz="24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에 </a:t>
            </a:r>
            <a:r>
              <a:rPr lang="en-US" altLang="ko-KR" sz="24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ABC</a:t>
            </a:r>
            <a:r>
              <a:rPr lang="ko-KR" altLang="en-US" sz="24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를 입력하면 </a:t>
            </a:r>
            <a:r>
              <a:rPr lang="en-US" altLang="ko-KR" sz="24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ABC 3BYTE</a:t>
            </a:r>
            <a:r>
              <a:rPr lang="ko-KR" altLang="en-US" sz="24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사용</a:t>
            </a:r>
            <a:endParaRPr lang="ko-KR" altLang="en-US" sz="2400" b="1" dirty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602627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 VARCHAR </a:t>
            </a:r>
            <a:r>
              <a:rPr lang="ko-KR" altLang="en-US" sz="1800" dirty="0" err="1" smtClean="0"/>
              <a:t>자료형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DROP TABLE </a:t>
            </a:r>
            <a:r>
              <a:rPr lang="en-US" altLang="ko-KR" sz="1800" dirty="0" smtClean="0"/>
              <a:t>TB_VARCHAR;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CREATE TABLE </a:t>
            </a:r>
            <a:r>
              <a:rPr lang="en-US" altLang="ko-KR" sz="1800" dirty="0" smtClean="0"/>
              <a:t>TB_VARCHAR (</a:t>
            </a:r>
          </a:p>
          <a:p>
            <a:pPr>
              <a:buNone/>
            </a:pPr>
            <a:r>
              <a:rPr lang="en-US" altLang="ko-KR" sz="1800" dirty="0" smtClean="0"/>
              <a:t>    COL_VARCHAR1 </a:t>
            </a:r>
            <a:r>
              <a:rPr lang="en-US" altLang="ko-KR" sz="1800" dirty="0" smtClean="0">
                <a:solidFill>
                  <a:srgbClr val="FF0000"/>
                </a:solidFill>
              </a:rPr>
              <a:t>VARCHAR2</a:t>
            </a:r>
            <a:r>
              <a:rPr lang="en-US" altLang="ko-KR" sz="1800" dirty="0" smtClean="0"/>
              <a:t>(10 </a:t>
            </a:r>
            <a:r>
              <a:rPr lang="en-US" altLang="ko-KR" sz="1800" dirty="0" smtClean="0">
                <a:solidFill>
                  <a:srgbClr val="FF0000"/>
                </a:solidFill>
              </a:rPr>
              <a:t>BYTE</a:t>
            </a:r>
            <a:r>
              <a:rPr lang="en-US" altLang="ko-KR" sz="1800" dirty="0" smtClean="0"/>
              <a:t>),</a:t>
            </a:r>
          </a:p>
          <a:p>
            <a:pPr>
              <a:buNone/>
            </a:pPr>
            <a:r>
              <a:rPr lang="en-US" altLang="ko-KR" sz="1800" dirty="0" smtClean="0"/>
              <a:t>    COL_VARCHAR2 </a:t>
            </a:r>
            <a:r>
              <a:rPr lang="en-US" altLang="ko-KR" sz="1800" dirty="0" smtClean="0">
                <a:solidFill>
                  <a:srgbClr val="FF0000"/>
                </a:solidFill>
              </a:rPr>
              <a:t>VARCHAR2</a:t>
            </a:r>
            <a:r>
              <a:rPr lang="en-US" altLang="ko-KR" sz="1800" dirty="0" smtClean="0"/>
              <a:t>(10 </a:t>
            </a:r>
            <a:r>
              <a:rPr lang="en-US" altLang="ko-KR" sz="1800" dirty="0" smtClean="0">
                <a:solidFill>
                  <a:srgbClr val="FF0000"/>
                </a:solidFill>
              </a:rPr>
              <a:t>CHAR</a:t>
            </a:r>
            <a:r>
              <a:rPr lang="en-US" altLang="ko-KR" sz="1800" dirty="0" smtClean="0"/>
              <a:t>),</a:t>
            </a:r>
          </a:p>
          <a:p>
            <a:pPr>
              <a:buNone/>
            </a:pPr>
            <a:r>
              <a:rPr lang="en-US" altLang="ko-KR" sz="1800" dirty="0" smtClean="0"/>
              <a:t>    COL_VARCHAR3 </a:t>
            </a:r>
            <a:r>
              <a:rPr lang="en-US" altLang="ko-KR" sz="1800" dirty="0" smtClean="0">
                <a:solidFill>
                  <a:srgbClr val="FF0000"/>
                </a:solidFill>
              </a:rPr>
              <a:t>VARCHAR2</a:t>
            </a:r>
            <a:r>
              <a:rPr lang="en-US" altLang="ko-KR" sz="1800" dirty="0" smtClean="0"/>
              <a:t>(10)</a:t>
            </a:r>
          </a:p>
          <a:p>
            <a:pPr>
              <a:buNone/>
            </a:pPr>
            <a:r>
              <a:rPr lang="en-US" altLang="ko-KR" sz="1800" dirty="0" smtClean="0"/>
              <a:t>);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INSERT INTO </a:t>
            </a:r>
            <a:r>
              <a:rPr lang="en-US" altLang="ko-KR" sz="1800" dirty="0" smtClean="0"/>
              <a:t>TB_VARCHAR (COL_VARCHAR1, COL_VARCHAR2, COL_VARCHAR3)</a:t>
            </a:r>
          </a:p>
          <a:p>
            <a:pPr>
              <a:buNone/>
            </a:pPr>
            <a:r>
              <a:rPr lang="en-US" altLang="ko-KR" sz="1800" dirty="0" smtClean="0"/>
              <a:t>VALUES ('ABC', 'ABC', 'ABC');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458611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>
              <a:solidFill>
                <a:srgbClr val="0000FF"/>
              </a:solidFill>
            </a:endParaRPr>
          </a:p>
          <a:p>
            <a:pPr>
              <a:buNone/>
            </a:pPr>
            <a:endParaRPr lang="en-US" altLang="ko-KR" sz="180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INSERT INTO </a:t>
            </a:r>
            <a:r>
              <a:rPr lang="en-US" altLang="ko-KR" sz="1800" dirty="0" smtClean="0"/>
              <a:t>TB_VARCHAR (COL_VARCHAR1, COL_VARCHAR2, COL_VARCHAR3)</a:t>
            </a:r>
          </a:p>
          <a:p>
            <a:pPr>
              <a:buNone/>
            </a:pPr>
            <a:r>
              <a:rPr lang="en-US" altLang="ko-KR" sz="1800" dirty="0" smtClean="0"/>
              <a:t>VALUES ('</a:t>
            </a:r>
            <a:r>
              <a:rPr lang="ko-KR" altLang="en-US" sz="1800" dirty="0" smtClean="0"/>
              <a:t>가나다</a:t>
            </a:r>
            <a:r>
              <a:rPr lang="en-US" altLang="ko-KR" sz="1800" dirty="0" smtClean="0"/>
              <a:t>', '</a:t>
            </a:r>
            <a:r>
              <a:rPr lang="ko-KR" altLang="en-US" sz="1800" dirty="0" smtClean="0"/>
              <a:t>가나다</a:t>
            </a:r>
            <a:r>
              <a:rPr lang="en-US" altLang="ko-KR" sz="1800" dirty="0" smtClean="0"/>
              <a:t>', '</a:t>
            </a:r>
            <a:r>
              <a:rPr lang="ko-KR" altLang="en-US" sz="1800" dirty="0" smtClean="0"/>
              <a:t>가나다</a:t>
            </a:r>
            <a:r>
              <a:rPr lang="en-US" altLang="ko-KR" sz="1800" dirty="0" smtClean="0"/>
              <a:t>');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COL_VARCHAR1, COL_VARCHAR2, COL_VARCHAR3, LENGTHB(COL_VARCHAR1), LENGTHB(COL_VARCHAR2), LENGTHB(COL_VARCHAR3)</a:t>
            </a:r>
          </a:p>
          <a:p>
            <a:pPr>
              <a:buNone/>
            </a:pPr>
            <a:r>
              <a:rPr lang="en-US" altLang="ko-KR" sz="1800" dirty="0" smtClean="0"/>
              <a:t>FROM TB_VARCHAR;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COMMIT;</a:t>
            </a:r>
          </a:p>
        </p:txBody>
      </p:sp>
      <p:pic>
        <p:nvPicPr>
          <p:cNvPr id="4" name="그림 3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4857760"/>
            <a:ext cx="7967687" cy="10450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2"/>
          <p:cNvSpPr txBox="1"/>
          <p:nvPr/>
        </p:nvSpPr>
        <p:spPr>
          <a:xfrm>
            <a:off x="568902" y="3324215"/>
            <a:ext cx="8088312" cy="954107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ko-KR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TOAD </a:t>
            </a:r>
            <a:r>
              <a:rPr kumimoji="0"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로 본 데이터 객체 </a:t>
            </a:r>
            <a:endParaRPr kumimoji="0" lang="en-US" altLang="ko-KR" sz="1400" b="1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ko-KR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SQL Develper </a:t>
            </a: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로 본 데이터 객체</a:t>
            </a:r>
            <a:endParaRPr kumimoji="0" lang="en-US" altLang="ko-KR" sz="1400" b="1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9" name="Line 19"/>
          <p:cNvSpPr>
            <a:spLocks noChangeShapeType="1"/>
          </p:cNvSpPr>
          <p:nvPr/>
        </p:nvSpPr>
        <p:spPr bwMode="auto">
          <a:xfrm>
            <a:off x="532028" y="3054340"/>
            <a:ext cx="86040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ea typeface="돋움" pitchFamily="50" charset="-127"/>
            </a:endParaRPr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-32" y="2633652"/>
            <a:ext cx="247650" cy="69532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굴림" charset="-127"/>
              <a:ea typeface="돋움" pitchFamily="50" charset="-127"/>
            </a:endParaRPr>
          </a:p>
        </p:txBody>
      </p:sp>
      <p:sp>
        <p:nvSpPr>
          <p:cNvPr id="11" name="Rectangle 17"/>
          <p:cNvSpPr txBox="1">
            <a:spLocks noChangeArrowheads="1"/>
          </p:cNvSpPr>
          <p:nvPr/>
        </p:nvSpPr>
        <p:spPr>
          <a:xfrm>
            <a:off x="568902" y="2579677"/>
            <a:ext cx="183255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defRPr/>
            </a:pPr>
            <a:r>
              <a:rPr lang="ko-KR" altLang="en-US" sz="2400" b="1" smtClean="0">
                <a:latin typeface="+mj-lt"/>
                <a:ea typeface="+mj-ea"/>
                <a:cs typeface="+mj-cs"/>
              </a:rPr>
              <a:t>데이터 객체</a:t>
            </a:r>
            <a:endParaRPr kumimoji="0" lang="en-US" altLang="ko-KR" sz="2400" b="1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dirty="0" smtClean="0">
                <a:latin typeface="굴림" charset="-127"/>
                <a:ea typeface="굴림" charset="-127"/>
              </a:rPr>
              <a:t>- NCHAR, NVARCHAR2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  <p:sp>
        <p:nvSpPr>
          <p:cNvPr id="12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3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en-US" altLang="ko-KR" sz="2000" b="1" smtClean="0"/>
              <a:t>NCHAR, NVARCHAR2</a:t>
            </a:r>
            <a:r>
              <a:rPr lang="ko-KR" altLang="en-US" sz="2000" b="1" smtClean="0"/>
              <a:t>는 다국적 언어를 저장</a:t>
            </a:r>
            <a:r>
              <a:rPr lang="en-US" altLang="ko-KR" sz="2000" b="1" smtClean="0"/>
              <a:t>. </a:t>
            </a:r>
            <a:r>
              <a:rPr lang="ko-KR" altLang="en-US" sz="2000" b="1" smtClean="0"/>
              <a:t>기본적인 기능은 </a:t>
            </a:r>
            <a:r>
              <a:rPr lang="en-US" altLang="ko-KR" sz="2000" b="1" smtClean="0"/>
              <a:t>CHAR, VARCHAR2</a:t>
            </a:r>
            <a:r>
              <a:rPr lang="ko-KR" altLang="en-US" sz="2000" b="1" smtClean="0"/>
              <a:t>와 같다</a:t>
            </a:r>
            <a:r>
              <a:rPr lang="en-US" altLang="ko-KR" sz="2000" b="1" smtClean="0"/>
              <a:t>.</a:t>
            </a:r>
            <a:r>
              <a:rPr lang="ko-KR" altLang="en-US" sz="2000" b="1" smtClean="0"/>
              <a:t> </a:t>
            </a:r>
            <a:endParaRPr lang="en-US" altLang="ko-KR" sz="2000" b="1" smtClean="0"/>
          </a:p>
          <a:p>
            <a:pPr marL="342900" indent="-342900">
              <a:buFont typeface="Wingdings" pitchFamily="2" charset="2"/>
              <a:buChar char="ü"/>
            </a:pPr>
            <a:endParaRPr lang="en-US" altLang="ko-KR" sz="2000" b="1"/>
          </a:p>
          <a:p>
            <a:pPr marL="0" indent="0"/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사용법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: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변수명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NCHAR(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크기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)</a:t>
            </a:r>
          </a:p>
          <a:p>
            <a:pPr marL="0" indent="0"/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      변수명 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NVARCHAR2(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크기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)</a:t>
            </a:r>
          </a:p>
          <a:p>
            <a:pPr marL="0" indent="0"/>
            <a:endParaRPr lang="en-US" altLang="ko-KR" sz="2000" b="1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예  제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: COL_NCHAR1    NCHAR (10)</a:t>
            </a: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     COL_NVARCHAR1 VARCHAR2 (10)</a:t>
            </a:r>
          </a:p>
          <a:p>
            <a:pPr marL="0" indent="0"/>
            <a:endParaRPr lang="en-US" altLang="ko-KR" sz="2000" b="1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※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CHAR, VARCHAR2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와 다르게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BYTE, CHAR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의 지정이 불가능하며 모두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CHAR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로 인식하고 저장된다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602627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/>
          </a:p>
          <a:p>
            <a:pPr>
              <a:buNone/>
            </a:pPr>
            <a:r>
              <a:rPr lang="en-US" altLang="ko-KR" sz="1800" dirty="0" smtClean="0"/>
              <a:t>-- NCHAR, NVARCHAR </a:t>
            </a:r>
            <a:r>
              <a:rPr lang="ko-KR" altLang="en-US" sz="1800" dirty="0" err="1" smtClean="0"/>
              <a:t>자료형</a:t>
            </a:r>
            <a:endParaRPr lang="ko-KR" altLang="en-US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DROP TABLE </a:t>
            </a:r>
            <a:r>
              <a:rPr lang="en-US" altLang="ko-KR" sz="1800" dirty="0" smtClean="0"/>
              <a:t>TB_NCHAR;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CREATE TABLE </a:t>
            </a:r>
            <a:r>
              <a:rPr lang="en-US" altLang="ko-KR" sz="1800" dirty="0" smtClean="0"/>
              <a:t>TB_NCHAR (</a:t>
            </a:r>
          </a:p>
          <a:p>
            <a:pPr>
              <a:buNone/>
            </a:pPr>
            <a:r>
              <a:rPr lang="en-US" altLang="ko-KR" sz="1800" dirty="0" smtClean="0"/>
              <a:t>    COL_NCHAR1 </a:t>
            </a:r>
            <a:r>
              <a:rPr lang="en-US" altLang="ko-KR" sz="1800" dirty="0" smtClean="0">
                <a:solidFill>
                  <a:srgbClr val="FF0000"/>
                </a:solidFill>
              </a:rPr>
              <a:t>NCHAR</a:t>
            </a:r>
            <a:r>
              <a:rPr lang="en-US" altLang="ko-KR" sz="1800" dirty="0" smtClean="0"/>
              <a:t>(10),</a:t>
            </a:r>
          </a:p>
          <a:p>
            <a:pPr>
              <a:buNone/>
            </a:pPr>
            <a:r>
              <a:rPr lang="en-US" altLang="ko-KR" sz="1800" dirty="0" smtClean="0"/>
              <a:t>    COL_NVARCHAR1 </a:t>
            </a:r>
            <a:r>
              <a:rPr lang="en-US" altLang="ko-KR" sz="1800" dirty="0" smtClean="0">
                <a:solidFill>
                  <a:srgbClr val="FF0000"/>
                </a:solidFill>
              </a:rPr>
              <a:t>NVARCHAR2</a:t>
            </a:r>
            <a:r>
              <a:rPr lang="en-US" altLang="ko-KR" sz="1800" dirty="0" smtClean="0"/>
              <a:t>(10)</a:t>
            </a:r>
          </a:p>
          <a:p>
            <a:pPr>
              <a:buNone/>
            </a:pPr>
            <a:r>
              <a:rPr lang="en-US" altLang="ko-KR" sz="1800" dirty="0" smtClean="0"/>
              <a:t>);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INSERT INTO </a:t>
            </a:r>
            <a:r>
              <a:rPr lang="en-US" altLang="ko-KR" sz="1800" dirty="0" smtClean="0"/>
              <a:t>TB_NCHAR (COL_NCHAR1, COL_NVARCHAR1)</a:t>
            </a:r>
          </a:p>
          <a:p>
            <a:pPr>
              <a:buNone/>
            </a:pPr>
            <a:r>
              <a:rPr lang="en-US" altLang="ko-KR" sz="1800" dirty="0" smtClean="0"/>
              <a:t>VALUES ('ABC', 'ABC');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602627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>
              <a:solidFill>
                <a:srgbClr val="0000FF"/>
              </a:solidFill>
            </a:endParaRPr>
          </a:p>
          <a:p>
            <a:pPr>
              <a:buNone/>
            </a:pPr>
            <a:endParaRPr lang="en-US" altLang="ko-KR" sz="1800" dirty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INSERT INTO </a:t>
            </a:r>
            <a:r>
              <a:rPr lang="en-US" altLang="ko-KR" sz="1800" dirty="0" smtClean="0"/>
              <a:t>TB_NCHAR (COL_NCHAR1, COL_NVARCHAR1)</a:t>
            </a:r>
          </a:p>
          <a:p>
            <a:pPr>
              <a:buNone/>
            </a:pPr>
            <a:r>
              <a:rPr lang="en-US" altLang="ko-KR" sz="1800" dirty="0" smtClean="0"/>
              <a:t>VALUES ('</a:t>
            </a:r>
            <a:r>
              <a:rPr lang="ko-KR" altLang="en-US" sz="1800" dirty="0" smtClean="0"/>
              <a:t>가나다</a:t>
            </a:r>
            <a:r>
              <a:rPr lang="en-US" altLang="ko-KR" sz="1800" dirty="0" smtClean="0"/>
              <a:t>', '</a:t>
            </a:r>
            <a:r>
              <a:rPr lang="ko-KR" altLang="en-US" sz="1800" dirty="0" smtClean="0"/>
              <a:t>가나다</a:t>
            </a:r>
            <a:r>
              <a:rPr lang="en-US" altLang="ko-KR" sz="1800" dirty="0" smtClean="0"/>
              <a:t>');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COL_NCHAR1, COL_NVARCHAR1, LENGTHB(COL_NCHAR1), LENGTHB(COL_NVARCHAR1)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 </a:t>
            </a:r>
            <a:r>
              <a:rPr lang="en-US" altLang="ko-KR" sz="1800" dirty="0" smtClean="0"/>
              <a:t>TB_NCHAR;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COMMIT;</a:t>
            </a:r>
          </a:p>
        </p:txBody>
      </p:sp>
      <p:pic>
        <p:nvPicPr>
          <p:cNvPr id="4" name="그림 3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4376756"/>
            <a:ext cx="6496050" cy="16954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dirty="0" smtClean="0">
                <a:latin typeface="굴림" charset="-127"/>
                <a:ea typeface="굴림" charset="-127"/>
              </a:rPr>
              <a:t>- LONG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  <p:sp>
        <p:nvSpPr>
          <p:cNvPr id="6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en-US" altLang="ko-KR" sz="2000" b="1" dirty="0" smtClean="0"/>
              <a:t>LONG </a:t>
            </a:r>
            <a:r>
              <a:rPr lang="ko-KR" altLang="en-US" sz="2000" b="1" dirty="0" smtClean="0"/>
              <a:t>은</a:t>
            </a:r>
            <a:r>
              <a:rPr lang="en-US" altLang="ko-KR" sz="2000" b="1" dirty="0" smtClean="0"/>
              <a:t> VARCHAR2</a:t>
            </a:r>
            <a:r>
              <a:rPr lang="ko-KR" altLang="en-US" sz="2000" b="1" dirty="0" smtClean="0"/>
              <a:t>의 최대크기 제한보다 큰 텍스트 문자열을 저장 할 때 사용 하며 최대 </a:t>
            </a:r>
            <a:r>
              <a:rPr lang="en-US" altLang="ko-KR" sz="2000" b="1" dirty="0" smtClean="0"/>
              <a:t>2GB</a:t>
            </a:r>
            <a:r>
              <a:rPr lang="ko-KR" altLang="en-US" sz="2000" b="1" dirty="0" smtClean="0"/>
              <a:t>까지 저장 가능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 </a:t>
            </a:r>
            <a:endParaRPr lang="en-US" altLang="ko-KR" sz="2000" b="1" dirty="0" smtClean="0"/>
          </a:p>
          <a:p>
            <a:pPr marL="342900" indent="-342900">
              <a:buFont typeface="Wingdings" pitchFamily="2" charset="2"/>
              <a:buChar char="ü"/>
            </a:pPr>
            <a:endParaRPr lang="en-US" altLang="ko-KR" sz="2000" b="1" dirty="0"/>
          </a:p>
          <a:p>
            <a:pPr marL="0" indent="0"/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사용법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: 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변수명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LONG</a:t>
            </a:r>
          </a:p>
          <a:p>
            <a:pPr marL="0" indent="0"/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예  제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: COL_LONG LONG</a:t>
            </a:r>
          </a:p>
          <a:p>
            <a:pPr marL="0" indent="0"/>
            <a:endParaRPr lang="en-US" altLang="ko-KR" sz="2000" b="1" dirty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※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제한 사항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한 테이블에 오직 하나의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LONG 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컬럼이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허용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LONG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형 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컬럼은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인덱스 불가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LONG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형 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컬럼은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무결성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제약 조건에 사용 불가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268288" indent="-268288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LONG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형 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컬럼은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SELECT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문에서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WHERE, GROUP BY, ORDER BY, CONNECT BY, DISTICNT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와 사용 불가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630238" indent="-630238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LONG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형 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컬럼은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함수에서 사용 불가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530619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/>
          </a:p>
          <a:p>
            <a:pPr>
              <a:buNone/>
            </a:pPr>
            <a:r>
              <a:rPr lang="en-US" altLang="ko-KR" sz="1800" dirty="0" smtClean="0"/>
              <a:t>-- LONG </a:t>
            </a:r>
            <a:r>
              <a:rPr lang="ko-KR" altLang="en-US" sz="1800" dirty="0" smtClean="0"/>
              <a:t>자료 형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DROP TABLE </a:t>
            </a:r>
            <a:r>
              <a:rPr lang="en-US" altLang="ko-KR" sz="1800" dirty="0" smtClean="0"/>
              <a:t>TB_LONG;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CREATE TABLE </a:t>
            </a:r>
            <a:r>
              <a:rPr lang="en-US" altLang="ko-KR" sz="1800" dirty="0" smtClean="0"/>
              <a:t>TB_LONG (	</a:t>
            </a:r>
          </a:p>
          <a:p>
            <a:pPr>
              <a:buNone/>
            </a:pPr>
            <a:r>
              <a:rPr lang="en-US" altLang="ko-KR" sz="1800" dirty="0" smtClean="0"/>
              <a:t>    COL_LONG1 </a:t>
            </a:r>
            <a:r>
              <a:rPr lang="en-US" altLang="ko-KR" sz="1800" dirty="0" smtClean="0">
                <a:solidFill>
                  <a:srgbClr val="FF0000"/>
                </a:solidFill>
              </a:rPr>
              <a:t>LONG</a:t>
            </a:r>
            <a:r>
              <a:rPr lang="en-US" altLang="ko-KR" sz="1800" dirty="0" smtClean="0"/>
              <a:t>,</a:t>
            </a:r>
          </a:p>
          <a:p>
            <a:pPr>
              <a:buNone/>
            </a:pPr>
            <a:r>
              <a:rPr lang="en-US" altLang="ko-KR" sz="1800" dirty="0" smtClean="0"/>
              <a:t>    COL_LONG2</a:t>
            </a:r>
            <a:r>
              <a:rPr lang="en-US" altLang="ko-KR" sz="1800" dirty="0" smtClean="0">
                <a:solidFill>
                  <a:srgbClr val="FF0000"/>
                </a:solidFill>
              </a:rPr>
              <a:t> LONG</a:t>
            </a:r>
          </a:p>
          <a:p>
            <a:pPr>
              <a:buNone/>
            </a:pPr>
            <a:r>
              <a:rPr lang="en-US" altLang="ko-KR" sz="1800" dirty="0" smtClean="0"/>
              <a:t>);</a:t>
            </a:r>
          </a:p>
          <a:p>
            <a:pPr>
              <a:buNone/>
            </a:pPr>
            <a:r>
              <a:rPr lang="en-US" altLang="ko-KR" sz="1800" dirty="0" smtClean="0"/>
              <a:t>/* </a:t>
            </a:r>
            <a:r>
              <a:rPr lang="ko-KR" altLang="en-US" sz="1800" dirty="0" smtClean="0"/>
              <a:t>에러 발생 </a:t>
            </a:r>
            <a:r>
              <a:rPr lang="en-US" altLang="ko-KR" sz="1800" dirty="0" smtClean="0"/>
              <a:t>(</a:t>
            </a:r>
            <a:r>
              <a:rPr lang="ko-KR" altLang="en-US" sz="18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한 테이블에 오직 하나의 </a:t>
            </a:r>
            <a:r>
              <a:rPr lang="en-US" altLang="ko-KR" sz="18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LONG </a:t>
            </a:r>
            <a:r>
              <a:rPr lang="ko-KR" altLang="en-US" sz="1800" b="1" dirty="0" err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컬럼만</a:t>
            </a:r>
            <a:r>
              <a:rPr lang="ko-KR" altLang="en-US" sz="18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허용</a:t>
            </a:r>
            <a:r>
              <a:rPr lang="en-US" altLang="ko-KR" sz="1800" dirty="0" smtClean="0"/>
              <a:t>) */	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CREATE TABLE TB_LONG (</a:t>
            </a:r>
          </a:p>
          <a:p>
            <a:pPr>
              <a:buNone/>
            </a:pPr>
            <a:r>
              <a:rPr lang="en-US" altLang="ko-KR" sz="1800" dirty="0" smtClean="0"/>
              <a:t>    COL_LONG1 </a:t>
            </a:r>
            <a:r>
              <a:rPr lang="en-US" altLang="ko-KR" sz="1800" dirty="0" smtClean="0">
                <a:solidFill>
                  <a:srgbClr val="FF0000"/>
                </a:solidFill>
              </a:rPr>
              <a:t>LONG</a:t>
            </a:r>
          </a:p>
          <a:p>
            <a:pPr>
              <a:buNone/>
            </a:pPr>
            <a:r>
              <a:rPr lang="en-US" altLang="ko-KR" sz="1800" dirty="0" smtClean="0"/>
              <a:t>);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530619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>
              <a:solidFill>
                <a:srgbClr val="0000FF"/>
              </a:solidFill>
            </a:endParaRPr>
          </a:p>
          <a:p>
            <a:pPr>
              <a:buNone/>
            </a:pPr>
            <a:endParaRPr lang="en-US" altLang="ko-KR" sz="1800" dirty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INSERT INTO </a:t>
            </a:r>
            <a:r>
              <a:rPr lang="en-US" altLang="ko-KR" sz="1800" dirty="0" smtClean="0"/>
              <a:t>TB_LONG (COL_LONG1)</a:t>
            </a:r>
          </a:p>
          <a:p>
            <a:pPr>
              <a:buNone/>
            </a:pPr>
            <a:r>
              <a:rPr lang="en-US" altLang="ko-KR" sz="1800" dirty="0" smtClean="0"/>
              <a:t>VALUES ('ABC');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INSERT INTO </a:t>
            </a:r>
            <a:r>
              <a:rPr lang="en-US" altLang="ko-KR" sz="1800" dirty="0" smtClean="0"/>
              <a:t>TB_LONG (COL_LONG1)</a:t>
            </a:r>
          </a:p>
          <a:p>
            <a:pPr>
              <a:buNone/>
            </a:pPr>
            <a:r>
              <a:rPr lang="en-US" altLang="ko-KR" sz="1800" dirty="0" smtClean="0"/>
              <a:t>VALUES ('</a:t>
            </a:r>
            <a:r>
              <a:rPr lang="ko-KR" altLang="en-US" sz="1800" dirty="0" smtClean="0"/>
              <a:t>가나다</a:t>
            </a:r>
            <a:r>
              <a:rPr lang="en-US" altLang="ko-KR" sz="1800" dirty="0" smtClean="0"/>
              <a:t>');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602627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>
              <a:solidFill>
                <a:srgbClr val="0000FF"/>
              </a:solidFill>
            </a:endParaRPr>
          </a:p>
          <a:p>
            <a:pPr>
              <a:buNone/>
            </a:pPr>
            <a:endParaRPr lang="en-US" altLang="ko-KR" sz="1800" dirty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 </a:t>
            </a:r>
            <a:r>
              <a:rPr lang="en-US" altLang="ko-KR" sz="1800" dirty="0" smtClean="0"/>
              <a:t>COL_LONG1, </a:t>
            </a:r>
            <a:r>
              <a:rPr lang="en-US" altLang="ko-KR" sz="1800" dirty="0" smtClean="0">
                <a:solidFill>
                  <a:srgbClr val="FF0000"/>
                </a:solidFill>
              </a:rPr>
              <a:t>LENGTHB</a:t>
            </a:r>
            <a:r>
              <a:rPr lang="en-US" altLang="ko-KR" sz="1800" dirty="0" smtClean="0"/>
              <a:t>(COL_LONG1)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TB_LONG;</a:t>
            </a:r>
          </a:p>
          <a:p>
            <a:pPr>
              <a:buNone/>
            </a:pPr>
            <a:r>
              <a:rPr lang="en-US" altLang="ko-KR" sz="1800" dirty="0" smtClean="0"/>
              <a:t>/* </a:t>
            </a:r>
            <a:r>
              <a:rPr lang="ko-KR" altLang="en-US" sz="1800" dirty="0" smtClean="0"/>
              <a:t>에러 발생  </a:t>
            </a:r>
            <a:r>
              <a:rPr lang="en-US" altLang="ko-KR" sz="1800" dirty="0" smtClean="0"/>
              <a:t>LENGTHB</a:t>
            </a:r>
            <a:r>
              <a:rPr lang="ko-KR" altLang="en-US" sz="1800" dirty="0" smtClean="0"/>
              <a:t>는 사용할 수 없음 </a:t>
            </a:r>
            <a:r>
              <a:rPr lang="en-US" altLang="ko-KR" sz="1800" dirty="0" smtClean="0"/>
              <a:t>*/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COL_LONG1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TB_LONG;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COMMIT;</a:t>
            </a:r>
          </a:p>
        </p:txBody>
      </p:sp>
      <p:pic>
        <p:nvPicPr>
          <p:cNvPr id="4" name="그림 3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462" y="4500570"/>
            <a:ext cx="4029075" cy="15144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dirty="0" smtClean="0">
                <a:latin typeface="굴림" charset="-127"/>
                <a:ea typeface="굴림" charset="-127"/>
              </a:rPr>
              <a:t>- CLOB, NCLOB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  <p:sp>
        <p:nvSpPr>
          <p:cNvPr id="9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en-US" altLang="ko-KR" sz="2000" b="1" smtClean="0"/>
              <a:t>CLOB</a:t>
            </a:r>
            <a:r>
              <a:rPr lang="ko-KR" altLang="en-US" sz="2000" b="1" smtClean="0"/>
              <a:t>는 기존의 </a:t>
            </a:r>
            <a:r>
              <a:rPr lang="en-US" altLang="ko-KR" sz="2000" b="1" smtClean="0"/>
              <a:t>LONG</a:t>
            </a:r>
            <a:r>
              <a:rPr lang="ko-KR" altLang="en-US" sz="2000" b="1" smtClean="0"/>
              <a:t>을 대체하기 위해 나온 큰 텍스트 문자열을 저장 할 때 사용 하며 최대 </a:t>
            </a:r>
            <a:r>
              <a:rPr lang="en-US" altLang="ko-KR" sz="2000" b="1" smtClean="0"/>
              <a:t>4GB </a:t>
            </a:r>
            <a:r>
              <a:rPr lang="ko-KR" altLang="en-US" sz="2000" b="1" smtClean="0"/>
              <a:t>까지 저장 가능</a:t>
            </a:r>
            <a:endParaRPr lang="en-US" altLang="ko-KR" sz="2000" b="1" smtClean="0"/>
          </a:p>
          <a:p>
            <a:pPr marL="342900" indent="-342900">
              <a:buFont typeface="Wingdings" pitchFamily="2" charset="2"/>
              <a:buChar char="ü"/>
            </a:pPr>
            <a:endParaRPr lang="en-US" altLang="ko-KR" sz="2000" b="1" smtClean="0"/>
          </a:p>
          <a:p>
            <a:pPr marL="342900" indent="-342900">
              <a:buFont typeface="Wingdings" pitchFamily="2" charset="2"/>
              <a:buChar char="ü"/>
            </a:pPr>
            <a:r>
              <a:rPr lang="en-US" altLang="ko-KR" sz="2000" b="1" smtClean="0"/>
              <a:t>NCLOB</a:t>
            </a:r>
            <a:r>
              <a:rPr lang="ko-KR" altLang="en-US" sz="2000" b="1" smtClean="0"/>
              <a:t>는 다국적 언어를 저장</a:t>
            </a:r>
            <a:r>
              <a:rPr lang="en-US" altLang="ko-KR" sz="2000" b="1" smtClean="0"/>
              <a:t>. </a:t>
            </a:r>
            <a:r>
              <a:rPr lang="ko-KR" altLang="en-US" sz="2000" b="1" smtClean="0"/>
              <a:t>기본적인 기능은 </a:t>
            </a:r>
            <a:r>
              <a:rPr lang="en-US" altLang="ko-KR" sz="2000" b="1" smtClean="0"/>
              <a:t>CLOB </a:t>
            </a:r>
            <a:r>
              <a:rPr lang="ko-KR" altLang="en-US" sz="2000" b="1" smtClean="0"/>
              <a:t>와 같다</a:t>
            </a:r>
            <a:r>
              <a:rPr lang="en-US" altLang="ko-KR" sz="2000" b="1" smtClean="0"/>
              <a:t>.</a:t>
            </a:r>
            <a:r>
              <a:rPr lang="ko-KR" altLang="en-US" sz="2000" b="1" smtClean="0"/>
              <a:t> </a:t>
            </a:r>
            <a:endParaRPr lang="en-US" altLang="ko-KR" sz="2000" b="1" smtClean="0"/>
          </a:p>
          <a:p>
            <a:pPr marL="342900" indent="-342900">
              <a:buFont typeface="Wingdings" pitchFamily="2" charset="2"/>
              <a:buChar char="ü"/>
            </a:pPr>
            <a:endParaRPr lang="en-US" altLang="ko-KR" sz="2000" b="1"/>
          </a:p>
          <a:p>
            <a:pPr marL="0" indent="0"/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사용법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: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변수명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CLOB</a:t>
            </a:r>
          </a:p>
          <a:p>
            <a:pPr marL="0" indent="0"/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      변수명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NCLOB</a:t>
            </a:r>
          </a:p>
          <a:p>
            <a:pPr marL="0" indent="0"/>
            <a:endParaRPr lang="en-US" altLang="ko-KR" sz="2000" b="1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예  제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: COL_CLOB1  CLOB</a:t>
            </a: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     COL_NCLOB1 NCLOB</a:t>
            </a:r>
          </a:p>
          <a:p>
            <a:pPr marL="0" indent="0"/>
            <a:endParaRPr lang="en-US" altLang="ko-KR" sz="2000" b="1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361950" indent="-361950"/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※ LONG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을 개선한 자료형으로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LONG</a:t>
            </a:r>
            <a:r>
              <a:rPr lang="ko-KR" altLang="en-US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형과 같은 제한사항은 없다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.(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특별한 경우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DBMS_LOB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패키지 사용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530619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/>
          </a:p>
          <a:p>
            <a:pPr>
              <a:buNone/>
            </a:pPr>
            <a:r>
              <a:rPr lang="en-US" altLang="ko-KR" sz="1800" dirty="0" smtClean="0"/>
              <a:t>-- </a:t>
            </a:r>
            <a:r>
              <a:rPr lang="en-US" altLang="ko-KR" sz="1800" b="1" dirty="0" smtClean="0">
                <a:latin typeface="굴림" charset="-127"/>
                <a:ea typeface="굴림" charset="-127"/>
              </a:rPr>
              <a:t>CLOB, NCLOB </a:t>
            </a:r>
            <a:r>
              <a:rPr lang="ko-KR" altLang="en-US" sz="1800" dirty="0" err="1" smtClean="0"/>
              <a:t>자료형</a:t>
            </a:r>
            <a:endParaRPr lang="ko-KR" altLang="en-US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DROP TABLE </a:t>
            </a:r>
            <a:r>
              <a:rPr lang="en-US" altLang="ko-KR" sz="1800" dirty="0" smtClean="0"/>
              <a:t>TB_CLOB;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CREATE TABLE </a:t>
            </a:r>
            <a:r>
              <a:rPr lang="en-US" altLang="ko-KR" sz="1800" dirty="0" smtClean="0"/>
              <a:t>TB_CLOB (</a:t>
            </a:r>
          </a:p>
          <a:p>
            <a:pPr>
              <a:buNone/>
            </a:pPr>
            <a:r>
              <a:rPr lang="en-US" altLang="ko-KR" sz="1800" dirty="0" smtClean="0"/>
              <a:t>    COL_CLOB1 </a:t>
            </a:r>
            <a:r>
              <a:rPr lang="en-US" altLang="ko-KR" sz="1800" dirty="0" smtClean="0">
                <a:solidFill>
                  <a:srgbClr val="FF0000"/>
                </a:solidFill>
              </a:rPr>
              <a:t>CLOB</a:t>
            </a:r>
            <a:r>
              <a:rPr lang="en-US" altLang="ko-KR" sz="1800" dirty="0" smtClean="0"/>
              <a:t>,</a:t>
            </a:r>
          </a:p>
          <a:p>
            <a:pPr>
              <a:buNone/>
            </a:pPr>
            <a:r>
              <a:rPr lang="en-US" altLang="ko-KR" sz="1800" dirty="0" smtClean="0"/>
              <a:t>    COL_NCLOB1 </a:t>
            </a:r>
            <a:r>
              <a:rPr lang="en-US" altLang="ko-KR" sz="1800" dirty="0" smtClean="0">
                <a:solidFill>
                  <a:srgbClr val="FF0000"/>
                </a:solidFill>
              </a:rPr>
              <a:t>NCLOB</a:t>
            </a:r>
          </a:p>
          <a:p>
            <a:pPr>
              <a:buNone/>
            </a:pPr>
            <a:r>
              <a:rPr lang="en-US" altLang="ko-KR" sz="1800" dirty="0" smtClean="0"/>
              <a:t>);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INSERT INTO </a:t>
            </a:r>
            <a:r>
              <a:rPr lang="en-US" altLang="ko-KR" sz="1800" dirty="0" smtClean="0"/>
              <a:t>TB_CLOB (COL_CLOB1, COL_NCLOB1)</a:t>
            </a:r>
          </a:p>
          <a:p>
            <a:pPr>
              <a:buNone/>
            </a:pPr>
            <a:r>
              <a:rPr lang="en-US" altLang="ko-KR" sz="1800" dirty="0" smtClean="0"/>
              <a:t>VALUES ('ABC', 'ABC');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INSERT INTO </a:t>
            </a:r>
            <a:r>
              <a:rPr lang="en-US" altLang="ko-KR" sz="1800" dirty="0" smtClean="0"/>
              <a:t>TB_CLOB (COL_CLOB1, COL_NCLOB1)</a:t>
            </a:r>
          </a:p>
          <a:p>
            <a:pPr>
              <a:buNone/>
            </a:pPr>
            <a:r>
              <a:rPr lang="en-US" altLang="ko-KR" sz="1800" dirty="0" smtClean="0"/>
              <a:t>VALUES ('</a:t>
            </a:r>
            <a:r>
              <a:rPr lang="ko-KR" altLang="en-US" sz="1800" dirty="0" smtClean="0"/>
              <a:t>가나다</a:t>
            </a:r>
            <a:r>
              <a:rPr lang="en-US" altLang="ko-KR" sz="1800" dirty="0" smtClean="0"/>
              <a:t>', '</a:t>
            </a:r>
            <a:r>
              <a:rPr lang="ko-KR" altLang="en-US" sz="1800" dirty="0" smtClean="0"/>
              <a:t>가나다</a:t>
            </a:r>
            <a:r>
              <a:rPr lang="en-US" altLang="ko-KR" sz="1800" dirty="0" smtClean="0"/>
              <a:t>');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602627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>
              <a:solidFill>
                <a:srgbClr val="0000FF"/>
              </a:solidFill>
            </a:endParaRPr>
          </a:p>
          <a:p>
            <a:pPr>
              <a:buNone/>
            </a:pPr>
            <a:endParaRPr lang="en-US" altLang="ko-KR" sz="1800" dirty="0" smtClean="0">
              <a:solidFill>
                <a:srgbClr val="0000FF"/>
              </a:solidFill>
            </a:endParaRPr>
          </a:p>
          <a:p>
            <a:pPr>
              <a:buNone/>
            </a:pPr>
            <a:endParaRPr lang="en-US" altLang="ko-KR" sz="1800" dirty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COL_CLOB1, COL_NCLOB1, </a:t>
            </a:r>
            <a:r>
              <a:rPr lang="en-US" altLang="ko-KR" sz="1800" dirty="0" smtClean="0">
                <a:solidFill>
                  <a:srgbClr val="FF0000"/>
                </a:solidFill>
              </a:rPr>
              <a:t>LENGTHB</a:t>
            </a:r>
            <a:r>
              <a:rPr lang="en-US" altLang="ko-KR" sz="1800" dirty="0" smtClean="0"/>
              <a:t>(COL_CLOB1), </a:t>
            </a:r>
            <a:r>
              <a:rPr lang="en-US" altLang="ko-KR" sz="1800" dirty="0" smtClean="0">
                <a:solidFill>
                  <a:srgbClr val="FF0000"/>
                </a:solidFill>
              </a:rPr>
              <a:t>LENGTHB</a:t>
            </a:r>
            <a:r>
              <a:rPr lang="en-US" altLang="ko-KR" sz="1800" dirty="0" smtClean="0"/>
              <a:t>(COL_NCLOB1)</a:t>
            </a:r>
          </a:p>
          <a:p>
            <a:pPr>
              <a:buNone/>
            </a:pPr>
            <a:r>
              <a:rPr lang="en-US" altLang="ko-KR" sz="1800" dirty="0" smtClean="0"/>
              <a:t>FROM TB_CLOB;</a:t>
            </a:r>
          </a:p>
          <a:p>
            <a:pPr>
              <a:buNone/>
            </a:pPr>
            <a:r>
              <a:rPr lang="en-US" altLang="ko-KR" sz="1800" dirty="0" smtClean="0"/>
              <a:t>/* </a:t>
            </a:r>
            <a:r>
              <a:rPr lang="ko-KR" altLang="en-US" sz="1800" dirty="0" smtClean="0"/>
              <a:t>에러 발생 </a:t>
            </a:r>
            <a:r>
              <a:rPr lang="en-US" altLang="ko-KR" sz="1800" dirty="0" smtClean="0"/>
              <a:t>LENGTHB </a:t>
            </a:r>
            <a:r>
              <a:rPr lang="ko-KR" altLang="en-US" sz="1800" dirty="0" smtClean="0"/>
              <a:t>사용 불가 </a:t>
            </a:r>
            <a:r>
              <a:rPr lang="en-US" altLang="ko-KR" sz="1800" dirty="0" smtClean="0"/>
              <a:t>*/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COL_CLOB1, COL_NCLOB1,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DBMS_LOB.GETLENGTH</a:t>
            </a:r>
            <a:r>
              <a:rPr lang="en-US" altLang="ko-KR" sz="1800" dirty="0" smtClean="0"/>
              <a:t>(COL_CLOB1),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DBMS_LOB.GETLENGTH</a:t>
            </a:r>
            <a:r>
              <a:rPr lang="en-US" altLang="ko-KR" sz="1800" dirty="0" smtClean="0"/>
              <a:t>(COL_NCLOB1)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TB_CLOB;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COMMIT;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dirty="0" smtClean="0">
                <a:latin typeface="굴림" charset="-127"/>
                <a:ea typeface="굴림" charset="-127"/>
              </a:rPr>
              <a:t>1. TOAD </a:t>
            </a:r>
            <a:r>
              <a:rPr lang="ko-KR" altLang="en-US" sz="2800" b="1" dirty="0" smtClean="0">
                <a:latin typeface="굴림" charset="-127"/>
                <a:ea typeface="굴림" charset="-127"/>
              </a:rPr>
              <a:t>로 본 데이터 객체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  <p:sp>
        <p:nvSpPr>
          <p:cNvPr id="15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886198" y="1898994"/>
            <a:ext cx="6911968" cy="3587449"/>
            <a:chOff x="1115616" y="2145807"/>
            <a:chExt cx="5534025" cy="2697482"/>
          </a:xfrm>
        </p:grpSpPr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163429" y="2557289"/>
              <a:ext cx="1390650" cy="228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1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3812531">
              <a:off x="3463830" y="2303056"/>
              <a:ext cx="909731" cy="595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4142221" y="2708449"/>
              <a:ext cx="1440000" cy="228724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latin typeface="굴림체" pitchFamily="49" charset="-127"/>
                <a:ea typeface="굴림체" pitchFamily="49" charset="-127"/>
              </a:endParaRPr>
            </a:p>
          </p:txBody>
        </p:sp>
        <p:pic>
          <p:nvPicPr>
            <p:cNvPr id="20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15616" y="2293293"/>
              <a:ext cx="5534025" cy="219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Rectangle 14"/>
            <p:cNvSpPr>
              <a:spLocks noChangeArrowheads="1"/>
            </p:cNvSpPr>
            <p:nvPr/>
          </p:nvSpPr>
          <p:spPr bwMode="auto">
            <a:xfrm>
              <a:off x="3362673" y="2280593"/>
              <a:ext cx="694680" cy="228724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latin typeface="굴림체" pitchFamily="49" charset="-127"/>
                <a:ea typeface="굴림체" pitchFamily="49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314595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ko-KR" altLang="en-US" sz="1800" dirty="0" smtClean="0"/>
              <a:t>결과를 보면</a:t>
            </a:r>
            <a:r>
              <a:rPr lang="en-US" altLang="ko-KR" sz="1800" dirty="0" smtClean="0"/>
              <a:t>, ABC</a:t>
            </a:r>
            <a:r>
              <a:rPr lang="ko-KR" altLang="en-US" sz="1800" dirty="0" smtClean="0"/>
              <a:t>와 </a:t>
            </a:r>
            <a:r>
              <a:rPr lang="en-US" altLang="ko-KR" sz="1800" dirty="0" smtClean="0"/>
              <a:t>‘</a:t>
            </a:r>
            <a:r>
              <a:rPr lang="ko-KR" altLang="en-US" sz="1800" dirty="0" smtClean="0"/>
              <a:t>가나다</a:t>
            </a:r>
            <a:r>
              <a:rPr lang="en-US" altLang="ko-KR" sz="1800" dirty="0" smtClean="0"/>
              <a:t>’ </a:t>
            </a:r>
            <a:r>
              <a:rPr lang="ko-KR" altLang="en-US" sz="1800" dirty="0" smtClean="0"/>
              <a:t>가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모두 </a:t>
            </a:r>
            <a:r>
              <a:rPr lang="en-US" altLang="ko-KR" sz="1800" dirty="0" smtClean="0"/>
              <a:t>3</a:t>
            </a:r>
            <a:r>
              <a:rPr lang="ko-KR" altLang="en-US" sz="1800" dirty="0" smtClean="0"/>
              <a:t>개로 출력됩니다</a:t>
            </a:r>
            <a:r>
              <a:rPr lang="en-US" altLang="ko-KR" sz="1800" dirty="0" smtClean="0"/>
              <a:t>.</a:t>
            </a:r>
          </a:p>
          <a:p>
            <a:pPr>
              <a:buNone/>
            </a:pPr>
            <a:r>
              <a:rPr lang="ko-KR" altLang="en-US" sz="1800" dirty="0" smtClean="0"/>
              <a:t>이것은 </a:t>
            </a:r>
            <a:r>
              <a:rPr lang="en-US" altLang="ko-KR" sz="1800" dirty="0" smtClean="0"/>
              <a:t>byte</a:t>
            </a:r>
            <a:r>
              <a:rPr lang="ko-KR" altLang="en-US" sz="1800" dirty="0" smtClean="0"/>
              <a:t>로 출력되는 것이 아니므로 주의하시기 바랍니다</a:t>
            </a:r>
            <a:r>
              <a:rPr lang="en-US" altLang="ko-KR" sz="1800" dirty="0" smtClean="0"/>
              <a:t>.</a:t>
            </a:r>
          </a:p>
        </p:txBody>
      </p:sp>
      <p:pic>
        <p:nvPicPr>
          <p:cNvPr id="4" name="그림 3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2747969"/>
            <a:ext cx="7048500" cy="160972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-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문자열 서브타입</a:t>
            </a:r>
            <a:endParaRPr lang="ko-KR" altLang="en-US" sz="2800" b="1">
              <a:latin typeface="굴림" charset="-127"/>
              <a:ea typeface="굴림" charset="-127"/>
            </a:endParaRPr>
          </a:p>
        </p:txBody>
      </p:sp>
      <p:sp>
        <p:nvSpPr>
          <p:cNvPr id="6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smtClean="0"/>
              <a:t>문자열 서브타입은 동격자료형과 동일한 효과</a:t>
            </a:r>
            <a:endParaRPr lang="en-US" altLang="ko-KR" sz="2000" b="1" smtClean="0"/>
          </a:p>
          <a:p>
            <a:pPr marL="342900" indent="-342900">
              <a:buFont typeface="Wingdings" pitchFamily="2" charset="2"/>
              <a:buChar char="ü"/>
            </a:pPr>
            <a:endParaRPr lang="en-US" altLang="ko-KR" sz="2000" b="1" smtClean="0"/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- CHAR VARYING               -&gt; VARCHAR2</a:t>
            </a: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- CHARACTER                  -&gt; CHAR</a:t>
            </a: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- CHARACTER VARYING          -&gt; VARCHAR2</a:t>
            </a: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- NATIONAL CHAR              -&gt; NCHAR</a:t>
            </a: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- NATIONAL CHAR VARYING      -&gt; NVARCHAR2</a:t>
            </a: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- NATIONAL CHARACTER         -&gt; NCHAR</a:t>
            </a: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- NATIONAL CHARACTER VARYING -&gt; NVARCHAR2</a:t>
            </a: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- NCHAR VARYING              -&gt; NVARCHAR2</a:t>
            </a: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- VARCHAR                    -&gt; VARCHAR2</a:t>
            </a:r>
          </a:p>
          <a:p>
            <a:pPr marL="0" indent="0"/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※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서브타입 보다 일반의 자료형 사용을 권장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>
                <a:latin typeface="굴림" charset="-127"/>
                <a:ea typeface="굴림" charset="-127"/>
              </a:rPr>
              <a:t>2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숫자 자료형</a:t>
            </a:r>
            <a:endParaRPr lang="ko-KR" altLang="en-US" sz="2800" b="1">
              <a:latin typeface="굴림" charset="-127"/>
              <a:ea typeface="굴림" charset="-127"/>
            </a:endParaRPr>
          </a:p>
        </p:txBody>
      </p:sp>
      <p:sp>
        <p:nvSpPr>
          <p:cNvPr id="9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ct val="20000"/>
              </a:spcBef>
            </a:pPr>
            <a:r>
              <a:rPr lang="en-US" altLang="ko-KR" sz="2000" b="1" smtClean="0"/>
              <a:t>- NUMBER</a:t>
            </a:r>
            <a:endParaRPr lang="ko-KR" altLang="en-US" sz="2000" b="1"/>
          </a:p>
          <a:p>
            <a:pPr>
              <a:lnSpc>
                <a:spcPct val="200000"/>
              </a:lnSpc>
              <a:spcBef>
                <a:spcPct val="20000"/>
              </a:spcBef>
            </a:pPr>
            <a:r>
              <a:rPr lang="en-US" altLang="ko-KR" sz="2000" b="1" smtClean="0"/>
              <a:t>- </a:t>
            </a:r>
            <a:r>
              <a:rPr lang="ko-KR" altLang="en-US" sz="2000" b="1" smtClean="0"/>
              <a:t>숫자 서브타입</a:t>
            </a:r>
            <a:endParaRPr lang="en-US" altLang="ko-KR" sz="2000" b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- NUMBER</a:t>
            </a:r>
            <a:endParaRPr lang="ko-KR" altLang="en-US" sz="2800" b="1">
              <a:latin typeface="굴림" charset="-127"/>
              <a:ea typeface="굴림" charset="-127"/>
            </a:endParaRPr>
          </a:p>
        </p:txBody>
      </p:sp>
      <p:sp>
        <p:nvSpPr>
          <p:cNvPr id="6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en-US" altLang="ko-KR" sz="2000" b="1" dirty="0" smtClean="0"/>
              <a:t>NUMBER </a:t>
            </a:r>
            <a:r>
              <a:rPr lang="ko-KR" altLang="en-US" sz="2000" b="1" dirty="0" smtClean="0"/>
              <a:t>는 정수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실수와 같은 </a:t>
            </a:r>
            <a:r>
              <a:rPr lang="ko-KR" altLang="en-US" sz="2000" b="1" dirty="0" err="1" smtClean="0"/>
              <a:t>숫자형</a:t>
            </a:r>
            <a:r>
              <a:rPr lang="ko-KR" altLang="en-US" sz="2000" b="1" dirty="0" smtClean="0"/>
              <a:t> 자료를 저장</a:t>
            </a:r>
            <a:endParaRPr lang="en-US" altLang="ko-KR" sz="2000" b="1" dirty="0" smtClean="0"/>
          </a:p>
          <a:p>
            <a:pPr marL="342900" indent="-342900">
              <a:buFont typeface="Wingdings" pitchFamily="2" charset="2"/>
              <a:buChar char="ü"/>
            </a:pPr>
            <a:endParaRPr lang="en-US" altLang="ko-KR" sz="2000" b="1" dirty="0"/>
          </a:p>
          <a:p>
            <a:pPr marL="0" indent="0"/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사용법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: 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변수명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NUMBER(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정밀도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[,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스케일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])</a:t>
            </a:r>
          </a:p>
          <a:p>
            <a:pPr marL="0" indent="0"/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예  제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: COL_NUM1  NUMBER</a:t>
            </a: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     COL_NUM2  NUMBER(5, 2)</a:t>
            </a: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     COL_NUM3  NUMBER(5)</a:t>
            </a: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     COL_NUM4  NUMBER(*, 2) </a:t>
            </a:r>
          </a:p>
          <a:p>
            <a:pPr marL="0" indent="0"/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정밀도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: 1 ~ 38</a:t>
            </a: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스케일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: -84 ~ 127</a:t>
            </a:r>
          </a:p>
          <a:p>
            <a:pPr marL="0" indent="0"/>
            <a:endParaRPr lang="en-US" altLang="ko-KR" sz="2000" b="1" dirty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※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정밀도는 생략이 불가능하며 생략 대신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*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로 처리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정밀도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==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절대 수의 크기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(12.5 == 3) 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- NUMBER (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부동소수점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)</a:t>
            </a:r>
            <a:endParaRPr lang="ko-KR" altLang="en-US" sz="2800" b="1">
              <a:latin typeface="굴림" charset="-127"/>
              <a:ea typeface="굴림" charset="-127"/>
            </a:endParaRPr>
          </a:p>
        </p:txBody>
      </p:sp>
      <p:sp>
        <p:nvSpPr>
          <p:cNvPr id="9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smtClean="0"/>
              <a:t>데이터에 따라 소수점의 위치가 변경되는 경우</a:t>
            </a:r>
            <a:endParaRPr lang="en-US" altLang="ko-KR" sz="2000" b="1" smtClean="0"/>
          </a:p>
          <a:p>
            <a:pPr marL="342900" indent="-342900">
              <a:buFont typeface="Wingdings" pitchFamily="2" charset="2"/>
              <a:buChar char="ü"/>
            </a:pPr>
            <a:endParaRPr lang="en-US" altLang="ko-KR" sz="2000" b="1"/>
          </a:p>
          <a:p>
            <a:pPr marL="0" indent="0"/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사용법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: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변수명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NUMBER</a:t>
            </a:r>
          </a:p>
          <a:p>
            <a:pPr marL="0" indent="0"/>
            <a:endParaRPr lang="en-US" altLang="ko-KR" sz="2000" b="1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예  제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: COL_NUM1 NUMBER</a:t>
            </a:r>
          </a:p>
          <a:p>
            <a:pPr marL="0" indent="0"/>
            <a:endParaRPr lang="en-US" altLang="ko-KR" sz="2000" b="1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endParaRPr lang="en-US" altLang="ko-KR" sz="2000" b="1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</p:txBody>
      </p:sp>
      <p:pic>
        <p:nvPicPr>
          <p:cNvPr id="11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229" y="3627186"/>
            <a:ext cx="6242845" cy="518205"/>
          </a:xfrm>
          <a:prstGeom prst="rect">
            <a:avLst/>
          </a:prstGeom>
        </p:spPr>
      </p:pic>
      <p:pic>
        <p:nvPicPr>
          <p:cNvPr id="12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615" y="4131242"/>
            <a:ext cx="6242845" cy="512108"/>
          </a:xfrm>
          <a:prstGeom prst="rect">
            <a:avLst/>
          </a:prstGeom>
        </p:spPr>
      </p:pic>
      <p:pic>
        <p:nvPicPr>
          <p:cNvPr id="13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295" y="4635298"/>
            <a:ext cx="6242845" cy="518205"/>
          </a:xfrm>
          <a:prstGeom prst="rect">
            <a:avLst/>
          </a:prstGeom>
        </p:spPr>
      </p:pic>
      <p:pic>
        <p:nvPicPr>
          <p:cNvPr id="14" name="tabl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8295" y="5123588"/>
            <a:ext cx="6242845" cy="51820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dirty="0" smtClean="0">
                <a:latin typeface="굴림" charset="-127"/>
                <a:ea typeface="굴림" charset="-127"/>
              </a:rPr>
              <a:t>- NUMBER (</a:t>
            </a:r>
            <a:r>
              <a:rPr lang="ko-KR" altLang="en-US" sz="2800" b="1" dirty="0" smtClean="0">
                <a:latin typeface="굴림" charset="-127"/>
                <a:ea typeface="굴림" charset="-127"/>
              </a:rPr>
              <a:t>고정소수점</a:t>
            </a:r>
            <a:r>
              <a:rPr lang="en-US" altLang="ko-KR" sz="2800" b="1" dirty="0" smtClean="0">
                <a:latin typeface="굴림" charset="-127"/>
                <a:ea typeface="굴림" charset="-127"/>
              </a:rPr>
              <a:t>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  <p:sp>
        <p:nvSpPr>
          <p:cNvPr id="16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7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smtClean="0"/>
              <a:t>데이터의 소수점 위치가 고정되는 경우</a:t>
            </a:r>
            <a:endParaRPr lang="en-US" altLang="ko-KR" sz="2000" b="1" smtClean="0"/>
          </a:p>
          <a:p>
            <a:pPr marL="342900" indent="-342900">
              <a:buFont typeface="Wingdings" pitchFamily="2" charset="2"/>
              <a:buChar char="ü"/>
            </a:pPr>
            <a:endParaRPr lang="en-US" altLang="ko-KR" sz="2000" b="1"/>
          </a:p>
          <a:p>
            <a:pPr marL="0" indent="0"/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사용법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: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변수명  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NUMBER (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정밀도 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[, </a:t>
            </a:r>
            <a:r>
              <a:rPr lang="ko-KR" altLang="en-US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스케일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])</a:t>
            </a:r>
          </a:p>
          <a:p>
            <a:pPr marL="0" indent="0"/>
            <a:endParaRPr lang="en-US" altLang="ko-KR" sz="2000" b="1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예  제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: COL_NUM1 NUMBER (5)</a:t>
            </a: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     COL_NUM2 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NUMBER (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5, 2)</a:t>
            </a:r>
          </a:p>
          <a:p>
            <a:pPr marL="0" indent="0"/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      COL_NUM3 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NUMBER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(*, 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2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)</a:t>
            </a:r>
          </a:p>
          <a:p>
            <a:pPr marL="0" indent="0"/>
            <a:endParaRPr lang="en-US" altLang="ko-KR" sz="2000" b="1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1234.56789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입력시</a:t>
            </a:r>
            <a:endParaRPr lang="en-US" altLang="ko-KR" sz="2000" b="1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</a:t>
            </a:r>
            <a:endParaRPr lang="en-US" altLang="ko-KR" sz="2000" b="1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</p:txBody>
      </p:sp>
      <p:pic>
        <p:nvPicPr>
          <p:cNvPr id="18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229" y="4480482"/>
            <a:ext cx="6242845" cy="518205"/>
          </a:xfrm>
          <a:prstGeom prst="rect">
            <a:avLst/>
          </a:prstGeom>
        </p:spPr>
      </p:pic>
      <p:pic>
        <p:nvPicPr>
          <p:cNvPr id="19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849" y="4984538"/>
            <a:ext cx="6242845" cy="512108"/>
          </a:xfrm>
          <a:prstGeom prst="rect">
            <a:avLst/>
          </a:prstGeom>
        </p:spPr>
      </p:pic>
      <p:pic>
        <p:nvPicPr>
          <p:cNvPr id="20" name="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6763" y="5488594"/>
            <a:ext cx="6242845" cy="51820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530619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/>
          </a:p>
          <a:p>
            <a:pPr>
              <a:buNone/>
            </a:pPr>
            <a:r>
              <a:rPr lang="en-US" altLang="ko-KR" sz="1800" dirty="0" smtClean="0"/>
              <a:t>-- NUMBER </a:t>
            </a:r>
            <a:r>
              <a:rPr lang="ko-KR" altLang="en-US" sz="1800" dirty="0" err="1" smtClean="0"/>
              <a:t>자료형</a:t>
            </a:r>
            <a:endParaRPr lang="ko-KR" altLang="en-US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DROP TABLE</a:t>
            </a:r>
            <a:r>
              <a:rPr lang="en-US" altLang="ko-KR" sz="1800" dirty="0" smtClean="0"/>
              <a:t> TB_NUMBER;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CREATE TABLE </a:t>
            </a:r>
            <a:r>
              <a:rPr lang="en-US" altLang="ko-KR" sz="1800" dirty="0" smtClean="0"/>
              <a:t>TB_NUMBER (</a:t>
            </a:r>
          </a:p>
          <a:p>
            <a:pPr>
              <a:buNone/>
            </a:pPr>
            <a:r>
              <a:rPr lang="en-US" altLang="ko-KR" sz="1800" dirty="0" smtClean="0"/>
              <a:t>    COL_NUMBER1 </a:t>
            </a:r>
            <a:r>
              <a:rPr lang="en-US" altLang="ko-KR" sz="1800" dirty="0" smtClean="0">
                <a:solidFill>
                  <a:srgbClr val="FF0000"/>
                </a:solidFill>
              </a:rPr>
              <a:t>NUMBER</a:t>
            </a:r>
            <a:r>
              <a:rPr lang="en-US" altLang="ko-KR" sz="1800" dirty="0" smtClean="0"/>
              <a:t>,</a:t>
            </a:r>
          </a:p>
          <a:p>
            <a:pPr>
              <a:buNone/>
            </a:pPr>
            <a:r>
              <a:rPr lang="en-US" altLang="ko-KR" sz="1800" dirty="0" smtClean="0"/>
              <a:t>    COL_NUMBER2 </a:t>
            </a:r>
            <a:r>
              <a:rPr lang="en-US" altLang="ko-KR" sz="1800" dirty="0" smtClean="0">
                <a:solidFill>
                  <a:srgbClr val="FF0000"/>
                </a:solidFill>
              </a:rPr>
              <a:t>NUMBER</a:t>
            </a:r>
            <a:r>
              <a:rPr lang="en-US" altLang="ko-KR" sz="1800" dirty="0" smtClean="0"/>
              <a:t>(5),</a:t>
            </a:r>
          </a:p>
          <a:p>
            <a:pPr>
              <a:buNone/>
            </a:pPr>
            <a:r>
              <a:rPr lang="en-US" altLang="ko-KR" sz="1800" dirty="0" smtClean="0"/>
              <a:t>    COL_NUMBER3 </a:t>
            </a:r>
            <a:r>
              <a:rPr lang="en-US" altLang="ko-KR" sz="1800" dirty="0" smtClean="0">
                <a:solidFill>
                  <a:srgbClr val="FF0000"/>
                </a:solidFill>
              </a:rPr>
              <a:t>NUMBER</a:t>
            </a:r>
            <a:r>
              <a:rPr lang="en-US" altLang="ko-KR" sz="1800" dirty="0" smtClean="0"/>
              <a:t>(5, 2),</a:t>
            </a:r>
          </a:p>
          <a:p>
            <a:pPr>
              <a:buNone/>
            </a:pPr>
            <a:r>
              <a:rPr lang="en-US" altLang="ko-KR" sz="1800" dirty="0" smtClean="0"/>
              <a:t>    COL_NUMBER4 </a:t>
            </a:r>
            <a:r>
              <a:rPr lang="en-US" altLang="ko-KR" sz="1800" dirty="0" smtClean="0">
                <a:solidFill>
                  <a:srgbClr val="FF0000"/>
                </a:solidFill>
              </a:rPr>
              <a:t>NUMBER</a:t>
            </a:r>
            <a:r>
              <a:rPr lang="en-US" altLang="ko-KR" sz="1800" dirty="0" smtClean="0"/>
              <a:t>(*, 2)</a:t>
            </a:r>
          </a:p>
          <a:p>
            <a:pPr>
              <a:buNone/>
            </a:pPr>
            <a:r>
              <a:rPr lang="en-US" altLang="ko-KR" sz="1800" dirty="0" smtClean="0"/>
              <a:t>);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602627"/>
          </a:xfrm>
        </p:spPr>
        <p:txBody>
          <a:bodyPr>
            <a:noAutofit/>
          </a:bodyPr>
          <a:lstStyle/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endParaRPr lang="en-US" altLang="ko-KR" sz="1800" dirty="0"/>
          </a:p>
          <a:p>
            <a:pPr marL="109728" indent="0"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INSERT INTO </a:t>
            </a:r>
            <a:r>
              <a:rPr lang="en-US" altLang="ko-KR" sz="1800" dirty="0" smtClean="0"/>
              <a:t>TB_NUMBER (COL_NUMBER1, COL_NUMBER2, COL_NUMBER3, COL_NUMBER4)</a:t>
            </a:r>
          </a:p>
          <a:p>
            <a:pPr marL="109728" indent="0">
              <a:buNone/>
            </a:pPr>
            <a:r>
              <a:rPr lang="en-US" altLang="ko-KR" sz="1800" dirty="0" smtClean="0"/>
              <a:t>VALUES (1234.56789, 1234.56789, </a:t>
            </a:r>
            <a:r>
              <a:rPr lang="en-US" altLang="ko-KR" sz="1800" dirty="0" smtClean="0">
                <a:solidFill>
                  <a:srgbClr val="FF0000"/>
                </a:solidFill>
              </a:rPr>
              <a:t>1234.56789</a:t>
            </a:r>
            <a:r>
              <a:rPr lang="en-US" altLang="ko-KR" sz="1800" dirty="0" smtClean="0"/>
              <a:t>, 1234.56789);</a:t>
            </a:r>
          </a:p>
          <a:p>
            <a:pPr marL="109728" indent="0"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에러 발생 </a:t>
            </a:r>
            <a:r>
              <a:rPr lang="en-US" altLang="ko-KR" sz="1800" dirty="0" smtClean="0"/>
              <a:t>.. </a:t>
            </a:r>
            <a:r>
              <a:rPr lang="ko-KR" altLang="en-US" sz="1800" dirty="0" smtClean="0"/>
              <a:t>값이 큰 것에 대한 </a:t>
            </a:r>
            <a:endParaRPr lang="en-US" altLang="ko-KR" sz="1800" dirty="0" smtClean="0"/>
          </a:p>
          <a:p>
            <a:pPr marL="109728" indent="0">
              <a:buNone/>
            </a:pPr>
            <a:r>
              <a:rPr lang="en-US" altLang="ko-KR" sz="1800" dirty="0" smtClean="0"/>
              <a:t>--number(5,2</a:t>
            </a:r>
            <a:r>
              <a:rPr lang="en-US" altLang="ko-KR" sz="1800" dirty="0"/>
              <a:t>) </a:t>
            </a:r>
            <a:r>
              <a:rPr lang="ko-KR" altLang="en-US" sz="1800" dirty="0"/>
              <a:t>는 최대 정수자리 </a:t>
            </a:r>
            <a:r>
              <a:rPr lang="en-US" altLang="ko-KR" sz="1800" dirty="0"/>
              <a:t>3</a:t>
            </a:r>
            <a:r>
              <a:rPr lang="ko-KR" altLang="en-US" sz="1800" dirty="0"/>
              <a:t>자리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소수자리</a:t>
            </a:r>
            <a:r>
              <a:rPr lang="ko-KR" altLang="en-US" sz="1800" dirty="0"/>
              <a:t> </a:t>
            </a:r>
            <a:r>
              <a:rPr lang="en-US" altLang="ko-KR" sz="1800" dirty="0"/>
              <a:t>2</a:t>
            </a:r>
            <a:r>
              <a:rPr lang="ko-KR" altLang="en-US" sz="1800" dirty="0"/>
              <a:t>자리를 입력 </a:t>
            </a:r>
            <a:r>
              <a:rPr lang="ko-KR" altLang="en-US" sz="1800" dirty="0" smtClean="0"/>
              <a:t>받을 수 </a:t>
            </a:r>
            <a:endParaRPr lang="en-US" altLang="ko-KR" sz="1800" dirty="0" smtClean="0"/>
          </a:p>
          <a:p>
            <a:pPr marL="109728" indent="0">
              <a:buNone/>
            </a:pPr>
            <a:r>
              <a:rPr lang="ko-KR" altLang="en-US" sz="1800" dirty="0" smtClean="0"/>
              <a:t>있는 숫자 형 </a:t>
            </a:r>
            <a:r>
              <a:rPr lang="ko-KR" altLang="en-US" sz="1800" dirty="0"/>
              <a:t>데이터 형식 입니다</a:t>
            </a:r>
            <a:r>
              <a:rPr lang="en-US" altLang="ko-KR" sz="1800" dirty="0"/>
              <a:t>.</a:t>
            </a:r>
          </a:p>
          <a:p>
            <a:pPr marL="109728" indent="0">
              <a:buNone/>
            </a:pPr>
            <a:r>
              <a:rPr lang="en-US" altLang="ko-KR" sz="1800" dirty="0" smtClean="0"/>
              <a:t>--number(5,2</a:t>
            </a:r>
            <a:r>
              <a:rPr lang="en-US" altLang="ko-KR" sz="1800" dirty="0"/>
              <a:t>) </a:t>
            </a:r>
            <a:r>
              <a:rPr lang="ko-KR" altLang="en-US" sz="1800" dirty="0"/>
              <a:t>라고 정의하시면 정수부분 </a:t>
            </a:r>
            <a:r>
              <a:rPr lang="en-US" altLang="ko-KR" sz="1800" dirty="0"/>
              <a:t>3</a:t>
            </a:r>
            <a:r>
              <a:rPr lang="ko-KR" altLang="en-US" sz="1800" dirty="0"/>
              <a:t>자리 이상 </a:t>
            </a:r>
            <a:r>
              <a:rPr lang="ko-KR" altLang="en-US" sz="1800" dirty="0" smtClean="0"/>
              <a:t>넘어갈 수 </a:t>
            </a:r>
            <a:r>
              <a:rPr lang="ko-KR" altLang="en-US" sz="1800" dirty="0"/>
              <a:t>없습니다</a:t>
            </a:r>
            <a:r>
              <a:rPr lang="en-US" altLang="ko-KR" sz="1800" dirty="0"/>
              <a:t>.</a:t>
            </a:r>
          </a:p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endParaRPr lang="en-US" altLang="ko-KR" sz="1800" dirty="0" smtClean="0"/>
          </a:p>
          <a:p>
            <a:pPr marL="109728" indent="0"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INSERT INTO </a:t>
            </a:r>
            <a:r>
              <a:rPr lang="en-US" altLang="ko-KR" sz="1800" dirty="0" smtClean="0"/>
              <a:t>TB_NUMBER (COL_NUMBER1, COL_NUMBER2, COL_NUMBER3, COL_NUMBER4)</a:t>
            </a:r>
          </a:p>
          <a:p>
            <a:pPr marL="109728" indent="0">
              <a:buNone/>
            </a:pPr>
            <a:r>
              <a:rPr lang="en-US" altLang="ko-KR" sz="1800" dirty="0" smtClean="0"/>
              <a:t>VALUES (1234.56789, 12.345, 123.456, 1234.56789);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530619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COL_NUMBER1, COL_NUMBER2, COL_NUMBER3, COL_NUMBER4</a:t>
            </a:r>
          </a:p>
          <a:p>
            <a:pPr>
              <a:buNone/>
            </a:pPr>
            <a:r>
              <a:rPr lang="en-US" altLang="ko-KR" sz="1800" dirty="0" smtClean="0"/>
              <a:t>FROM TB_NUMBER;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COMMIT;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 </a:t>
            </a:r>
            <a:r>
              <a:rPr lang="ko-KR" altLang="en-US" sz="1800" dirty="0" smtClean="0"/>
              <a:t>반올림되어 출력된 결과 값을 볼 수 있습니다</a:t>
            </a:r>
            <a:r>
              <a:rPr lang="en-US" altLang="ko-KR" sz="1800" dirty="0" smtClean="0"/>
              <a:t>.</a:t>
            </a:r>
            <a:r>
              <a:rPr lang="ko-KR" altLang="en-US" sz="1800" dirty="0" smtClean="0"/>
              <a:t> </a:t>
            </a:r>
            <a:endParaRPr lang="en-US" altLang="ko-KR" sz="1800" dirty="0" smtClean="0"/>
          </a:p>
        </p:txBody>
      </p:sp>
      <p:pic>
        <p:nvPicPr>
          <p:cNvPr id="5" name="그림 4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5" y="3068960"/>
            <a:ext cx="5086350" cy="160972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-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숫</a:t>
            </a:r>
            <a:r>
              <a:rPr lang="ko-KR" altLang="en-US" sz="2800" b="1">
                <a:latin typeface="굴림" charset="-127"/>
                <a:ea typeface="굴림" charset="-127"/>
              </a:rPr>
              <a:t>자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 서브타입</a:t>
            </a:r>
            <a:endParaRPr lang="ko-KR" altLang="en-US" sz="2800" b="1">
              <a:latin typeface="굴림" charset="-127"/>
              <a:ea typeface="굴림" charset="-127"/>
            </a:endParaRPr>
          </a:p>
        </p:txBody>
      </p:sp>
      <p:sp>
        <p:nvSpPr>
          <p:cNvPr id="9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smtClean="0"/>
              <a:t>숫자 서브타입은 동격자료형과 동일한 효과</a:t>
            </a:r>
            <a:endParaRPr lang="en-US" altLang="ko-KR" sz="2000" b="1" smtClean="0"/>
          </a:p>
          <a:p>
            <a:pPr marL="342900" indent="-342900">
              <a:buFont typeface="Wingdings" pitchFamily="2" charset="2"/>
              <a:buChar char="ü"/>
            </a:pPr>
            <a:endParaRPr lang="en-US" altLang="ko-KR" sz="2000" b="1" smtClean="0"/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- DEC (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정밀도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,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스케일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)     -&gt; NUMBER (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정밀도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,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스케일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)</a:t>
            </a: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- DECIMAL 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(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정밀도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, 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스케일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)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-&gt; NUMBER 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(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정밀도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, 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스케일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)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- DOUBLE PRECISION         -&gt; NUMBER</a:t>
            </a: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- FLOAT                    -&gt; NUMBER</a:t>
            </a: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- INT                      -&gt; NUMBER</a:t>
            </a: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- INTEGER                  -&gt; NUMBER</a:t>
            </a: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- 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NUMERIC (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정밀도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, 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스케일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) -&gt; NUMBER 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(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정밀도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, 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스케일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)</a:t>
            </a: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- REAL                     -&gt; NUMBER</a:t>
            </a: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- SMALLINT                 -&gt; NUMBER (38)</a:t>
            </a:r>
          </a:p>
          <a:p>
            <a:pPr marL="0" indent="0"/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※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서브타입 보다 일반의 자료형 사용을 권장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192" y="785794"/>
            <a:ext cx="8770296" cy="554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195714" y="2040880"/>
            <a:ext cx="2037195" cy="208019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195714" y="2273407"/>
            <a:ext cx="2037195" cy="208019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3" name="TextBox 4"/>
          <p:cNvSpPr txBox="1"/>
          <p:nvPr/>
        </p:nvSpPr>
        <p:spPr>
          <a:xfrm>
            <a:off x="768576" y="2240729"/>
            <a:ext cx="767515" cy="266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오브젝트</a:t>
            </a:r>
            <a:endParaRPr lang="ko-KR" altLang="en-US" sz="1200" b="1" dirty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6" name="TextBox 5"/>
          <p:cNvSpPr txBox="1"/>
          <p:nvPr/>
        </p:nvSpPr>
        <p:spPr>
          <a:xfrm>
            <a:off x="849822" y="2020456"/>
            <a:ext cx="619916" cy="266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스키마</a:t>
            </a:r>
            <a:endParaRPr lang="ko-KR" altLang="en-US" sz="1200" b="1" dirty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179512" y="2456965"/>
            <a:ext cx="2037195" cy="208019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23" name="TextBox 7"/>
          <p:cNvSpPr txBox="1"/>
          <p:nvPr/>
        </p:nvSpPr>
        <p:spPr>
          <a:xfrm>
            <a:off x="849822" y="2430898"/>
            <a:ext cx="472317" cy="266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검색</a:t>
            </a:r>
            <a:endParaRPr lang="ko-KR" altLang="en-US" sz="1200" b="1" dirty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195714" y="2734355"/>
            <a:ext cx="2037195" cy="3259333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25" name="TextBox 9"/>
          <p:cNvSpPr txBox="1"/>
          <p:nvPr/>
        </p:nvSpPr>
        <p:spPr>
          <a:xfrm>
            <a:off x="318423" y="4283927"/>
            <a:ext cx="1774571" cy="385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오브젝트 목록</a:t>
            </a:r>
            <a:endParaRPr lang="ko-KR" altLang="en-US" sz="2000" b="1" dirty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26" name="TextBox 10"/>
          <p:cNvSpPr txBox="1"/>
          <p:nvPr/>
        </p:nvSpPr>
        <p:spPr>
          <a:xfrm>
            <a:off x="3681492" y="3427830"/>
            <a:ext cx="3370487" cy="681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오브젝트 정보</a:t>
            </a:r>
            <a:endParaRPr lang="ko-KR" altLang="en-US" sz="4000" b="1" dirty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27" name="Rectangle 14"/>
          <p:cNvSpPr>
            <a:spLocks noChangeArrowheads="1"/>
          </p:cNvSpPr>
          <p:nvPr/>
        </p:nvSpPr>
        <p:spPr bwMode="auto">
          <a:xfrm>
            <a:off x="2275828" y="2053111"/>
            <a:ext cx="6629515" cy="3940577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758632" y="1820630"/>
            <a:ext cx="966804" cy="208019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3.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날짜 자료형</a:t>
            </a:r>
            <a:endParaRPr lang="ko-KR" altLang="en-US" sz="2800" b="1">
              <a:latin typeface="굴림" charset="-127"/>
              <a:ea typeface="굴림" charset="-127"/>
            </a:endParaRPr>
          </a:p>
        </p:txBody>
      </p:sp>
      <p:sp>
        <p:nvSpPr>
          <p:cNvPr id="6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ct val="20000"/>
              </a:spcBef>
            </a:pPr>
            <a:r>
              <a:rPr lang="en-US" altLang="ko-KR" sz="2000" b="1" smtClean="0"/>
              <a:t>- DATE</a:t>
            </a:r>
            <a:endParaRPr lang="ko-KR" altLang="en-US" sz="2000" b="1"/>
          </a:p>
          <a:p>
            <a:pPr>
              <a:lnSpc>
                <a:spcPct val="200000"/>
              </a:lnSpc>
              <a:spcBef>
                <a:spcPct val="20000"/>
              </a:spcBef>
            </a:pPr>
            <a:r>
              <a:rPr lang="en-US" altLang="ko-KR" sz="2000" b="1" smtClean="0"/>
              <a:t>- TIMESTAMP</a:t>
            </a:r>
            <a:endParaRPr lang="en-US" altLang="ko-KR" sz="2000" b="1"/>
          </a:p>
          <a:p>
            <a:pPr>
              <a:lnSpc>
                <a:spcPct val="200000"/>
              </a:lnSpc>
              <a:spcBef>
                <a:spcPct val="20000"/>
              </a:spcBef>
            </a:pPr>
            <a:r>
              <a:rPr lang="en-US" altLang="ko-KR" sz="2000" b="1" smtClean="0"/>
              <a:t>- INTERVAL</a:t>
            </a:r>
            <a:endParaRPr lang="en-US" altLang="ko-KR" sz="2000" b="1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dirty="0" smtClean="0">
                <a:latin typeface="굴림" charset="-127"/>
                <a:ea typeface="굴림" charset="-127"/>
              </a:rPr>
              <a:t>- DATE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  <p:sp>
        <p:nvSpPr>
          <p:cNvPr id="9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en-US" altLang="ko-KR" sz="2000" b="1" dirty="0" smtClean="0"/>
              <a:t>DATE </a:t>
            </a:r>
            <a:r>
              <a:rPr lang="ko-KR" altLang="en-US" sz="2000" b="1" dirty="0" smtClean="0"/>
              <a:t>는 오라클의 가장 오래된 날자 </a:t>
            </a:r>
            <a:r>
              <a:rPr lang="ko-KR" altLang="en-US" sz="2000" b="1" dirty="0" err="1" smtClean="0"/>
              <a:t>자료형</a:t>
            </a:r>
            <a:endParaRPr lang="en-US" altLang="ko-KR" sz="2000" b="1" dirty="0" smtClean="0"/>
          </a:p>
          <a:p>
            <a:pPr marL="342900" indent="-342900">
              <a:buFont typeface="Wingdings" pitchFamily="2" charset="2"/>
              <a:buChar char="ü"/>
            </a:pPr>
            <a:endParaRPr lang="en-US" altLang="ko-KR" sz="2000" b="1" dirty="0"/>
          </a:p>
          <a:p>
            <a:pPr marL="0" indent="0"/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사용법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: 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변수명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DATE</a:t>
            </a:r>
          </a:p>
          <a:p>
            <a:pPr marL="0" indent="0"/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예  제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: COL_DATE1  DATE</a:t>
            </a:r>
          </a:p>
          <a:p>
            <a:pPr marL="0" indent="0"/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입 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력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: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일반적으로 입력을 하면 문자열로 인식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1435100" indent="-143510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      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에러 발생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  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-&gt; SYSDATE(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현재시간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)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또는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TO_DATE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함수 사용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361950" lvl="0" indent="-361950" fontAlgn="auto">
              <a:buFont typeface="Wingdings" pitchFamily="2" charset="2"/>
              <a:buChar char="ü"/>
            </a:pPr>
            <a:r>
              <a:rPr kumimoji="0" lang="ko-KR" altLang="en-US" sz="2000" b="1" dirty="0" smtClean="0">
                <a:solidFill>
                  <a:prstClr val="black"/>
                </a:solidFill>
                <a:latin typeface="돋움체" pitchFamily="49" charset="-127"/>
                <a:ea typeface="돋움체" pitchFamily="49" charset="-127"/>
              </a:rPr>
              <a:t>계  산 </a:t>
            </a:r>
            <a:r>
              <a:rPr kumimoji="0" lang="en-US" altLang="ko-KR" sz="2000" b="1" dirty="0">
                <a:solidFill>
                  <a:prstClr val="black"/>
                </a:solidFill>
                <a:latin typeface="돋움체" pitchFamily="49" charset="-127"/>
                <a:ea typeface="돋움체" pitchFamily="49" charset="-127"/>
              </a:rPr>
              <a:t>: </a:t>
            </a:r>
            <a:r>
              <a:rPr kumimoji="0" lang="ko-KR" altLang="en-US" sz="2000" b="1" dirty="0" smtClean="0">
                <a:solidFill>
                  <a:prstClr val="black"/>
                </a:solidFill>
                <a:latin typeface="돋움체" pitchFamily="49" charset="-127"/>
                <a:ea typeface="돋움체" pitchFamily="49" charset="-127"/>
              </a:rPr>
              <a:t>곱셈이나 나눗셈 연산은 </a:t>
            </a:r>
            <a:r>
              <a:rPr lang="ko-KR" altLang="en-US" sz="2000" b="1" dirty="0" smtClean="0">
                <a:solidFill>
                  <a:prstClr val="black"/>
                </a:solidFill>
                <a:latin typeface="돋움체" pitchFamily="49" charset="-127"/>
                <a:ea typeface="돋움체" pitchFamily="49" charset="-127"/>
              </a:rPr>
              <a:t>안</a:t>
            </a:r>
            <a:r>
              <a:rPr kumimoji="0" lang="ko-KR" altLang="en-US" sz="2000" b="1" dirty="0" smtClean="0">
                <a:solidFill>
                  <a:prstClr val="black"/>
                </a:solidFill>
                <a:latin typeface="돋움체" pitchFamily="49" charset="-127"/>
                <a:ea typeface="돋움체" pitchFamily="49" charset="-127"/>
              </a:rPr>
              <a:t>됨</a:t>
            </a:r>
            <a:r>
              <a:rPr kumimoji="0" lang="en-US" altLang="ko-KR" sz="2000" b="1" dirty="0" smtClean="0">
                <a:solidFill>
                  <a:prstClr val="black"/>
                </a:solidFill>
                <a:latin typeface="돋움체" pitchFamily="49" charset="-127"/>
                <a:ea typeface="돋움체" pitchFamily="49" charset="-127"/>
              </a:rPr>
              <a:t>.</a:t>
            </a:r>
          </a:p>
          <a:p>
            <a:pPr marL="0" lvl="0" indent="0" fontAlgn="auto"/>
            <a:r>
              <a:rPr kumimoji="0" lang="en-US" altLang="ko-KR" sz="2000" b="1" dirty="0" smtClean="0">
                <a:solidFill>
                  <a:prstClr val="black"/>
                </a:solidFill>
                <a:latin typeface="돋움체" pitchFamily="49" charset="-127"/>
                <a:ea typeface="돋움체" pitchFamily="49" charset="-127"/>
              </a:rPr>
              <a:t>           </a:t>
            </a:r>
            <a:r>
              <a:rPr kumimoji="0" lang="ko-KR" altLang="en-US" sz="2000" b="1" dirty="0" smtClean="0">
                <a:solidFill>
                  <a:prstClr val="black"/>
                </a:solidFill>
                <a:latin typeface="돋움체" pitchFamily="49" charset="-127"/>
                <a:ea typeface="돋움체" pitchFamily="49" charset="-127"/>
              </a:rPr>
              <a:t> 덧셈</a:t>
            </a:r>
            <a:r>
              <a:rPr kumimoji="0" lang="en-US" altLang="ko-KR" sz="2000" b="1" dirty="0" smtClean="0">
                <a:solidFill>
                  <a:prstClr val="black"/>
                </a:solidFill>
                <a:latin typeface="돋움체" pitchFamily="49" charset="-127"/>
                <a:ea typeface="돋움체" pitchFamily="49" charset="-127"/>
              </a:rPr>
              <a:t>, </a:t>
            </a:r>
            <a:r>
              <a:rPr kumimoji="0" lang="ko-KR" altLang="en-US" sz="2000" b="1" dirty="0" smtClean="0">
                <a:solidFill>
                  <a:prstClr val="black"/>
                </a:solidFill>
                <a:latin typeface="돋움체" pitchFamily="49" charset="-127"/>
                <a:ea typeface="돋움체" pitchFamily="49" charset="-127"/>
              </a:rPr>
              <a:t>뺄셈</a:t>
            </a:r>
            <a:r>
              <a:rPr kumimoji="0" lang="en-US" altLang="ko-KR" sz="2000" b="1" dirty="0" smtClean="0">
                <a:solidFill>
                  <a:prstClr val="black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kumimoji="0" lang="ko-KR" altLang="en-US" sz="2000" b="1" dirty="0" smtClean="0">
                <a:solidFill>
                  <a:prstClr val="black"/>
                </a:solidFill>
                <a:latin typeface="돋움체" pitchFamily="49" charset="-127"/>
                <a:ea typeface="돋움체" pitchFamily="49" charset="-127"/>
              </a:rPr>
              <a:t>가능</a:t>
            </a:r>
            <a:r>
              <a:rPr kumimoji="0" lang="en-US" altLang="ko-KR" sz="2000" b="1" dirty="0" smtClean="0">
                <a:solidFill>
                  <a:prstClr val="black"/>
                </a:solidFill>
                <a:latin typeface="돋움체" pitchFamily="49" charset="-127"/>
                <a:ea typeface="돋움체" pitchFamily="49" charset="-127"/>
              </a:rPr>
              <a:t>(</a:t>
            </a:r>
            <a:r>
              <a:rPr kumimoji="0" lang="ko-KR" altLang="en-US" sz="2000" b="1" dirty="0" smtClean="0">
                <a:solidFill>
                  <a:prstClr val="black"/>
                </a:solidFill>
                <a:latin typeface="돋움체" pitchFamily="49" charset="-127"/>
                <a:ea typeface="돋움체" pitchFamily="49" charset="-127"/>
              </a:rPr>
              <a:t>일자를 기준으로 계산</a:t>
            </a:r>
            <a:r>
              <a:rPr kumimoji="0" lang="en-US" altLang="ko-KR" sz="2000" b="1" dirty="0" smtClean="0">
                <a:solidFill>
                  <a:prstClr val="black"/>
                </a:solidFill>
                <a:latin typeface="돋움체" pitchFamily="49" charset="-127"/>
                <a:ea typeface="돋움체" pitchFamily="49" charset="-127"/>
              </a:rPr>
              <a:t>)</a:t>
            </a:r>
            <a:endParaRPr kumimoji="0" lang="en-US" altLang="ko-KR" sz="2000" b="1" dirty="0">
              <a:solidFill>
                <a:prstClr val="black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ko-KR" sz="1800" dirty="0" smtClean="0"/>
              <a:t>-- DATE </a:t>
            </a:r>
            <a:r>
              <a:rPr lang="ko-KR" altLang="en-US" sz="1800" dirty="0" err="1" smtClean="0"/>
              <a:t>자료형</a:t>
            </a:r>
            <a:endParaRPr lang="ko-KR" altLang="en-US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DROP TABLE </a:t>
            </a:r>
            <a:r>
              <a:rPr lang="en-US" altLang="ko-KR" sz="1800" dirty="0" smtClean="0"/>
              <a:t>TB_DATE;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CREATE TABLE </a:t>
            </a:r>
            <a:r>
              <a:rPr lang="en-US" altLang="ko-KR" sz="1800" dirty="0" smtClean="0"/>
              <a:t>TB_DATE (</a:t>
            </a:r>
          </a:p>
          <a:p>
            <a:pPr>
              <a:buNone/>
            </a:pPr>
            <a:r>
              <a:rPr lang="en-US" altLang="ko-KR" sz="1800" dirty="0" smtClean="0"/>
              <a:t>    COL_DATE1 </a:t>
            </a:r>
            <a:r>
              <a:rPr lang="en-US" altLang="ko-KR" sz="1800" dirty="0" smtClean="0">
                <a:solidFill>
                  <a:srgbClr val="FF0000"/>
                </a:solidFill>
              </a:rPr>
              <a:t>DATE</a:t>
            </a:r>
            <a:r>
              <a:rPr lang="en-US" altLang="ko-KR" sz="1800" dirty="0" smtClean="0"/>
              <a:t>,</a:t>
            </a:r>
          </a:p>
          <a:p>
            <a:pPr>
              <a:buNone/>
            </a:pPr>
            <a:r>
              <a:rPr lang="en-US" altLang="ko-KR" sz="1800" dirty="0" smtClean="0"/>
              <a:t>    COL_DATE2 </a:t>
            </a:r>
            <a:r>
              <a:rPr lang="en-US" altLang="ko-KR" sz="1800" dirty="0" smtClean="0">
                <a:solidFill>
                  <a:srgbClr val="FF0000"/>
                </a:solidFill>
              </a:rPr>
              <a:t>DATE</a:t>
            </a:r>
          </a:p>
          <a:p>
            <a:pPr>
              <a:buNone/>
            </a:pPr>
            <a:r>
              <a:rPr lang="en-US" altLang="ko-KR" sz="1800" dirty="0" smtClean="0"/>
              <a:t>);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530619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INSERT INTO </a:t>
            </a:r>
            <a:r>
              <a:rPr lang="en-US" altLang="ko-KR" sz="1800" dirty="0" smtClean="0"/>
              <a:t>TB_DATE (COL_DATE1, COL_DATE2)</a:t>
            </a:r>
          </a:p>
          <a:p>
            <a:pPr>
              <a:buNone/>
            </a:pPr>
            <a:r>
              <a:rPr lang="en-US" altLang="ko-KR" sz="1800" dirty="0" smtClean="0"/>
              <a:t>VALUES (</a:t>
            </a:r>
            <a:r>
              <a:rPr lang="en-US" altLang="ko-KR" sz="1800" dirty="0" smtClean="0">
                <a:solidFill>
                  <a:srgbClr val="FF0000"/>
                </a:solidFill>
              </a:rPr>
              <a:t>SYSDATE</a:t>
            </a:r>
            <a:r>
              <a:rPr lang="en-US" altLang="ko-KR" sz="1800" dirty="0" smtClean="0"/>
              <a:t>, </a:t>
            </a:r>
            <a:r>
              <a:rPr lang="en-US" altLang="ko-KR" sz="1800" dirty="0" smtClean="0">
                <a:solidFill>
                  <a:srgbClr val="0000FF"/>
                </a:solidFill>
              </a:rPr>
              <a:t>TO_DATE</a:t>
            </a:r>
            <a:r>
              <a:rPr lang="en-US" altLang="ko-KR" sz="1800" dirty="0" smtClean="0"/>
              <a:t>('2013-12-25 12:30:21', </a:t>
            </a:r>
          </a:p>
          <a:p>
            <a:pPr>
              <a:buNone/>
            </a:pPr>
            <a:r>
              <a:rPr lang="en-US" altLang="ko-KR" sz="1800" dirty="0"/>
              <a:t>	</a:t>
            </a:r>
            <a:r>
              <a:rPr lang="en-US" altLang="ko-KR" sz="1800" dirty="0" smtClean="0"/>
              <a:t>				'YYYY-MM-DD HH24:MI:SS'));</a:t>
            </a:r>
          </a:p>
          <a:p>
            <a:pPr>
              <a:buNone/>
            </a:pPr>
            <a:r>
              <a:rPr lang="en-US" altLang="ko-KR" sz="1800" dirty="0" smtClean="0"/>
              <a:t>-- </a:t>
            </a:r>
            <a:r>
              <a:rPr lang="en-US" altLang="ko-KR" sz="1800" dirty="0" smtClean="0">
                <a:solidFill>
                  <a:srgbClr val="FF0000"/>
                </a:solidFill>
              </a:rPr>
              <a:t>SYSDATE</a:t>
            </a:r>
            <a:r>
              <a:rPr lang="en-US" altLang="ko-KR" sz="1800" dirty="0" smtClean="0"/>
              <a:t> : </a:t>
            </a:r>
            <a:r>
              <a:rPr lang="ko-KR" altLang="en-US" sz="1800" dirty="0" smtClean="0"/>
              <a:t>현재시각</a:t>
            </a:r>
            <a:r>
              <a:rPr lang="en-US" altLang="ko-KR" sz="1800" dirty="0" smtClean="0"/>
              <a:t>     </a:t>
            </a:r>
            <a:r>
              <a:rPr lang="en-US" altLang="ko-KR" sz="1800" dirty="0" smtClean="0">
                <a:solidFill>
                  <a:srgbClr val="0000FF"/>
                </a:solidFill>
              </a:rPr>
              <a:t>TO_DATE</a:t>
            </a:r>
            <a:r>
              <a:rPr lang="en-US" altLang="ko-KR" sz="1800" dirty="0" smtClean="0"/>
              <a:t> :     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INSERT INTO </a:t>
            </a:r>
            <a:r>
              <a:rPr lang="en-US" altLang="ko-KR" sz="1800" dirty="0" smtClean="0"/>
              <a:t>TB_DATE (COL_DATE1, COL_DATE2)</a:t>
            </a:r>
          </a:p>
          <a:p>
            <a:pPr>
              <a:buNone/>
            </a:pPr>
            <a:r>
              <a:rPr lang="en-US" altLang="ko-KR" sz="1800" dirty="0" smtClean="0"/>
              <a:t>VALUES (</a:t>
            </a:r>
            <a:r>
              <a:rPr lang="en-US" altLang="ko-KR" sz="1800" dirty="0" smtClean="0">
                <a:solidFill>
                  <a:srgbClr val="FF0000"/>
                </a:solidFill>
              </a:rPr>
              <a:t>SYSDATE</a:t>
            </a:r>
            <a:r>
              <a:rPr lang="en-US" altLang="ko-KR" sz="1800" dirty="0" smtClean="0"/>
              <a:t> - 1, </a:t>
            </a:r>
            <a:r>
              <a:rPr lang="en-US" altLang="ko-KR" sz="1800" dirty="0" smtClean="0">
                <a:solidFill>
                  <a:srgbClr val="FF0000"/>
                </a:solidFill>
              </a:rPr>
              <a:t>SYSDATE</a:t>
            </a:r>
            <a:r>
              <a:rPr lang="en-US" altLang="ko-KR" sz="1800" dirty="0" smtClean="0"/>
              <a:t> - (5/ 24));</a:t>
            </a:r>
          </a:p>
          <a:p>
            <a:pPr>
              <a:buNone/>
            </a:pPr>
            <a:r>
              <a:rPr lang="en-US" altLang="ko-KR" sz="1800" dirty="0" smtClean="0"/>
              <a:t>--  -1</a:t>
            </a:r>
            <a:r>
              <a:rPr lang="ko-KR" altLang="en-US" sz="1800" dirty="0" smtClean="0"/>
              <a:t>은 하루전를 의미</a:t>
            </a:r>
            <a:r>
              <a:rPr lang="en-US" altLang="ko-KR" sz="1800" dirty="0" smtClean="0"/>
              <a:t>     </a:t>
            </a:r>
            <a:r>
              <a:rPr lang="ko-KR" altLang="en-US" sz="1800" dirty="0" smtClean="0"/>
              <a:t>하루 전</a:t>
            </a:r>
            <a:r>
              <a:rPr lang="en-US" altLang="ko-KR" sz="1800" dirty="0" smtClean="0"/>
              <a:t>(/24)</a:t>
            </a:r>
            <a:r>
              <a:rPr lang="ko-KR" altLang="en-US" sz="1800" dirty="0" smtClean="0"/>
              <a:t>의 </a:t>
            </a:r>
            <a:r>
              <a:rPr lang="en-US" altLang="ko-KR" sz="1800" dirty="0" smtClean="0"/>
              <a:t>5</a:t>
            </a:r>
            <a:r>
              <a:rPr lang="ko-KR" altLang="en-US" sz="1800" dirty="0" smtClean="0"/>
              <a:t>시간을 곱함</a:t>
            </a:r>
            <a:r>
              <a:rPr lang="en-US" altLang="ko-KR" sz="1800" dirty="0" smtClean="0"/>
              <a:t>          </a:t>
            </a:r>
          </a:p>
          <a:p>
            <a:pPr>
              <a:buNone/>
            </a:pPr>
            <a:endParaRPr lang="en-US" altLang="ko-KR" sz="1800" dirty="0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530619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INSERT INTO </a:t>
            </a:r>
            <a:r>
              <a:rPr lang="en-US" altLang="ko-KR" sz="1800" dirty="0" smtClean="0"/>
              <a:t>TB_DATE (COL_DATE1, COL_DATE2)</a:t>
            </a:r>
          </a:p>
          <a:p>
            <a:pPr>
              <a:buNone/>
            </a:pPr>
            <a:r>
              <a:rPr lang="en-US" altLang="ko-KR" sz="1800" dirty="0" smtClean="0"/>
              <a:t>VALUES (</a:t>
            </a:r>
            <a:r>
              <a:rPr lang="en-US" altLang="ko-KR" sz="1800" dirty="0" smtClean="0">
                <a:solidFill>
                  <a:srgbClr val="0000FF"/>
                </a:solidFill>
              </a:rPr>
              <a:t>TO_DATE</a:t>
            </a:r>
            <a:r>
              <a:rPr lang="en-US" altLang="ko-KR" sz="1800" dirty="0" smtClean="0"/>
              <a:t>('12:30:21', 'HH24:MI:SS'), </a:t>
            </a:r>
          </a:p>
          <a:p>
            <a:pPr>
              <a:buNone/>
            </a:pPr>
            <a:r>
              <a:rPr lang="en-US" altLang="ko-KR" sz="1800" dirty="0">
                <a:solidFill>
                  <a:srgbClr val="92D050"/>
                </a:solidFill>
              </a:rPr>
              <a:t>	</a:t>
            </a:r>
            <a:r>
              <a:rPr lang="en-US" altLang="ko-KR" sz="1800" dirty="0" smtClean="0">
                <a:solidFill>
                  <a:srgbClr val="92D050"/>
                </a:solidFill>
              </a:rPr>
              <a:t>				ADD_MONTHS</a:t>
            </a:r>
            <a:r>
              <a:rPr lang="en-US" altLang="ko-KR" sz="1800" dirty="0" smtClean="0"/>
              <a:t>(SYSDATE, -1));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 </a:t>
            </a:r>
            <a:r>
              <a:rPr lang="en-US" altLang="ko-KR" sz="1800" dirty="0" smtClean="0">
                <a:solidFill>
                  <a:srgbClr val="92D050"/>
                </a:solidFill>
              </a:rPr>
              <a:t>ADD_MONTHS</a:t>
            </a:r>
            <a:r>
              <a:rPr lang="en-US" altLang="ko-KR" sz="1800" dirty="0" smtClean="0"/>
              <a:t>(SYSDATE, -1) == </a:t>
            </a:r>
            <a:r>
              <a:rPr lang="ko-KR" altLang="en-US" sz="1800" dirty="0" smtClean="0"/>
              <a:t>한달 전을 의미  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15570462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530619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COL_DATE1, COL_DATE2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TB_DATE;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COMMIT;</a:t>
            </a:r>
          </a:p>
        </p:txBody>
      </p:sp>
      <p:pic>
        <p:nvPicPr>
          <p:cNvPr id="4" name="그림 3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5" y="3357562"/>
            <a:ext cx="4095750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dirty="0" smtClean="0">
                <a:latin typeface="굴림" charset="-127"/>
                <a:ea typeface="굴림" charset="-127"/>
              </a:rPr>
              <a:t>- TIMESTAMP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  <p:sp>
        <p:nvSpPr>
          <p:cNvPr id="6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en-US" altLang="ko-KR" sz="2000" b="1" dirty="0" smtClean="0"/>
              <a:t>TIMESTAMP </a:t>
            </a:r>
            <a:r>
              <a:rPr lang="ko-KR" altLang="en-US" sz="2000" b="1" dirty="0" smtClean="0"/>
              <a:t>는 </a:t>
            </a:r>
            <a:r>
              <a:rPr lang="en-US" altLang="ko-KR" sz="2000" b="1" dirty="0" smtClean="0"/>
              <a:t>9i </a:t>
            </a:r>
            <a:r>
              <a:rPr lang="ko-KR" altLang="en-US" sz="2000" b="1" dirty="0" smtClean="0"/>
              <a:t>부터 지원되는 날짜 </a:t>
            </a:r>
            <a:r>
              <a:rPr lang="ko-KR" altLang="en-US" sz="2000" b="1" dirty="0" err="1" smtClean="0"/>
              <a:t>자료형</a:t>
            </a:r>
            <a:endParaRPr lang="en-US" altLang="ko-KR" sz="2000" b="1" dirty="0" smtClean="0"/>
          </a:p>
          <a:p>
            <a:pPr marL="342900" indent="-342900">
              <a:buFont typeface="Wingdings" pitchFamily="2" charset="2"/>
              <a:buChar char="ü"/>
            </a:pPr>
            <a:endParaRPr lang="en-US" altLang="ko-KR" sz="2000" b="1" dirty="0"/>
          </a:p>
          <a:p>
            <a:pPr marL="0" indent="0"/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사용법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: 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변수명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TIMESTAMP[(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정밀도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)]</a:t>
            </a: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     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변수명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TIMESTAMP[(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정밀도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)] WITH TIME ZONE</a:t>
            </a: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     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변수명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TIMESTAMP[(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정밀도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)] WITH </a:t>
            </a:r>
          </a:p>
          <a:p>
            <a:pPr marL="0" indent="0"/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      LOCAL TIME ZONE</a:t>
            </a:r>
          </a:p>
          <a:p>
            <a:pPr marL="0" indent="0"/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예  제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: COL_TIME1 TIMESTAMP</a:t>
            </a: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     COL_TIME2 TIMESTAMP(0)</a:t>
            </a: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     COL_TIME3 TIMESTAMP WITH TIME ZONE</a:t>
            </a: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     COL_TIME4 TIMESTAMP(0) WITH TIME ZONE</a:t>
            </a: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     COL_TIME5 TIMESTAMP WITH LOCAL TIME ZONE</a:t>
            </a: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     COL_TIME6 TIMESTAMP(0) WITH LOCAL TIME ZONE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530619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/>
          </a:p>
          <a:p>
            <a:pPr>
              <a:buNone/>
            </a:pPr>
            <a:r>
              <a:rPr lang="en-US" altLang="ko-KR" sz="1800" dirty="0" smtClean="0"/>
              <a:t>-- TIMESTAMP </a:t>
            </a:r>
            <a:r>
              <a:rPr lang="ko-KR" altLang="en-US" sz="1800" dirty="0" err="1" smtClean="0"/>
              <a:t>자료형</a:t>
            </a:r>
            <a:endParaRPr lang="ko-KR" altLang="en-US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DROP TABLE </a:t>
            </a:r>
            <a:r>
              <a:rPr lang="en-US" altLang="ko-KR" sz="1800" dirty="0" smtClean="0"/>
              <a:t>TB_TIMESTAMP;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CREATE TABLE </a:t>
            </a:r>
            <a:r>
              <a:rPr lang="en-US" altLang="ko-KR" sz="1800" dirty="0" smtClean="0"/>
              <a:t>TB_TIMESTAMP (</a:t>
            </a:r>
          </a:p>
          <a:p>
            <a:pPr>
              <a:buNone/>
            </a:pPr>
            <a:r>
              <a:rPr lang="en-US" altLang="ko-KR" sz="1800" dirty="0" smtClean="0"/>
              <a:t>    COL_TIME1 </a:t>
            </a:r>
            <a:r>
              <a:rPr lang="en-US" altLang="ko-KR" sz="1800" dirty="0" smtClean="0">
                <a:solidFill>
                  <a:srgbClr val="FF0000"/>
                </a:solidFill>
              </a:rPr>
              <a:t>TIMESTAMP</a:t>
            </a:r>
            <a:r>
              <a:rPr lang="en-US" altLang="ko-KR" sz="1800" dirty="0" smtClean="0"/>
              <a:t>,</a:t>
            </a:r>
          </a:p>
          <a:p>
            <a:pPr>
              <a:buNone/>
            </a:pPr>
            <a:r>
              <a:rPr lang="en-US" altLang="ko-KR" sz="1800" dirty="0" smtClean="0"/>
              <a:t>    COL_TIME2 </a:t>
            </a:r>
            <a:r>
              <a:rPr lang="en-US" altLang="ko-KR" sz="1800" dirty="0" smtClean="0">
                <a:solidFill>
                  <a:srgbClr val="FF0000"/>
                </a:solidFill>
              </a:rPr>
              <a:t>TIMESTAMP</a:t>
            </a:r>
            <a:r>
              <a:rPr lang="en-US" altLang="ko-KR" sz="1800" dirty="0" smtClean="0"/>
              <a:t>(0),</a:t>
            </a:r>
          </a:p>
          <a:p>
            <a:pPr>
              <a:buNone/>
            </a:pPr>
            <a:r>
              <a:rPr lang="en-US" altLang="ko-KR" sz="1800" dirty="0" smtClean="0"/>
              <a:t>    COL_TIME3 </a:t>
            </a:r>
            <a:r>
              <a:rPr lang="en-US" altLang="ko-KR" sz="1800" dirty="0" smtClean="0">
                <a:solidFill>
                  <a:srgbClr val="FF0000"/>
                </a:solidFill>
              </a:rPr>
              <a:t>TIMESTAMP</a:t>
            </a:r>
            <a:r>
              <a:rPr lang="en-US" altLang="ko-KR" sz="1800" dirty="0" smtClean="0"/>
              <a:t>(0) WITH TIME ZONE,</a:t>
            </a:r>
          </a:p>
          <a:p>
            <a:pPr>
              <a:buNone/>
            </a:pPr>
            <a:r>
              <a:rPr lang="en-US" altLang="ko-KR" sz="1800" dirty="0" smtClean="0"/>
              <a:t>    COL_TIME4 </a:t>
            </a:r>
            <a:r>
              <a:rPr lang="en-US" altLang="ko-KR" sz="1800" dirty="0" smtClean="0">
                <a:solidFill>
                  <a:srgbClr val="FF0000"/>
                </a:solidFill>
              </a:rPr>
              <a:t>TIMESTAMP</a:t>
            </a:r>
            <a:r>
              <a:rPr lang="en-US" altLang="ko-KR" sz="1800" dirty="0" smtClean="0"/>
              <a:t>(0) WITH LOCAL TIME ZONE</a:t>
            </a:r>
          </a:p>
          <a:p>
            <a:pPr>
              <a:buNone/>
            </a:pPr>
            <a:r>
              <a:rPr lang="en-US" altLang="ko-KR" sz="1800" dirty="0" smtClean="0"/>
              <a:t>);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530619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INSERT INTO </a:t>
            </a:r>
            <a:r>
              <a:rPr lang="en-US" altLang="ko-KR" sz="1800" dirty="0" smtClean="0"/>
              <a:t>TB_TIMESTAMP (COL_TIME1, COL_TIME2, COL_TIME3, COL_TIME4)</a:t>
            </a:r>
          </a:p>
          <a:p>
            <a:pPr>
              <a:buNone/>
            </a:pPr>
            <a:r>
              <a:rPr lang="en-US" altLang="ko-KR" sz="1800" dirty="0" smtClean="0"/>
              <a:t>VALUES (</a:t>
            </a:r>
            <a:r>
              <a:rPr lang="en-US" altLang="ko-KR" sz="1800" dirty="0" smtClean="0">
                <a:solidFill>
                  <a:srgbClr val="FF0000"/>
                </a:solidFill>
              </a:rPr>
              <a:t>SYSDATE, SYSDATE, SYSDATE, SYSDATE</a:t>
            </a:r>
            <a:r>
              <a:rPr lang="en-US" altLang="ko-KR" sz="1800" dirty="0" smtClean="0"/>
              <a:t>);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--EST </a:t>
            </a:r>
            <a:r>
              <a:rPr lang="ko-KR" altLang="en-US" sz="1800" dirty="0" smtClean="0"/>
              <a:t>미국 동부 시간대 </a:t>
            </a:r>
            <a:r>
              <a:rPr lang="en-US" altLang="ko-KR" sz="1800" dirty="0" smtClean="0"/>
              <a:t>(US/Eastern)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INSERT INTO </a:t>
            </a:r>
            <a:r>
              <a:rPr lang="en-US" altLang="ko-KR" sz="1800" dirty="0" smtClean="0"/>
              <a:t>TB_TIMESTAMP (COL_TIME1, COL_TIME2, COL_TIME3, COL_TIME4)</a:t>
            </a:r>
          </a:p>
          <a:p>
            <a:pPr>
              <a:buNone/>
            </a:pPr>
            <a:r>
              <a:rPr lang="en-US" altLang="ko-KR" sz="1800" dirty="0" smtClean="0"/>
              <a:t>VALUES (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TIMESTAMP '2013-12-25 08:00:00.001 EST', 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TIMESTAMP '2013-12-25 08:00:00.001 EST', 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TIMESTAMP '2013-12-25 08:00:00.001 EST', 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TIMESTAMP '2013-12-25 08:00:00.001 EST' </a:t>
            </a:r>
          </a:p>
          <a:p>
            <a:pPr>
              <a:buNone/>
            </a:pPr>
            <a:r>
              <a:rPr lang="en-US" altLang="ko-KR" sz="1800" dirty="0" smtClean="0"/>
              <a:t>);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602627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err="1" smtClean="0"/>
              <a:t>표준시간대</a:t>
            </a:r>
            <a:r>
              <a:rPr lang="en-US" altLang="ko-KR" sz="1800" dirty="0" smtClean="0"/>
              <a:t>(GMT)</a:t>
            </a:r>
          </a:p>
          <a:p>
            <a:pPr>
              <a:buNone/>
            </a:pPr>
            <a:r>
              <a:rPr lang="en-US" altLang="ko-KR" sz="1800" dirty="0" smtClean="0"/>
              <a:t>INSERT INTO TB_TIMESTAMP (COL_TIME1, COL_TIME2, COL_TIME3, COL_TIME4)</a:t>
            </a:r>
          </a:p>
          <a:p>
            <a:pPr>
              <a:buNone/>
            </a:pPr>
            <a:r>
              <a:rPr lang="en-US" altLang="ko-KR" sz="1800" dirty="0" smtClean="0"/>
              <a:t>VALUES (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TIMESTAMP '2013-12-25 08:00:00.001 GMT', 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TIMESTAMP '2013-12-25 08:00:00.001 GMT', 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TIMESTAMP '2013-12-25 08:00:00.001 GMT', 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TIMESTAMP '2013-12-25 08:00:00.001 GMT' </a:t>
            </a:r>
          </a:p>
          <a:p>
            <a:pPr>
              <a:buNone/>
            </a:pPr>
            <a:r>
              <a:rPr lang="en-US" altLang="ko-KR" sz="1800" dirty="0" smtClean="0"/>
              <a:t>);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2198226" y="3258492"/>
            <a:ext cx="4320480" cy="559100"/>
            <a:chOff x="1331640" y="1412776"/>
            <a:chExt cx="2657475" cy="303634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640" y="1430660"/>
              <a:ext cx="2657475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8" name="Rectangle 14"/>
            <p:cNvSpPr>
              <a:spLocks noChangeArrowheads="1"/>
            </p:cNvSpPr>
            <p:nvPr/>
          </p:nvSpPr>
          <p:spPr bwMode="auto">
            <a:xfrm>
              <a:off x="3571652" y="1412776"/>
              <a:ext cx="417463" cy="303634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>
                <a:latin typeface="굴림체" pitchFamily="49" charset="-127"/>
                <a:ea typeface="굴림체" pitchFamily="49" charset="-127"/>
              </a:endParaRPr>
            </a:p>
          </p:txBody>
        </p:sp>
      </p:grp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02" y="2260154"/>
            <a:ext cx="24669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536" y="861914"/>
            <a:ext cx="22860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536" y="1654002"/>
            <a:ext cx="2457450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83" y="4390306"/>
            <a:ext cx="227647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07" y="5341640"/>
            <a:ext cx="2466975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472" y="4248366"/>
            <a:ext cx="22764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997" y="5093990"/>
            <a:ext cx="24479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01" y="1427710"/>
            <a:ext cx="2276475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69518" y="861914"/>
            <a:ext cx="2736304" cy="2282650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wrap="none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smtClean="0">
                <a:solidFill>
                  <a:srgbClr val="FF0000"/>
                </a:solidFill>
                <a:latin typeface="+mn-ea"/>
              </a:rPr>
              <a:t>1. Dropdown</a:t>
            </a:r>
            <a:endParaRPr lang="ko-KR" altLang="en-US" sz="2000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2" name="TextBox 29"/>
          <p:cNvSpPr txBox="1"/>
          <p:nvPr/>
        </p:nvSpPr>
        <p:spPr>
          <a:xfrm>
            <a:off x="3206338" y="2590106"/>
            <a:ext cx="2489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smtClean="0">
                <a:solidFill>
                  <a:srgbClr val="FF0000"/>
                </a:solidFill>
                <a:latin typeface="+mj-ea"/>
                <a:ea typeface="+mj-ea"/>
              </a:rPr>
              <a:t>Browser Style </a:t>
            </a:r>
            <a:r>
              <a:rPr lang="ko-KR" altLang="en-US" sz="2000" b="1" smtClean="0">
                <a:solidFill>
                  <a:srgbClr val="FF0000"/>
                </a:solidFill>
                <a:latin typeface="+mj-ea"/>
                <a:ea typeface="+mj-ea"/>
              </a:rPr>
              <a:t>변경</a:t>
            </a:r>
            <a:endParaRPr lang="ko-KR" altLang="en-US" sz="2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3" name="Rectangle 14"/>
          <p:cNvSpPr>
            <a:spLocks noChangeArrowheads="1"/>
          </p:cNvSpPr>
          <p:nvPr/>
        </p:nvSpPr>
        <p:spPr bwMode="auto">
          <a:xfrm>
            <a:off x="5695985" y="451471"/>
            <a:ext cx="3378496" cy="2726023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wrap="none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smtClean="0">
                <a:solidFill>
                  <a:srgbClr val="FF0000"/>
                </a:solidFill>
                <a:latin typeface="+mn-ea"/>
              </a:rPr>
              <a:t>2. Tabbed (multi line tabs)</a:t>
            </a:r>
            <a:endParaRPr lang="ko-KR" altLang="en-US" sz="2000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4" name="Rectangle 14"/>
          <p:cNvSpPr>
            <a:spLocks noChangeArrowheads="1"/>
          </p:cNvSpPr>
          <p:nvPr/>
        </p:nvSpPr>
        <p:spPr bwMode="auto">
          <a:xfrm>
            <a:off x="69518" y="3914631"/>
            <a:ext cx="3784892" cy="2275876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wrap="none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smtClean="0">
                <a:solidFill>
                  <a:srgbClr val="FF0000"/>
                </a:solidFill>
                <a:latin typeface="+mn-ea"/>
              </a:rPr>
              <a:t>3. Tabbed (single row of tabs)</a:t>
            </a:r>
            <a:endParaRPr lang="ko-KR" altLang="en-US" sz="2000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5695986" y="3869040"/>
            <a:ext cx="3343000" cy="2537490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wrap="none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smtClean="0">
                <a:solidFill>
                  <a:srgbClr val="FF0000"/>
                </a:solidFill>
                <a:latin typeface="+mn-ea"/>
              </a:rPr>
              <a:t>4. Treeview</a:t>
            </a:r>
            <a:endParaRPr lang="ko-KR" altLang="en-US" sz="2000" b="1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6" name="Picture 19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 rot="3812531">
            <a:off x="4905657" y="2738677"/>
            <a:ext cx="1209874" cy="743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602627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>
                <a:solidFill>
                  <a:srgbClr val="0000FF"/>
                </a:solidFill>
              </a:rPr>
              <a:t>SELECT </a:t>
            </a:r>
            <a:r>
              <a:rPr lang="en-US" altLang="ko-KR" sz="1800" dirty="0"/>
              <a:t>COL_TIME1, COL_TIME2, COL_TIME3, COL_TIME4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TB_TIMESTAMP;</a:t>
            </a:r>
          </a:p>
          <a:p>
            <a:pPr>
              <a:buNone/>
            </a:pPr>
            <a:endParaRPr lang="en-US" altLang="ko-KR" sz="1800" dirty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COMMIT;</a:t>
            </a:r>
          </a:p>
        </p:txBody>
      </p:sp>
      <p:pic>
        <p:nvPicPr>
          <p:cNvPr id="4" name="그림 3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4" y="3284984"/>
            <a:ext cx="8072462" cy="1500198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dirty="0" smtClean="0">
                <a:latin typeface="굴림" charset="-127"/>
                <a:ea typeface="굴림" charset="-127"/>
              </a:rPr>
              <a:t>- INTERVAL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  <p:sp>
        <p:nvSpPr>
          <p:cNvPr id="9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en-US" altLang="ko-KR" sz="2000" b="1" smtClean="0"/>
              <a:t>INTERVAL </a:t>
            </a:r>
            <a:r>
              <a:rPr lang="ko-KR" altLang="en-US" sz="2000" b="1" smtClean="0"/>
              <a:t>은 </a:t>
            </a:r>
            <a:r>
              <a:rPr lang="en-US" altLang="ko-KR" sz="2000" b="1" smtClean="0"/>
              <a:t>9i </a:t>
            </a:r>
            <a:r>
              <a:rPr lang="ko-KR" altLang="en-US" sz="2000" b="1" smtClean="0"/>
              <a:t>부터 나온 시간 간격에 대한 자료형</a:t>
            </a:r>
            <a:endParaRPr lang="en-US" altLang="ko-KR" sz="2000" b="1" smtClean="0"/>
          </a:p>
          <a:p>
            <a:pPr marL="342900" indent="-342900">
              <a:buFont typeface="Wingdings" pitchFamily="2" charset="2"/>
              <a:buChar char="ü"/>
            </a:pPr>
            <a:endParaRPr lang="en-US" altLang="ko-KR" sz="2000" b="1"/>
          </a:p>
          <a:p>
            <a:pPr marL="0" indent="0"/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사용법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: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변수명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INTERVAL YEAR[(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연 정밀도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)] TO MONTH</a:t>
            </a: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    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변수명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INTERVAL DAY[(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일 정밀도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)] TO </a:t>
            </a: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     SECOND[(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단편 초 정밀도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)] </a:t>
            </a:r>
          </a:p>
          <a:p>
            <a:pPr marL="0" indent="0"/>
            <a:endParaRPr lang="en-US" altLang="ko-KR" sz="2000" b="1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예  제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: COL_INTER1  INTERVAL YEAR TO MONTH</a:t>
            </a: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     COL_INTER2  INTERVAL YEAR(3) TO MONTH</a:t>
            </a: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     COL_INTER3  INTERVAL DAY TO SECOND</a:t>
            </a: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     COL_INTER4  INTERVAL DAY(3) TO SECOND(2)</a:t>
            </a:r>
          </a:p>
          <a:p>
            <a:pPr marL="0" indent="0"/>
            <a:endParaRPr lang="en-US" altLang="ko-KR" sz="2000" b="1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※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연 정밀도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: 0 ~ 9 (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생략시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2)</a:t>
            </a: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일 정밀도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: 0 ~ 9 (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생략시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2)</a:t>
            </a: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단편 초 정밀도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: 0 ~ 9 (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생략시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6)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530619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/>
          </a:p>
          <a:p>
            <a:pPr>
              <a:buNone/>
            </a:pPr>
            <a:r>
              <a:rPr lang="en-US" altLang="ko-KR" sz="1800" dirty="0" smtClean="0"/>
              <a:t>-- INTERVAL </a:t>
            </a:r>
            <a:r>
              <a:rPr lang="ko-KR" altLang="en-US" sz="1800" dirty="0" err="1" smtClean="0"/>
              <a:t>자료형</a:t>
            </a:r>
            <a:endParaRPr lang="ko-KR" altLang="en-US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DROP TABLE </a:t>
            </a:r>
            <a:r>
              <a:rPr lang="en-US" altLang="ko-KR" sz="1800" dirty="0" smtClean="0"/>
              <a:t>TB_INTERVAL;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CREATE TABLE </a:t>
            </a:r>
            <a:r>
              <a:rPr lang="en-US" altLang="ko-KR" sz="1800" dirty="0" smtClean="0"/>
              <a:t>TB_INTERVAL (</a:t>
            </a:r>
          </a:p>
          <a:p>
            <a:pPr>
              <a:buNone/>
            </a:pPr>
            <a:r>
              <a:rPr lang="en-US" altLang="ko-KR" sz="1800" dirty="0" smtClean="0"/>
              <a:t>    COL_INTER1 </a:t>
            </a:r>
            <a:r>
              <a:rPr lang="en-US" altLang="ko-KR" sz="1800" dirty="0" smtClean="0">
                <a:solidFill>
                  <a:srgbClr val="0000FF"/>
                </a:solidFill>
              </a:rPr>
              <a:t>INTERVAL</a:t>
            </a:r>
            <a:r>
              <a:rPr lang="en-US" altLang="ko-KR" sz="1800" dirty="0" smtClean="0"/>
              <a:t> YEAR TO MONTH,</a:t>
            </a:r>
          </a:p>
          <a:p>
            <a:pPr>
              <a:buNone/>
            </a:pPr>
            <a:r>
              <a:rPr lang="en-US" altLang="ko-KR" sz="1800" dirty="0" smtClean="0"/>
              <a:t>    COL_INTER2 </a:t>
            </a:r>
            <a:r>
              <a:rPr lang="en-US" altLang="ko-KR" sz="1800" dirty="0" smtClean="0">
                <a:solidFill>
                  <a:srgbClr val="0000FF"/>
                </a:solidFill>
              </a:rPr>
              <a:t>INTERVAL</a:t>
            </a:r>
            <a:r>
              <a:rPr lang="en-US" altLang="ko-KR" sz="1800" dirty="0" smtClean="0"/>
              <a:t> YEAR(3) TO MONTH,</a:t>
            </a:r>
          </a:p>
          <a:p>
            <a:pPr>
              <a:buNone/>
            </a:pPr>
            <a:r>
              <a:rPr lang="en-US" altLang="ko-KR" sz="1800" dirty="0" smtClean="0"/>
              <a:t>    COL_INTER3 </a:t>
            </a:r>
            <a:r>
              <a:rPr lang="en-US" altLang="ko-KR" sz="1800" dirty="0" smtClean="0">
                <a:solidFill>
                  <a:srgbClr val="0000FF"/>
                </a:solidFill>
              </a:rPr>
              <a:t>INTERVAL</a:t>
            </a:r>
            <a:r>
              <a:rPr lang="en-US" altLang="ko-KR" sz="1800" dirty="0" smtClean="0"/>
              <a:t> DAY TO SECOND,</a:t>
            </a:r>
          </a:p>
          <a:p>
            <a:pPr>
              <a:buNone/>
            </a:pPr>
            <a:r>
              <a:rPr lang="en-US" altLang="ko-KR" sz="1800" dirty="0" smtClean="0"/>
              <a:t>    COL_INTER4 </a:t>
            </a:r>
            <a:r>
              <a:rPr lang="en-US" altLang="ko-KR" sz="1800" dirty="0" smtClean="0">
                <a:solidFill>
                  <a:srgbClr val="0000FF"/>
                </a:solidFill>
              </a:rPr>
              <a:t>INTERVAL</a:t>
            </a:r>
            <a:r>
              <a:rPr lang="en-US" altLang="ko-KR" sz="1800" dirty="0" smtClean="0"/>
              <a:t> DAY(3) TO SECOND(2)</a:t>
            </a:r>
          </a:p>
          <a:p>
            <a:pPr>
              <a:buNone/>
            </a:pPr>
            <a:r>
              <a:rPr lang="en-US" altLang="ko-KR" sz="1800" dirty="0" smtClean="0"/>
              <a:t>);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530619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INSERT INTO </a:t>
            </a:r>
            <a:r>
              <a:rPr lang="en-US" altLang="ko-KR" sz="1800" dirty="0" smtClean="0"/>
              <a:t>TB_INTERVAL (COL_INTER1, COL_INTER2, COL_INTER3, COL_INTER4)</a:t>
            </a:r>
          </a:p>
          <a:p>
            <a:pPr>
              <a:buNone/>
            </a:pPr>
            <a:r>
              <a:rPr lang="en-US" altLang="ko-KR" sz="1800" dirty="0" smtClean="0"/>
              <a:t>VALUES (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(SYSDATE - TO_DATE('2015-5-28', 'YYYY-MM-DD')) YEAR TO MONTH, 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(SYSDATE - TO_DATE('2015-5-28', 'YYYY-MM-DD')) YEAR(3) TO MONTH, 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SYSDATE - TIMESTAMP '2015-5-29 11:11:11.000001', 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SYSDATE - TIMESTAMP '2015-5-29 11:11:11.00001 GMT‘</a:t>
            </a:r>
          </a:p>
          <a:p>
            <a:pPr>
              <a:buNone/>
            </a:pPr>
            <a:r>
              <a:rPr lang="en-US" altLang="ko-KR" sz="1800" dirty="0" smtClean="0"/>
              <a:t>);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530619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COL_INTER1, COL_INTER2, COL_INTER3, COL_INTER4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TB_INTERVAL;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COMMIT;</a:t>
            </a:r>
          </a:p>
        </p:txBody>
      </p:sp>
      <p:pic>
        <p:nvPicPr>
          <p:cNvPr id="4" name="그림 3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37" y="3500438"/>
            <a:ext cx="6181725" cy="1323975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2"/>
          <p:cNvSpPr txBox="1"/>
          <p:nvPr/>
        </p:nvSpPr>
        <p:spPr>
          <a:xfrm>
            <a:off x="568902" y="3399068"/>
            <a:ext cx="8088312" cy="1815882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문자 함수</a:t>
            </a:r>
            <a:endParaRPr lang="en-US" altLang="ko-KR" sz="1400" b="1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숫자 함수</a:t>
            </a:r>
            <a:endParaRPr kumimoji="0" lang="en-US" altLang="ko-KR" sz="1400" b="1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변환 함수</a:t>
            </a:r>
            <a:endParaRPr lang="en-US" altLang="ko-KR" sz="1400" b="1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날짜 함수</a:t>
            </a:r>
            <a:endParaRPr kumimoji="0" lang="en-US" altLang="ko-KR" sz="1400" b="1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6" name="Line 19"/>
          <p:cNvSpPr>
            <a:spLocks noChangeShapeType="1"/>
          </p:cNvSpPr>
          <p:nvPr/>
        </p:nvSpPr>
        <p:spPr bwMode="auto">
          <a:xfrm>
            <a:off x="532028" y="3129193"/>
            <a:ext cx="86040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ea typeface="돋움" pitchFamily="50" charset="-127"/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-32" y="2708505"/>
            <a:ext cx="247650" cy="69532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굴림" charset="-127"/>
              <a:ea typeface="돋움" pitchFamily="50" charset="-127"/>
            </a:endParaRPr>
          </a:p>
        </p:txBody>
      </p:sp>
      <p:sp>
        <p:nvSpPr>
          <p:cNvPr id="11" name="Rectangle 17"/>
          <p:cNvSpPr txBox="1">
            <a:spLocks noChangeArrowheads="1"/>
          </p:cNvSpPr>
          <p:nvPr/>
        </p:nvSpPr>
        <p:spPr>
          <a:xfrm>
            <a:off x="568902" y="2654530"/>
            <a:ext cx="2448106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defRPr/>
            </a:pPr>
            <a:r>
              <a:rPr kumimoji="0" lang="ko-KR" altLang="en-US" sz="2400" b="1" smtClean="0">
                <a:latin typeface="+mj-lt"/>
                <a:ea typeface="+mj-ea"/>
                <a:cs typeface="+mj-cs"/>
              </a:rPr>
              <a:t>오라클 기본함수</a:t>
            </a:r>
            <a:endParaRPr kumimoji="0" lang="en-US" altLang="ko-KR" sz="2400" b="1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dirty="0">
                <a:latin typeface="굴림" charset="-127"/>
                <a:ea typeface="굴림" charset="-127"/>
              </a:rPr>
              <a:t>1</a:t>
            </a:r>
            <a:r>
              <a:rPr lang="en-US" altLang="ko-KR" sz="2800" b="1" dirty="0" smtClean="0">
                <a:latin typeface="굴림" charset="-127"/>
                <a:ea typeface="굴림" charset="-127"/>
              </a:rPr>
              <a:t>. </a:t>
            </a:r>
            <a:r>
              <a:rPr lang="ko-KR" altLang="en-US" sz="2800" b="1" dirty="0" smtClean="0">
                <a:latin typeface="굴림" charset="-127"/>
                <a:ea typeface="굴림" charset="-127"/>
              </a:rPr>
              <a:t>문자 함수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  <p:sp>
        <p:nvSpPr>
          <p:cNvPr id="9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ct val="20000"/>
              </a:spcBef>
            </a:pPr>
            <a:r>
              <a:rPr lang="en-US" altLang="ko-KR" sz="2000" b="1" smtClean="0"/>
              <a:t>- CHR(n)</a:t>
            </a:r>
            <a:r>
              <a:rPr lang="ko-KR" altLang="en-US" sz="2000" b="1" smtClean="0"/>
              <a:t>  </a:t>
            </a:r>
            <a:r>
              <a:rPr lang="en-US" altLang="ko-KR" sz="2000" b="1" smtClean="0"/>
              <a:t>: ASCII </a:t>
            </a:r>
            <a:r>
              <a:rPr lang="ko-KR" altLang="en-US" sz="2000" b="1" smtClean="0"/>
              <a:t>또는 </a:t>
            </a:r>
            <a:r>
              <a:rPr lang="en-US" altLang="ko-KR" sz="2000" b="1" smtClean="0"/>
              <a:t>EBCDIC </a:t>
            </a:r>
            <a:r>
              <a:rPr lang="ko-KR" altLang="en-US" sz="2000" b="1" smtClean="0"/>
              <a:t>값을 문자로 변환</a:t>
            </a:r>
            <a:endParaRPr lang="ko-KR" altLang="en-US" sz="2000" b="1"/>
          </a:p>
          <a:p>
            <a:pPr>
              <a:lnSpc>
                <a:spcPct val="200000"/>
              </a:lnSpc>
              <a:spcBef>
                <a:spcPct val="20000"/>
              </a:spcBef>
            </a:pPr>
            <a:r>
              <a:rPr lang="en-US" altLang="ko-KR" sz="2000" b="1" smtClean="0"/>
              <a:t>- LPAD(RPAD) : </a:t>
            </a:r>
            <a:r>
              <a:rPr lang="ko-KR" altLang="en-US" sz="2000" b="1" smtClean="0"/>
              <a:t>나머지를 특정 문자로 채움</a:t>
            </a:r>
            <a:endParaRPr lang="en-US" altLang="ko-KR" sz="2000" b="1"/>
          </a:p>
          <a:p>
            <a:pPr>
              <a:lnSpc>
                <a:spcPct val="200000"/>
              </a:lnSpc>
              <a:spcBef>
                <a:spcPct val="20000"/>
              </a:spcBef>
            </a:pPr>
            <a:r>
              <a:rPr lang="en-US" altLang="ko-KR" sz="2000" b="1" smtClean="0"/>
              <a:t>- INSTR : </a:t>
            </a:r>
            <a:r>
              <a:rPr lang="ko-KR" altLang="en-US" sz="2000" b="1" smtClean="0"/>
              <a:t>문자열에서 위치를 반환</a:t>
            </a:r>
            <a:endParaRPr lang="en-US" altLang="ko-KR" sz="2000" b="1"/>
          </a:p>
          <a:p>
            <a:pPr>
              <a:lnSpc>
                <a:spcPct val="200000"/>
              </a:lnSpc>
              <a:spcBef>
                <a:spcPct val="20000"/>
              </a:spcBef>
            </a:pPr>
            <a:r>
              <a:rPr lang="en-US" altLang="ko-KR" sz="2000" b="1" smtClean="0"/>
              <a:t>- SOUNDEX : </a:t>
            </a:r>
            <a:r>
              <a:rPr lang="ko-KR" altLang="en-US" sz="2000" b="1" smtClean="0"/>
              <a:t>발음이 비슷한 문자 반환</a:t>
            </a:r>
            <a:endParaRPr lang="en-US" altLang="ko-KR" sz="2000" b="1"/>
          </a:p>
          <a:p>
            <a:pPr>
              <a:lnSpc>
                <a:spcPct val="200000"/>
              </a:lnSpc>
              <a:spcBef>
                <a:spcPct val="20000"/>
              </a:spcBef>
            </a:pPr>
            <a:r>
              <a:rPr lang="en-US" altLang="ko-KR" sz="2000" b="1" smtClean="0"/>
              <a:t>- REPLACE : </a:t>
            </a:r>
            <a:r>
              <a:rPr lang="ko-KR" altLang="en-US" sz="2000" b="1" smtClean="0"/>
              <a:t>문자열 치환</a:t>
            </a:r>
            <a:r>
              <a:rPr lang="en-US" altLang="ko-KR" sz="2000" b="1" smtClean="0"/>
              <a:t>(</a:t>
            </a:r>
            <a:r>
              <a:rPr lang="ko-KR" altLang="en-US" sz="2000" b="1" smtClean="0"/>
              <a:t>여러문자</a:t>
            </a:r>
            <a:r>
              <a:rPr lang="en-US" altLang="ko-KR" sz="2000" b="1" smtClean="0"/>
              <a:t>)</a:t>
            </a:r>
          </a:p>
          <a:p>
            <a:pPr>
              <a:lnSpc>
                <a:spcPct val="200000"/>
              </a:lnSpc>
              <a:spcBef>
                <a:spcPct val="20000"/>
              </a:spcBef>
            </a:pPr>
            <a:r>
              <a:rPr lang="en-US" altLang="ko-KR" sz="2000" b="1" smtClean="0"/>
              <a:t>- TRANSLATE : </a:t>
            </a:r>
            <a:r>
              <a:rPr lang="ko-KR" altLang="en-US" sz="2000" b="1" smtClean="0"/>
              <a:t>문자열 치환</a:t>
            </a:r>
            <a:r>
              <a:rPr lang="en-US" altLang="ko-KR" sz="2000" b="1" smtClean="0"/>
              <a:t>(</a:t>
            </a:r>
            <a:r>
              <a:rPr lang="ko-KR" altLang="en-US" sz="2000" b="1" smtClean="0"/>
              <a:t>한문자</a:t>
            </a:r>
            <a:r>
              <a:rPr lang="en-US" altLang="ko-KR" sz="2000" b="1" smtClean="0"/>
              <a:t>)</a:t>
            </a:r>
            <a:endParaRPr lang="en-US" altLang="ko-KR" sz="2000" b="1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문자함수</a:t>
            </a:r>
          </a:p>
          <a:p>
            <a:pPr>
              <a:buNone/>
            </a:pPr>
            <a:r>
              <a:rPr lang="en-US" altLang="ko-KR" sz="1800" dirty="0" smtClean="0"/>
              <a:t>--CHR(n): ASCII </a:t>
            </a:r>
            <a:r>
              <a:rPr lang="ko-KR" altLang="en-US" sz="1800" dirty="0" smtClean="0"/>
              <a:t>또는 </a:t>
            </a:r>
            <a:r>
              <a:rPr lang="en-US" altLang="ko-KR" sz="1800" dirty="0" smtClean="0"/>
              <a:t>EBCDIC </a:t>
            </a:r>
            <a:r>
              <a:rPr lang="ko-KR" altLang="en-US" sz="1800" dirty="0" smtClean="0"/>
              <a:t>값을 문자로 변환</a:t>
            </a:r>
          </a:p>
          <a:p>
            <a:pPr>
              <a:buNone/>
            </a:pPr>
            <a:endParaRPr lang="ko-KR" altLang="en-US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CHR</a:t>
            </a:r>
            <a:r>
              <a:rPr lang="en-US" altLang="ko-KR" sz="1800" dirty="0" smtClean="0"/>
              <a:t>(0) </a:t>
            </a: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0000FF"/>
                </a:solidFill>
              </a:rPr>
              <a:t>DUAL</a:t>
            </a:r>
            <a:r>
              <a:rPr lang="en-US" altLang="ko-KR" sz="1800" dirty="0" smtClean="0"/>
              <a:t>;		--</a:t>
            </a:r>
            <a:r>
              <a:rPr lang="ko-KR" altLang="en-US" sz="1800" dirty="0" smtClean="0"/>
              <a:t>아무 값도 안 나타남</a:t>
            </a: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CHR</a:t>
            </a:r>
            <a:r>
              <a:rPr lang="en-US" altLang="ko-KR" sz="1800" dirty="0" smtClean="0"/>
              <a:t>(1) </a:t>
            </a: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0000FF"/>
                </a:solidFill>
              </a:rPr>
              <a:t>DUAL</a:t>
            </a:r>
            <a:r>
              <a:rPr lang="en-US" altLang="ko-KR" sz="1800" dirty="0" smtClean="0"/>
              <a:t>;		--</a:t>
            </a:r>
            <a:r>
              <a:rPr lang="ko-KR" altLang="en-US" sz="1800" dirty="0" smtClean="0"/>
              <a:t>알 수 없는 글자가 나타남</a:t>
            </a: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CHR</a:t>
            </a:r>
            <a:r>
              <a:rPr lang="en-US" altLang="ko-KR" sz="1800" dirty="0" smtClean="0"/>
              <a:t>(249) </a:t>
            </a: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0000FF"/>
                </a:solidFill>
              </a:rPr>
              <a:t>DUAL</a:t>
            </a:r>
            <a:r>
              <a:rPr lang="en-US" altLang="ko-KR" sz="1800" dirty="0" smtClean="0"/>
              <a:t>;		--</a:t>
            </a:r>
            <a:r>
              <a:rPr lang="ko-KR" altLang="en-US" sz="1800" dirty="0" smtClean="0"/>
              <a:t>알 수 없는 글자가 나타남</a:t>
            </a: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'AAAA' || </a:t>
            </a:r>
            <a:r>
              <a:rPr lang="en-US" altLang="ko-KR" sz="1800" dirty="0" smtClean="0">
                <a:solidFill>
                  <a:srgbClr val="FF0000"/>
                </a:solidFill>
              </a:rPr>
              <a:t>CHR</a:t>
            </a:r>
            <a:r>
              <a:rPr lang="en-US" altLang="ko-KR" sz="1800" dirty="0" smtClean="0"/>
              <a:t>(10) || </a:t>
            </a:r>
            <a:r>
              <a:rPr lang="en-US" altLang="ko-KR" sz="1800" dirty="0"/>
              <a:t>'BBBB'</a:t>
            </a:r>
            <a:r>
              <a:rPr lang="en-US" altLang="ko-KR" sz="1800" dirty="0" smtClean="0"/>
              <a:t>	--AAAABBBB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0000FF"/>
                </a:solidFill>
              </a:rPr>
              <a:t>DUAL</a:t>
            </a:r>
            <a:r>
              <a:rPr lang="en-US" altLang="ko-KR" sz="1800" dirty="0" smtClean="0"/>
              <a:t>;</a:t>
            </a:r>
          </a:p>
          <a:p>
            <a:pPr>
              <a:buNone/>
            </a:pPr>
            <a:endParaRPr lang="en-US" altLang="ko-KR" sz="1800" dirty="0"/>
          </a:p>
          <a:p>
            <a:pPr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-- DUAL</a:t>
            </a:r>
            <a:r>
              <a:rPr lang="ko-KR" altLang="en-US" sz="1800" dirty="0" smtClean="0">
                <a:solidFill>
                  <a:srgbClr val="FF0000"/>
                </a:solidFill>
              </a:rPr>
              <a:t>은 더미 테이블로 </a:t>
            </a:r>
            <a:r>
              <a:rPr lang="ko-KR" altLang="en-US" sz="1800" dirty="0" err="1" smtClean="0">
                <a:solidFill>
                  <a:srgbClr val="FF0000"/>
                </a:solidFill>
              </a:rPr>
              <a:t>오라클에서</a:t>
            </a:r>
            <a:r>
              <a:rPr lang="ko-KR" altLang="en-US" sz="1800" dirty="0" smtClean="0">
                <a:solidFill>
                  <a:srgbClr val="FF0000"/>
                </a:solidFill>
              </a:rPr>
              <a:t> 지원해 준다</a:t>
            </a:r>
            <a:r>
              <a:rPr lang="en-US" altLang="ko-KR" sz="1800" dirty="0" smtClean="0">
                <a:solidFill>
                  <a:srgbClr val="FF0000"/>
                </a:solidFill>
              </a:rPr>
              <a:t>.</a:t>
            </a:r>
            <a:r>
              <a:rPr lang="ko-KR" altLang="en-US" sz="1800" dirty="0" smtClean="0">
                <a:solidFill>
                  <a:srgbClr val="FF0000"/>
                </a:solidFill>
              </a:rPr>
              <a:t> </a:t>
            </a:r>
            <a:endParaRPr lang="en-US" altLang="ko-KR" sz="1800" dirty="0" smtClean="0">
              <a:solidFill>
                <a:srgbClr val="FF0000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sz="4400" dirty="0" smtClean="0">
                <a:latin typeface="굴림" charset="-127"/>
                <a:ea typeface="굴림" charset="-127"/>
              </a:rPr>
              <a:t>문자 함수</a:t>
            </a:r>
            <a:endParaRPr lang="ko-KR" altLang="en-US" sz="4400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ko-KR" sz="1800" dirty="0" smtClean="0"/>
              <a:t>--LPAD(RPAD): </a:t>
            </a:r>
            <a:r>
              <a:rPr lang="ko-KR" altLang="en-US" sz="1800" dirty="0" smtClean="0"/>
              <a:t>나머지를 특정 문자로 채움</a:t>
            </a:r>
          </a:p>
          <a:p>
            <a:pPr>
              <a:buNone/>
            </a:pPr>
            <a:endParaRPr lang="ko-KR" altLang="en-US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>
                <a:solidFill>
                  <a:srgbClr val="FF0000"/>
                </a:solidFill>
              </a:rPr>
              <a:t> LPAD</a:t>
            </a:r>
            <a:r>
              <a:rPr lang="en-US" altLang="ko-KR" sz="1800" dirty="0" smtClean="0"/>
              <a:t>('BBB', 10) </a:t>
            </a: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0000FF"/>
                </a:solidFill>
              </a:rPr>
              <a:t>DUAL</a:t>
            </a:r>
            <a:r>
              <a:rPr lang="en-US" altLang="ko-KR" sz="1800" dirty="0" smtClean="0"/>
              <a:t>;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>
                <a:solidFill>
                  <a:srgbClr val="FF0000"/>
                </a:solidFill>
              </a:rPr>
              <a:t> LPAD</a:t>
            </a:r>
            <a:r>
              <a:rPr lang="en-US" altLang="ko-KR" sz="1800" dirty="0" smtClean="0"/>
              <a:t>('BBB', 10, '-') </a:t>
            </a: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0000FF"/>
                </a:solidFill>
              </a:rPr>
              <a:t>DUAL</a:t>
            </a:r>
            <a:r>
              <a:rPr lang="en-US" altLang="ko-KR" sz="1800" dirty="0" smtClean="0"/>
              <a:t>;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RPAD</a:t>
            </a:r>
            <a:r>
              <a:rPr lang="en-US" altLang="ko-KR" sz="1800" dirty="0" smtClean="0"/>
              <a:t>('BBB', 10) </a:t>
            </a: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0000FF"/>
                </a:solidFill>
              </a:rPr>
              <a:t>DUAL</a:t>
            </a:r>
            <a:r>
              <a:rPr lang="en-US" altLang="ko-KR" sz="1800" dirty="0" smtClean="0"/>
              <a:t>;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RPAD</a:t>
            </a:r>
            <a:r>
              <a:rPr lang="en-US" altLang="ko-KR" sz="1800" dirty="0" smtClean="0"/>
              <a:t>('BBB', 10, '-') </a:t>
            </a: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0000FF"/>
                </a:solidFill>
              </a:rPr>
              <a:t>DUAL</a:t>
            </a:r>
            <a:r>
              <a:rPr lang="en-US" altLang="ko-KR" sz="1800" dirty="0" smtClean="0"/>
              <a:t>;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sz="4400" dirty="0" smtClean="0">
                <a:latin typeface="굴림" charset="-127"/>
                <a:ea typeface="굴림" charset="-127"/>
              </a:rPr>
              <a:t>문자 함수</a:t>
            </a:r>
            <a:endParaRPr lang="ko-KR" altLang="en-US" sz="4400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ko-KR" sz="1800" dirty="0" smtClean="0"/>
              <a:t>--INSTR : </a:t>
            </a:r>
            <a:r>
              <a:rPr lang="ko-KR" altLang="en-US" sz="1800" dirty="0" smtClean="0"/>
              <a:t>문자열에서 위치를 반환</a:t>
            </a:r>
          </a:p>
          <a:p>
            <a:pPr>
              <a:buNone/>
            </a:pPr>
            <a:endParaRPr lang="ko-KR" altLang="en-US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INSTR</a:t>
            </a:r>
            <a:r>
              <a:rPr lang="en-US" altLang="ko-KR" sz="1800" dirty="0" smtClean="0"/>
              <a:t>('A1234B6789A12345B', 'A') </a:t>
            </a: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0000FF"/>
                </a:solidFill>
              </a:rPr>
              <a:t>DUAL</a:t>
            </a:r>
            <a:r>
              <a:rPr lang="en-US" altLang="ko-KR" sz="1800" dirty="0" smtClean="0"/>
              <a:t>;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 </a:t>
            </a:r>
            <a:r>
              <a:rPr lang="ko-KR" altLang="en-US" sz="1800" dirty="0" smtClean="0"/>
              <a:t>숫자 이후에 보이는 순서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INSTR</a:t>
            </a:r>
            <a:r>
              <a:rPr lang="en-US" altLang="ko-KR" sz="1800" dirty="0" smtClean="0"/>
              <a:t>('1234B6789A12345BA', 'A', 1) </a:t>
            </a: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0000FF"/>
                </a:solidFill>
              </a:rPr>
              <a:t>DUAL</a:t>
            </a:r>
            <a:r>
              <a:rPr lang="en-US" altLang="ko-KR" sz="1800" dirty="0" smtClean="0"/>
              <a:t>;  // 10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 </a:t>
            </a:r>
            <a:r>
              <a:rPr lang="en-US" altLang="ko-KR" sz="1800" dirty="0" smtClean="0">
                <a:solidFill>
                  <a:srgbClr val="FF0000"/>
                </a:solidFill>
              </a:rPr>
              <a:t>INSTR</a:t>
            </a:r>
            <a:r>
              <a:rPr lang="en-US" altLang="ko-KR" sz="1800" dirty="0" smtClean="0"/>
              <a:t>('1234B6789A12345BA', 'A', 11) </a:t>
            </a: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0000FF"/>
                </a:solidFill>
              </a:rPr>
              <a:t>DUAL</a:t>
            </a:r>
            <a:r>
              <a:rPr lang="en-US" altLang="ko-KR" sz="1800" dirty="0" smtClean="0"/>
              <a:t>; // 17</a:t>
            </a:r>
          </a:p>
          <a:p>
            <a:pPr>
              <a:buNone/>
            </a:pPr>
            <a:endParaRPr lang="en-US" altLang="ko-KR" sz="18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sz="4400" dirty="0" smtClean="0">
                <a:latin typeface="굴림" charset="-127"/>
                <a:ea typeface="굴림" charset="-127"/>
              </a:rPr>
              <a:t>문자 함수</a:t>
            </a:r>
            <a:endParaRPr lang="ko-KR" altLang="en-US" sz="4400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TOAD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관리 데이터 객체</a:t>
            </a:r>
            <a:endParaRPr lang="ko-KR" altLang="en-US" sz="2800" b="1">
              <a:latin typeface="굴림" charset="-127"/>
              <a:ea typeface="굴림" charset="-127"/>
            </a:endParaRPr>
          </a:p>
        </p:txBody>
      </p:sp>
      <p:sp>
        <p:nvSpPr>
          <p:cNvPr id="23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4" name="Text Box 446"/>
          <p:cNvSpPr txBox="1">
            <a:spLocks noChangeArrowheads="1"/>
          </p:cNvSpPr>
          <p:nvPr/>
        </p:nvSpPr>
        <p:spPr bwMode="auto">
          <a:xfrm>
            <a:off x="3838525" y="1610962"/>
            <a:ext cx="396044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ko-KR" altLang="en-US" sz="2000" b="1" smtClean="0"/>
              <a:t>테이블 </a:t>
            </a:r>
            <a:r>
              <a:rPr lang="en-US" altLang="ko-KR" sz="2000" b="1" smtClean="0"/>
              <a:t>(Tables)</a:t>
            </a:r>
          </a:p>
          <a:p>
            <a:pPr marL="342900" indent="-342900">
              <a:buFontTx/>
              <a:buChar char="-"/>
            </a:pPr>
            <a:r>
              <a:rPr lang="ko-KR" altLang="en-US" sz="2000" b="1" smtClean="0"/>
              <a:t>뷰 </a:t>
            </a:r>
            <a:r>
              <a:rPr lang="en-US" altLang="ko-KR" sz="2000" b="1" smtClean="0"/>
              <a:t>(Views)</a:t>
            </a:r>
          </a:p>
          <a:p>
            <a:pPr marL="342900" indent="-342900">
              <a:buFontTx/>
              <a:buChar char="-"/>
            </a:pPr>
            <a:r>
              <a:rPr lang="ko-KR" altLang="en-US" sz="2000" b="1" smtClean="0"/>
              <a:t>동의어 </a:t>
            </a:r>
            <a:r>
              <a:rPr lang="en-US" altLang="ko-KR" sz="2000" b="1" smtClean="0"/>
              <a:t>(Synoyms)</a:t>
            </a:r>
          </a:p>
          <a:p>
            <a:pPr marL="342900" indent="-342900">
              <a:buFontTx/>
              <a:buChar char="-"/>
            </a:pPr>
            <a:r>
              <a:rPr lang="ko-KR" altLang="en-US" sz="2000" b="1" smtClean="0"/>
              <a:t>사용자 함수</a:t>
            </a:r>
            <a:r>
              <a:rPr lang="en-US" altLang="ko-KR" sz="2000" b="1"/>
              <a:t> </a:t>
            </a:r>
            <a:r>
              <a:rPr lang="en-US" altLang="ko-KR" sz="2000" b="1" smtClean="0"/>
              <a:t>(Functions)</a:t>
            </a:r>
          </a:p>
          <a:p>
            <a:pPr marL="342900" indent="-342900">
              <a:buFontTx/>
              <a:buChar char="-"/>
            </a:pPr>
            <a:r>
              <a:rPr lang="ko-KR" altLang="en-US" sz="2000" b="1" smtClean="0"/>
              <a:t>저장 프로시저</a:t>
            </a:r>
            <a:r>
              <a:rPr lang="en-US" altLang="ko-KR" sz="2000" b="1"/>
              <a:t> </a:t>
            </a:r>
            <a:r>
              <a:rPr lang="en-US" altLang="ko-KR" sz="2000" b="1" smtClean="0"/>
              <a:t>(Procedures)</a:t>
            </a:r>
          </a:p>
          <a:p>
            <a:pPr marL="342900" indent="-342900">
              <a:buFontTx/>
              <a:buChar char="-"/>
            </a:pPr>
            <a:r>
              <a:rPr lang="ko-KR" altLang="en-US" sz="2000" b="1" smtClean="0"/>
              <a:t>패키지 </a:t>
            </a:r>
            <a:r>
              <a:rPr lang="en-US" altLang="ko-KR" sz="2000" b="1" smtClean="0"/>
              <a:t>(Packages)</a:t>
            </a:r>
          </a:p>
          <a:p>
            <a:pPr marL="342900" indent="-342900">
              <a:buFontTx/>
              <a:buChar char="-"/>
            </a:pPr>
            <a:r>
              <a:rPr lang="ko-KR" altLang="en-US" sz="2000" b="1" smtClean="0"/>
              <a:t>트리거 </a:t>
            </a:r>
            <a:r>
              <a:rPr lang="en-US" altLang="ko-KR" sz="2000" b="1" smtClean="0"/>
              <a:t>(Triggers)</a:t>
            </a:r>
          </a:p>
          <a:p>
            <a:pPr marL="342900" indent="-342900">
              <a:buFontTx/>
              <a:buChar char="-"/>
            </a:pPr>
            <a:r>
              <a:rPr lang="ko-KR" altLang="en-US" sz="2000" b="1" smtClean="0"/>
              <a:t>인덱스 </a:t>
            </a:r>
            <a:r>
              <a:rPr lang="en-US" altLang="ko-KR" sz="2000" b="1" smtClean="0"/>
              <a:t>(Indexes)</a:t>
            </a:r>
          </a:p>
          <a:p>
            <a:pPr marL="342900" indent="-342900">
              <a:buFontTx/>
              <a:buChar char="-"/>
            </a:pPr>
            <a:r>
              <a:rPr lang="ko-KR" altLang="en-US" sz="2000" b="1" smtClean="0"/>
              <a:t>제약조건 </a:t>
            </a:r>
            <a:r>
              <a:rPr lang="en-US" altLang="ko-KR" sz="2000" b="1" smtClean="0"/>
              <a:t>(Constraints)</a:t>
            </a:r>
          </a:p>
          <a:p>
            <a:pPr marL="342900" indent="-342900">
              <a:buFontTx/>
              <a:buChar char="-"/>
            </a:pPr>
            <a:r>
              <a:rPr lang="ko-KR" altLang="en-US" sz="2000" b="1" smtClean="0"/>
              <a:t>시퀀스 </a:t>
            </a:r>
            <a:r>
              <a:rPr lang="en-US" altLang="ko-KR" sz="2000" b="1" smtClean="0"/>
              <a:t>(Sequences)</a:t>
            </a:r>
          </a:p>
          <a:p>
            <a:pPr marL="342900" indent="-342900">
              <a:buFontTx/>
              <a:buChar char="-"/>
            </a:pPr>
            <a:r>
              <a:rPr lang="ko-KR" altLang="en-US" sz="2000" b="1" smtClean="0"/>
              <a:t>자바 </a:t>
            </a:r>
            <a:r>
              <a:rPr lang="en-US" altLang="ko-KR" sz="2000" b="1" smtClean="0"/>
              <a:t>(Java)</a:t>
            </a:r>
          </a:p>
          <a:p>
            <a:pPr marL="342900" indent="-342900">
              <a:buFontTx/>
              <a:buChar char="-"/>
            </a:pPr>
            <a:r>
              <a:rPr lang="en-US" altLang="ko-KR" sz="2000" b="1" smtClean="0"/>
              <a:t>DB </a:t>
            </a:r>
            <a:r>
              <a:rPr lang="ko-KR" altLang="en-US" sz="2000" b="1" smtClean="0"/>
              <a:t>링크 </a:t>
            </a:r>
            <a:r>
              <a:rPr lang="en-US" altLang="ko-KR" sz="2000" b="1" smtClean="0"/>
              <a:t>(DB Links)</a:t>
            </a:r>
          </a:p>
          <a:p>
            <a:pPr marL="342900" indent="-342900">
              <a:buFontTx/>
              <a:buChar char="-"/>
            </a:pPr>
            <a:r>
              <a:rPr lang="ko-KR" altLang="en-US" sz="2000" b="1" smtClean="0"/>
              <a:t>사용자 객체 </a:t>
            </a:r>
            <a:r>
              <a:rPr lang="en-US" altLang="ko-KR" sz="2000" b="1" smtClean="0"/>
              <a:t>(Object Types)</a:t>
            </a:r>
          </a:p>
          <a:p>
            <a:pPr marL="342900" indent="-342900">
              <a:buFontTx/>
              <a:buChar char="-"/>
            </a:pPr>
            <a:r>
              <a:rPr lang="ko-KR" altLang="en-US" sz="2000" b="1" smtClean="0"/>
              <a:t>사용자 </a:t>
            </a:r>
            <a:r>
              <a:rPr lang="en-US" altLang="ko-KR" sz="2000" b="1" smtClean="0"/>
              <a:t>(Users)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23" y="1690040"/>
            <a:ext cx="2932023" cy="43922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 </a:t>
            </a:r>
            <a:r>
              <a:rPr lang="ko-KR" altLang="en-US" sz="1800" dirty="0" smtClean="0"/>
              <a:t>처음부터 순대대로 읽어옴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INSTR</a:t>
            </a:r>
            <a:r>
              <a:rPr lang="en-US" altLang="ko-KR" sz="1800" dirty="0" smtClean="0"/>
              <a:t>('1234B6789A12345BA', 'B', 1, 1) </a:t>
            </a: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0000FF"/>
                </a:solidFill>
              </a:rPr>
              <a:t>DUAL</a:t>
            </a:r>
            <a:r>
              <a:rPr lang="en-US" altLang="ko-KR" sz="1800" dirty="0" smtClean="0"/>
              <a:t>; </a:t>
            </a:r>
          </a:p>
          <a:p>
            <a:pPr>
              <a:buNone/>
            </a:pPr>
            <a:r>
              <a:rPr lang="en-US" altLang="ko-KR" sz="1800" dirty="0" smtClean="0"/>
              <a:t>// B</a:t>
            </a:r>
            <a:r>
              <a:rPr lang="ko-KR" altLang="en-US" sz="1800" dirty="0" smtClean="0"/>
              <a:t>가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번째    </a:t>
            </a:r>
            <a:r>
              <a:rPr lang="en-US" altLang="ko-KR" sz="1800" dirty="0" smtClean="0"/>
              <a:t>-&gt; 5	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INSTR</a:t>
            </a:r>
            <a:r>
              <a:rPr lang="en-US" altLang="ko-KR" sz="1800" dirty="0" smtClean="0"/>
              <a:t>('1234B6789A12345BA', 'B', 1, 2) </a:t>
            </a: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0000FF"/>
                </a:solidFill>
              </a:rPr>
              <a:t>DUAL</a:t>
            </a:r>
            <a:r>
              <a:rPr lang="en-US" altLang="ko-KR" sz="1800" dirty="0" smtClean="0"/>
              <a:t>;</a:t>
            </a:r>
          </a:p>
          <a:p>
            <a:pPr>
              <a:buNone/>
            </a:pPr>
            <a:r>
              <a:rPr lang="en-US" altLang="ko-KR" sz="1800" dirty="0" smtClean="0"/>
              <a:t>// B</a:t>
            </a:r>
            <a:r>
              <a:rPr lang="ko-KR" altLang="en-US" sz="1800" dirty="0" smtClean="0"/>
              <a:t>가 </a:t>
            </a:r>
            <a:r>
              <a:rPr lang="en-US" altLang="ko-KR" sz="1800" dirty="0" smtClean="0"/>
              <a:t>2</a:t>
            </a:r>
            <a:r>
              <a:rPr lang="ko-KR" altLang="en-US" sz="1800" dirty="0" smtClean="0"/>
              <a:t>번째    </a:t>
            </a:r>
            <a:r>
              <a:rPr lang="en-US" altLang="ko-KR" sz="1800" dirty="0" smtClean="0"/>
              <a:t>-&gt; 16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sz="4400" dirty="0" smtClean="0">
                <a:latin typeface="굴림" charset="-127"/>
                <a:ea typeface="굴림" charset="-127"/>
              </a:rPr>
              <a:t>문자 함수</a:t>
            </a:r>
            <a:endParaRPr lang="ko-KR" altLang="en-US" sz="4400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ko-KR" sz="1800" dirty="0" smtClean="0"/>
              <a:t>--SOUNDEX: </a:t>
            </a:r>
            <a:r>
              <a:rPr lang="ko-KR" altLang="en-US" sz="1800" dirty="0" smtClean="0"/>
              <a:t>발음이 비슷한 문자 반환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우리가 알고 있는 것과 약간 다를 수 있음</a:t>
            </a:r>
            <a:r>
              <a:rPr lang="en-US" altLang="ko-KR" sz="1800" dirty="0" smtClean="0"/>
              <a:t>)</a:t>
            </a:r>
            <a:endParaRPr lang="ko-KR" altLang="en-US" sz="1800" dirty="0" smtClean="0"/>
          </a:p>
          <a:p>
            <a:pPr>
              <a:buNone/>
            </a:pPr>
            <a:endParaRPr lang="ko-KR" altLang="en-US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SOUNDEX</a:t>
            </a:r>
            <a:r>
              <a:rPr lang="en-US" altLang="ko-KR" sz="1800" dirty="0" smtClean="0"/>
              <a:t>('SMITE') </a:t>
            </a: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0000FF"/>
                </a:solidFill>
              </a:rPr>
              <a:t>DUAL</a:t>
            </a:r>
            <a:r>
              <a:rPr lang="en-US" altLang="ko-KR" sz="1800" dirty="0" smtClean="0"/>
              <a:t>;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SOUNDEX</a:t>
            </a:r>
            <a:r>
              <a:rPr lang="en-US" altLang="ko-KR" sz="1800" dirty="0" smtClean="0"/>
              <a:t>('SMYTE') </a:t>
            </a: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0000FF"/>
                </a:solidFill>
              </a:rPr>
              <a:t>DUAL</a:t>
            </a:r>
            <a:r>
              <a:rPr lang="en-US" altLang="ko-KR" sz="1800" dirty="0" smtClean="0"/>
              <a:t>;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SOUNDEX</a:t>
            </a:r>
            <a:r>
              <a:rPr lang="en-US" altLang="ko-KR" sz="1800" dirty="0" smtClean="0"/>
              <a:t>('KNIGHT') </a:t>
            </a: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0000FF"/>
                </a:solidFill>
              </a:rPr>
              <a:t>DUAL</a:t>
            </a:r>
            <a:r>
              <a:rPr lang="en-US" altLang="ko-KR" sz="1800" dirty="0" smtClean="0"/>
              <a:t>;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SOUNDEX</a:t>
            </a:r>
            <a:r>
              <a:rPr lang="en-US" altLang="ko-KR" sz="1800" dirty="0" smtClean="0"/>
              <a:t>('NIGHT') </a:t>
            </a: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0000FF"/>
                </a:solidFill>
              </a:rPr>
              <a:t>DUAL</a:t>
            </a:r>
            <a:r>
              <a:rPr lang="en-US" altLang="ko-KR" sz="1800" dirty="0" smtClean="0"/>
              <a:t>;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sz="4400" dirty="0" smtClean="0">
                <a:latin typeface="굴림" charset="-127"/>
                <a:ea typeface="굴림" charset="-127"/>
              </a:rPr>
              <a:t>문자 함수</a:t>
            </a:r>
            <a:endParaRPr lang="ko-KR" altLang="en-US" sz="4400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ko-KR" sz="1800" dirty="0" smtClean="0"/>
              <a:t>--REPLACE :</a:t>
            </a:r>
            <a:r>
              <a:rPr lang="ko-KR" altLang="en-US" sz="1800" dirty="0" smtClean="0"/>
              <a:t>문자열 치환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여러 문자</a:t>
            </a:r>
            <a:r>
              <a:rPr lang="en-US" altLang="ko-KR" sz="1800" dirty="0" smtClean="0"/>
              <a:t>)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REPLACE</a:t>
            </a:r>
            <a:r>
              <a:rPr lang="en-US" altLang="ko-KR" sz="1800" dirty="0" smtClean="0"/>
              <a:t>('AAAAAAVVVVSXACDA', 'A')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0000FF"/>
                </a:solidFill>
              </a:rPr>
              <a:t>DUAL</a:t>
            </a:r>
            <a:r>
              <a:rPr lang="en-US" altLang="ko-KR" sz="1800" dirty="0" smtClean="0"/>
              <a:t>;		-- VVVVSXCD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REPLACE</a:t>
            </a:r>
            <a:r>
              <a:rPr lang="en-US" altLang="ko-KR" sz="1800" dirty="0" smtClean="0"/>
              <a:t>('AAAAAAVVVVSXACDA', 'A', 'C')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0000FF"/>
                </a:solidFill>
              </a:rPr>
              <a:t>DUAL</a:t>
            </a:r>
            <a:r>
              <a:rPr lang="en-US" altLang="ko-KR" sz="1800" dirty="0" smtClean="0"/>
              <a:t>;		-- A -&gt; C </a:t>
            </a:r>
            <a:r>
              <a:rPr lang="ko-KR" altLang="en-US" sz="1800" dirty="0" smtClean="0"/>
              <a:t>로 대체 </a:t>
            </a:r>
            <a:r>
              <a:rPr lang="en-US" altLang="ko-KR" sz="1800" dirty="0" smtClean="0"/>
              <a:t>= CCCCCCVVVVSXCCDC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sz="4400" dirty="0" smtClean="0">
                <a:latin typeface="굴림" charset="-127"/>
                <a:ea typeface="굴림" charset="-127"/>
              </a:rPr>
              <a:t>문자 함수</a:t>
            </a:r>
            <a:endParaRPr lang="ko-KR" altLang="en-US" sz="4400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ko-KR" sz="1800" dirty="0" smtClean="0"/>
              <a:t>--REPLACE(</a:t>
            </a:r>
            <a:r>
              <a:rPr lang="ko-KR" altLang="en-US" sz="1800" dirty="0" smtClean="0"/>
              <a:t>여러 문자</a:t>
            </a:r>
            <a:r>
              <a:rPr lang="en-US" altLang="ko-KR" sz="1800" dirty="0" smtClean="0"/>
              <a:t>) VS TRNSLATE(</a:t>
            </a:r>
            <a:r>
              <a:rPr lang="ko-KR" altLang="en-US" sz="1800" dirty="0" smtClean="0"/>
              <a:t>한 문자</a:t>
            </a:r>
            <a:r>
              <a:rPr lang="en-US" altLang="ko-KR" sz="1800" dirty="0" smtClean="0"/>
              <a:t>)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TRANSLATE</a:t>
            </a:r>
            <a:r>
              <a:rPr lang="en-US" altLang="ko-KR" sz="1800" dirty="0" smtClean="0"/>
              <a:t>('AAAAAAVVVVSXACDA', 'A', 'C')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0000FF"/>
                </a:solidFill>
              </a:rPr>
              <a:t>DUAL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UNION ALL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REPLACE</a:t>
            </a:r>
            <a:r>
              <a:rPr lang="en-US" altLang="ko-KR" sz="1800" dirty="0" smtClean="0"/>
              <a:t>('AAAAAAVVVVSXACDA', 'A', 'C')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0000FF"/>
                </a:solidFill>
              </a:rPr>
              <a:t>DUAL</a:t>
            </a:r>
            <a:r>
              <a:rPr lang="en-US" altLang="ko-KR" sz="1800" dirty="0" smtClean="0"/>
              <a:t>;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sz="4400" dirty="0" smtClean="0">
                <a:latin typeface="굴림" charset="-127"/>
                <a:ea typeface="굴림" charset="-127"/>
              </a:rPr>
              <a:t>문자 함수</a:t>
            </a:r>
            <a:endParaRPr lang="ko-KR" altLang="en-US" sz="4400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TRANSLATE</a:t>
            </a:r>
            <a:r>
              <a:rPr lang="en-US" altLang="ko-KR" sz="1800" dirty="0" smtClean="0"/>
              <a:t>('AAAAAAVVVVSXACDA', 'AA', 'C')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DUAL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UNION ALL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REPLACE</a:t>
            </a:r>
            <a:r>
              <a:rPr lang="en-US" altLang="ko-KR" sz="1800" dirty="0" smtClean="0"/>
              <a:t>('AAAAAAVVVVSXACDA', 'AA', 'C')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DUAL;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TRANSLATE </a:t>
            </a:r>
            <a:r>
              <a:rPr lang="ko-KR" altLang="en-US" sz="1800" dirty="0" smtClean="0"/>
              <a:t>와</a:t>
            </a:r>
            <a:r>
              <a:rPr lang="en-US" altLang="ko-KR" sz="1800" dirty="0" smtClean="0"/>
              <a:t> REPLACE</a:t>
            </a:r>
            <a:r>
              <a:rPr lang="ko-KR" altLang="en-US" sz="1800" dirty="0" smtClean="0"/>
              <a:t>의 차이는 </a:t>
            </a: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TRANSLATE</a:t>
            </a:r>
            <a:r>
              <a:rPr lang="ko-KR" altLang="en-US" sz="1800" dirty="0" smtClean="0"/>
              <a:t>는 </a:t>
            </a:r>
            <a:r>
              <a:rPr lang="en-US" altLang="ko-KR" sz="1800" dirty="0" smtClean="0"/>
              <a:t>‘AA’</a:t>
            </a:r>
            <a:r>
              <a:rPr lang="ko-KR" altLang="en-US" sz="1800" dirty="0" smtClean="0"/>
              <a:t>를 </a:t>
            </a:r>
            <a:r>
              <a:rPr lang="en-US" altLang="ko-KR" sz="1800" dirty="0" smtClean="0"/>
              <a:t>A</a:t>
            </a:r>
            <a:r>
              <a:rPr lang="ko-KR" altLang="en-US" sz="1800" dirty="0" smtClean="0"/>
              <a:t>로 인식하고 </a:t>
            </a:r>
            <a:r>
              <a:rPr lang="en-US" altLang="ko-KR" sz="1800" dirty="0" smtClean="0"/>
              <a:t>C</a:t>
            </a:r>
            <a:r>
              <a:rPr lang="ko-KR" altLang="en-US" sz="1800" dirty="0" smtClean="0"/>
              <a:t>로 변환한 것을 알 수 있고</a:t>
            </a: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REPLACE</a:t>
            </a:r>
            <a:r>
              <a:rPr lang="ko-KR" altLang="en-US" sz="1800" dirty="0" smtClean="0"/>
              <a:t>는 </a:t>
            </a:r>
            <a:r>
              <a:rPr lang="en-US" altLang="ko-KR" sz="1800" dirty="0" smtClean="0"/>
              <a:t>‘AA’</a:t>
            </a:r>
            <a:r>
              <a:rPr lang="ko-KR" altLang="en-US" sz="1800" dirty="0" smtClean="0"/>
              <a:t>를 </a:t>
            </a:r>
            <a:r>
              <a:rPr lang="en-US" altLang="ko-KR" sz="1800" dirty="0" smtClean="0"/>
              <a:t>AA</a:t>
            </a:r>
            <a:r>
              <a:rPr lang="ko-KR" altLang="en-US" sz="1800" dirty="0" smtClean="0"/>
              <a:t>로 인식하여 변환한 것을 알 수 있습니다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sz="4400" dirty="0" smtClean="0">
                <a:latin typeface="굴림" charset="-127"/>
                <a:ea typeface="굴림" charset="-127"/>
              </a:rPr>
              <a:t>문자 함수</a:t>
            </a:r>
            <a:endParaRPr lang="ko-KR" altLang="en-US" sz="4400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dirty="0" smtClean="0">
                <a:latin typeface="굴림" charset="-127"/>
                <a:ea typeface="굴림" charset="-127"/>
              </a:rPr>
              <a:t>2. </a:t>
            </a:r>
            <a:r>
              <a:rPr lang="ko-KR" altLang="en-US" sz="2800" b="1" dirty="0" smtClean="0">
                <a:latin typeface="굴림" charset="-127"/>
                <a:ea typeface="굴림" charset="-127"/>
              </a:rPr>
              <a:t>숫자 함수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  <p:sp>
        <p:nvSpPr>
          <p:cNvPr id="6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  <a:spcBef>
                <a:spcPct val="20000"/>
              </a:spcBef>
            </a:pPr>
            <a:r>
              <a:rPr lang="en-US" altLang="ko-KR" sz="2000" b="1" dirty="0" smtClean="0"/>
              <a:t>- CEIL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(n)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올림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반 올림은 아님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  <a:p>
            <a:pPr>
              <a:lnSpc>
                <a:spcPct val="180000"/>
              </a:lnSpc>
              <a:spcBef>
                <a:spcPct val="20000"/>
              </a:spcBef>
            </a:pPr>
            <a:r>
              <a:rPr lang="en-US" altLang="ko-KR" sz="2000" b="1" dirty="0" smtClean="0"/>
              <a:t>- FLOOR (n) : </a:t>
            </a:r>
            <a:r>
              <a:rPr lang="ko-KR" altLang="en-US" sz="2000" b="1" dirty="0" smtClean="0"/>
              <a:t>버림</a:t>
            </a:r>
            <a:endParaRPr lang="en-US" altLang="ko-KR" sz="2000" b="1" dirty="0"/>
          </a:p>
          <a:p>
            <a:pPr>
              <a:lnSpc>
                <a:spcPct val="180000"/>
              </a:lnSpc>
              <a:spcBef>
                <a:spcPct val="20000"/>
              </a:spcBef>
            </a:pPr>
            <a:r>
              <a:rPr lang="en-US" altLang="ko-KR" sz="2000" b="1" dirty="0" smtClean="0"/>
              <a:t>- MOD (m, n) : </a:t>
            </a:r>
            <a:r>
              <a:rPr lang="ko-KR" altLang="en-US" sz="2000" b="1" dirty="0" smtClean="0"/>
              <a:t>나머지</a:t>
            </a:r>
            <a:endParaRPr lang="en-US" altLang="ko-KR" sz="2000" b="1" dirty="0"/>
          </a:p>
          <a:p>
            <a:pPr>
              <a:lnSpc>
                <a:spcPct val="180000"/>
              </a:lnSpc>
              <a:spcBef>
                <a:spcPct val="20000"/>
              </a:spcBef>
            </a:pPr>
            <a:r>
              <a:rPr lang="en-US" altLang="ko-KR" sz="2000" b="1" dirty="0" smtClean="0"/>
              <a:t>- POWER (m, n) : m</a:t>
            </a:r>
            <a:r>
              <a:rPr lang="ko-KR" altLang="en-US" sz="2000" b="1" dirty="0" smtClean="0"/>
              <a:t>의 </a:t>
            </a:r>
            <a:r>
              <a:rPr lang="en-US" altLang="ko-KR" sz="2000" b="1" dirty="0" smtClean="0"/>
              <a:t>n </a:t>
            </a:r>
            <a:r>
              <a:rPr lang="ko-KR" altLang="en-US" sz="2000" b="1" dirty="0" smtClean="0"/>
              <a:t>승</a:t>
            </a:r>
            <a:endParaRPr lang="en-US" altLang="ko-KR" sz="2000" b="1" dirty="0"/>
          </a:p>
          <a:p>
            <a:pPr>
              <a:lnSpc>
                <a:spcPct val="180000"/>
              </a:lnSpc>
              <a:spcBef>
                <a:spcPct val="20000"/>
              </a:spcBef>
            </a:pPr>
            <a:r>
              <a:rPr lang="en-US" altLang="ko-KR" sz="2000" b="1" dirty="0" smtClean="0"/>
              <a:t>- SIGN (n) : </a:t>
            </a:r>
            <a:r>
              <a:rPr lang="ko-KR" altLang="en-US" sz="2000" b="1" dirty="0" smtClean="0"/>
              <a:t>부호</a:t>
            </a:r>
            <a:endParaRPr lang="en-US" altLang="ko-KR" sz="2000" b="1" dirty="0" smtClean="0"/>
          </a:p>
          <a:p>
            <a:pPr>
              <a:lnSpc>
                <a:spcPct val="180000"/>
              </a:lnSpc>
              <a:spcBef>
                <a:spcPct val="20000"/>
              </a:spcBef>
            </a:pPr>
            <a:r>
              <a:rPr lang="en-US" altLang="ko-KR" sz="2000" b="1" dirty="0" smtClean="0"/>
              <a:t>- TRUNC (m, n) : </a:t>
            </a:r>
            <a:r>
              <a:rPr lang="ko-KR" altLang="en-US" sz="2000" b="1" dirty="0" smtClean="0"/>
              <a:t>버림</a:t>
            </a:r>
            <a:endParaRPr lang="en-US" altLang="ko-KR" sz="2000" b="1" dirty="0" smtClean="0"/>
          </a:p>
          <a:p>
            <a:pPr>
              <a:lnSpc>
                <a:spcPct val="180000"/>
              </a:lnSpc>
              <a:spcBef>
                <a:spcPct val="20000"/>
              </a:spcBef>
            </a:pPr>
            <a:r>
              <a:rPr lang="en-US" altLang="ko-KR" sz="2000" b="1" dirty="0" smtClean="0"/>
              <a:t>- ASCII (</a:t>
            </a:r>
            <a:r>
              <a:rPr lang="ko-KR" altLang="en-US" sz="2000" b="1" dirty="0" smtClean="0"/>
              <a:t>문자</a:t>
            </a:r>
            <a:r>
              <a:rPr lang="en-US" altLang="ko-KR" sz="2000" b="1" dirty="0" smtClean="0"/>
              <a:t>) : CHR (n) </a:t>
            </a:r>
            <a:r>
              <a:rPr lang="ko-KR" altLang="en-US" sz="2000" b="1" dirty="0" smtClean="0"/>
              <a:t>와 반대 함수</a:t>
            </a:r>
            <a:endParaRPr lang="en-US" altLang="ko-KR" sz="2000" b="1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ko-KR" sz="1800" dirty="0" smtClean="0"/>
              <a:t>-- </a:t>
            </a:r>
            <a:r>
              <a:rPr lang="ko-KR" altLang="en-US" sz="1800" dirty="0" smtClean="0"/>
              <a:t>숫자함수</a:t>
            </a:r>
          </a:p>
          <a:p>
            <a:pPr>
              <a:buNone/>
            </a:pPr>
            <a:r>
              <a:rPr lang="en-US" altLang="ko-KR" sz="1800" dirty="0" smtClean="0"/>
              <a:t>--CEIL - </a:t>
            </a:r>
            <a:r>
              <a:rPr lang="ko-KR" altLang="en-US" sz="1800" dirty="0" smtClean="0"/>
              <a:t>올림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CEIL</a:t>
            </a:r>
            <a:r>
              <a:rPr lang="en-US" altLang="ko-KR" sz="1800" dirty="0" smtClean="0"/>
              <a:t>(13.5) </a:t>
            </a: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DUAL;		// 14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--FLOOR - </a:t>
            </a:r>
            <a:r>
              <a:rPr lang="ko-KR" altLang="en-US" sz="1800" dirty="0" smtClean="0"/>
              <a:t>버림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FLOOR</a:t>
            </a:r>
            <a:r>
              <a:rPr lang="en-US" altLang="ko-KR" sz="1800" dirty="0" smtClean="0"/>
              <a:t>(13.5) </a:t>
            </a: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DUAL;	// 13	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--MOD - </a:t>
            </a:r>
            <a:r>
              <a:rPr lang="ko-KR" altLang="en-US" sz="1800" dirty="0" smtClean="0"/>
              <a:t>나머지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MOD</a:t>
            </a:r>
            <a:r>
              <a:rPr lang="en-US" altLang="ko-KR" sz="1800" dirty="0" smtClean="0"/>
              <a:t>(5,3) </a:t>
            </a: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DUAL;		// 2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MOD</a:t>
            </a:r>
            <a:r>
              <a:rPr lang="en-US" altLang="ko-KR" sz="1800" dirty="0" smtClean="0"/>
              <a:t>(5,0) </a:t>
            </a: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DUAL;		// 5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MOD</a:t>
            </a:r>
            <a:r>
              <a:rPr lang="en-US" altLang="ko-KR" sz="1800" dirty="0" smtClean="0"/>
              <a:t>(5,7) </a:t>
            </a:r>
            <a:r>
              <a:rPr lang="en-US" altLang="ko-KR" sz="1800" dirty="0" smtClean="0">
                <a:solidFill>
                  <a:srgbClr val="0000FF"/>
                </a:solidFill>
              </a:rPr>
              <a:t>FROM </a:t>
            </a:r>
            <a:r>
              <a:rPr lang="en-US" altLang="ko-KR" sz="1800" dirty="0" smtClean="0"/>
              <a:t>DUAL;		// 5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sz="4400" dirty="0" smtClean="0">
                <a:latin typeface="굴림" charset="-127"/>
                <a:ea typeface="굴림" charset="-127"/>
              </a:rPr>
              <a:t>CEIL, FLOOR, MOD</a:t>
            </a:r>
            <a:endParaRPr lang="ko-KR" altLang="en-US" sz="4400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--POWER - </a:t>
            </a:r>
            <a:r>
              <a:rPr lang="ko-KR" altLang="en-US" sz="1800" dirty="0" smtClean="0"/>
              <a:t>승제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POWER</a:t>
            </a:r>
            <a:r>
              <a:rPr lang="en-US" altLang="ko-KR" sz="1800" dirty="0" smtClean="0"/>
              <a:t>(2, 3) </a:t>
            </a: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DUAL;	// 8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POWER</a:t>
            </a:r>
            <a:r>
              <a:rPr lang="en-US" altLang="ko-KR" sz="1800" dirty="0" smtClean="0"/>
              <a:t>(3, 2) </a:t>
            </a: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DUAL;	// 9	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--ROUND - </a:t>
            </a:r>
            <a:r>
              <a:rPr lang="ko-KR" altLang="en-US" sz="1800" dirty="0" smtClean="0"/>
              <a:t>반올림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ROUND</a:t>
            </a:r>
            <a:r>
              <a:rPr lang="en-US" altLang="ko-KR" sz="1800" dirty="0" smtClean="0"/>
              <a:t>(13.5) </a:t>
            </a: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DUAL;	// 14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ROUND</a:t>
            </a:r>
            <a:r>
              <a:rPr lang="en-US" altLang="ko-KR" sz="1800" dirty="0" smtClean="0"/>
              <a:t>(13.4) </a:t>
            </a: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DUAL;	// 13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sz="4400" dirty="0" smtClean="0">
                <a:latin typeface="굴림" charset="-127"/>
                <a:ea typeface="굴림" charset="-127"/>
              </a:rPr>
              <a:t>POWER</a:t>
            </a:r>
            <a:endParaRPr lang="ko-KR" altLang="en-US" sz="4400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--SIGN - </a:t>
            </a:r>
            <a:r>
              <a:rPr lang="ko-KR" altLang="en-US" sz="1800" dirty="0" smtClean="0"/>
              <a:t>부호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SIGN</a:t>
            </a:r>
            <a:r>
              <a:rPr lang="en-US" altLang="ko-KR" sz="1800" dirty="0" smtClean="0"/>
              <a:t>(13.4) </a:t>
            </a: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0000FF"/>
                </a:solidFill>
              </a:rPr>
              <a:t>DUAL</a:t>
            </a:r>
            <a:r>
              <a:rPr lang="en-US" altLang="ko-KR" sz="1800" dirty="0" smtClean="0"/>
              <a:t>;		// 1	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SIGN</a:t>
            </a:r>
            <a:r>
              <a:rPr lang="en-US" altLang="ko-KR" sz="1800" dirty="0" smtClean="0"/>
              <a:t>(0) </a:t>
            </a:r>
            <a:r>
              <a:rPr lang="en-US" altLang="ko-KR" sz="1800" dirty="0" smtClean="0">
                <a:solidFill>
                  <a:srgbClr val="0000FF"/>
                </a:solidFill>
              </a:rPr>
              <a:t>FROM DUAL</a:t>
            </a:r>
            <a:r>
              <a:rPr lang="en-US" altLang="ko-KR" sz="1800" dirty="0" smtClean="0"/>
              <a:t>;		// 0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SIGN</a:t>
            </a:r>
            <a:r>
              <a:rPr lang="en-US" altLang="ko-KR" sz="1800" dirty="0" smtClean="0"/>
              <a:t>(-1.4) </a:t>
            </a:r>
            <a:r>
              <a:rPr lang="en-US" altLang="ko-KR" sz="1800" dirty="0" smtClean="0">
                <a:solidFill>
                  <a:srgbClr val="0000FF"/>
                </a:solidFill>
              </a:rPr>
              <a:t>FROM DUAL</a:t>
            </a:r>
            <a:r>
              <a:rPr lang="en-US" altLang="ko-KR" sz="1800" dirty="0" smtClean="0"/>
              <a:t>;		// -1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sz="4400" dirty="0" smtClean="0">
                <a:latin typeface="굴림" charset="-127"/>
                <a:ea typeface="굴림" charset="-127"/>
              </a:rPr>
              <a:t>SIGN</a:t>
            </a:r>
            <a:endParaRPr lang="ko-KR" altLang="en-US" sz="4400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ko-KR" sz="1800" dirty="0" smtClean="0"/>
              <a:t>--TRUNC - </a:t>
            </a:r>
            <a:r>
              <a:rPr lang="ko-KR" altLang="en-US" sz="1800" dirty="0" smtClean="0"/>
              <a:t>버림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TRUNC</a:t>
            </a:r>
            <a:r>
              <a:rPr lang="en-US" altLang="ko-KR" sz="1800" dirty="0" smtClean="0"/>
              <a:t>(13.123456) </a:t>
            </a: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DUAL;	// 13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TRUNC</a:t>
            </a:r>
            <a:r>
              <a:rPr lang="en-US" altLang="ko-KR" sz="1800" dirty="0" smtClean="0"/>
              <a:t>(13.123456, 3) </a:t>
            </a: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DUAL;	// 13.123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TRUNC</a:t>
            </a:r>
            <a:r>
              <a:rPr lang="en-US" altLang="ko-KR" sz="1800" dirty="0" smtClean="0"/>
              <a:t>(13.123456, 0) </a:t>
            </a: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DUAL;	// 13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TRUNC</a:t>
            </a:r>
            <a:r>
              <a:rPr lang="en-US" altLang="ko-KR" sz="1800" dirty="0" smtClean="0"/>
              <a:t>(13.123456, -1) </a:t>
            </a: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DUAL; // 10</a:t>
            </a:r>
            <a:r>
              <a:rPr lang="ko-KR" altLang="en-US" sz="1800" dirty="0" smtClean="0"/>
              <a:t>의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자리로 표현됨 </a:t>
            </a:r>
            <a:r>
              <a:rPr lang="en-US" altLang="ko-KR" sz="1800" dirty="0" smtClean="0"/>
              <a:t>: 10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--ASCII - </a:t>
            </a:r>
            <a:r>
              <a:rPr lang="ko-KR" altLang="en-US" sz="1800" dirty="0" smtClean="0"/>
              <a:t>아스키 숫자로 변환</a:t>
            </a:r>
            <a:r>
              <a:rPr lang="en-US" altLang="ko-KR" sz="1800" dirty="0" smtClean="0"/>
              <a:t>(CHR</a:t>
            </a:r>
            <a:r>
              <a:rPr lang="ko-KR" altLang="en-US" sz="1800" dirty="0" smtClean="0"/>
              <a:t>문자 함수와 반대</a:t>
            </a:r>
            <a:r>
              <a:rPr lang="en-US" altLang="ko-KR" sz="1800" dirty="0" smtClean="0"/>
              <a:t>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ASCII</a:t>
            </a:r>
            <a:r>
              <a:rPr lang="en-US" altLang="ko-KR" sz="1800" dirty="0" smtClean="0"/>
              <a:t>(‘A') </a:t>
            </a: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DUAL;		// 65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sz="4400" dirty="0" smtClean="0">
                <a:latin typeface="굴림" charset="-127"/>
                <a:ea typeface="굴림" charset="-127"/>
              </a:rPr>
              <a:t>TRUNC, ASCII</a:t>
            </a:r>
            <a:endParaRPr lang="ko-KR" altLang="en-US" sz="4400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2. SQL Developer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로 본 데이터 객체</a:t>
            </a:r>
            <a:endParaRPr lang="ko-KR" altLang="en-US" sz="2800" b="1">
              <a:latin typeface="굴림" charset="-127"/>
              <a:ea typeface="굴림" charset="-127"/>
            </a:endParaRPr>
          </a:p>
        </p:txBody>
      </p:sp>
      <p:sp>
        <p:nvSpPr>
          <p:cNvPr id="7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3199" y="1780749"/>
            <a:ext cx="318135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886197" y="1996773"/>
            <a:ext cx="288032" cy="228724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>
              <a:latin typeface="굴림체" pitchFamily="49" charset="-127"/>
              <a:ea typeface="굴림체" pitchFamily="49" charset="-127"/>
            </a:endParaRPr>
          </a:p>
        </p:txBody>
      </p:sp>
      <p:pic>
        <p:nvPicPr>
          <p:cNvPr id="10" name="Picture 1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812531">
            <a:off x="739556" y="2116222"/>
            <a:ext cx="1209874" cy="743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78543" y="2763090"/>
            <a:ext cx="5544616" cy="2876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dirty="0" smtClean="0">
                <a:latin typeface="굴림" charset="-127"/>
                <a:ea typeface="굴림" charset="-127"/>
              </a:rPr>
              <a:t>3. </a:t>
            </a:r>
            <a:r>
              <a:rPr lang="ko-KR" altLang="en-US" sz="2800" b="1" dirty="0" smtClean="0">
                <a:latin typeface="굴림" charset="-127"/>
                <a:ea typeface="굴림" charset="-127"/>
              </a:rPr>
              <a:t>변환 함수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  <p:sp>
        <p:nvSpPr>
          <p:cNvPr id="9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273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ct val="20000"/>
              </a:spcBef>
            </a:pPr>
            <a:r>
              <a:rPr lang="en-US" altLang="ko-KR" sz="2000" b="1" smtClean="0"/>
              <a:t>- CONVERT : </a:t>
            </a:r>
            <a:r>
              <a:rPr lang="ko-KR" altLang="en-US" sz="2000" b="1" smtClean="0"/>
              <a:t>캐릭터셋 변환</a:t>
            </a:r>
            <a:endParaRPr lang="ko-KR" altLang="en-US" sz="2000" b="1"/>
          </a:p>
          <a:p>
            <a:pPr>
              <a:lnSpc>
                <a:spcPct val="200000"/>
              </a:lnSpc>
              <a:spcBef>
                <a:spcPct val="20000"/>
              </a:spcBef>
            </a:pPr>
            <a:r>
              <a:rPr lang="en-US" altLang="ko-KR" sz="2000" b="1" smtClean="0"/>
              <a:t>- TO_CHAR  : </a:t>
            </a:r>
            <a:r>
              <a:rPr lang="ko-KR" altLang="en-US" sz="2000" b="1" smtClean="0"/>
              <a:t>문자 타입으로 변경</a:t>
            </a:r>
            <a:endParaRPr lang="en-US" altLang="ko-KR" sz="2000" b="1"/>
          </a:p>
          <a:p>
            <a:pPr>
              <a:lnSpc>
                <a:spcPct val="200000"/>
              </a:lnSpc>
              <a:spcBef>
                <a:spcPct val="20000"/>
              </a:spcBef>
            </a:pPr>
            <a:r>
              <a:rPr lang="en-US" altLang="ko-KR" sz="2000" b="1" smtClean="0"/>
              <a:t>- TO_DATE : </a:t>
            </a:r>
            <a:r>
              <a:rPr lang="ko-KR" altLang="en-US" sz="2000" b="1" smtClean="0"/>
              <a:t>날짜 타입으로 변경</a:t>
            </a:r>
            <a:endParaRPr lang="en-US" altLang="ko-KR" sz="2000" b="1"/>
          </a:p>
          <a:p>
            <a:pPr>
              <a:lnSpc>
                <a:spcPct val="200000"/>
              </a:lnSpc>
              <a:spcBef>
                <a:spcPct val="20000"/>
              </a:spcBef>
            </a:pPr>
            <a:r>
              <a:rPr lang="en-US" altLang="ko-KR" sz="2000" b="1" smtClean="0"/>
              <a:t>- TO_NUMBER : </a:t>
            </a:r>
            <a:r>
              <a:rPr lang="ko-KR" altLang="en-US" sz="2000" b="1" smtClean="0"/>
              <a:t>숫자 타입으로 변경</a:t>
            </a:r>
            <a:endParaRPr lang="en-US" altLang="ko-KR" sz="2000" b="1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ko-KR" sz="1800" dirty="0" smtClean="0"/>
              <a:t>--CONVERT</a:t>
            </a:r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우선 사용 가능한 캐릭터 셋 조회</a:t>
            </a:r>
            <a:endParaRPr lang="en-US" altLang="ko-KR" sz="1800" dirty="0" smtClean="0"/>
          </a:p>
          <a:p>
            <a:pPr>
              <a:buNone/>
            </a:pPr>
            <a:endParaRPr lang="ko-KR" altLang="en-US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 *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 </a:t>
            </a:r>
            <a:r>
              <a:rPr lang="en-US" altLang="ko-KR" sz="1800" dirty="0" smtClean="0"/>
              <a:t>V$NLS_VALID_VALUES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WHERE</a:t>
            </a:r>
            <a:r>
              <a:rPr lang="en-US" altLang="ko-KR" sz="1800" dirty="0" smtClean="0"/>
              <a:t> PARAMETER = </a:t>
            </a:r>
            <a:r>
              <a:rPr lang="en-US" altLang="ko-KR" sz="1800" dirty="0" smtClean="0">
                <a:solidFill>
                  <a:srgbClr val="FF0000"/>
                </a:solidFill>
              </a:rPr>
              <a:t>'CHARACTERSET'</a:t>
            </a:r>
            <a:r>
              <a:rPr lang="en-US" altLang="ko-KR" sz="1800" dirty="0" smtClean="0"/>
              <a:t>;</a:t>
            </a:r>
          </a:p>
          <a:p>
            <a:pPr>
              <a:buNone/>
            </a:pPr>
            <a:endParaRPr lang="en-US" altLang="ko-KR" sz="18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sz="4400" dirty="0" smtClean="0">
                <a:latin typeface="굴림" charset="-127"/>
                <a:ea typeface="굴림" charset="-127"/>
              </a:rPr>
              <a:t>변환 함수</a:t>
            </a:r>
            <a:endParaRPr lang="ko-KR" altLang="en-US" sz="4400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캐릭터 셋의 변경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CONVERT</a:t>
            </a:r>
            <a:r>
              <a:rPr lang="en-US" altLang="ko-KR" sz="1800" dirty="0" smtClean="0"/>
              <a:t>('New Word', 'KO16KSC5601', 'UTF8')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DUAL;			-- New Word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LENGTHB(</a:t>
            </a:r>
            <a:r>
              <a:rPr lang="en-US" altLang="ko-KR" sz="1800" dirty="0" smtClean="0">
                <a:solidFill>
                  <a:srgbClr val="FF0000"/>
                </a:solidFill>
              </a:rPr>
              <a:t>CONVERT</a:t>
            </a:r>
            <a:r>
              <a:rPr lang="en-US" altLang="ko-KR" sz="1800" dirty="0" smtClean="0"/>
              <a:t>('AAA', 'KO16KSC5601'))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DUAL;			-- 3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LENGTHB(</a:t>
            </a:r>
            <a:r>
              <a:rPr lang="en-US" altLang="ko-KR" sz="1800" dirty="0" smtClean="0">
                <a:solidFill>
                  <a:srgbClr val="FF0000"/>
                </a:solidFill>
              </a:rPr>
              <a:t>CONVERT</a:t>
            </a:r>
            <a:r>
              <a:rPr lang="en-US" altLang="ko-KR" sz="1800" dirty="0" smtClean="0"/>
              <a:t>('AAA', 'UTF8'))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DUAL;			-- 3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sz="4400" dirty="0" smtClean="0">
                <a:latin typeface="굴림" charset="-127"/>
                <a:ea typeface="굴림" charset="-127"/>
              </a:rPr>
              <a:t>CONVERT</a:t>
            </a:r>
            <a:endParaRPr lang="ko-KR" altLang="en-US" sz="4400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 </a:t>
            </a:r>
            <a:r>
              <a:rPr lang="en-US" altLang="ko-KR" sz="1800" dirty="0" smtClean="0"/>
              <a:t>LENGTHB(</a:t>
            </a:r>
            <a:r>
              <a:rPr lang="en-US" altLang="ko-KR" sz="1800" dirty="0" smtClean="0">
                <a:solidFill>
                  <a:srgbClr val="FF0000"/>
                </a:solidFill>
              </a:rPr>
              <a:t>CONVERT</a:t>
            </a:r>
            <a:r>
              <a:rPr lang="en-US" altLang="ko-KR" sz="1800" dirty="0" smtClean="0"/>
              <a:t>('</a:t>
            </a:r>
            <a:r>
              <a:rPr lang="ko-KR" altLang="en-US" sz="1800" dirty="0" smtClean="0"/>
              <a:t>가나다</a:t>
            </a:r>
            <a:r>
              <a:rPr lang="en-US" altLang="ko-KR" sz="1800" dirty="0" smtClean="0"/>
              <a:t>', 'KO16KSC5601'))</a:t>
            </a:r>
          </a:p>
          <a:p>
            <a:pPr>
              <a:buNone/>
            </a:pPr>
            <a:r>
              <a:rPr lang="en-US" altLang="ko-KR" sz="1800" dirty="0" smtClean="0"/>
              <a:t>FROM DUAL;		// 6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LENGTHB(</a:t>
            </a:r>
            <a:r>
              <a:rPr lang="en-US" altLang="ko-KR" sz="1800" dirty="0" smtClean="0">
                <a:solidFill>
                  <a:srgbClr val="FF0000"/>
                </a:solidFill>
              </a:rPr>
              <a:t>CONVERT</a:t>
            </a:r>
            <a:r>
              <a:rPr lang="en-US" altLang="ko-KR" sz="1800" dirty="0" smtClean="0"/>
              <a:t>('</a:t>
            </a:r>
            <a:r>
              <a:rPr lang="ko-KR" altLang="en-US" sz="1800" dirty="0" smtClean="0"/>
              <a:t>가나다</a:t>
            </a:r>
            <a:r>
              <a:rPr lang="en-US" altLang="ko-KR" sz="1800" dirty="0" smtClean="0"/>
              <a:t>', 'UTF8'))</a:t>
            </a:r>
          </a:p>
          <a:p>
            <a:pPr>
              <a:buNone/>
            </a:pPr>
            <a:r>
              <a:rPr lang="en-US" altLang="ko-KR" sz="1800" dirty="0" smtClean="0"/>
              <a:t>FROM DUAL;		// 9	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LENGTHB(</a:t>
            </a:r>
            <a:r>
              <a:rPr lang="en-US" altLang="ko-KR" sz="1800" dirty="0" smtClean="0">
                <a:solidFill>
                  <a:srgbClr val="FF0000"/>
                </a:solidFill>
              </a:rPr>
              <a:t>CONVERT</a:t>
            </a:r>
            <a:r>
              <a:rPr lang="en-US" altLang="ko-KR" sz="1800" dirty="0" smtClean="0"/>
              <a:t>('</a:t>
            </a:r>
            <a:r>
              <a:rPr lang="ko-KR" altLang="en-US" sz="1800" dirty="0" smtClean="0"/>
              <a:t>가나다</a:t>
            </a:r>
            <a:r>
              <a:rPr lang="en-US" altLang="ko-KR" sz="1800" dirty="0" smtClean="0"/>
              <a:t>', 'US7ASCII'))</a:t>
            </a:r>
          </a:p>
          <a:p>
            <a:pPr>
              <a:buNone/>
            </a:pPr>
            <a:r>
              <a:rPr lang="en-US" altLang="ko-KR" sz="1800" dirty="0" smtClean="0"/>
              <a:t>FROM DUAL;		// 3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sz="4400" dirty="0" smtClean="0">
                <a:latin typeface="굴림" charset="-127"/>
                <a:ea typeface="굴림" charset="-127"/>
              </a:rPr>
              <a:t>CONVERT</a:t>
            </a:r>
            <a:endParaRPr lang="ko-KR" altLang="en-US" sz="4400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ko-KR" sz="1800" dirty="0" smtClean="0"/>
              <a:t>--TO_CHAR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TO_CHAR</a:t>
            </a:r>
            <a:r>
              <a:rPr lang="en-US" altLang="ko-KR" sz="1800" dirty="0" smtClean="0"/>
              <a:t>(SYSDATE)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DUAL;		// 15/05/29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TO_CHAR</a:t>
            </a:r>
            <a:r>
              <a:rPr lang="en-US" altLang="ko-KR" sz="1800" dirty="0" smtClean="0"/>
              <a:t>(SYSDATE, 'YYYY-MM-DD HH24:MI:SS')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 </a:t>
            </a:r>
            <a:r>
              <a:rPr lang="en-US" altLang="ko-KR" sz="1800" dirty="0" smtClean="0"/>
              <a:t>DUAL;		// 2015-05-29 16:57:23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TO_CHAR</a:t>
            </a:r>
            <a:r>
              <a:rPr lang="en-US" altLang="ko-KR" sz="1800" dirty="0" smtClean="0"/>
              <a:t>(10000)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DUAL;		// 10000 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TO_CHAR</a:t>
            </a:r>
            <a:r>
              <a:rPr lang="en-US" altLang="ko-KR" sz="1800" dirty="0" smtClean="0"/>
              <a:t>(10000, '999,999')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DUAL;		// 10,000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sz="4400" dirty="0" smtClean="0">
                <a:latin typeface="굴림" charset="-127"/>
                <a:ea typeface="굴림" charset="-127"/>
              </a:rPr>
              <a:t>TO_CHAR</a:t>
            </a:r>
            <a:endParaRPr lang="ko-KR" altLang="en-US" sz="4400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--TO_DATE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TO_DATE</a:t>
            </a:r>
            <a:r>
              <a:rPr lang="en-US" altLang="ko-KR" sz="1800" dirty="0" smtClean="0"/>
              <a:t>('20131225')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DUAL;			// 13/12/25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TO_DATE</a:t>
            </a:r>
            <a:r>
              <a:rPr lang="en-US" altLang="ko-KR" sz="1800" dirty="0" smtClean="0"/>
              <a:t>('20131225', 'YYYYMMDD')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DUAL;			// 13/12/25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sz="4400" dirty="0" smtClean="0">
                <a:latin typeface="굴림" charset="-127"/>
                <a:ea typeface="굴림" charset="-127"/>
              </a:rPr>
              <a:t>TO_DATE</a:t>
            </a:r>
            <a:endParaRPr lang="ko-KR" altLang="en-US" sz="4400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--TO_NUMBER</a:t>
            </a:r>
          </a:p>
          <a:p>
            <a:pPr>
              <a:buNone/>
            </a:pPr>
            <a:r>
              <a:rPr lang="en-US" altLang="ko-KR" sz="1800" dirty="0" smtClean="0"/>
              <a:t>SELECT </a:t>
            </a:r>
            <a:r>
              <a:rPr lang="en-US" altLang="ko-KR" sz="1800" dirty="0" smtClean="0">
                <a:solidFill>
                  <a:srgbClr val="FF0000"/>
                </a:solidFill>
              </a:rPr>
              <a:t>TO_NUMBER</a:t>
            </a:r>
            <a:r>
              <a:rPr lang="en-US" altLang="ko-KR" sz="1800" dirty="0" smtClean="0"/>
              <a:t>('100')</a:t>
            </a:r>
          </a:p>
          <a:p>
            <a:pPr>
              <a:buNone/>
            </a:pPr>
            <a:r>
              <a:rPr lang="en-US" altLang="ko-KR" sz="1800" dirty="0" smtClean="0"/>
              <a:t>FROM DUAL;			// 100</a:t>
            </a:r>
          </a:p>
          <a:p>
            <a:pPr>
              <a:buNone/>
            </a:pPr>
            <a:endParaRPr lang="en-US" altLang="ko-KR" sz="18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sz="4400" dirty="0" smtClean="0">
                <a:latin typeface="굴림" charset="-127"/>
                <a:ea typeface="굴림" charset="-127"/>
              </a:rPr>
              <a:t>TO_NUMBER</a:t>
            </a:r>
            <a:endParaRPr lang="ko-KR" altLang="en-US" sz="4400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>
                <a:solidFill>
                  <a:srgbClr val="0000FF"/>
                </a:solidFill>
              </a:rPr>
              <a:t>CREATE TABLE </a:t>
            </a:r>
            <a:r>
              <a:rPr lang="en-US" altLang="ko-KR" sz="1800" dirty="0"/>
              <a:t>TB_NUM_TEST (</a:t>
            </a:r>
          </a:p>
          <a:p>
            <a:pPr>
              <a:buNone/>
            </a:pPr>
            <a:r>
              <a:rPr lang="en-US" altLang="ko-KR" sz="1800" dirty="0"/>
              <a:t>    COL_NUM VARCHAR2(10)</a:t>
            </a:r>
          </a:p>
          <a:p>
            <a:pPr>
              <a:buNone/>
            </a:pPr>
            <a:r>
              <a:rPr lang="en-US" altLang="ko-KR" sz="1800" dirty="0"/>
              <a:t>);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INSERT INTO </a:t>
            </a:r>
            <a:r>
              <a:rPr lang="en-US" altLang="ko-KR" sz="1800" dirty="0" smtClean="0"/>
              <a:t>TB_NUM_TEST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LEVEL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DUAL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CONNECT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0000FF"/>
                </a:solidFill>
              </a:rPr>
              <a:t>BY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LEVEL</a:t>
            </a:r>
            <a:r>
              <a:rPr lang="en-US" altLang="ko-KR" sz="1800" dirty="0" smtClean="0"/>
              <a:t> &lt; 15;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COMMIT;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sz="4400" dirty="0">
                <a:latin typeface="굴림" charset="-127"/>
                <a:ea typeface="굴림" charset="-127"/>
              </a:rPr>
              <a:t>TO_NUMBER</a:t>
            </a:r>
            <a:endParaRPr lang="ko-KR" altLang="en-US" sz="4400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 *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 </a:t>
            </a:r>
            <a:r>
              <a:rPr lang="en-US" altLang="ko-KR" sz="1800" dirty="0" smtClean="0"/>
              <a:t>TB_NUM_TEST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/>
              <a:t>COL_NUM;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sz="4400" dirty="0">
                <a:latin typeface="굴림" charset="-127"/>
                <a:ea typeface="굴림" charset="-127"/>
              </a:rPr>
              <a:t>TO_NUMBER</a:t>
            </a:r>
            <a:endParaRPr lang="ko-KR" altLang="en-US" sz="4400" dirty="0">
              <a:latin typeface="굴림" charset="-127"/>
              <a:ea typeface="굴림" charset="-127"/>
            </a:endParaRPr>
          </a:p>
        </p:txBody>
      </p:sp>
      <p:pic>
        <p:nvPicPr>
          <p:cNvPr id="5" name="그림 4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50" y="3000372"/>
            <a:ext cx="2628900" cy="3267075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 *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 </a:t>
            </a:r>
            <a:r>
              <a:rPr lang="en-US" altLang="ko-KR" sz="1800" dirty="0" smtClean="0"/>
              <a:t>TB_NUM_TEST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ORDER BY </a:t>
            </a:r>
            <a:r>
              <a:rPr lang="en-US" altLang="ko-KR" sz="1800" dirty="0" smtClean="0">
                <a:solidFill>
                  <a:srgbClr val="FF0000"/>
                </a:solidFill>
              </a:rPr>
              <a:t>TO_NUMBER</a:t>
            </a:r>
            <a:r>
              <a:rPr lang="en-US" altLang="ko-KR" sz="1800" dirty="0" smtClean="0"/>
              <a:t>(COL_NUM);</a:t>
            </a:r>
          </a:p>
          <a:p>
            <a:pPr>
              <a:buNone/>
            </a:pPr>
            <a:endParaRPr lang="en-US" altLang="ko-KR" sz="18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sz="4400" dirty="0">
                <a:latin typeface="굴림" charset="-127"/>
                <a:ea typeface="굴림" charset="-127"/>
              </a:rPr>
              <a:t>TO_NUMBER</a:t>
            </a:r>
            <a:endParaRPr lang="ko-KR" altLang="en-US" sz="4400" dirty="0">
              <a:latin typeface="굴림" charset="-127"/>
              <a:ea typeface="굴림" charset="-127"/>
            </a:endParaRPr>
          </a:p>
        </p:txBody>
      </p:sp>
      <p:pic>
        <p:nvPicPr>
          <p:cNvPr id="6" name="그림 5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2714620"/>
            <a:ext cx="2438400" cy="32861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07" y="720484"/>
            <a:ext cx="8568952" cy="541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351648" y="1240972"/>
            <a:ext cx="1765365" cy="4680521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4" name="TextBox 23"/>
          <p:cNvSpPr txBox="1"/>
          <p:nvPr/>
        </p:nvSpPr>
        <p:spPr>
          <a:xfrm>
            <a:off x="279640" y="3343873"/>
            <a:ext cx="1850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오브젝트 목록</a:t>
            </a:r>
            <a:endParaRPr lang="ko-KR" altLang="en-US" sz="2000" b="1" dirty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5" name="TextBox 24"/>
          <p:cNvSpPr txBox="1"/>
          <p:nvPr/>
        </p:nvSpPr>
        <p:spPr>
          <a:xfrm>
            <a:off x="3725378" y="3378952"/>
            <a:ext cx="3370487" cy="681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오브젝트 정보</a:t>
            </a:r>
            <a:endParaRPr lang="ko-KR" altLang="en-US" sz="4000" b="1" dirty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176558" y="1240972"/>
            <a:ext cx="6624736" cy="4680521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dirty="0" smtClean="0">
                <a:latin typeface="굴림" charset="-127"/>
                <a:ea typeface="굴림" charset="-127"/>
              </a:rPr>
              <a:t>4. </a:t>
            </a:r>
            <a:r>
              <a:rPr lang="ko-KR" altLang="en-US" sz="2800" b="1" dirty="0" smtClean="0">
                <a:latin typeface="굴림" charset="-127"/>
                <a:ea typeface="굴림" charset="-127"/>
              </a:rPr>
              <a:t>날짜 함수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  <p:sp>
        <p:nvSpPr>
          <p:cNvPr id="6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ct val="20000"/>
              </a:spcBef>
            </a:pPr>
            <a:r>
              <a:rPr lang="en-US" altLang="ko-KR" sz="2000" b="1" smtClean="0"/>
              <a:t>- ADD_MONTH (</a:t>
            </a:r>
            <a:r>
              <a:rPr lang="ko-KR" altLang="en-US" sz="2000" b="1" smtClean="0"/>
              <a:t>날짜</a:t>
            </a:r>
            <a:r>
              <a:rPr lang="en-US" altLang="ko-KR" sz="2000" b="1" smtClean="0"/>
              <a:t>, n)</a:t>
            </a:r>
            <a:r>
              <a:rPr lang="ko-KR" altLang="en-US" sz="2000" b="1" smtClean="0"/>
              <a:t>  </a:t>
            </a:r>
            <a:r>
              <a:rPr lang="en-US" altLang="ko-KR" sz="2000" b="1" smtClean="0"/>
              <a:t>: </a:t>
            </a:r>
            <a:r>
              <a:rPr lang="ko-KR" altLang="en-US" sz="2000" b="1" smtClean="0"/>
              <a:t>날짜에 </a:t>
            </a:r>
            <a:r>
              <a:rPr lang="en-US" altLang="ko-KR" sz="2000" b="1" smtClean="0"/>
              <a:t>n </a:t>
            </a:r>
            <a:r>
              <a:rPr lang="ko-KR" altLang="en-US" sz="2000" b="1" smtClean="0"/>
              <a:t>만큼 더한 일자</a:t>
            </a:r>
            <a:endParaRPr lang="ko-KR" altLang="en-US" sz="2000" b="1"/>
          </a:p>
          <a:p>
            <a:pPr>
              <a:lnSpc>
                <a:spcPct val="200000"/>
              </a:lnSpc>
              <a:spcBef>
                <a:spcPct val="20000"/>
              </a:spcBef>
            </a:pPr>
            <a:r>
              <a:rPr lang="en-US" altLang="ko-KR" sz="2000" b="1" smtClean="0"/>
              <a:t>- LAST_DAY (</a:t>
            </a:r>
            <a:r>
              <a:rPr lang="ko-KR" altLang="en-US" sz="2000" b="1" smtClean="0"/>
              <a:t>날짜</a:t>
            </a:r>
            <a:r>
              <a:rPr lang="en-US" altLang="ko-KR" sz="2000" b="1" smtClean="0"/>
              <a:t>) : </a:t>
            </a:r>
            <a:r>
              <a:rPr lang="ko-KR" altLang="en-US" sz="2000" b="1" smtClean="0"/>
              <a:t>날짜에 해당하는 월의 마지막일자</a:t>
            </a:r>
            <a:endParaRPr lang="en-US" altLang="ko-KR" sz="2000" b="1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ko-KR" sz="1800" dirty="0" smtClean="0"/>
              <a:t>--ADD_MONTHS : </a:t>
            </a:r>
            <a:r>
              <a:rPr lang="ko-KR" altLang="en-US" sz="1800" dirty="0" smtClean="0"/>
              <a:t>날짜에 </a:t>
            </a:r>
            <a:r>
              <a:rPr lang="en-US" altLang="ko-KR" sz="1800" dirty="0" smtClean="0"/>
              <a:t>n </a:t>
            </a:r>
            <a:r>
              <a:rPr lang="ko-KR" altLang="en-US" sz="1800" dirty="0" smtClean="0"/>
              <a:t>만큼 더한 일자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SYSDATE, </a:t>
            </a:r>
            <a:r>
              <a:rPr lang="en-US" altLang="ko-KR" sz="1800" dirty="0" smtClean="0">
                <a:solidFill>
                  <a:srgbClr val="FF0000"/>
                </a:solidFill>
              </a:rPr>
              <a:t>ADD_MONTHS</a:t>
            </a:r>
            <a:r>
              <a:rPr lang="en-US" altLang="ko-KR" sz="1800" dirty="0" smtClean="0"/>
              <a:t>(SYSDATE, 1)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DUAL;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SYSDATE, </a:t>
            </a:r>
            <a:r>
              <a:rPr lang="en-US" altLang="ko-KR" sz="1800" dirty="0" smtClean="0">
                <a:solidFill>
                  <a:srgbClr val="FF0000"/>
                </a:solidFill>
              </a:rPr>
              <a:t>ADD_MONTHS</a:t>
            </a:r>
            <a:r>
              <a:rPr lang="en-US" altLang="ko-KR" sz="1800" dirty="0" smtClean="0"/>
              <a:t>(SYSDATE, -1)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DUAL;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sz="4400" dirty="0" smtClean="0">
                <a:latin typeface="굴림" charset="-127"/>
                <a:ea typeface="굴림" charset="-127"/>
              </a:rPr>
              <a:t>ADD_MONTHS</a:t>
            </a:r>
            <a:endParaRPr lang="ko-KR" altLang="en-US" sz="4400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ko-KR" sz="1800" dirty="0" smtClean="0"/>
              <a:t>--LAST_DAY : </a:t>
            </a:r>
            <a:r>
              <a:rPr lang="ko-KR" altLang="en-US" sz="1800" dirty="0" smtClean="0"/>
              <a:t>날짜에 해당하는 월의 마지막 일자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LAST_DAY</a:t>
            </a:r>
            <a:r>
              <a:rPr lang="en-US" altLang="ko-KR" sz="1800" dirty="0" smtClean="0"/>
              <a:t>(SYSDATE)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DUAL;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LAST_DAY</a:t>
            </a:r>
            <a:r>
              <a:rPr lang="en-US" altLang="ko-KR" sz="1800" dirty="0" smtClean="0"/>
              <a:t>(</a:t>
            </a:r>
            <a:r>
              <a:rPr lang="en-US" altLang="ko-KR" sz="1800" dirty="0" smtClean="0">
                <a:solidFill>
                  <a:srgbClr val="FF0000"/>
                </a:solidFill>
              </a:rPr>
              <a:t>TO_DATE</a:t>
            </a:r>
            <a:r>
              <a:rPr lang="en-US" altLang="ko-KR" sz="1800" dirty="0" smtClean="0"/>
              <a:t>('2013-02-01', 'YYYY-MM-DD'))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 </a:t>
            </a:r>
            <a:r>
              <a:rPr lang="en-US" altLang="ko-KR" sz="1800" dirty="0" smtClean="0"/>
              <a:t>DUAL;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SELECT</a:t>
            </a:r>
            <a:r>
              <a:rPr lang="en-US" altLang="ko-KR" sz="1800" dirty="0" smtClean="0"/>
              <a:t> </a:t>
            </a:r>
            <a:r>
              <a:rPr lang="en-US" altLang="ko-KR" sz="1800" dirty="0" smtClean="0">
                <a:solidFill>
                  <a:srgbClr val="FF0000"/>
                </a:solidFill>
              </a:rPr>
              <a:t>LAST_DAY</a:t>
            </a:r>
            <a:r>
              <a:rPr lang="en-US" altLang="ko-KR" sz="1800" dirty="0" smtClean="0"/>
              <a:t>(</a:t>
            </a:r>
            <a:r>
              <a:rPr lang="en-US" altLang="ko-KR" sz="1800" dirty="0" smtClean="0">
                <a:solidFill>
                  <a:srgbClr val="FF0000"/>
                </a:solidFill>
              </a:rPr>
              <a:t>TO_DATE</a:t>
            </a:r>
            <a:r>
              <a:rPr lang="en-US" altLang="ko-KR" sz="1800" dirty="0" smtClean="0"/>
              <a:t>('2013-02', 'YYYY-MM'))</a:t>
            </a:r>
          </a:p>
          <a:p>
            <a:pPr>
              <a:buNone/>
            </a:pPr>
            <a:r>
              <a:rPr lang="en-US" altLang="ko-KR" sz="1800" dirty="0" smtClean="0">
                <a:solidFill>
                  <a:srgbClr val="0000FF"/>
                </a:solidFill>
              </a:rPr>
              <a:t>FROM</a:t>
            </a:r>
            <a:r>
              <a:rPr lang="en-US" altLang="ko-KR" sz="1800" dirty="0" smtClean="0"/>
              <a:t> DUAL;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sz="4400" dirty="0" smtClean="0">
                <a:latin typeface="굴림" charset="-127"/>
                <a:ea typeface="굴림" charset="-127"/>
              </a:rPr>
              <a:t>LAST_DAY</a:t>
            </a:r>
            <a:endParaRPr lang="ko-KR" altLang="en-US" sz="4400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899428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b="1" dirty="0"/>
              <a:t>문자형 함수</a:t>
            </a:r>
            <a:r>
              <a:rPr lang="en-US" altLang="ko-KR" b="1" dirty="0"/>
              <a:t>(Character Function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정리</a:t>
            </a:r>
            <a:endParaRPr lang="ko-KR" altLang="ko-KR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157684"/>
              </p:ext>
            </p:extLst>
          </p:nvPr>
        </p:nvGraphicFramePr>
        <p:xfrm>
          <a:off x="611560" y="1556792"/>
          <a:ext cx="7776864" cy="41365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60156"/>
                <a:gridCol w="2475010"/>
                <a:gridCol w="4141698"/>
              </a:tblGrid>
              <a:tr h="295465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</a:rPr>
                        <a:t>종 류</a:t>
                      </a:r>
                      <a:endParaRPr lang="ko-KR" sz="1000" dirty="0">
                        <a:effectLst/>
                        <a:latin typeface="Times New Roman"/>
                        <a:ea typeface="바탕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</a:rPr>
                        <a:t>함 수</a:t>
                      </a:r>
                      <a:endParaRPr lang="ko-KR" sz="1000">
                        <a:effectLst/>
                        <a:latin typeface="Times New Roman"/>
                        <a:ea typeface="바탕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</a:rPr>
                        <a:t>사</a:t>
                      </a:r>
                      <a:r>
                        <a:rPr lang="en-US" sz="1000">
                          <a:effectLst/>
                        </a:rPr>
                        <a:t>  </a:t>
                      </a:r>
                      <a:r>
                        <a:rPr lang="ko-KR" sz="1000">
                          <a:effectLst/>
                        </a:rPr>
                        <a:t>용</a:t>
                      </a:r>
                      <a:r>
                        <a:rPr lang="en-US" sz="1000">
                          <a:effectLst/>
                        </a:rPr>
                        <a:t>  </a:t>
                      </a:r>
                      <a:r>
                        <a:rPr lang="ko-KR" sz="1000">
                          <a:effectLst/>
                        </a:rPr>
                        <a:t>목</a:t>
                      </a:r>
                      <a:r>
                        <a:rPr lang="en-US" sz="1000">
                          <a:effectLst/>
                        </a:rPr>
                        <a:t>  </a:t>
                      </a:r>
                      <a:r>
                        <a:rPr lang="ko-KR" sz="1000">
                          <a:effectLst/>
                        </a:rPr>
                        <a:t>적</a:t>
                      </a:r>
                      <a:endParaRPr lang="ko-KR" sz="1000">
                        <a:effectLst/>
                        <a:latin typeface="Times New Roman"/>
                        <a:ea typeface="바탕"/>
                      </a:endParaRPr>
                    </a:p>
                  </a:txBody>
                  <a:tcPr marL="62865" marR="62865" marT="0" marB="0" anchor="ctr"/>
                </a:tc>
              </a:tr>
              <a:tr h="295465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</a:rPr>
                        <a:t>변환 함수</a:t>
                      </a:r>
                      <a:endParaRPr lang="ko-KR" sz="1000">
                        <a:effectLst/>
                        <a:latin typeface="Times New Roman"/>
                        <a:ea typeface="바탕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LOWER</a:t>
                      </a:r>
                      <a:endParaRPr lang="ko-KR" sz="1000">
                        <a:effectLst/>
                        <a:latin typeface="Times New Roman"/>
                        <a:ea typeface="바탕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</a:rPr>
                        <a:t>알파벳 값을 소문자로 변환</a:t>
                      </a:r>
                      <a:endParaRPr lang="ko-KR" sz="1000">
                        <a:effectLst/>
                        <a:latin typeface="Times New Roman"/>
                        <a:ea typeface="바탕"/>
                      </a:endParaRPr>
                    </a:p>
                  </a:txBody>
                  <a:tcPr marL="62865" marR="62865" marT="0" marB="0" anchor="ctr"/>
                </a:tc>
              </a:tr>
              <a:tr h="2954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UPPER</a:t>
                      </a:r>
                      <a:endParaRPr lang="ko-KR" sz="1000">
                        <a:effectLst/>
                        <a:latin typeface="Times New Roman"/>
                        <a:ea typeface="바탕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</a:rPr>
                        <a:t>알파벳 값을 대문자로 변환</a:t>
                      </a:r>
                      <a:endParaRPr lang="ko-KR" sz="1000">
                        <a:effectLst/>
                        <a:latin typeface="Times New Roman"/>
                        <a:ea typeface="바탕"/>
                      </a:endParaRPr>
                    </a:p>
                  </a:txBody>
                  <a:tcPr marL="62865" marR="62865" marT="0" marB="0" anchor="ctr"/>
                </a:tc>
              </a:tr>
              <a:tr h="2954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INITCAP</a:t>
                      </a:r>
                      <a:endParaRPr lang="ko-KR" sz="1000" dirty="0">
                        <a:effectLst/>
                        <a:latin typeface="Times New Roman"/>
                        <a:ea typeface="바탕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</a:rPr>
                        <a:t>첫번째 글자만 대문자로 변환</a:t>
                      </a:r>
                      <a:endParaRPr lang="ko-KR" sz="1000">
                        <a:effectLst/>
                        <a:latin typeface="Times New Roman"/>
                        <a:ea typeface="바탕"/>
                      </a:endParaRPr>
                    </a:p>
                  </a:txBody>
                  <a:tcPr marL="62865" marR="62865" marT="0" marB="0" anchor="ctr"/>
                </a:tc>
              </a:tr>
              <a:tr h="295465">
                <a:tc rowSpan="10"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</a:rPr>
                        <a:t>문자 조작 함수</a:t>
                      </a:r>
                      <a:endParaRPr lang="ko-KR" sz="1000">
                        <a:effectLst/>
                        <a:latin typeface="Times New Roman"/>
                        <a:ea typeface="바탕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CONCAT</a:t>
                      </a:r>
                      <a:endParaRPr lang="ko-KR" sz="1000">
                        <a:effectLst/>
                        <a:latin typeface="Times New Roman"/>
                        <a:ea typeface="바탕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</a:rPr>
                        <a:t>두 문자열을 연결</a:t>
                      </a:r>
                      <a:r>
                        <a:rPr lang="en-US" sz="1000">
                          <a:effectLst/>
                        </a:rPr>
                        <a:t>(</a:t>
                      </a:r>
                      <a:r>
                        <a:rPr lang="ko-KR" sz="1000">
                          <a:effectLst/>
                        </a:rPr>
                        <a:t>합성</a:t>
                      </a:r>
                      <a:r>
                        <a:rPr lang="en-US" sz="1000">
                          <a:effectLst/>
                        </a:rPr>
                        <a:t>)</a:t>
                      </a:r>
                      <a:endParaRPr lang="ko-KR" sz="1000">
                        <a:effectLst/>
                        <a:latin typeface="Times New Roman"/>
                        <a:ea typeface="바탕"/>
                      </a:endParaRPr>
                    </a:p>
                  </a:txBody>
                  <a:tcPr marL="62865" marR="62865" marT="0" marB="0" anchor="ctr"/>
                </a:tc>
              </a:tr>
              <a:tr h="2954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SUBSTR</a:t>
                      </a:r>
                      <a:endParaRPr lang="ko-KR" sz="1000">
                        <a:effectLst/>
                        <a:latin typeface="Times New Roman"/>
                        <a:ea typeface="바탕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</a:rPr>
                        <a:t>문자열 중 특정 문자 또는 문자열의 일부분을 선택</a:t>
                      </a:r>
                      <a:endParaRPr lang="ko-KR" sz="1000">
                        <a:effectLst/>
                        <a:latin typeface="Times New Roman"/>
                        <a:ea typeface="바탕"/>
                      </a:endParaRPr>
                    </a:p>
                  </a:txBody>
                  <a:tcPr marL="62865" marR="62865" marT="0" marB="0" anchor="ctr"/>
                </a:tc>
              </a:tr>
              <a:tr h="2954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LENGTH</a:t>
                      </a:r>
                      <a:endParaRPr lang="ko-KR" sz="1000">
                        <a:effectLst/>
                        <a:latin typeface="Times New Roman"/>
                        <a:ea typeface="바탕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</a:rPr>
                        <a:t>문자열의 길이를 구함</a:t>
                      </a:r>
                      <a:endParaRPr lang="ko-KR" sz="1000">
                        <a:effectLst/>
                        <a:latin typeface="Times New Roman"/>
                        <a:ea typeface="바탕"/>
                      </a:endParaRPr>
                    </a:p>
                  </a:txBody>
                  <a:tcPr marL="62865" marR="62865" marT="0" marB="0" anchor="ctr"/>
                </a:tc>
              </a:tr>
              <a:tr h="2954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INSTR</a:t>
                      </a:r>
                      <a:endParaRPr lang="ko-KR" sz="1000">
                        <a:effectLst/>
                        <a:latin typeface="Times New Roman"/>
                        <a:ea typeface="바탕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</a:rPr>
                        <a:t>명명된 문자의 위치를 구함</a:t>
                      </a:r>
                      <a:endParaRPr lang="ko-KR" sz="1000">
                        <a:effectLst/>
                        <a:latin typeface="Times New Roman"/>
                        <a:ea typeface="바탕"/>
                      </a:endParaRPr>
                    </a:p>
                  </a:txBody>
                  <a:tcPr marL="62865" marR="62865" marT="0" marB="0" anchor="ctr"/>
                </a:tc>
              </a:tr>
              <a:tr h="2954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LPAD</a:t>
                      </a:r>
                      <a:endParaRPr lang="ko-KR" sz="1000">
                        <a:effectLst/>
                        <a:latin typeface="Times New Roman"/>
                        <a:ea typeface="바탕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</a:rPr>
                        <a:t>왼쪽 문자 자리 채움</a:t>
                      </a:r>
                      <a:endParaRPr lang="ko-KR" sz="1000">
                        <a:effectLst/>
                        <a:latin typeface="Times New Roman"/>
                        <a:ea typeface="바탕"/>
                      </a:endParaRPr>
                    </a:p>
                  </a:txBody>
                  <a:tcPr marL="62865" marR="62865" marT="0" marB="0" anchor="ctr"/>
                </a:tc>
              </a:tr>
              <a:tr h="2954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RPAD</a:t>
                      </a:r>
                      <a:endParaRPr lang="ko-KR" sz="1000">
                        <a:effectLst/>
                        <a:latin typeface="Times New Roman"/>
                        <a:ea typeface="바탕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</a:rPr>
                        <a:t>오른쪽 문자 자리 채움</a:t>
                      </a:r>
                      <a:endParaRPr lang="ko-KR" sz="1000">
                        <a:effectLst/>
                        <a:latin typeface="Times New Roman"/>
                        <a:ea typeface="바탕"/>
                      </a:endParaRPr>
                    </a:p>
                  </a:txBody>
                  <a:tcPr marL="62865" marR="62865" marT="0" marB="0" anchor="ctr"/>
                </a:tc>
              </a:tr>
              <a:tr h="2954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LTRIM</a:t>
                      </a:r>
                      <a:endParaRPr lang="ko-KR" sz="1000">
                        <a:effectLst/>
                        <a:latin typeface="Times New Roman"/>
                        <a:ea typeface="바탕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</a:rPr>
                        <a:t>왼쪽 문자를 지움</a:t>
                      </a:r>
                      <a:endParaRPr lang="ko-KR" sz="1000">
                        <a:effectLst/>
                        <a:latin typeface="Times New Roman"/>
                        <a:ea typeface="바탕"/>
                      </a:endParaRPr>
                    </a:p>
                  </a:txBody>
                  <a:tcPr marL="62865" marR="62865" marT="0" marB="0" anchor="ctr"/>
                </a:tc>
              </a:tr>
              <a:tr h="2954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RTRIM</a:t>
                      </a:r>
                      <a:endParaRPr lang="ko-KR" sz="1000">
                        <a:effectLst/>
                        <a:latin typeface="Times New Roman"/>
                        <a:ea typeface="바탕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</a:rPr>
                        <a:t>오른쪽 문자를 지움</a:t>
                      </a:r>
                      <a:endParaRPr lang="ko-KR" sz="1000">
                        <a:effectLst/>
                        <a:latin typeface="Times New Roman"/>
                        <a:ea typeface="바탕"/>
                      </a:endParaRPr>
                    </a:p>
                  </a:txBody>
                  <a:tcPr marL="62865" marR="62865" marT="0" marB="0" anchor="ctr"/>
                </a:tc>
              </a:tr>
              <a:tr h="2954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TRANSLATE</a:t>
                      </a:r>
                      <a:endParaRPr lang="ko-KR" sz="1000">
                        <a:effectLst/>
                        <a:latin typeface="Times New Roman"/>
                        <a:ea typeface="바탕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</a:rPr>
                        <a:t>특정 문자열을 대체</a:t>
                      </a:r>
                      <a:endParaRPr lang="ko-KR" sz="1000">
                        <a:effectLst/>
                        <a:latin typeface="Times New Roman"/>
                        <a:ea typeface="바탕"/>
                      </a:endParaRPr>
                    </a:p>
                  </a:txBody>
                  <a:tcPr marL="62865" marR="62865" marT="0" marB="0" anchor="ctr"/>
                </a:tc>
              </a:tr>
              <a:tr h="2954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REPLACE</a:t>
                      </a:r>
                      <a:endParaRPr lang="ko-KR" sz="1000">
                        <a:effectLst/>
                        <a:latin typeface="Times New Roman"/>
                        <a:ea typeface="바탕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</a:rPr>
                        <a:t>특정 문자열을 대신</a:t>
                      </a:r>
                      <a:endParaRPr lang="ko-KR" sz="1000" dirty="0">
                        <a:effectLst/>
                        <a:latin typeface="Times New Roman"/>
                        <a:ea typeface="바탕"/>
                      </a:endParaRPr>
                    </a:p>
                  </a:txBody>
                  <a:tcPr marL="62865" marR="62865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64917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899428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b="1" dirty="0" err="1"/>
              <a:t>숫자형</a:t>
            </a:r>
            <a:r>
              <a:rPr lang="ko-KR" altLang="ko-KR" b="1" dirty="0"/>
              <a:t> </a:t>
            </a:r>
            <a:r>
              <a:rPr lang="ko-KR" altLang="ko-KR" b="1" dirty="0" smtClean="0"/>
              <a:t>함수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정리</a:t>
            </a:r>
            <a:endParaRPr lang="ko-KR" altLang="ko-KR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954912"/>
              </p:ext>
            </p:extLst>
          </p:nvPr>
        </p:nvGraphicFramePr>
        <p:xfrm>
          <a:off x="683568" y="1628800"/>
          <a:ext cx="7488832" cy="30243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52128"/>
                <a:gridCol w="6336704"/>
              </a:tblGrid>
              <a:tr h="378042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</a:rPr>
                        <a:t>함 수</a:t>
                      </a:r>
                      <a:endParaRPr lang="ko-KR" sz="1000" dirty="0">
                        <a:effectLst/>
                        <a:latin typeface="Times New Roman"/>
                        <a:ea typeface="바탕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</a:rPr>
                        <a:t>사</a:t>
                      </a:r>
                      <a:r>
                        <a:rPr lang="en-US" sz="1000" dirty="0">
                          <a:effectLst/>
                        </a:rPr>
                        <a:t>  </a:t>
                      </a:r>
                      <a:r>
                        <a:rPr lang="ko-KR" sz="1000" dirty="0">
                          <a:effectLst/>
                        </a:rPr>
                        <a:t>용</a:t>
                      </a:r>
                      <a:r>
                        <a:rPr lang="en-US" sz="1000" dirty="0">
                          <a:effectLst/>
                        </a:rPr>
                        <a:t>  </a:t>
                      </a:r>
                      <a:r>
                        <a:rPr lang="ko-KR" sz="1000" dirty="0">
                          <a:effectLst/>
                        </a:rPr>
                        <a:t>목</a:t>
                      </a:r>
                      <a:r>
                        <a:rPr lang="en-US" sz="1000" dirty="0">
                          <a:effectLst/>
                        </a:rPr>
                        <a:t>  </a:t>
                      </a:r>
                      <a:r>
                        <a:rPr lang="ko-KR" sz="1000" dirty="0">
                          <a:effectLst/>
                        </a:rPr>
                        <a:t>적</a:t>
                      </a:r>
                      <a:endParaRPr lang="ko-KR" sz="1000" dirty="0">
                        <a:effectLst/>
                        <a:latin typeface="Times New Roman"/>
                        <a:ea typeface="바탕"/>
                      </a:endParaRPr>
                    </a:p>
                  </a:txBody>
                  <a:tcPr marL="62865" marR="62865" marT="0" marB="0" anchor="ctr"/>
                </a:tc>
              </a:tr>
              <a:tr h="378042">
                <a:tc>
                  <a:txBody>
                    <a:bodyPr/>
                    <a:lstStyle/>
                    <a:p>
                      <a:pPr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ROUND</a:t>
                      </a:r>
                      <a:endParaRPr lang="ko-KR" sz="1000">
                        <a:effectLst/>
                        <a:latin typeface="Times New Roman"/>
                        <a:ea typeface="바탕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</a:rPr>
                        <a:t>숫자를 반올림</a:t>
                      </a:r>
                      <a:endParaRPr lang="ko-KR" sz="1000" dirty="0">
                        <a:effectLst/>
                        <a:latin typeface="Times New Roman"/>
                        <a:ea typeface="바탕"/>
                      </a:endParaRPr>
                    </a:p>
                  </a:txBody>
                  <a:tcPr marL="62865" marR="62865" marT="0" marB="0" anchor="ctr"/>
                </a:tc>
              </a:tr>
              <a:tr h="378042">
                <a:tc>
                  <a:txBody>
                    <a:bodyPr/>
                    <a:lstStyle/>
                    <a:p>
                      <a:pPr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TRUNC</a:t>
                      </a:r>
                      <a:endParaRPr lang="ko-KR" sz="1000">
                        <a:effectLst/>
                        <a:latin typeface="Times New Roman"/>
                        <a:ea typeface="바탕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</a:rPr>
                        <a:t>숫자를 절삭</a:t>
                      </a:r>
                      <a:endParaRPr lang="ko-KR" sz="1000" dirty="0">
                        <a:effectLst/>
                        <a:latin typeface="Times New Roman"/>
                        <a:ea typeface="바탕"/>
                      </a:endParaRPr>
                    </a:p>
                  </a:txBody>
                  <a:tcPr marL="62865" marR="62865" marT="0" marB="0" anchor="ctr"/>
                </a:tc>
              </a:tr>
              <a:tr h="378042">
                <a:tc>
                  <a:txBody>
                    <a:bodyPr/>
                    <a:lstStyle/>
                    <a:p>
                      <a:pPr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MOD</a:t>
                      </a:r>
                      <a:endParaRPr lang="ko-KR" sz="1000">
                        <a:effectLst/>
                        <a:latin typeface="Times New Roman"/>
                        <a:ea typeface="바탕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</a:rPr>
                        <a:t>나머지를 구함</a:t>
                      </a:r>
                      <a:endParaRPr lang="ko-KR" sz="1000" dirty="0">
                        <a:effectLst/>
                        <a:latin typeface="Times New Roman"/>
                        <a:ea typeface="바탕"/>
                      </a:endParaRPr>
                    </a:p>
                  </a:txBody>
                  <a:tcPr marL="62865" marR="62865" marT="0" marB="0" anchor="ctr"/>
                </a:tc>
              </a:tr>
              <a:tr h="378042">
                <a:tc>
                  <a:txBody>
                    <a:bodyPr/>
                    <a:lstStyle/>
                    <a:p>
                      <a:pPr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POWER</a:t>
                      </a:r>
                      <a:endParaRPr lang="ko-KR" sz="1000">
                        <a:effectLst/>
                        <a:latin typeface="Times New Roman"/>
                        <a:ea typeface="바탕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</a:rPr>
                        <a:t>거듭제곱</a:t>
                      </a:r>
                      <a:endParaRPr lang="ko-KR" sz="1000" dirty="0">
                        <a:effectLst/>
                        <a:latin typeface="Times New Roman"/>
                        <a:ea typeface="바탕"/>
                      </a:endParaRPr>
                    </a:p>
                  </a:txBody>
                  <a:tcPr marL="62865" marR="62865" marT="0" marB="0" anchor="ctr"/>
                </a:tc>
              </a:tr>
              <a:tr h="378042">
                <a:tc>
                  <a:txBody>
                    <a:bodyPr/>
                    <a:lstStyle/>
                    <a:p>
                      <a:pPr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SQRT</a:t>
                      </a:r>
                      <a:endParaRPr lang="ko-KR" sz="1000">
                        <a:effectLst/>
                        <a:latin typeface="Times New Roman"/>
                        <a:ea typeface="바탕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</a:rPr>
                        <a:t>제곱근</a:t>
                      </a:r>
                      <a:endParaRPr lang="ko-KR" sz="1000" dirty="0">
                        <a:effectLst/>
                        <a:latin typeface="Times New Roman"/>
                        <a:ea typeface="바탕"/>
                      </a:endParaRPr>
                    </a:p>
                  </a:txBody>
                  <a:tcPr marL="62865" marR="62865" marT="0" marB="0" anchor="ctr"/>
                </a:tc>
              </a:tr>
              <a:tr h="378042">
                <a:tc>
                  <a:txBody>
                    <a:bodyPr/>
                    <a:lstStyle/>
                    <a:p>
                      <a:pPr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SIGN</a:t>
                      </a:r>
                      <a:endParaRPr lang="ko-KR" sz="1000">
                        <a:effectLst/>
                        <a:latin typeface="Times New Roman"/>
                        <a:ea typeface="바탕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</a:rPr>
                        <a:t>양수</a:t>
                      </a:r>
                      <a:r>
                        <a:rPr lang="en-US" sz="1000" dirty="0">
                          <a:effectLst/>
                        </a:rPr>
                        <a:t>, </a:t>
                      </a:r>
                      <a:r>
                        <a:rPr lang="ko-KR" sz="1000" dirty="0">
                          <a:effectLst/>
                        </a:rPr>
                        <a:t>음수</a:t>
                      </a:r>
                      <a:r>
                        <a:rPr lang="en-US" sz="1000" dirty="0">
                          <a:effectLst/>
                        </a:rPr>
                        <a:t>,0</a:t>
                      </a:r>
                      <a:r>
                        <a:rPr lang="ko-KR" sz="1000" dirty="0">
                          <a:effectLst/>
                        </a:rPr>
                        <a:t>인지를 구분</a:t>
                      </a:r>
                      <a:endParaRPr lang="ko-KR" sz="1000" dirty="0">
                        <a:effectLst/>
                        <a:latin typeface="Times New Roman"/>
                        <a:ea typeface="바탕"/>
                      </a:endParaRPr>
                    </a:p>
                  </a:txBody>
                  <a:tcPr marL="62865" marR="62865" marT="0" marB="0" anchor="ctr"/>
                </a:tc>
              </a:tr>
              <a:tr h="378042">
                <a:tc>
                  <a:txBody>
                    <a:bodyPr/>
                    <a:lstStyle/>
                    <a:p>
                      <a:pPr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CHR</a:t>
                      </a:r>
                      <a:endParaRPr lang="ko-KR" sz="1000">
                        <a:effectLst/>
                        <a:latin typeface="Times New Roman"/>
                        <a:ea typeface="바탕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ASCII</a:t>
                      </a:r>
                      <a:r>
                        <a:rPr lang="ko-KR" sz="1000" dirty="0">
                          <a:effectLst/>
                        </a:rPr>
                        <a:t>값에 해당하는 문자를 구함</a:t>
                      </a:r>
                      <a:endParaRPr lang="ko-KR" sz="1000" dirty="0">
                        <a:effectLst/>
                        <a:latin typeface="Times New Roman"/>
                        <a:ea typeface="바탕"/>
                      </a:endParaRPr>
                    </a:p>
                  </a:txBody>
                  <a:tcPr marL="62865" marR="62865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606108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1560" y="899428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b="1" dirty="0"/>
              <a:t>날짜 함수</a:t>
            </a:r>
            <a:r>
              <a:rPr lang="ko-KR" altLang="ko-KR" b="1" dirty="0" smtClean="0"/>
              <a:t> </a:t>
            </a:r>
            <a:r>
              <a:rPr lang="ko-KR" altLang="en-US" b="1" dirty="0" smtClean="0"/>
              <a:t>정리</a:t>
            </a:r>
            <a:endParaRPr lang="ko-KR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324096"/>
              </p:ext>
            </p:extLst>
          </p:nvPr>
        </p:nvGraphicFramePr>
        <p:xfrm>
          <a:off x="827584" y="1700808"/>
          <a:ext cx="6984776" cy="241105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41916"/>
                <a:gridCol w="5342860"/>
              </a:tblGrid>
              <a:tr h="344436"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</a:rPr>
                        <a:t>날짜 함수</a:t>
                      </a:r>
                      <a:endParaRPr lang="ko-KR" sz="1000" dirty="0">
                        <a:effectLst/>
                        <a:latin typeface="Times New Roman"/>
                        <a:ea typeface="바탕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</a:rPr>
                        <a:t>설 명</a:t>
                      </a:r>
                      <a:endParaRPr lang="ko-KR" sz="1000">
                        <a:effectLst/>
                        <a:latin typeface="Times New Roman"/>
                        <a:ea typeface="바탕"/>
                      </a:endParaRPr>
                    </a:p>
                  </a:txBody>
                  <a:tcPr marL="62865" marR="62865" marT="0" marB="0" anchor="ctr"/>
                </a:tc>
              </a:tr>
              <a:tr h="344436">
                <a:tc>
                  <a:txBody>
                    <a:bodyPr/>
                    <a:lstStyle/>
                    <a:p>
                      <a:pPr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MONTHS_BETWEEN</a:t>
                      </a:r>
                      <a:endParaRPr lang="ko-KR" sz="1000" dirty="0">
                        <a:effectLst/>
                        <a:latin typeface="Times New Roman"/>
                        <a:ea typeface="바탕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</a:rPr>
                        <a:t>두 날짜 사이의 월수를 계산</a:t>
                      </a:r>
                      <a:endParaRPr lang="ko-KR" sz="1000" dirty="0">
                        <a:effectLst/>
                        <a:latin typeface="Times New Roman"/>
                        <a:ea typeface="바탕"/>
                      </a:endParaRPr>
                    </a:p>
                  </a:txBody>
                  <a:tcPr marL="62865" marR="62865" marT="0" marB="0" anchor="ctr"/>
                </a:tc>
              </a:tr>
              <a:tr h="344436">
                <a:tc>
                  <a:txBody>
                    <a:bodyPr/>
                    <a:lstStyle/>
                    <a:p>
                      <a:pPr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ADD_MONTHS</a:t>
                      </a:r>
                      <a:endParaRPr lang="ko-KR" sz="1000">
                        <a:effectLst/>
                        <a:latin typeface="Times New Roman"/>
                        <a:ea typeface="바탕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</a:rPr>
                        <a:t>월을 날짜에 더합니다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ko-KR" sz="1000" dirty="0">
                        <a:effectLst/>
                        <a:latin typeface="Times New Roman"/>
                        <a:ea typeface="바탕"/>
                      </a:endParaRPr>
                    </a:p>
                  </a:txBody>
                  <a:tcPr marL="62865" marR="62865" marT="0" marB="0" anchor="ctr"/>
                </a:tc>
              </a:tr>
              <a:tr h="344436">
                <a:tc>
                  <a:txBody>
                    <a:bodyPr/>
                    <a:lstStyle/>
                    <a:p>
                      <a:pPr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NEXT_DAY</a:t>
                      </a:r>
                      <a:endParaRPr lang="ko-KR" sz="1000">
                        <a:effectLst/>
                        <a:latin typeface="Times New Roman"/>
                        <a:ea typeface="바탕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</a:rPr>
                        <a:t>명시된 날짜로부터 다음 요일에 대한 날짜를 나타냅니다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ko-KR" sz="1000" dirty="0">
                        <a:effectLst/>
                        <a:latin typeface="Times New Roman"/>
                        <a:ea typeface="바탕"/>
                      </a:endParaRPr>
                    </a:p>
                  </a:txBody>
                  <a:tcPr marL="62865" marR="62865" marT="0" marB="0" anchor="ctr"/>
                </a:tc>
              </a:tr>
              <a:tr h="344436">
                <a:tc>
                  <a:txBody>
                    <a:bodyPr/>
                    <a:lstStyle/>
                    <a:p>
                      <a:pPr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LAST_DAY</a:t>
                      </a:r>
                      <a:endParaRPr lang="ko-KR" sz="1000">
                        <a:effectLst/>
                        <a:latin typeface="Times New Roman"/>
                        <a:ea typeface="바탕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</a:rPr>
                        <a:t>월의 마지막 날을 계산 합니다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ko-KR" sz="1000" dirty="0">
                        <a:effectLst/>
                        <a:latin typeface="Times New Roman"/>
                        <a:ea typeface="바탕"/>
                      </a:endParaRPr>
                    </a:p>
                  </a:txBody>
                  <a:tcPr marL="62865" marR="62865" marT="0" marB="0" anchor="ctr"/>
                </a:tc>
              </a:tr>
              <a:tr h="344436">
                <a:tc>
                  <a:txBody>
                    <a:bodyPr/>
                    <a:lstStyle/>
                    <a:p>
                      <a:pPr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ROUND</a:t>
                      </a:r>
                      <a:endParaRPr lang="ko-KR" sz="1000">
                        <a:effectLst/>
                        <a:latin typeface="Times New Roman"/>
                        <a:ea typeface="바탕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</a:rPr>
                        <a:t>날짜를 반올림 합니다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ko-KR" sz="1000" dirty="0">
                        <a:effectLst/>
                        <a:latin typeface="Times New Roman"/>
                        <a:ea typeface="바탕"/>
                      </a:endParaRPr>
                    </a:p>
                  </a:txBody>
                  <a:tcPr marL="62865" marR="62865" marT="0" marB="0" anchor="ctr"/>
                </a:tc>
              </a:tr>
              <a:tr h="344436">
                <a:tc>
                  <a:txBody>
                    <a:bodyPr/>
                    <a:lstStyle/>
                    <a:p>
                      <a:pPr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TRUNC</a:t>
                      </a:r>
                      <a:endParaRPr lang="ko-KR" sz="1000">
                        <a:effectLst/>
                        <a:latin typeface="Times New Roman"/>
                        <a:ea typeface="바탕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</a:rPr>
                        <a:t>날짜를 절삭 합니다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ko-KR" sz="1000" dirty="0">
                        <a:effectLst/>
                        <a:latin typeface="Times New Roman"/>
                        <a:ea typeface="바탕"/>
                      </a:endParaRPr>
                    </a:p>
                  </a:txBody>
                  <a:tcPr marL="62865" marR="62865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301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SQL Developer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관리 데이터 객체</a:t>
            </a:r>
            <a:endParaRPr lang="ko-KR" altLang="en-US" sz="2800" b="1">
              <a:latin typeface="굴림" charset="-127"/>
              <a:ea typeface="굴림" charset="-127"/>
            </a:endParaRPr>
          </a:p>
        </p:txBody>
      </p:sp>
      <p:sp>
        <p:nvSpPr>
          <p:cNvPr id="8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Text Box 446"/>
          <p:cNvSpPr txBox="1">
            <a:spLocks noChangeArrowheads="1"/>
          </p:cNvSpPr>
          <p:nvPr/>
        </p:nvSpPr>
        <p:spPr bwMode="auto">
          <a:xfrm>
            <a:off x="3838525" y="1610962"/>
            <a:ext cx="396044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ko-KR" altLang="en-US" sz="2000" b="1" smtClean="0"/>
              <a:t>테이블</a:t>
            </a:r>
            <a:endParaRPr lang="en-US" altLang="ko-KR" sz="2000" b="1" smtClean="0"/>
          </a:p>
          <a:p>
            <a:pPr marL="342900" indent="-342900">
              <a:buFontTx/>
              <a:buChar char="-"/>
            </a:pPr>
            <a:r>
              <a:rPr lang="ko-KR" altLang="en-US" sz="2000" b="1" smtClean="0"/>
              <a:t>뷰</a:t>
            </a:r>
            <a:endParaRPr lang="en-US" altLang="ko-KR" sz="2000" b="1" smtClean="0"/>
          </a:p>
          <a:p>
            <a:pPr marL="342900" indent="-342900">
              <a:buFontTx/>
              <a:buChar char="-"/>
            </a:pPr>
            <a:r>
              <a:rPr lang="ko-KR" altLang="en-US" sz="2000" b="1" smtClean="0"/>
              <a:t>인덱스</a:t>
            </a:r>
            <a:endParaRPr lang="en-US" altLang="ko-KR" sz="2000" b="1" smtClean="0"/>
          </a:p>
          <a:p>
            <a:pPr marL="342900" indent="-342900">
              <a:buFontTx/>
              <a:buChar char="-"/>
            </a:pPr>
            <a:r>
              <a:rPr lang="ko-KR" altLang="en-US" sz="2000" b="1" smtClean="0"/>
              <a:t>패키지</a:t>
            </a:r>
            <a:endParaRPr lang="en-US" altLang="ko-KR" sz="2000" b="1" smtClean="0"/>
          </a:p>
          <a:p>
            <a:pPr marL="342900" indent="-342900">
              <a:buFontTx/>
              <a:buChar char="-"/>
            </a:pPr>
            <a:r>
              <a:rPr lang="ko-KR" altLang="en-US" sz="2000" b="1" smtClean="0"/>
              <a:t>프로시저</a:t>
            </a:r>
            <a:endParaRPr lang="en-US" altLang="ko-KR" sz="2000" b="1" smtClean="0"/>
          </a:p>
          <a:p>
            <a:pPr marL="342900" indent="-342900">
              <a:buFontTx/>
              <a:buChar char="-"/>
            </a:pPr>
            <a:r>
              <a:rPr lang="ko-KR" altLang="en-US" sz="2000" b="1" smtClean="0"/>
              <a:t>함수</a:t>
            </a:r>
            <a:endParaRPr lang="en-US" altLang="ko-KR" sz="2000" b="1" smtClean="0"/>
          </a:p>
          <a:p>
            <a:pPr marL="342900" indent="-342900">
              <a:buFontTx/>
              <a:buChar char="-"/>
            </a:pPr>
            <a:r>
              <a:rPr lang="ko-KR" altLang="en-US" sz="2000" b="1" smtClean="0"/>
              <a:t>트리거</a:t>
            </a:r>
            <a:endParaRPr lang="en-US" altLang="ko-KR" sz="2000" b="1" smtClean="0"/>
          </a:p>
          <a:p>
            <a:pPr marL="342900" indent="-342900">
              <a:buFontTx/>
              <a:buChar char="-"/>
            </a:pPr>
            <a:r>
              <a:rPr lang="ko-KR" altLang="en-US" sz="2000" b="1" smtClean="0"/>
              <a:t>시퀀스</a:t>
            </a:r>
            <a:endParaRPr lang="en-US" altLang="ko-KR" sz="2000" b="1" smtClean="0"/>
          </a:p>
          <a:p>
            <a:pPr marL="342900" indent="-342900">
              <a:buFontTx/>
              <a:buChar char="-"/>
            </a:pPr>
            <a:r>
              <a:rPr lang="ko-KR" altLang="en-US" sz="2000" b="1" smtClean="0"/>
              <a:t>동의어</a:t>
            </a:r>
            <a:endParaRPr lang="en-US" altLang="ko-KR" sz="2000" b="1" smtClean="0"/>
          </a:p>
          <a:p>
            <a:pPr marL="342900" indent="-342900">
              <a:buFontTx/>
              <a:buChar char="-"/>
            </a:pPr>
            <a:r>
              <a:rPr lang="ko-KR" altLang="en-US" sz="2000" b="1" smtClean="0"/>
              <a:t>디렉토리</a:t>
            </a:r>
            <a:endParaRPr lang="en-US" altLang="ko-KR" sz="2000" b="1" smtClean="0"/>
          </a:p>
          <a:p>
            <a:pPr marL="342900" indent="-342900">
              <a:buFontTx/>
              <a:buChar char="-"/>
            </a:pPr>
            <a:r>
              <a:rPr lang="en-US" altLang="ko-KR" sz="2000" b="1" smtClean="0"/>
              <a:t>Java</a:t>
            </a:r>
          </a:p>
          <a:p>
            <a:pPr marL="342900" indent="-342900">
              <a:buFontTx/>
              <a:buChar char="-"/>
            </a:pPr>
            <a:r>
              <a:rPr lang="ko-KR" altLang="en-US" sz="2000" b="1" smtClean="0"/>
              <a:t>사용자</a:t>
            </a:r>
            <a:endParaRPr lang="en-US" altLang="ko-KR" sz="2000" b="1" smtClean="0"/>
          </a:p>
          <a:p>
            <a:pPr marL="342900" indent="-342900">
              <a:buFontTx/>
              <a:buChar char="-"/>
            </a:pPr>
            <a:r>
              <a:rPr lang="ko-KR" altLang="en-US" sz="2000" b="1" smtClean="0"/>
              <a:t>기타</a:t>
            </a:r>
            <a:endParaRPr lang="en-US" altLang="ko-KR" sz="2000" b="1" smtClean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999" y="1754978"/>
            <a:ext cx="2631501" cy="42571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1201</TotalTime>
  <Words>2936</Words>
  <Application>Microsoft Office PowerPoint</Application>
  <PresentationFormat>화면 슬라이드 쇼(4:3)</PresentationFormat>
  <Paragraphs>848</Paragraphs>
  <Slides>85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85</vt:i4>
      </vt:variant>
    </vt:vector>
  </HeadingPairs>
  <TitlesOfParts>
    <vt:vector size="86" baseType="lpstr">
      <vt:lpstr>광장</vt:lpstr>
      <vt:lpstr>INDEX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문자 함수</vt:lpstr>
      <vt:lpstr>문자 함수</vt:lpstr>
      <vt:lpstr>문자 함수</vt:lpstr>
      <vt:lpstr>문자 함수</vt:lpstr>
      <vt:lpstr>문자 함수</vt:lpstr>
      <vt:lpstr>문자 함수</vt:lpstr>
      <vt:lpstr>문자 함수</vt:lpstr>
      <vt:lpstr>문자 함수</vt:lpstr>
      <vt:lpstr>PowerPoint 프레젠테이션</vt:lpstr>
      <vt:lpstr>CEIL, FLOOR, MOD</vt:lpstr>
      <vt:lpstr>POWER</vt:lpstr>
      <vt:lpstr>SIGN</vt:lpstr>
      <vt:lpstr>TRUNC, ASCII</vt:lpstr>
      <vt:lpstr>PowerPoint 프레젠테이션</vt:lpstr>
      <vt:lpstr>변환 함수</vt:lpstr>
      <vt:lpstr>CONVERT</vt:lpstr>
      <vt:lpstr>CONVERT</vt:lpstr>
      <vt:lpstr>TO_CHAR</vt:lpstr>
      <vt:lpstr>TO_DATE</vt:lpstr>
      <vt:lpstr>TO_NUMBER</vt:lpstr>
      <vt:lpstr>TO_NUMBER</vt:lpstr>
      <vt:lpstr>TO_NUMBER</vt:lpstr>
      <vt:lpstr>TO_NUMBER</vt:lpstr>
      <vt:lpstr>PowerPoint 프레젠테이션</vt:lpstr>
      <vt:lpstr>ADD_MONTHS</vt:lpstr>
      <vt:lpstr>LAST_DAY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dbs</dc:creator>
  <cp:lastModifiedBy>dbs</cp:lastModifiedBy>
  <cp:revision>53</cp:revision>
  <dcterms:created xsi:type="dcterms:W3CDTF">2015-05-26T03:02:29Z</dcterms:created>
  <dcterms:modified xsi:type="dcterms:W3CDTF">2015-06-19T07:56:41Z</dcterms:modified>
</cp:coreProperties>
</file>