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5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32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322" r:id="rId31"/>
    <p:sldId id="290" r:id="rId32"/>
    <p:sldId id="323" r:id="rId33"/>
    <p:sldId id="291" r:id="rId34"/>
    <p:sldId id="292" r:id="rId35"/>
    <p:sldId id="294" r:id="rId36"/>
    <p:sldId id="295" r:id="rId37"/>
    <p:sldId id="296" r:id="rId38"/>
    <p:sldId id="298" r:id="rId39"/>
    <p:sldId id="297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14" r:id="rId49"/>
    <p:sldId id="308" r:id="rId50"/>
    <p:sldId id="309" r:id="rId51"/>
    <p:sldId id="310" r:id="rId52"/>
    <p:sldId id="311" r:id="rId53"/>
    <p:sldId id="312" r:id="rId54"/>
    <p:sldId id="313" r:id="rId55"/>
    <p:sldId id="315" r:id="rId56"/>
    <p:sldId id="316" r:id="rId57"/>
    <p:sldId id="317" r:id="rId58"/>
    <p:sldId id="319" r:id="rId59"/>
    <p:sldId id="320" r:id="rId60"/>
    <p:sldId id="333" r:id="rId61"/>
    <p:sldId id="332" r:id="rId62"/>
    <p:sldId id="324" r:id="rId63"/>
    <p:sldId id="325" r:id="rId64"/>
    <p:sldId id="326" r:id="rId65"/>
    <p:sldId id="327" r:id="rId66"/>
    <p:sldId id="328" r:id="rId67"/>
    <p:sldId id="329" r:id="rId68"/>
    <p:sldId id="330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2017-06-16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두 개 이상의 테이블에서 조회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계층형</a:t>
            </a: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 쿼리</a:t>
            </a:r>
            <a:r>
              <a:rPr lang="en-US" altLang="ko-KR" sz="2800" b="1" dirty="0" smtClean="0">
                <a:solidFill>
                  <a:srgbClr val="000000"/>
                </a:solidFill>
                <a:latin typeface="+mj-ea"/>
              </a:rPr>
              <a:t>(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셀프</a:t>
            </a: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 조인 고급</a:t>
            </a:r>
            <a:r>
              <a:rPr lang="en-US" altLang="ko-KR" sz="2800" b="1" dirty="0" smtClean="0">
                <a:solidFill>
                  <a:srgbClr val="000000"/>
                </a:solidFill>
                <a:latin typeface="+mj-ea"/>
              </a:rPr>
              <a:t>)</a:t>
            </a: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2924356"/>
            <a:ext cx="7200000" cy="316985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2924108"/>
            <a:ext cx="720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DEPARTMENT_NAME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RIGHT [OUTER] 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DEPARTMENT_NAME      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WHERE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A.DEPARTMENT_ID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(+)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63793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외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부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(OUTER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조인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5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897" y="1396164"/>
            <a:ext cx="71882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AutoShape 445"/>
          <p:cNvSpPr>
            <a:spLocks noChangeArrowheads="1"/>
          </p:cNvSpPr>
          <p:nvPr/>
        </p:nvSpPr>
        <p:spPr bwMode="auto">
          <a:xfrm>
            <a:off x="742181" y="2924356"/>
            <a:ext cx="7200000" cy="316985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 Box 446"/>
          <p:cNvSpPr txBox="1">
            <a:spLocks noChangeArrowheads="1"/>
          </p:cNvSpPr>
          <p:nvPr/>
        </p:nvSpPr>
        <p:spPr bwMode="auto">
          <a:xfrm>
            <a:off x="814189" y="2924108"/>
            <a:ext cx="720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DEPARTMENT_NAME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FULL [OUTER]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표현방법 없음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LEFT OUTER JOIN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과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RIGHT OUTER JOIN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결합으로 표현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7" name="Rectangle 444"/>
          <p:cNvSpPr>
            <a:spLocks noChangeArrowheads="1"/>
          </p:cNvSpPr>
          <p:nvPr/>
        </p:nvSpPr>
        <p:spPr bwMode="auto">
          <a:xfrm>
            <a:off x="238125" y="763793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외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부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(OUTER)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 조인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20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597" y="1408864"/>
            <a:ext cx="71882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일반 조인</a:t>
            </a:r>
          </a:p>
          <a:p>
            <a:pPr>
              <a:buNone/>
            </a:pPr>
            <a:r>
              <a:rPr lang="en-US" altLang="ko-KR" sz="1800" dirty="0" smtClean="0"/>
              <a:t>--106</a:t>
            </a:r>
            <a:r>
              <a:rPr lang="ko-KR" altLang="en-US" sz="1800" dirty="0" smtClean="0"/>
              <a:t>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 </a:t>
            </a:r>
            <a:r>
              <a:rPr lang="en-US" altLang="ko-KR" sz="1800" dirty="0" smtClean="0">
                <a:solidFill>
                  <a:srgbClr val="FF0000"/>
                </a:solidFill>
              </a:rPr>
              <a:t>JOIN</a:t>
            </a:r>
            <a:r>
              <a:rPr lang="en-US" altLang="ko-KR" sz="1800" dirty="0" smtClean="0"/>
              <a:t> DEPARTMENTS B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ON</a:t>
            </a:r>
            <a:r>
              <a:rPr lang="en-US" altLang="ko-KR" sz="1800" dirty="0" smtClean="0"/>
              <a:t> A.DEPARTMENT_ID = B.DEPARTMENT_ID;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--LEFT OUTER JOIN</a:t>
            </a:r>
          </a:p>
          <a:p>
            <a:pPr>
              <a:buNone/>
            </a:pPr>
            <a:r>
              <a:rPr lang="en-US" altLang="ko-KR" sz="1800" dirty="0" smtClean="0"/>
              <a:t>--107</a:t>
            </a:r>
            <a:r>
              <a:rPr lang="ko-KR" altLang="en-US" sz="1800" dirty="0" smtClean="0"/>
              <a:t>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LEFT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ON</a:t>
            </a:r>
            <a:r>
              <a:rPr lang="en-US" altLang="ko-KR" sz="1800" dirty="0" smtClean="0"/>
              <a:t> A.DEPARTMENT_ID = B.DEPARTMENT_ID;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대상건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 </a:t>
            </a:r>
            <a:r>
              <a:rPr lang="en-US" altLang="ko-KR" sz="1800" dirty="0" smtClean="0">
                <a:solidFill>
                  <a:srgbClr val="FF0000"/>
                </a:solidFill>
              </a:rPr>
              <a:t>// ANSI</a:t>
            </a:r>
          </a:p>
          <a:p>
            <a:pPr>
              <a:buNone/>
            </a:pPr>
            <a:r>
              <a:rPr lang="en-US" altLang="ko-KR" sz="1800" dirty="0" smtClean="0"/>
              <a:t>	B.DEPARTMENT_ID, 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LEFT OUTER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ON</a:t>
            </a:r>
            <a:r>
              <a:rPr lang="en-US" altLang="ko-KR" sz="1800" dirty="0" smtClean="0"/>
              <a:t> A.DEPARTMENT_ID = B.DEPARTMENT_ID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DEPARTMENT_NAME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 </a:t>
            </a:r>
            <a:r>
              <a:rPr lang="en-US" altLang="ko-KR" sz="1800" dirty="0" smtClean="0">
                <a:solidFill>
                  <a:srgbClr val="FF0000"/>
                </a:solidFill>
              </a:rPr>
              <a:t>// Oracle</a:t>
            </a:r>
          </a:p>
          <a:p>
            <a:pPr>
              <a:buNone/>
            </a:pPr>
            <a:r>
              <a:rPr lang="en-US" altLang="ko-KR" sz="1800" dirty="0" smtClean="0"/>
              <a:t>	B.DEPARTMENT_ID, DEPARTMENT_NAME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			    DEPARTMENTS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WHERE</a:t>
            </a:r>
            <a:r>
              <a:rPr lang="en-US" altLang="ko-KR" sz="1800" dirty="0" smtClean="0"/>
              <a:t> A.DEPARTMENT_ID = B.DEPARTMENT_ID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DEPARTMENT_NAME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--RIGHT OUTER JOIN</a:t>
            </a:r>
          </a:p>
          <a:p>
            <a:pPr>
              <a:buNone/>
            </a:pPr>
            <a:r>
              <a:rPr lang="en-US" altLang="ko-KR" sz="1800" dirty="0" smtClean="0"/>
              <a:t>--122</a:t>
            </a:r>
            <a:r>
              <a:rPr lang="ko-KR" altLang="en-US" sz="1800" dirty="0" smtClean="0"/>
              <a:t>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RIGHT OUTER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ON</a:t>
            </a:r>
            <a:r>
              <a:rPr lang="en-US" altLang="ko-KR" sz="1800" dirty="0" smtClean="0"/>
              <a:t> A.DEPARTMENT_ID = B.DEPARTMENT_ID;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대상건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</a:t>
            </a:r>
          </a:p>
          <a:p>
            <a:pPr>
              <a:buNone/>
            </a:pPr>
            <a:r>
              <a:rPr lang="en-US" altLang="ko-KR" sz="1800" dirty="0" smtClean="0"/>
              <a:t>	B.DEPARTMENT_ID, 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RIGHT OUTER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ON</a:t>
            </a:r>
            <a:r>
              <a:rPr lang="en-US" altLang="ko-KR" sz="1800" dirty="0" smtClean="0"/>
              <a:t> A.DEPARTMENT_ID = B.DEPARTMENT_ID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EMPLOYEE_ID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 </a:t>
            </a:r>
          </a:p>
          <a:p>
            <a:pPr>
              <a:buNone/>
            </a:pPr>
            <a:r>
              <a:rPr lang="en-US" altLang="ko-KR" sz="1800" dirty="0" smtClean="0"/>
              <a:t>	B.DEPARTMENT_ID, 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 FROM </a:t>
            </a:r>
            <a:r>
              <a:rPr lang="en-US" altLang="ko-KR" sz="1800" dirty="0" smtClean="0"/>
              <a:t>EMPLOYEES A</a:t>
            </a:r>
            <a:r>
              <a:rPr lang="en-US" altLang="ko-KR" sz="1800" dirty="0" smtClean="0">
                <a:solidFill>
                  <a:srgbClr val="FF0000"/>
                </a:solidFill>
              </a:rPr>
              <a:t>, </a:t>
            </a:r>
          </a:p>
          <a:p>
            <a:pPr>
              <a:buNone/>
            </a:pPr>
            <a:r>
              <a:rPr lang="en-US" altLang="ko-KR" sz="1800" dirty="0" smtClean="0"/>
              <a:t>			       DEPARTMENTS B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WHERE</a:t>
            </a:r>
            <a:r>
              <a:rPr lang="en-US" altLang="ko-KR" sz="1800" dirty="0" smtClean="0"/>
              <a:t> A.DEPARTMENT_ID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  <a:r>
              <a:rPr lang="en-US" altLang="ko-KR" sz="1800" dirty="0" smtClean="0"/>
              <a:t> = B.DEPARTMENT_ID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EMPLOYEE_ID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--FULL OUTER JOIN</a:t>
            </a:r>
          </a:p>
          <a:p>
            <a:pPr>
              <a:buNone/>
            </a:pPr>
            <a:r>
              <a:rPr lang="en-US" altLang="ko-KR" sz="1800" dirty="0" smtClean="0"/>
              <a:t>--123</a:t>
            </a:r>
            <a:r>
              <a:rPr lang="ko-KR" altLang="en-US" sz="1800" dirty="0" smtClean="0"/>
              <a:t>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FULL OUTER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ON</a:t>
            </a:r>
            <a:r>
              <a:rPr lang="en-US" altLang="ko-KR" sz="1800" dirty="0" smtClean="0"/>
              <a:t> A.DEPARTMENT_ID = B.DEPARTMENT_ID;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대상건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 B.DEPARTMENT_ID, 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FULL OUTER JOIN </a:t>
            </a:r>
            <a:r>
              <a:rPr lang="en-US" altLang="ko-KR" sz="1800" dirty="0" smtClean="0"/>
              <a:t>DEPARTMENTS B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FF0000"/>
                </a:solidFill>
              </a:rPr>
              <a:t>ON</a:t>
            </a:r>
            <a:r>
              <a:rPr lang="en-US" altLang="ko-KR" sz="1800" dirty="0" smtClean="0"/>
              <a:t> A.DEPARTMENT_ID = B.DEPARTMENT_ID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DEPARTMENT_NAME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, </a:t>
            </a:r>
          </a:p>
          <a:p>
            <a:pPr>
              <a:buNone/>
            </a:pPr>
            <a:r>
              <a:rPr lang="en-US" altLang="ko-KR" sz="1800" dirty="0" smtClean="0"/>
              <a:t>		EMPLOYEE_ID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오류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A.DEPARTMENT_ID, B.DEPARTMENT_ID, 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DEPARTMENTS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A.DEPARTMENT_ID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  <a:r>
              <a:rPr lang="en-US" altLang="ko-KR" sz="1800" dirty="0" smtClean="0"/>
              <a:t> = B.DEPARTMENT_ID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두 조인을 하고 싶은 경우</a:t>
            </a:r>
            <a:r>
              <a:rPr lang="en-US" altLang="ko-KR" sz="1800" dirty="0" smtClean="0"/>
              <a:t>.. </a:t>
            </a:r>
            <a:r>
              <a:rPr lang="ko-KR" altLang="en-US" sz="1800" dirty="0" smtClean="0"/>
              <a:t>다음 페이지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A.DEPARTMENT_ID, B.DEPARTMENT_ID,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  <a:r>
              <a:rPr lang="en-US" altLang="ko-KR" sz="1800" dirty="0" smtClean="0"/>
              <a:t> DEPARTMENTS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</a:t>
            </a:r>
            <a:r>
              <a:rPr lang="en-US" altLang="ko-KR" sz="1800" dirty="0" smtClean="0"/>
              <a:t> A.DEPARTMENT_ID = B.DEPARTMENT_ID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UNION</a:t>
            </a:r>
            <a:r>
              <a:rPr lang="en-US" altLang="ko-KR" sz="1800" dirty="0" smtClean="0"/>
              <a:t>		-- </a:t>
            </a:r>
            <a:r>
              <a:rPr lang="ko-KR" altLang="en-US" sz="1800" dirty="0" smtClean="0"/>
              <a:t>결합 연산자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FIRST_NAME,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A.DEPARTMENT_ID, B.DEPARTMENT_ID,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DEPARTMENT_NAME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  <a:r>
              <a:rPr lang="en-US" altLang="ko-KR" sz="1800" dirty="0" smtClean="0"/>
              <a:t> DEPARTMENTS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</a:t>
            </a:r>
            <a:r>
              <a:rPr lang="en-US" altLang="ko-KR" sz="1800" dirty="0" smtClean="0"/>
              <a:t> A.DEPARTMENT_ID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  <a:r>
              <a:rPr lang="en-US" altLang="ko-KR" sz="1800" dirty="0" smtClean="0"/>
              <a:t> = B.DEPARTMENT_ID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DEPARTMENT_NAME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EMPLOYEE_ID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/>
        </p:nvSpPr>
        <p:spPr>
          <a:xfrm>
            <a:off x="568902" y="2462441"/>
            <a:ext cx="8088312" cy="2677656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조인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(JOIN)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개념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조인</a:t>
            </a: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(JOIN)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구현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내부 조인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크로스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조인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외부 조인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셀프 조인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32028" y="2192566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-32" y="1771878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>
          <a:xfrm>
            <a:off x="568902" y="1717903"/>
            <a:ext cx="369844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두 개 이상의 테이블 조회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같은 테이블에서 일치하는 값을 조사 할 때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A.EMPLOYEE_ID, A.FIRST_NAME, A.MANAGER_ID,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B.EMPLOYEE_ID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B.FIRST_NAME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A, EMPLOYEES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 A.MANAGER_ID = B</a:t>
            </a:r>
            <a:r>
              <a:rPr lang="en-US" altLang="ko-KR" sz="2000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계층적인 구조를 이용할 때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A.EMPLOYEE_ID, A.FIRST_NAME, A.MANAGER_ID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START WITH A.MANAGER_ID IS NOT NULL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CONNECT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BY PRIOR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A.MANAGER_ID = A.EMPLOYEE_ID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6. </a:t>
            </a:r>
            <a:r>
              <a:rPr lang="ko-KR" altLang="en-US" sz="2800" b="1" dirty="0" err="1" smtClean="0">
                <a:latin typeface="굴림" charset="-127"/>
                <a:ea typeface="굴림" charset="-127"/>
              </a:rPr>
              <a:t>셀프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(SELF)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 조인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--SELF JOIN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A.EMPLOYEE_ID, A.FIRST_NAME, A.MANAGER_ID, B.EMPLOYEE_ID, B.FIRST_NAME, B.MANAGER_ID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A.MANAGER_ID = B.EMPLOYEE_ID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776045" cy="4059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10963" y="2852936"/>
            <a:ext cx="792088" cy="23042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5192028"/>
            <a:ext cx="792088" cy="7833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중괄호 5"/>
          <p:cNvSpPr/>
          <p:nvPr/>
        </p:nvSpPr>
        <p:spPr>
          <a:xfrm flipH="1">
            <a:off x="5309498" y="2852936"/>
            <a:ext cx="198606" cy="2232248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 flipH="1">
            <a:off x="5309498" y="5174610"/>
            <a:ext cx="198606" cy="818215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12557" y="2844227"/>
            <a:ext cx="1728192" cy="34829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41210" y="6335872"/>
            <a:ext cx="432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</a:rPr>
              <a:t>MANAGER</a:t>
            </a:r>
            <a:r>
              <a:rPr lang="ko-KR" altLang="en-US" sz="1200" dirty="0" smtClean="0">
                <a:solidFill>
                  <a:srgbClr val="0000FF"/>
                </a:solidFill>
              </a:rPr>
              <a:t>를 검색하고 싶은 경우로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MANAGER_ID</a:t>
            </a:r>
            <a:r>
              <a:rPr lang="ko-KR" altLang="en-US" sz="1200" dirty="0" smtClean="0">
                <a:solidFill>
                  <a:srgbClr val="0000FF"/>
                </a:solidFill>
              </a:rPr>
              <a:t>와 </a:t>
            </a:r>
            <a:r>
              <a:rPr lang="en-US" altLang="ko-KR" sz="1200" dirty="0" smtClean="0">
                <a:solidFill>
                  <a:srgbClr val="0000FF"/>
                </a:solidFill>
              </a:rPr>
              <a:t>EMPLOYEE_ID</a:t>
            </a:r>
            <a:r>
              <a:rPr lang="ko-KR" altLang="en-US" sz="1200" dirty="0" smtClean="0">
                <a:solidFill>
                  <a:srgbClr val="0000FF"/>
                </a:solidFill>
              </a:rPr>
              <a:t>가 같은 경우에 해당한다  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A.EMPLOYEE_ID, A.FIRST_NAME, A.MANAGER_ID –-</a:t>
            </a:r>
            <a:r>
              <a:rPr lang="ko-KR" altLang="en-US" sz="1800" dirty="0" smtClean="0"/>
              <a:t>계층 형 구조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START WITH </a:t>
            </a:r>
            <a:r>
              <a:rPr lang="en-US" altLang="ko-KR" sz="1800" dirty="0" smtClean="0"/>
              <a:t>A.MANAGER_ID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IS NOT NULL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>
                <a:solidFill>
                  <a:srgbClr val="FF0000"/>
                </a:solidFill>
              </a:rPr>
              <a:t>A.MANAGER_ID = A.EMPLOYEE_ID</a:t>
            </a:r>
            <a:r>
              <a:rPr lang="en-US" altLang="ko-KR" sz="1800" dirty="0" smtClean="0"/>
              <a:t>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11" y="2403237"/>
            <a:ext cx="4139729" cy="397809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292080" y="2988243"/>
            <a:ext cx="432048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09498" y="3354656"/>
            <a:ext cx="432048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2"/>
          </p:cNvCxnSpPr>
          <p:nvPr/>
        </p:nvCxnSpPr>
        <p:spPr>
          <a:xfrm flipH="1">
            <a:off x="3851920" y="3096255"/>
            <a:ext cx="1440160" cy="1887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2"/>
          </p:cNvCxnSpPr>
          <p:nvPr/>
        </p:nvCxnSpPr>
        <p:spPr>
          <a:xfrm flipH="1">
            <a:off x="3851920" y="3462668"/>
            <a:ext cx="1457578" cy="1388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309498" y="3884839"/>
            <a:ext cx="432048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3851920" y="3992851"/>
            <a:ext cx="1457578" cy="1388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8144" y="3272307"/>
            <a:ext cx="293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</a:rPr>
              <a:t>MANAGER</a:t>
            </a:r>
            <a:r>
              <a:rPr lang="ko-KR" altLang="en-US" sz="1200" dirty="0" smtClean="0">
                <a:solidFill>
                  <a:srgbClr val="0000FF"/>
                </a:solidFill>
              </a:rPr>
              <a:t>를 따라서 계층 형으로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계속해서 검색하고 싶은 경우에</a:t>
            </a:r>
            <a:r>
              <a:rPr lang="en-US" altLang="ko-KR" sz="12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ko-KR" altLang="en-US" sz="1200" dirty="0" smtClean="0">
                <a:solidFill>
                  <a:srgbClr val="0000FF"/>
                </a:solidFill>
              </a:rPr>
              <a:t>해당한다 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</a:rPr>
              <a:t>(</a:t>
            </a:r>
            <a:r>
              <a:rPr lang="ko-KR" altLang="en-US" sz="1200" dirty="0" smtClean="0">
                <a:solidFill>
                  <a:srgbClr val="0000FF"/>
                </a:solidFill>
              </a:rPr>
              <a:t>다음 페이지에 계속</a:t>
            </a:r>
            <a:r>
              <a:rPr lang="en-US" altLang="ko-KR" sz="1200" dirty="0" smtClean="0">
                <a:solidFill>
                  <a:srgbClr val="0000FF"/>
                </a:solidFill>
              </a:rPr>
              <a:t>)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/>
        </p:nvSpPr>
        <p:spPr>
          <a:xfrm>
            <a:off x="568902" y="3143044"/>
            <a:ext cx="8088312" cy="131645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계층형 쿼리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여러 행의 값을 한 행으로 표현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계층형 함수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532028" y="2873169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32" y="2452481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68902" y="2398506"/>
            <a:ext cx="414408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ko-KR" altLang="en-US" sz="2400" b="1" dirty="0" smtClean="0">
                <a:latin typeface="+mj-lt"/>
                <a:ea typeface="+mj-ea"/>
                <a:cs typeface="+mj-cs"/>
              </a:rPr>
              <a:t>계층 형 쿼리</a:t>
            </a:r>
            <a:r>
              <a:rPr lang="en-US" altLang="ko-KR" sz="2400" b="1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2400" b="1" dirty="0" err="1" smtClean="0">
                <a:latin typeface="굴림" charset="-127"/>
                <a:ea typeface="굴림" charset="-127"/>
              </a:rPr>
              <a:t>셀프</a:t>
            </a:r>
            <a:r>
              <a:rPr lang="ko-KR" altLang="en-US" sz="2400" b="1" dirty="0" smtClean="0">
                <a:latin typeface="굴림" charset="-127"/>
                <a:ea typeface="굴림" charset="-127"/>
              </a:rPr>
              <a:t> 조인 고급</a:t>
            </a:r>
            <a:r>
              <a:rPr lang="en-US" altLang="ko-KR" sz="2400" b="1" dirty="0" smtClean="0">
                <a:latin typeface="굴림" charset="-127"/>
                <a:ea typeface="굴림" charset="-127"/>
              </a:rPr>
              <a:t>)</a:t>
            </a:r>
            <a:endParaRPr kumimoji="0" lang="en-US" altLang="ko-KR" sz="2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계층형 쿼리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r>
              <a:rPr lang="en-US" altLang="ko-KR" sz="2800" b="1" smtClean="0"/>
              <a:t> </a:t>
            </a:r>
            <a:endParaRPr lang="en-US" altLang="ko-KR" sz="2800" b="1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9" y="1754979"/>
            <a:ext cx="7200000" cy="25971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2181" y="4347266"/>
            <a:ext cx="7127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LEVEL, A.EMPLOYEE_ID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A.FIRST_NAME,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A.SALARY,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A.MANAGER_ID, B.FIRST_NAME AS MANAGER_NAME</a:t>
            </a:r>
            <a:endParaRPr lang="en-US" altLang="ko-KR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A,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B</a:t>
            </a:r>
            <a:endParaRPr lang="en-US" altLang="ko-KR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WHERE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A.MANAGER_ID =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B.EMPLOYEE_ID (+)</a:t>
            </a:r>
            <a:endParaRPr lang="en-US" altLang="ko-KR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CONNECT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A.MANAGER_ID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= A.EMPLOYEE_ID</a:t>
            </a:r>
            <a:r>
              <a:rPr lang="en-US" altLang="ko-KR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418184"/>
            <a:ext cx="7200000" cy="1938744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417936"/>
            <a:ext cx="7200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상향식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직원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-&gt;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상위메니저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-&gt;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차 상위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메니저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...)</a:t>
            </a: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LEVEL, A.EMPLOYEE_ID, A.FIRST_NAME, A.SALARY,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A.MANAGER_ID, B.FIRST_NAME AS MANAGER_NAME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A, EMPLOYEES B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A.MANAGER_ID = B.EMPLOYEE_ID (+)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CONNECT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BY PRIOR A.MANAGER_ID = A.EMPLOYEE_ID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553765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계층형 쿼리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pic>
        <p:nvPicPr>
          <p:cNvPr id="11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97" y="3497536"/>
            <a:ext cx="72644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494384"/>
            <a:ext cx="7200000" cy="1938744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494136"/>
            <a:ext cx="7200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하향식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직원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-&gt;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하위 직원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-&gt;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차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하위 직원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...)</a:t>
            </a: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LEVEL, A.EMPLOYEE_ID, A.FIRST_NAME, A.SALARY,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A.MANAGER_ID, B.FIRST_NAME AS MANAGER_NAME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EMPLOYEES A, EMPLOYEES B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WHERE A.MANAGER_ID = B.EMPLOYEE_ID (+)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CONNECT BY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A.MANAGER_ID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= PRIOR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A.EMPLOYEE_ID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</p:txBody>
      </p:sp>
      <p:sp>
        <p:nvSpPr>
          <p:cNvPr id="12" name="Rectangle 444"/>
          <p:cNvSpPr>
            <a:spLocks noChangeArrowheads="1"/>
          </p:cNvSpPr>
          <p:nvPr/>
        </p:nvSpPr>
        <p:spPr bwMode="auto">
          <a:xfrm>
            <a:off x="238125" y="629965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계층형 쿼리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3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/3)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5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9005" y="3573736"/>
            <a:ext cx="4687573" cy="285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숫자형 처리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 함수를 이용한 처리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FIRST_NAME, LAST_NAME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SUM(SALARY)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GROUP BY FIRST_NAME, LAST_NAME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문자형 처리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상황에 따라 처리 방법이 다양함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그룹 함수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결과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ROW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의 수를 명확히 아는경우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- WMSYS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함수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(WM_CONCAT : 11g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까지 사용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오라클 함수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(LISTAGG–11g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이상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XMLAGG-10g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이상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 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계층형 함수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(SYS_CONNECT_BY_PATH)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여러 행의 값을 한 행으로 표현 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-85403" y="-1346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08391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3972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계층형 함수</a:t>
            </a:r>
            <a:endParaRPr lang="en-US" altLang="ko-KR" sz="2800" b="1" dirty="0"/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89" y="1752160"/>
            <a:ext cx="7200000" cy="240203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80699" y="4082703"/>
            <a:ext cx="7127992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LEVEL, EMPLOYEE_ID, MANAGER_ID, </a:t>
            </a:r>
            <a:endParaRPr lang="en-US" altLang="ko-KR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CONNECT_BY_ROOT(EMPLOYEE_ID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AS ROOT_ID, </a:t>
            </a:r>
            <a:endParaRPr lang="en-US" altLang="ko-KR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SUBSTR(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SYS_CONNECT_BY_PATH(FIRST_NAME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', ')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2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),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CONNECT_BY_ISCYCLE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CONNECT_BY_ISLEAF</a:t>
            </a:r>
          </a:p>
          <a:p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</a:t>
            </a:r>
          </a:p>
          <a:p>
            <a:r>
              <a:rPr lang="en-US" altLang="ko-KR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CONNECT 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NOCYCLE</a:t>
            </a:r>
            <a:r>
              <a:rPr lang="en-US" altLang="ko-KR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PRIOR MANAGER_ID = EMPLOYEE_ID;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일반 </a:t>
            </a:r>
            <a:r>
              <a:rPr lang="ko-KR" altLang="en-US" sz="1800" dirty="0" err="1" smtClean="0"/>
              <a:t>셀프조인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A.EMPLOYEE_ID, A.FIRST_NAME, A.SALARY, A.MANAGER_ID, B.FIRST_NAME AS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EMPLOYEE_ID;</a:t>
            </a:r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매니저가 누구인지 알아보는 경우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3450679"/>
            <a:ext cx="5915025" cy="27146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55776" y="4293097"/>
            <a:ext cx="3753125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4869159"/>
            <a:ext cx="3753125" cy="7833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55776" y="5805264"/>
            <a:ext cx="3753125" cy="3916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43013" y="4111383"/>
            <a:ext cx="279648" cy="2197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8" y="1610962"/>
            <a:ext cx="74011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(JOIN)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이란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?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여러 개의 테이블에서 원하는 자료를 조회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=&gt;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정규화로 나누어진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칼럼을 다시 모으는 것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사원번호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사원명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부서코드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부서명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관리자사원번호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를 </a:t>
            </a:r>
            <a:r>
              <a:rPr lang="ko-KR" altLang="en-US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조회 하려면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?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=&gt;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사원테이블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부서테이블을 이용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(JOIN)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개념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조인 연산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=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카티션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곱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+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선택 연산의 형태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EMPLOYEE_ID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A.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B.DEPARTMENT_ID, DEPARTMENT_NAME, B.MANAGER_ID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A, DEPARTMENTS B  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/*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카티션곱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*/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WHERE A.DEPARTMENT_ID=B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/*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선택연산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*/</a:t>
            </a:r>
            <a:endParaRPr lang="en-US" altLang="ko-KR" sz="2000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조인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(JOIN)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의 개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쿼리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정렬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A.MANAGER_ID, B.FIRST_NAME AS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</a:t>
            </a:r>
            <a:r>
              <a:rPr lang="en-US" altLang="ko-KR" sz="1800" dirty="0" smtClean="0">
                <a:solidFill>
                  <a:srgbClr val="FF0000"/>
                </a:solidFill>
              </a:rPr>
              <a:t>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CONNECT BY A.MANAGER_ID =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EMPLOYEE_ID;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3284984"/>
            <a:ext cx="5915025" cy="27146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55776" y="4127402"/>
            <a:ext cx="3753125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55776" y="4703464"/>
            <a:ext cx="3753125" cy="7833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55776" y="5639569"/>
            <a:ext cx="3753125" cy="3916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43013" y="3945688"/>
            <a:ext cx="279648" cy="21979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쿼리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다단계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</a:t>
            </a:r>
          </a:p>
          <a:p>
            <a:pPr>
              <a:buNone/>
            </a:pPr>
            <a:r>
              <a:rPr lang="en-US" altLang="ko-KR" sz="1800" dirty="0" smtClean="0"/>
              <a:t>	A.MANAGER_ID, B.FIRST_NAME AS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CONNECT BY </a:t>
            </a:r>
            <a:r>
              <a:rPr lang="en-US" altLang="ko-KR" sz="1800" dirty="0" smtClean="0">
                <a:solidFill>
                  <a:srgbClr val="0000FF"/>
                </a:solidFill>
              </a:rPr>
              <a:t>PRIOR</a:t>
            </a:r>
            <a:r>
              <a:rPr lang="en-US" altLang="ko-KR" sz="1800" dirty="0" smtClean="0">
                <a:solidFill>
                  <a:srgbClr val="FF0000"/>
                </a:solidFill>
              </a:rPr>
              <a:t> A.MANAGER_ID = A.EMPLOYEE_ID;	// </a:t>
            </a:r>
            <a:r>
              <a:rPr lang="ko-KR" altLang="en-US" sz="1800" dirty="0" smtClean="0">
                <a:solidFill>
                  <a:srgbClr val="FF0000"/>
                </a:solidFill>
              </a:rPr>
              <a:t>상향식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2890986"/>
            <a:ext cx="5581650" cy="35623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39224" y="3580841"/>
            <a:ext cx="3623601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34031" y="3733240"/>
            <a:ext cx="3623601" cy="4158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34031" y="4147871"/>
            <a:ext cx="3623601" cy="3612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34031" y="4516620"/>
            <a:ext cx="3623601" cy="5685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34031" y="5101392"/>
            <a:ext cx="3623601" cy="7758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</a:t>
            </a:r>
          </a:p>
          <a:p>
            <a:pPr>
              <a:buNone/>
            </a:pPr>
            <a:r>
              <a:rPr lang="en-US" altLang="ko-KR" sz="1800" dirty="0" smtClean="0"/>
              <a:t>	A.MANAGER_ID, B.FIRST_NAME AS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CONNECT BY A.MANAGER_ID = </a:t>
            </a:r>
            <a:r>
              <a:rPr lang="en-US" altLang="ko-KR" sz="1800" dirty="0" smtClean="0">
                <a:solidFill>
                  <a:srgbClr val="0000FF"/>
                </a:solidFill>
              </a:rPr>
              <a:t>PRIOR</a:t>
            </a:r>
            <a:r>
              <a:rPr lang="en-US" altLang="ko-KR" sz="1800" dirty="0" smtClean="0">
                <a:solidFill>
                  <a:srgbClr val="FF0000"/>
                </a:solidFill>
              </a:rPr>
              <a:t>  A.EMPLOYEE_ID;	// </a:t>
            </a:r>
            <a:r>
              <a:rPr lang="ko-KR" altLang="en-US" sz="1800" dirty="0" smtClean="0">
                <a:solidFill>
                  <a:srgbClr val="FF0000"/>
                </a:solidFill>
              </a:rPr>
              <a:t>하향식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 </a:t>
            </a:r>
            <a:r>
              <a:rPr lang="ko-KR" altLang="en-US" sz="1800" dirty="0" smtClean="0">
                <a:solidFill>
                  <a:srgbClr val="FF0000"/>
                </a:solidFill>
              </a:rPr>
              <a:t>계층 형 쿼리에서는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</a:t>
            </a:r>
            <a:r>
              <a:rPr lang="ko-KR" altLang="en-US" sz="1800" dirty="0" smtClean="0">
                <a:solidFill>
                  <a:srgbClr val="FF0000"/>
                </a:solidFill>
              </a:rPr>
              <a:t>가 중요한 역할을 한다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2838028"/>
            <a:ext cx="5581650" cy="3543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07904" y="3518426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56176" y="3518426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5" idx="1"/>
          </p:cNvCxnSpPr>
          <p:nvPr/>
        </p:nvCxnSpPr>
        <p:spPr>
          <a:xfrm>
            <a:off x="4545873" y="3590434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156175" y="3706150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4572001" y="3590434"/>
            <a:ext cx="1584174" cy="187724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3717032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64885" y="3904593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554582" y="3780331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725322" y="3913302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545873" y="3978937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73594" y="4096826"/>
            <a:ext cx="837969" cy="11323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36367" y="4100538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556918" y="4166173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42740" y="4301805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563291" y="4367440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53785" y="4489366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574336" y="4555001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751449" y="4679263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572000" y="4744898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760158" y="4857790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80709" y="4923425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751449" y="5041639"/>
            <a:ext cx="837969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572000" y="5107274"/>
            <a:ext cx="161030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 flipV="1">
            <a:off x="4572000" y="3978774"/>
            <a:ext cx="1584174" cy="187724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단일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A.MANAGER_ID, B.FIRST_NAME AS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AND LEVEL = 1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</a:t>
            </a:r>
            <a:r>
              <a:rPr lang="en-US" altLang="ko-KR" sz="1800" dirty="0" smtClean="0"/>
              <a:t> A.MANAGER_ID = A.EMPLOYEE_ID;</a:t>
            </a:r>
          </a:p>
          <a:p>
            <a:pPr>
              <a:buNone/>
            </a:pPr>
            <a:r>
              <a:rPr lang="en-US" altLang="ko-KR" sz="1800" dirty="0" smtClean="0"/>
              <a:t>-- LEVEL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인 내용만 보여진다</a:t>
            </a:r>
            <a:r>
              <a:rPr lang="en-US" altLang="ko-KR" sz="1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정렬</a:t>
            </a:r>
            <a:r>
              <a:rPr lang="en-US" altLang="ko-KR" sz="1800" dirty="0" smtClean="0"/>
              <a:t>(ORDER BY) </a:t>
            </a:r>
            <a:r>
              <a:rPr lang="ko-KR" altLang="en-US" sz="1800" dirty="0" smtClean="0"/>
              <a:t>계층구조가 없어진다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A.MANAGER_ID =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ORDER BY FIRST_NAME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정렬</a:t>
            </a:r>
            <a:r>
              <a:rPr lang="en-US" altLang="ko-KR" sz="1800" dirty="0" smtClean="0"/>
              <a:t>(ORDER SIBLINGS BY) </a:t>
            </a:r>
            <a:r>
              <a:rPr lang="ko-KR" altLang="en-US" sz="1800" dirty="0" smtClean="0"/>
              <a:t>알파벳 순으로 정렬됨과 계층적 나온다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A.EMPLOYEE_ID, A.FIRST_NAME, A.SALARY, </a:t>
            </a:r>
          </a:p>
          <a:p>
            <a:pPr>
              <a:buNone/>
            </a:pPr>
            <a:r>
              <a:rPr lang="en-US" altLang="ko-KR" sz="1800" dirty="0" smtClean="0"/>
              <a:t>	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/>
              <a:t>A.MANAGER_ID = PRIOR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ORDER SIBLINGS BY FIRST_NAME;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익히기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상향식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</a:t>
            </a:r>
            <a:r>
              <a:rPr lang="en-US" altLang="ko-KR" sz="1800" dirty="0" smtClean="0"/>
              <a:t> A.MANAGER_ID = A.EMPLOYEE_ID;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익히기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상향식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조건주기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A.EMPLOYEE_ID, A.FIRST_NAME, A.SALARY, 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START WITH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a.manager_id</a:t>
            </a:r>
            <a:r>
              <a:rPr lang="en-US" altLang="ko-KR" sz="1800" dirty="0" smtClean="0">
                <a:solidFill>
                  <a:srgbClr val="FF0000"/>
                </a:solidFill>
              </a:rPr>
              <a:t> is not null – </a:t>
            </a:r>
            <a:r>
              <a:rPr lang="ko-KR" altLang="en-US" sz="1800" dirty="0" smtClean="0">
                <a:solidFill>
                  <a:srgbClr val="FF0000"/>
                </a:solidFill>
              </a:rPr>
              <a:t>매니저 아이디가 없는 사람은 배제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</a:t>
            </a:r>
            <a:r>
              <a:rPr lang="en-US" altLang="ko-KR" sz="1800" dirty="0" smtClean="0"/>
              <a:t> A.MANAGER_ID = A.EMPLOYEE_ID;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익히기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하향식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LEVEL</a:t>
            </a:r>
            <a:r>
              <a:rPr lang="en-US" altLang="ko-KR" sz="1800" dirty="0" smtClean="0"/>
              <a:t>, A.EMPLOYEE_ID, A.FIRST_NAME, A.SALARY, 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START WITH </a:t>
            </a:r>
            <a:r>
              <a:rPr lang="en-US" altLang="ko-KR" sz="1800" dirty="0" err="1" smtClean="0"/>
              <a:t>a.manager_id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is not null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/>
              <a:t>A.MANAGER_ID = 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</a:t>
            </a:r>
            <a:r>
              <a:rPr lang="en-US" altLang="ko-KR" sz="1800" dirty="0" smtClean="0"/>
              <a:t> A.EMPLOYEE_ID;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다단계 익히기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하향식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정렬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A.EMPLOYEE_ID, A.FIRST_NAME, A.SALARY, 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START WITH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a.manager_id</a:t>
            </a:r>
            <a:r>
              <a:rPr lang="en-US" altLang="ko-KR" sz="1800" dirty="0" smtClean="0">
                <a:solidFill>
                  <a:srgbClr val="FF0000"/>
                </a:solidFill>
              </a:rPr>
              <a:t> is not null – </a:t>
            </a:r>
            <a:r>
              <a:rPr lang="ko-KR" altLang="en-US" sz="1800" dirty="0" smtClean="0">
                <a:solidFill>
                  <a:srgbClr val="FF0000"/>
                </a:solidFill>
              </a:rPr>
              <a:t>매니저 아이디가 없는 사람은 배제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/>
              <a:t>A.MANAGER_ID = 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</a:t>
            </a:r>
            <a:r>
              <a:rPr lang="en-US" altLang="ko-KR" sz="1800" dirty="0" smtClean="0"/>
              <a:t>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SIBLINGS BY </a:t>
            </a:r>
            <a:r>
              <a:rPr lang="en-US" altLang="ko-KR" sz="1800" dirty="0" smtClean="0"/>
              <a:t>A.SALARY </a:t>
            </a:r>
            <a:r>
              <a:rPr lang="en-US" altLang="ko-KR" sz="1800" dirty="0" smtClean="0">
                <a:solidFill>
                  <a:srgbClr val="FF0000"/>
                </a:solidFill>
              </a:rPr>
              <a:t>DESC</a:t>
            </a:r>
            <a:r>
              <a:rPr lang="en-US" altLang="ko-KR" sz="1800" dirty="0" smtClean="0"/>
              <a:t>;	--</a:t>
            </a:r>
            <a:r>
              <a:rPr lang="ko-KR" altLang="en-US" sz="1800" dirty="0" smtClean="0"/>
              <a:t>역순으로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여러 행의 값을 한 행으로 표현하기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숫자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DEPARTMENT_ID, </a:t>
            </a:r>
            <a:r>
              <a:rPr lang="en-US" altLang="ko-KR" sz="1800" dirty="0" smtClean="0">
                <a:solidFill>
                  <a:srgbClr val="FF0000"/>
                </a:solidFill>
              </a:rPr>
              <a:t>SUM</a:t>
            </a:r>
            <a:r>
              <a:rPr lang="en-US" altLang="ko-KR" sz="1800" dirty="0" smtClean="0"/>
              <a:t>(SALARY)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GROUP BY </a:t>
            </a:r>
            <a:r>
              <a:rPr lang="en-US" altLang="ko-KR" sz="1800" dirty="0" smtClean="0"/>
              <a:t>DEPARTMENT_ID;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대상쿼리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DISTINCT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NAME	</a:t>
            </a:r>
            <a:r>
              <a:rPr lang="en-US" altLang="ko-KR" sz="1800" dirty="0" smtClean="0"/>
              <a:t>    -- </a:t>
            </a:r>
            <a:r>
              <a:rPr lang="en-US" altLang="ko-KR" sz="1800" dirty="0"/>
              <a:t>DISTINCT </a:t>
            </a:r>
            <a:r>
              <a:rPr lang="ko-KR" altLang="en-US" sz="1800" dirty="0" smtClean="0"/>
              <a:t>중복제거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FIRST_NAME IN ('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Lex</a:t>
            </a:r>
            <a:r>
              <a:rPr lang="en-US" altLang="ko-KR" sz="1800" dirty="0" smtClean="0">
                <a:solidFill>
                  <a:srgbClr val="FF0000"/>
                </a:solidFill>
              </a:rPr>
              <a:t>', '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Neena</a:t>
            </a:r>
            <a:r>
              <a:rPr lang="en-US" altLang="ko-KR" sz="1800" dirty="0" smtClean="0">
                <a:solidFill>
                  <a:srgbClr val="FF0000"/>
                </a:solidFill>
              </a:rPr>
              <a:t>', 'Steven')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NAME;</a:t>
            </a:r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--DECODE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CASE </a:t>
            </a:r>
            <a:r>
              <a:rPr lang="ko-KR" altLang="en-US" sz="1800" dirty="0" smtClean="0"/>
              <a:t>를 이용하여 </a:t>
            </a:r>
            <a:r>
              <a:rPr lang="ko-KR" altLang="en-US" sz="1800" dirty="0" err="1" smtClean="0"/>
              <a:t>컬럼</a:t>
            </a:r>
            <a:r>
              <a:rPr lang="ko-KR" altLang="en-US" sz="1800" dirty="0" smtClean="0"/>
              <a:t> 분리</a:t>
            </a:r>
          </a:p>
          <a:p>
            <a:pPr>
              <a:buNone/>
            </a:pPr>
            <a:r>
              <a:rPr lang="en-US" altLang="ko-KR" sz="1800" dirty="0" smtClean="0"/>
              <a:t>--DECODE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DECODE</a:t>
            </a:r>
            <a:r>
              <a:rPr lang="en-US" altLang="ko-KR" sz="1800" dirty="0" smtClean="0"/>
              <a:t>(NAME, 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NAME, '')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NAME1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DECODE</a:t>
            </a:r>
            <a:r>
              <a:rPr lang="en-US" altLang="ko-KR" sz="1800" dirty="0" smtClean="0"/>
              <a:t>(NAME,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NAME, '')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NAME2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DECODE</a:t>
            </a:r>
            <a:r>
              <a:rPr lang="en-US" altLang="ko-KR" sz="1800" dirty="0" smtClean="0"/>
              <a:t>(NAME, 'Steven', NAME, '')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NAME3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(</a:t>
            </a:r>
            <a:r>
              <a:rPr lang="en-US" altLang="ko-KR" sz="1800" dirty="0"/>
              <a:t>	 </a:t>
            </a:r>
            <a:r>
              <a:rPr lang="en-US" altLang="ko-KR" sz="1800" dirty="0" smtClean="0"/>
              <a:t>--</a:t>
            </a:r>
            <a:r>
              <a:rPr lang="ko-KR" altLang="en-US" sz="1800" dirty="0" smtClean="0"/>
              <a:t>서브 쿼리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일종의 테이블</a:t>
            </a:r>
            <a:r>
              <a:rPr lang="en-US" altLang="ko-KR" sz="1800" dirty="0" smtClean="0"/>
              <a:t>)					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	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('Lex',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)</a:t>
            </a:r>
            <a:r>
              <a:rPr lang="en-US" altLang="ko-KR" sz="1800" dirty="0" smtClean="0"/>
              <a:t>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--CASE</a:t>
            </a:r>
            <a:r>
              <a:rPr lang="ko-KR" altLang="en-US" sz="1800" dirty="0" smtClean="0"/>
              <a:t>문</a:t>
            </a:r>
            <a:r>
              <a:rPr lang="en-US" altLang="ko-KR" sz="1800" dirty="0" smtClean="0"/>
              <a:t>( XXX</a:t>
            </a:r>
            <a:r>
              <a:rPr lang="ko-KR" altLang="en-US" sz="1800" dirty="0" smtClean="0"/>
              <a:t>면 </a:t>
            </a:r>
            <a:r>
              <a:rPr lang="en-US" altLang="ko-KR" sz="1800" dirty="0" smtClean="0"/>
              <a:t>NAME </a:t>
            </a:r>
            <a:r>
              <a:rPr lang="ko-KR" altLang="en-US" sz="1800" dirty="0" smtClean="0"/>
              <a:t>으로 아니면 </a:t>
            </a:r>
            <a:r>
              <a:rPr lang="en-US" altLang="ko-KR" sz="1800" dirty="0" smtClean="0"/>
              <a:t>‘’ )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CASE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WHEN NAME </a:t>
            </a:r>
            <a:r>
              <a:rPr lang="en-US" altLang="ko-KR" sz="1800" dirty="0" smtClean="0"/>
              <a:t>= 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NAME1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CASE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WHEN NAME </a:t>
            </a:r>
            <a:r>
              <a:rPr lang="en-US" altLang="ko-KR" sz="1800" dirty="0" smtClean="0"/>
              <a:t>=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NAME2</a:t>
            </a:r>
          </a:p>
          <a:p>
            <a:pPr>
              <a:buNone/>
            </a:pPr>
            <a:r>
              <a:rPr lang="en-US" altLang="ko-KR" sz="1800" dirty="0" smtClean="0"/>
              <a:t>     , </a:t>
            </a:r>
            <a:r>
              <a:rPr lang="en-US" altLang="ko-KR" sz="1800" dirty="0" smtClean="0">
                <a:solidFill>
                  <a:srgbClr val="FF0000"/>
                </a:solidFill>
              </a:rPr>
              <a:t>CASE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WHEN NAME </a:t>
            </a:r>
            <a:r>
              <a:rPr lang="en-US" altLang="ko-KR" sz="1800" dirty="0" smtClean="0"/>
              <a:t>= 'Steven'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NAME3</a:t>
            </a:r>
          </a:p>
          <a:p>
            <a:pPr>
              <a:buNone/>
            </a:pPr>
            <a:r>
              <a:rPr lang="en-US" altLang="ko-KR" sz="1800" dirty="0" smtClean="0"/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26" y="690263"/>
            <a:ext cx="2908044" cy="1792379"/>
          </a:xfrm>
          <a:prstGeom prst="rect">
            <a:avLst/>
          </a:prstGeom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78" y="3118535"/>
            <a:ext cx="6401355" cy="3334801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330" y="690263"/>
            <a:ext cx="3231160" cy="96934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334978" y="764704"/>
            <a:ext cx="6255904" cy="16561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34978" y="4452556"/>
            <a:ext cx="6255904" cy="1397180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2027807" y="413264"/>
            <a:ext cx="122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+mn-ea"/>
              </a:rPr>
              <a:t>&lt;</a:t>
            </a:r>
            <a:r>
              <a:rPr lang="ko-KR" altLang="en-US" sz="1200" smtClean="0">
                <a:latin typeface="+mn-ea"/>
              </a:rPr>
              <a:t>사원 테이블</a:t>
            </a:r>
            <a:r>
              <a:rPr lang="en-US" altLang="ko-KR" sz="1200" smtClean="0">
                <a:latin typeface="+mn-ea"/>
              </a:rPr>
              <a:t>&gt;</a:t>
            </a:r>
            <a:endParaRPr lang="ko-KR" altLang="en-US" sz="1200" dirty="0"/>
          </a:p>
        </p:txBody>
      </p:sp>
      <p:sp>
        <p:nvSpPr>
          <p:cNvPr id="16" name="TextBox 18"/>
          <p:cNvSpPr txBox="1"/>
          <p:nvPr/>
        </p:nvSpPr>
        <p:spPr>
          <a:xfrm>
            <a:off x="5251385" y="413264"/>
            <a:ext cx="122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latin typeface="+mn-ea"/>
              </a:rPr>
              <a:t>&lt;</a:t>
            </a:r>
            <a:r>
              <a:rPr lang="ko-KR" altLang="en-US" sz="1200" smtClean="0">
                <a:latin typeface="+mn-ea"/>
              </a:rPr>
              <a:t>부서 테이블</a:t>
            </a:r>
            <a:r>
              <a:rPr lang="en-US" altLang="ko-KR" sz="1200" smtClean="0">
                <a:latin typeface="+mn-ea"/>
              </a:rPr>
              <a:t>&gt;</a:t>
            </a:r>
            <a:endParaRPr lang="ko-KR" altLang="en-US" sz="1200" dirty="0"/>
          </a:p>
        </p:txBody>
      </p:sp>
      <p:sp>
        <p:nvSpPr>
          <p:cNvPr id="17" name="폭발 1 16"/>
          <p:cNvSpPr/>
          <p:nvPr/>
        </p:nvSpPr>
        <p:spPr>
          <a:xfrm>
            <a:off x="7214582" y="4694126"/>
            <a:ext cx="1286508" cy="1008113"/>
          </a:xfrm>
          <a:prstGeom prst="irregularSeal1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>
              <a:latin typeface="+mn-ea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431570" y="50313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smtClean="0">
                <a:solidFill>
                  <a:srgbClr val="C00000"/>
                </a:solidFill>
              </a:rPr>
              <a:t>선택연산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09462" y="4452555"/>
            <a:ext cx="1803122" cy="139369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603230" y="2474270"/>
            <a:ext cx="1296144" cy="695161"/>
          </a:xfrm>
          <a:prstGeom prst="downArrow">
            <a:avLst>
              <a:gd name="adj1" fmla="val 6494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3836469" y="260440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FF0000"/>
                </a:solidFill>
                <a:latin typeface="+mn-ea"/>
              </a:rPr>
              <a:t>카티션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</a:rPr>
              <a:t> 곱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 함수를 이용하여 여러 개의 행을 하나의 행으로 바꿔준다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>
                <a:solidFill>
                  <a:srgbClr val="FF0000"/>
                </a:solidFill>
              </a:rPr>
              <a:t>MAX(NAME1) || ', ' || MAX(NAME2) || ', '|| MAX(NAME3) AS NAME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CASE WHEN </a:t>
            </a:r>
            <a:r>
              <a:rPr lang="en-US" altLang="ko-KR" sz="1800" dirty="0" smtClean="0"/>
              <a:t>NAME = 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NAME1</a:t>
            </a:r>
          </a:p>
          <a:p>
            <a:pPr>
              <a:buNone/>
            </a:pPr>
            <a:r>
              <a:rPr lang="en-US" altLang="ko-KR" sz="1800" dirty="0" smtClean="0"/>
              <a:t>         , </a:t>
            </a:r>
            <a:r>
              <a:rPr lang="en-US" altLang="ko-KR" sz="1800" dirty="0" smtClean="0">
                <a:solidFill>
                  <a:srgbClr val="0000FF"/>
                </a:solidFill>
              </a:rPr>
              <a:t>CASE WHEN </a:t>
            </a:r>
            <a:r>
              <a:rPr lang="en-US" altLang="ko-KR" sz="1800" dirty="0" smtClean="0"/>
              <a:t>NAME =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NAME2</a:t>
            </a:r>
          </a:p>
          <a:p>
            <a:pPr>
              <a:buNone/>
            </a:pPr>
            <a:r>
              <a:rPr lang="en-US" altLang="ko-KR" sz="1800" dirty="0" smtClean="0"/>
              <a:t>         , </a:t>
            </a:r>
            <a:r>
              <a:rPr lang="en-US" altLang="ko-KR" sz="1800" dirty="0" smtClean="0">
                <a:solidFill>
                  <a:srgbClr val="0000FF"/>
                </a:solidFill>
              </a:rPr>
              <a:t>CASE WHEN </a:t>
            </a:r>
            <a:r>
              <a:rPr lang="en-US" altLang="ko-KR" sz="1800" dirty="0" smtClean="0"/>
              <a:t>NAME = 'Steven' </a:t>
            </a:r>
            <a:r>
              <a:rPr lang="en-US" altLang="ko-KR" sz="1800" dirty="0" smtClean="0">
                <a:solidFill>
                  <a:srgbClr val="0000FF"/>
                </a:solidFill>
              </a:rPr>
              <a:t>THEN NAME ELSE </a:t>
            </a:r>
            <a:r>
              <a:rPr lang="en-US" altLang="ko-KR" sz="1800" dirty="0" smtClean="0"/>
              <a:t>'' END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NAME3</a:t>
            </a:r>
          </a:p>
          <a:p>
            <a:pPr>
              <a:buNone/>
            </a:pPr>
            <a:r>
              <a:rPr lang="en-US" altLang="ko-KR" sz="1800" dirty="0" smtClean="0"/>
              <a:t>    FROM</a:t>
            </a:r>
          </a:p>
          <a:p>
            <a:pPr>
              <a:buNone/>
            </a:pPr>
            <a:r>
              <a:rPr lang="en-US" altLang="ko-KR" sz="1800" dirty="0" smtClean="0"/>
              <a:t>    (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AS NAME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    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)</a:t>
            </a:r>
            <a:r>
              <a:rPr lang="en-US" altLang="ko-KR" sz="1800" dirty="0" smtClean="0"/>
              <a:t>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--&gt; 11g </a:t>
            </a:r>
            <a:r>
              <a:rPr lang="ko-KR" altLang="en-US" sz="1800" dirty="0" smtClean="0">
                <a:solidFill>
                  <a:srgbClr val="FF0000"/>
                </a:solidFill>
              </a:rPr>
              <a:t>부터 사용하는 </a:t>
            </a:r>
            <a:r>
              <a:rPr lang="en-US" altLang="ko-KR" sz="1800" dirty="0" smtClean="0">
                <a:solidFill>
                  <a:srgbClr val="FF0000"/>
                </a:solidFill>
              </a:rPr>
              <a:t>LISTAGG </a:t>
            </a:r>
            <a:r>
              <a:rPr lang="ko-KR" altLang="en-US" sz="1800" dirty="0" smtClean="0">
                <a:solidFill>
                  <a:srgbClr val="FF0000"/>
                </a:solidFill>
              </a:rPr>
              <a:t>함수 사용</a:t>
            </a:r>
            <a:r>
              <a:rPr lang="en-US" altLang="ko-KR" sz="1800" dirty="0" smtClean="0">
                <a:solidFill>
                  <a:srgbClr val="FF0000"/>
                </a:solidFill>
              </a:rPr>
              <a:t>(11g </a:t>
            </a:r>
            <a:r>
              <a:rPr lang="ko-KR" altLang="en-US" sz="1800" dirty="0" smtClean="0">
                <a:solidFill>
                  <a:srgbClr val="FF0000"/>
                </a:solidFill>
              </a:rPr>
              <a:t>에서는 </a:t>
            </a:r>
            <a:r>
              <a:rPr lang="en-US" altLang="ko-KR" sz="1800" dirty="0" smtClean="0">
                <a:solidFill>
                  <a:srgbClr val="FF0000"/>
                </a:solidFill>
              </a:rPr>
              <a:t>4000byte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넘을때</a:t>
            </a:r>
            <a:r>
              <a:rPr lang="ko-KR" altLang="en-US" sz="1800" dirty="0" smtClean="0">
                <a:solidFill>
                  <a:srgbClr val="FF0000"/>
                </a:solidFill>
              </a:rPr>
              <a:t> 문제 발생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LISTAGG</a:t>
            </a:r>
            <a:r>
              <a:rPr lang="en-US" altLang="ko-KR" sz="1800" dirty="0" smtClean="0"/>
              <a:t>(NAME, ', ') </a:t>
            </a:r>
            <a:r>
              <a:rPr lang="en-US" altLang="ko-KR" sz="1800" dirty="0" smtClean="0">
                <a:solidFill>
                  <a:srgbClr val="0000FF"/>
                </a:solidFill>
              </a:rPr>
              <a:t>WITHIN GROUP 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AS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 </a:t>
            </a:r>
            <a:r>
              <a:rPr lang="en-US" altLang="ko-KR" sz="1800" dirty="0" smtClean="0"/>
              <a:t>FIRST_NAME IN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); 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--&gt; XMLAGG </a:t>
            </a:r>
            <a:r>
              <a:rPr lang="ko-KR" altLang="en-US" sz="1800" dirty="0" smtClean="0">
                <a:solidFill>
                  <a:srgbClr val="FF0000"/>
                </a:solidFill>
              </a:rPr>
              <a:t>사용 방법</a:t>
            </a:r>
            <a:r>
              <a:rPr lang="en-US" altLang="ko-KR" sz="1800" dirty="0" smtClean="0">
                <a:solidFill>
                  <a:srgbClr val="FF0000"/>
                </a:solidFill>
              </a:rPr>
              <a:t>(10g</a:t>
            </a:r>
            <a:r>
              <a:rPr lang="ko-KR" altLang="en-US" sz="1800" dirty="0" smtClean="0">
                <a:solidFill>
                  <a:srgbClr val="FF0000"/>
                </a:solidFill>
              </a:rPr>
              <a:t>부터 사용가능 </a:t>
            </a:r>
            <a:r>
              <a:rPr lang="en-US" altLang="ko-KR" sz="1800" dirty="0" smtClean="0">
                <a:solidFill>
                  <a:srgbClr val="FF0000"/>
                </a:solidFill>
              </a:rPr>
              <a:t>- 4000byte </a:t>
            </a:r>
            <a:r>
              <a:rPr lang="ko-KR" altLang="en-US" sz="1800" dirty="0" smtClean="0">
                <a:solidFill>
                  <a:srgbClr val="FF0000"/>
                </a:solidFill>
              </a:rPr>
              <a:t>이상도 가능하나 성능에서 문제 발생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SUBSTR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XMLAGG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XMLELEMENT</a:t>
            </a:r>
            <a:r>
              <a:rPr lang="en-US" altLang="ko-KR" sz="1800" dirty="0" smtClean="0"/>
              <a:t>(IMSI, ', ', NAME)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NAME).Extract('//text()'), 2)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DISTINCT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--&gt; </a:t>
            </a:r>
            <a:r>
              <a:rPr lang="ko-KR" altLang="en-US" sz="1800" dirty="0" smtClean="0"/>
              <a:t>계층 함수로 값을 구하기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구조 만들기</a:t>
            </a:r>
            <a:r>
              <a:rPr lang="en-US" altLang="ko-KR" sz="1800" dirty="0" smtClean="0"/>
              <a:t>(SYS_CONNECT_BY_PATH 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SYS_CONNECT_BY_PATH</a:t>
            </a:r>
            <a:r>
              <a:rPr lang="en-US" altLang="ko-KR" sz="1800" dirty="0" smtClean="0"/>
              <a:t>(NAME, ', '),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ROWNUM AS </a:t>
            </a:r>
            <a:r>
              <a:rPr lang="en-US" altLang="ko-KR" sz="1800" dirty="0" smtClean="0"/>
              <a:t>ROW_ID, </a:t>
            </a:r>
            <a:r>
              <a:rPr lang="en-US" altLang="ko-KR" sz="1800" dirty="0" smtClean="0">
                <a:solidFill>
                  <a:srgbClr val="0000FF"/>
                </a:solidFill>
              </a:rPr>
              <a:t>ROWNUM</a:t>
            </a:r>
            <a:r>
              <a:rPr lang="en-US" altLang="ko-KR" sz="1800" dirty="0" smtClean="0"/>
              <a:t> - 1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P_ROW_ID,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    (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IN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    )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ROW_ID = P_ROW_ID;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구조 만들기</a:t>
            </a:r>
            <a:r>
              <a:rPr lang="en-US" altLang="ko-KR" sz="1800" dirty="0" smtClean="0"/>
              <a:t>(SYS_CONNECT_BY_PATH </a:t>
            </a:r>
            <a:r>
              <a:rPr lang="ko-KR" altLang="en-US" sz="1800" dirty="0" smtClean="0"/>
              <a:t>확인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조건 부여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SYS_CONNECT_BY_PATH</a:t>
            </a:r>
            <a:r>
              <a:rPr lang="en-US" altLang="ko-KR" sz="1800" dirty="0"/>
              <a:t>(NAME, ', '), NAME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/>
              <a:t>(</a:t>
            </a:r>
          </a:p>
          <a:p>
            <a:pPr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0000FF"/>
                </a:solidFill>
              </a:rPr>
              <a:t>SELECT ROWNUM AS </a:t>
            </a:r>
            <a:r>
              <a:rPr lang="en-US" altLang="ko-KR" sz="1800" dirty="0"/>
              <a:t>ROW_ID, </a:t>
            </a:r>
            <a:r>
              <a:rPr lang="en-US" altLang="ko-KR" sz="1800" dirty="0">
                <a:solidFill>
                  <a:srgbClr val="0000FF"/>
                </a:solidFill>
              </a:rPr>
              <a:t>ROWNUM</a:t>
            </a:r>
            <a:r>
              <a:rPr lang="en-US" altLang="ko-KR" sz="1800" dirty="0"/>
              <a:t> - 1 </a:t>
            </a:r>
            <a:r>
              <a:rPr lang="en-US" altLang="ko-KR" sz="1800" dirty="0">
                <a:solidFill>
                  <a:srgbClr val="0000FF"/>
                </a:solidFill>
              </a:rPr>
              <a:t>AS</a:t>
            </a:r>
            <a:r>
              <a:rPr lang="en-US" altLang="ko-KR" sz="1800" dirty="0"/>
              <a:t> P_ROW_ID, NAME</a:t>
            </a:r>
          </a:p>
          <a:p>
            <a:pPr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/>
              <a:t>    (</a:t>
            </a:r>
          </a:p>
          <a:p>
            <a:pPr>
              <a:buNone/>
            </a:pPr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/>
              <a:t>FIRST_NAME </a:t>
            </a:r>
            <a:r>
              <a:rPr lang="en-US" altLang="ko-KR" sz="1800" dirty="0">
                <a:solidFill>
                  <a:srgbClr val="0000FF"/>
                </a:solidFill>
              </a:rPr>
              <a:t>AS</a:t>
            </a:r>
            <a:r>
              <a:rPr lang="en-US" altLang="ko-KR" sz="1800" dirty="0"/>
              <a:t> NAME</a:t>
            </a:r>
          </a:p>
          <a:p>
            <a:pPr>
              <a:buNone/>
            </a:pPr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rgbClr val="0000FF"/>
                </a:solidFill>
              </a:rPr>
              <a:t>FROM </a:t>
            </a:r>
            <a:r>
              <a:rPr lang="en-US" altLang="ko-KR" sz="1800" dirty="0"/>
              <a:t>EMPLOYEES</a:t>
            </a:r>
          </a:p>
          <a:p>
            <a:pPr>
              <a:buNone/>
            </a:pPr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rgbClr val="0000FF"/>
                </a:solidFill>
              </a:rPr>
              <a:t>WHERE</a:t>
            </a:r>
            <a:r>
              <a:rPr lang="en-US" altLang="ko-KR" sz="1800" dirty="0"/>
              <a:t> FIRST_NAME IN ('Lex', '</a:t>
            </a:r>
            <a:r>
              <a:rPr lang="en-US" altLang="ko-KR" sz="1800" dirty="0" err="1"/>
              <a:t>Neena</a:t>
            </a:r>
            <a:r>
              <a:rPr lang="en-US" altLang="ko-KR" sz="1800" dirty="0"/>
              <a:t>', 'Steven')</a:t>
            </a:r>
          </a:p>
          <a:p>
            <a:pPr>
              <a:buNone/>
            </a:pPr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rgbClr val="0000FF"/>
                </a:solidFill>
              </a:rPr>
              <a:t>ORDER BY </a:t>
            </a:r>
            <a:r>
              <a:rPr lang="en-US" altLang="ko-KR" sz="1800" dirty="0"/>
              <a:t>NAME</a:t>
            </a:r>
          </a:p>
          <a:p>
            <a:pPr>
              <a:buNone/>
            </a:pPr>
            <a:r>
              <a:rPr lang="en-US" altLang="ko-KR" sz="1800" dirty="0"/>
              <a:t>    )</a:t>
            </a:r>
          </a:p>
          <a:p>
            <a:pPr>
              <a:buNone/>
            </a:pPr>
            <a:r>
              <a:rPr lang="en-US" altLang="ko-KR" sz="1800" dirty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START WITH ROW_ID = 1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</a:t>
            </a:r>
            <a:r>
              <a:rPr lang="en-US" altLang="ko-KR" sz="1800" dirty="0" smtClean="0"/>
              <a:t> ROW_ID = P_ROW_ID;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그룹함수로 </a:t>
            </a:r>
            <a:r>
              <a:rPr lang="ko-KR" altLang="en-US" sz="1800" dirty="0" err="1" smtClean="0"/>
              <a:t>한줄로</a:t>
            </a:r>
            <a:r>
              <a:rPr lang="ko-KR" altLang="en-US" sz="1800" dirty="0" smtClean="0"/>
              <a:t> 바꾸기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MAX</a:t>
            </a:r>
            <a:r>
              <a:rPr lang="en-US" altLang="ko-KR" sz="1800" dirty="0" smtClean="0"/>
              <a:t>(SYS_CONNECT_BY_PATH(NAME, ', '))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ROWNUM AS </a:t>
            </a:r>
            <a:r>
              <a:rPr lang="en-US" altLang="ko-KR" sz="1800" dirty="0" smtClean="0"/>
              <a:t>ROWCNT,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    (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    )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START WITH </a:t>
            </a:r>
            <a:r>
              <a:rPr lang="en-US" altLang="ko-KR" sz="1800" dirty="0" smtClean="0"/>
              <a:t>ROWCNT = 1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CONNECT BY PRIOR ROWCNT = ROWCNT-1;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원하는 내용으로 만들기 위해 잘라내기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SUBSTR(</a:t>
            </a:r>
            <a:r>
              <a:rPr lang="en-US" altLang="ko-KR" sz="1800" dirty="0" smtClean="0"/>
              <a:t>MAX(SYS_CONNECT_BY_PATH(NAME, ', ')), </a:t>
            </a:r>
            <a:r>
              <a:rPr lang="en-US" altLang="ko-KR" sz="1800" dirty="0" smtClean="0">
                <a:solidFill>
                  <a:srgbClr val="FF0000"/>
                </a:solidFill>
              </a:rPr>
              <a:t>2)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 </a:t>
            </a:r>
            <a:r>
              <a:rPr lang="en-US" altLang="ko-KR" sz="1800" dirty="0" smtClean="0">
                <a:solidFill>
                  <a:srgbClr val="0000FF"/>
                </a:solidFill>
              </a:rPr>
              <a:t>AS </a:t>
            </a:r>
            <a:r>
              <a:rPr lang="en-US" altLang="ko-KR" sz="1800" dirty="0" smtClean="0"/>
              <a:t>ROWCNT,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    (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DISTINCT </a:t>
            </a:r>
            <a:r>
              <a:rPr lang="en-US" altLang="ko-KR" sz="1800" dirty="0" smtClean="0"/>
              <a:t>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IN</a:t>
            </a:r>
            <a:r>
              <a:rPr lang="en-US" altLang="ko-KR" sz="1800" dirty="0" smtClean="0"/>
              <a:t> ('</a:t>
            </a:r>
            <a:r>
              <a:rPr lang="en-US" altLang="ko-KR" sz="1800" dirty="0" err="1" smtClean="0"/>
              <a:t>Lex</a:t>
            </a:r>
            <a:r>
              <a:rPr lang="en-US" altLang="ko-KR" sz="1800" dirty="0" smtClean="0"/>
              <a:t>', '</a:t>
            </a:r>
            <a:r>
              <a:rPr lang="en-US" altLang="ko-KR" sz="1800" dirty="0" err="1" smtClean="0"/>
              <a:t>Neena</a:t>
            </a:r>
            <a:r>
              <a:rPr lang="en-US" altLang="ko-KR" sz="1800" dirty="0" smtClean="0"/>
              <a:t>', 'Steven')</a:t>
            </a:r>
          </a:p>
          <a:p>
            <a:pPr>
              <a:buNone/>
            </a:pPr>
            <a:r>
              <a:rPr lang="en-US" altLang="ko-KR" sz="1800" dirty="0" smtClean="0"/>
              <a:t>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NAME</a:t>
            </a:r>
          </a:p>
          <a:p>
            <a:pPr>
              <a:buNone/>
            </a:pPr>
            <a:r>
              <a:rPr lang="en-US" altLang="ko-KR" sz="1800" dirty="0" smtClean="0"/>
              <a:t>    )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START WITH </a:t>
            </a:r>
            <a:r>
              <a:rPr lang="en-US" altLang="ko-KR" sz="1800" dirty="0" smtClean="0"/>
              <a:t>ROWCNT = 1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</a:t>
            </a:r>
            <a:r>
              <a:rPr lang="en-US" altLang="ko-KR" sz="1800" dirty="0" smtClean="0"/>
              <a:t> ROWCNT = ROWCNT-1;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묶음 그룹으로 나열하기</a:t>
            </a:r>
          </a:p>
          <a:p>
            <a:pPr>
              <a:buNone/>
            </a:pPr>
            <a:r>
              <a:rPr lang="en-US" altLang="ko-KR" sz="1800" dirty="0" smtClean="0"/>
              <a:t>--0.LISTAGG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LISTAGG</a:t>
            </a:r>
            <a:r>
              <a:rPr lang="en-US" altLang="ko-KR" sz="1800" dirty="0" smtClean="0"/>
              <a:t>(FIRST_NAME, ', ') </a:t>
            </a:r>
            <a:r>
              <a:rPr lang="en-US" altLang="ko-KR" sz="1800" dirty="0" smtClean="0">
                <a:solidFill>
                  <a:srgbClr val="0000FF"/>
                </a:solidFill>
              </a:rPr>
              <a:t>WITHIN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GROUP</a:t>
            </a:r>
            <a:r>
              <a:rPr lang="en-US" altLang="ko-KR" sz="1800" dirty="0" smtClean="0"/>
              <a:t> (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GROUP BY </a:t>
            </a:r>
            <a:r>
              <a:rPr lang="en-US" altLang="ko-KR" sz="1800" dirty="0" smtClean="0"/>
              <a:t>MANAGER_ID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--1.</a:t>
            </a:r>
            <a:r>
              <a:rPr lang="ko-KR" altLang="en-US" sz="1800" dirty="0" smtClean="0"/>
              <a:t>기본쿼리 구하기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MANAGER_ID, FIRST_NAME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NULLS FIRST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--2.ROW_NUMBER() </a:t>
            </a:r>
            <a:r>
              <a:rPr lang="ko-KR" altLang="en-US" sz="1800" dirty="0" smtClean="0"/>
              <a:t>윈도우 함수를 이용하여 </a:t>
            </a:r>
            <a:r>
              <a:rPr lang="en-US" altLang="ko-KR" sz="1800" dirty="0" smtClean="0"/>
              <a:t>ROWCNT </a:t>
            </a:r>
            <a:r>
              <a:rPr lang="ko-KR" altLang="en-US" sz="1800" dirty="0" smtClean="0"/>
              <a:t>구하여 정렬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ROW_NUMBER</a:t>
            </a:r>
            <a:r>
              <a:rPr lang="en-US" altLang="ko-KR" sz="1800" dirty="0" smtClean="0"/>
              <a:t>()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OVER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0000FF"/>
                </a:solidFill>
              </a:rPr>
              <a:t>PARTITION BY</a:t>
            </a:r>
            <a:r>
              <a:rPr lang="en-US" altLang="ko-KR" sz="1800" dirty="0" smtClean="0"/>
              <a:t> 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FIRST_NAME)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	AS</a:t>
            </a:r>
            <a:r>
              <a:rPr lang="en-US" altLang="ko-KR" sz="1800" dirty="0" smtClean="0"/>
              <a:t> ROWCNT, MANAGER_ID, 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MANAGER_ID, FIRST_NAME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8" y="1610962"/>
            <a:ext cx="75440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FROM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절에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데이블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마다 조인관계를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JOIN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과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ON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으로 표현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A.DEPARTMENT_ID,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B.DEPARTMENT_ID, DEPARTMENT_NAME,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A.DEPARTMENT_ID=B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오라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절에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조인에 관련된 테이블 나열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WHERE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절에 조인관계 선언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A.DEPARTMENT_ID,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B.DEPARTMENT_ID, DEPARTMENT_NAME,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A.DEPARTMENT_ID=B</a:t>
            </a:r>
            <a:r>
              <a:rPr lang="en-US" altLang="ko-KR" sz="2000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조인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(JOIN)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의 구현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571868" y="2740747"/>
            <a:ext cx="714380" cy="57150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180571" y="5383953"/>
            <a:ext cx="357190" cy="35719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536768" y="3054392"/>
            <a:ext cx="714380" cy="57150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74708" y="5483284"/>
            <a:ext cx="714380" cy="57150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1" idx="4"/>
            <a:endCxn id="13" idx="0"/>
          </p:cNvCxnSpPr>
          <p:nvPr/>
        </p:nvCxnSpPr>
        <p:spPr>
          <a:xfrm rot="5400000">
            <a:off x="2608261" y="4063156"/>
            <a:ext cx="2071702" cy="5698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5" idx="4"/>
            <a:endCxn id="16" idx="0"/>
          </p:cNvCxnSpPr>
          <p:nvPr/>
        </p:nvCxnSpPr>
        <p:spPr>
          <a:xfrm rot="5400000">
            <a:off x="884234" y="4473560"/>
            <a:ext cx="1857388" cy="1620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--2.</a:t>
            </a:r>
            <a:r>
              <a:rPr lang="ko-KR" altLang="en-US" sz="1800" dirty="0" smtClean="0"/>
              <a:t>윈도우 함수 없이 </a:t>
            </a:r>
            <a:r>
              <a:rPr lang="en-US" altLang="ko-KR" sz="1800" dirty="0" smtClean="0"/>
              <a:t>ROWCNT </a:t>
            </a:r>
            <a:r>
              <a:rPr lang="ko-KR" altLang="en-US" sz="1800" dirty="0" smtClean="0"/>
              <a:t>구하여 정렬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ROWNUM - CNT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ROWCNT</a:t>
            </a:r>
            <a:r>
              <a:rPr lang="en-US" altLang="ko-KR" sz="1800" dirty="0" smtClean="0"/>
              <a:t>, MANAGER_ID,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MANAGER_ID, FIRST_NAME, </a:t>
            </a:r>
          </a:p>
          <a:p>
            <a:pPr>
              <a:buNone/>
            </a:pPr>
            <a:r>
              <a:rPr lang="en-US" altLang="ko-KR" sz="1800" dirty="0" smtClean="0"/>
              <a:t>		(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COUNT(*)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B 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NVL(B.MANAGER_ID, 0) &lt; NVL(A.MANAGER_ID, 0))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			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CNT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EMPLOYEES A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MANAGER_ID NULLS FIRST, FIRST_NAME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--3.</a:t>
            </a:r>
            <a:r>
              <a:rPr lang="ko-KR" altLang="en-US" sz="1400" dirty="0" err="1" smtClean="0"/>
              <a:t>계층형</a:t>
            </a:r>
            <a:r>
              <a:rPr lang="ko-KR" altLang="en-US" sz="1400" dirty="0" smtClean="0"/>
              <a:t> 구하기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SELECT LEVEL, ROWCNT, MANAGER_ID, NAME, SYS_CONNECT_BY_PATH(NAME, ',')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ROWNUM - CNT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ROWCNT, MANAGER_ID, FIRST_NAME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NAME</a:t>
            </a:r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/>
              <a:t>    (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MANAGER_ID, FIRST_NAME, </a:t>
            </a:r>
          </a:p>
          <a:p>
            <a:pPr>
              <a:buNone/>
            </a:pPr>
            <a:r>
              <a:rPr lang="en-US" altLang="ko-KR" sz="1400" dirty="0" smtClean="0"/>
              <a:t>		(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COUNT(*)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B 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0000FF"/>
                </a:solidFill>
              </a:rPr>
              <a:t>WHERE</a:t>
            </a:r>
            <a:r>
              <a:rPr lang="en-US" altLang="ko-KR" sz="1400" dirty="0" smtClean="0"/>
              <a:t> NVL(B.MANAGER_ID, 0) &lt; NVL(A.MANAGER_ID, 0))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CNT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A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400" dirty="0" smtClean="0"/>
              <a:t>MANAGER_ID NULLS FIRST, FIRST_NAME</a:t>
            </a:r>
          </a:p>
          <a:p>
            <a:pPr>
              <a:buNone/>
            </a:pPr>
            <a:r>
              <a:rPr lang="en-US" altLang="ko-KR" sz="1400" dirty="0" smtClean="0"/>
              <a:t>    )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START WITH ROWCNT = 1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CONNECT BY PRIOR ROWCNT = ROWCNT -1 AND PRIOR MANAGER_ID = MANAGER_ID;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57224" y="1928802"/>
            <a:ext cx="6715172" cy="250033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72330" y="164305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이전 부분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--4.</a:t>
            </a:r>
            <a:r>
              <a:rPr lang="ko-KR" altLang="en-US" sz="1400" dirty="0" smtClean="0"/>
              <a:t>원하는 내용으로 추출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그룹 함수로 가장 큰 값 구하기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400" dirty="0" smtClean="0"/>
              <a:t>MANAGER_ID, </a:t>
            </a:r>
            <a:r>
              <a:rPr lang="en-US" altLang="ko-KR" sz="1400" dirty="0" smtClean="0">
                <a:solidFill>
                  <a:srgbClr val="FF0000"/>
                </a:solidFill>
              </a:rPr>
              <a:t>MAX(</a:t>
            </a:r>
            <a:r>
              <a:rPr lang="en-US" altLang="ko-KR" sz="1400" dirty="0" smtClean="0"/>
              <a:t>SYS_CONNECT_BY_PATH(NAME, ',')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/>
              <a:t>(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ROWNUM - CNT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ROWCNT, MANAGER_ID, FIRST_NAME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NAME</a:t>
            </a:r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/>
              <a:t>    (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MANAGER_ID, FIRST_NAME, </a:t>
            </a:r>
          </a:p>
          <a:p>
            <a:pPr>
              <a:buNone/>
            </a:pPr>
            <a:r>
              <a:rPr lang="en-US" altLang="ko-KR" sz="1400" dirty="0" smtClean="0"/>
              <a:t>		(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COUNT(*)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B 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0000FF"/>
                </a:solidFill>
              </a:rPr>
              <a:t>WHERE</a:t>
            </a:r>
            <a:r>
              <a:rPr lang="en-US" altLang="ko-KR" sz="1400" dirty="0" smtClean="0"/>
              <a:t> NVL(B.MANAGER_ID, 0) &lt; NVL(A.MANAGER_ID, 0))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CNT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A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400" dirty="0" smtClean="0"/>
              <a:t>MANAGER_ID NULLS FIRST, FIRST_NAME</a:t>
            </a:r>
          </a:p>
          <a:p>
            <a:pPr>
              <a:buNone/>
            </a:pPr>
            <a:r>
              <a:rPr lang="en-US" altLang="ko-KR" sz="1400" dirty="0" smtClean="0"/>
              <a:t>    )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START WITH </a:t>
            </a:r>
            <a:r>
              <a:rPr lang="en-US" altLang="ko-KR" sz="1400" dirty="0" smtClean="0"/>
              <a:t>ROWCNT = 1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400" dirty="0" smtClean="0"/>
              <a:t>ROWCNT = ROWCNT -1 </a:t>
            </a:r>
            <a:r>
              <a:rPr lang="en-US" altLang="ko-KR" sz="1400" dirty="0" smtClean="0">
                <a:solidFill>
                  <a:srgbClr val="0000FF"/>
                </a:solidFill>
              </a:rPr>
              <a:t>AND PRIOR </a:t>
            </a:r>
            <a:r>
              <a:rPr lang="en-US" altLang="ko-KR" sz="1400" dirty="0" smtClean="0"/>
              <a:t>MANAGER_ID = MANAGER_ID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GROUP BY MANAGER_ID;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--5.</a:t>
            </a:r>
            <a:r>
              <a:rPr lang="ko-KR" altLang="en-US" sz="1400" dirty="0" smtClean="0"/>
              <a:t>원하는 내용으로 추출</a:t>
            </a:r>
            <a:r>
              <a:rPr lang="en-US" altLang="ko-KR" sz="1400" dirty="0" smtClean="0"/>
              <a:t>(SUBSTR</a:t>
            </a:r>
            <a:r>
              <a:rPr lang="ko-KR" altLang="en-US" sz="1400" dirty="0" smtClean="0"/>
              <a:t>로 추출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MANAGER_ID, </a:t>
            </a:r>
            <a:r>
              <a:rPr lang="en-US" altLang="ko-KR" sz="1400" dirty="0" smtClean="0">
                <a:solidFill>
                  <a:srgbClr val="FF0000"/>
                </a:solidFill>
              </a:rPr>
              <a:t>SUBSTR(</a:t>
            </a:r>
            <a:r>
              <a:rPr lang="en-US" altLang="ko-KR" sz="1400" dirty="0" smtClean="0"/>
              <a:t>MAX(SYS_CONNECT_BY_PATH(NAME, ','))</a:t>
            </a:r>
            <a:r>
              <a:rPr lang="en-US" altLang="ko-KR" sz="1400" dirty="0" smtClean="0">
                <a:solidFill>
                  <a:srgbClr val="FF0000"/>
                </a:solidFill>
              </a:rPr>
              <a:t>, 2)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AS NAME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/>
              <a:t>(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ROWNUM - CNT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ROWCNT, MANAGER_ID, FIRST_NAME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NAME</a:t>
            </a:r>
          </a:p>
          <a:p>
            <a:pPr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400" dirty="0" smtClean="0"/>
              <a:t>    (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MANAGER_ID, FIRST_NAME, </a:t>
            </a:r>
          </a:p>
          <a:p>
            <a:pPr>
              <a:buNone/>
            </a:pPr>
            <a:r>
              <a:rPr lang="en-US" altLang="ko-KR" sz="1400" dirty="0" smtClean="0"/>
              <a:t>		(</a:t>
            </a:r>
            <a:r>
              <a:rPr lang="en-US" altLang="ko-KR" sz="14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400" dirty="0" smtClean="0"/>
              <a:t> COUNT(*)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B </a:t>
            </a:r>
          </a:p>
          <a:p>
            <a:pPr>
              <a:buNone/>
            </a:pPr>
            <a:r>
              <a:rPr lang="en-US" altLang="ko-KR" sz="1400" dirty="0" smtClean="0"/>
              <a:t>		</a:t>
            </a:r>
            <a:r>
              <a:rPr lang="en-US" altLang="ko-KR" sz="1400" dirty="0" smtClean="0">
                <a:solidFill>
                  <a:srgbClr val="0000FF"/>
                </a:solidFill>
              </a:rPr>
              <a:t>WHERE</a:t>
            </a:r>
            <a:r>
              <a:rPr lang="en-US" altLang="ko-KR" sz="1400" dirty="0" smtClean="0"/>
              <a:t> NVL(B.MANAGER_ID, 0) &lt; NVL(A.MANAGER_ID, 0)) </a:t>
            </a:r>
            <a:r>
              <a:rPr lang="en-US" altLang="ko-KR" sz="1400" dirty="0" smtClean="0">
                <a:solidFill>
                  <a:srgbClr val="0000FF"/>
                </a:solidFill>
              </a:rPr>
              <a:t>AS</a:t>
            </a:r>
            <a:r>
              <a:rPr lang="en-US" altLang="ko-KR" sz="1400" dirty="0" smtClean="0"/>
              <a:t> CNT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FROM</a:t>
            </a:r>
            <a:r>
              <a:rPr lang="en-US" altLang="ko-KR" sz="1400" dirty="0" smtClean="0"/>
              <a:t> EMPLOYEES A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400" dirty="0" smtClean="0"/>
              <a:t>MANAGER_ID NULLS FIRST, FIRST_NAME</a:t>
            </a:r>
          </a:p>
          <a:p>
            <a:pPr>
              <a:buNone/>
            </a:pPr>
            <a:r>
              <a:rPr lang="en-US" altLang="ko-KR" sz="1400" dirty="0" smtClean="0"/>
              <a:t>    )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START WITH </a:t>
            </a:r>
            <a:r>
              <a:rPr lang="en-US" altLang="ko-KR" sz="1400" dirty="0" smtClean="0"/>
              <a:t>ROWCNT = 1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400" dirty="0" smtClean="0"/>
              <a:t>ROWCNT = ROWCNT -1 </a:t>
            </a:r>
            <a:r>
              <a:rPr lang="en-US" altLang="ko-KR" sz="1400" dirty="0" smtClean="0">
                <a:solidFill>
                  <a:srgbClr val="0000FF"/>
                </a:solidFill>
              </a:rPr>
              <a:t>AND</a:t>
            </a:r>
            <a:r>
              <a:rPr lang="en-US" altLang="ko-KR" sz="1400" dirty="0" smtClean="0"/>
              <a:t> PRIOR MANAGER_ID = MANAGER_ID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FF"/>
                </a:solidFill>
              </a:rPr>
              <a:t>GROUP BY </a:t>
            </a:r>
            <a:r>
              <a:rPr lang="en-US" altLang="ko-KR" sz="1400" dirty="0" smtClean="0"/>
              <a:t>MANAGER_ID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FF0000"/>
                </a:solidFill>
              </a:rPr>
              <a:t>ORDER BY MANAGER_ID NULLS FIRST;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계층함수를 이용한 방법</a:t>
            </a:r>
          </a:p>
          <a:p>
            <a:pPr>
              <a:buNone/>
            </a:pPr>
            <a:r>
              <a:rPr lang="en-US" altLang="ko-KR" sz="1800" dirty="0" smtClean="0"/>
              <a:t>--1.</a:t>
            </a:r>
            <a:r>
              <a:rPr lang="ko-KR" altLang="en-US" sz="1800" dirty="0" smtClean="0"/>
              <a:t>계층 형 결합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EMPLOYEE_ID, MANAGER_ID, </a:t>
            </a:r>
            <a:r>
              <a:rPr lang="en-US" altLang="ko-KR" sz="1800" dirty="0" smtClean="0">
                <a:solidFill>
                  <a:srgbClr val="FF0000"/>
                </a:solidFill>
              </a:rPr>
              <a:t>SYS_CONNECT_BY_PATH</a:t>
            </a:r>
            <a:r>
              <a:rPr lang="en-US" altLang="ko-KR" sz="1800" dirty="0" smtClean="0"/>
              <a:t>(FIRST_NAME, ', 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MANAGER_ID = EMPLOYEE_ID;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--2.</a:t>
            </a:r>
            <a:r>
              <a:rPr lang="ko-KR" altLang="en-US" sz="1800" dirty="0" smtClean="0"/>
              <a:t>원하는 내용으로 변경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EMPLOYEE_ID, MANAGER_ID, </a:t>
            </a:r>
            <a:r>
              <a:rPr lang="en-US" altLang="ko-KR" sz="1800" dirty="0" smtClean="0">
                <a:solidFill>
                  <a:srgbClr val="FF0000"/>
                </a:solidFill>
              </a:rPr>
              <a:t>SUBSTR(</a:t>
            </a:r>
            <a:r>
              <a:rPr lang="en-US" altLang="ko-KR" sz="1800" dirty="0" smtClean="0"/>
              <a:t>SYS_CONNECT_BY_PATH(FIRST_NAME, ', ')</a:t>
            </a:r>
            <a:r>
              <a:rPr lang="en-US" altLang="ko-KR" sz="1800" dirty="0" smtClean="0">
                <a:solidFill>
                  <a:srgbClr val="FF0000"/>
                </a:solidFill>
              </a:rPr>
              <a:t>,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2) AS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MANAGER_ID = EMPLOYEE_ID;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--3.</a:t>
            </a:r>
            <a:r>
              <a:rPr lang="ko-KR" altLang="en-US" sz="1800" dirty="0" smtClean="0"/>
              <a:t>조건 넣기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SELECT EMPLOYEE_ID, MANAGER_ID,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EMPLOYEE_ID, MANAGER_ID, SUBSTR(SYS_CONNECT_BY_PATH(FIRST_NAME, ', '), 2)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MANAGER_ID = 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WHERE MANAGER_ID IS NULL;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--4.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함수로 내용 변경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EMPLOYEE_ID, MANAGER_ID, 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solidFill>
                  <a:srgbClr val="FF0000"/>
                </a:solidFill>
              </a:rPr>
              <a:t>CONNECT_BY_ROOT(EMPLOYEE_ID)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AS</a:t>
            </a:r>
            <a:r>
              <a:rPr lang="en-US" altLang="ko-KR" sz="1800" dirty="0" smtClean="0"/>
              <a:t> EMPLOYEE_ID, MANAGER_ID, SUBSTR(SYS_CONNECT_BY_PATH(FIRST_NAME, ', '), 2)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smtClean="0">
                <a:solidFill>
                  <a:srgbClr val="0000FF"/>
                </a:solidFill>
              </a:rPr>
              <a:t>CONNECT BY PRIOR </a:t>
            </a:r>
            <a:r>
              <a:rPr lang="en-US" altLang="ko-KR" sz="1800" dirty="0" smtClean="0"/>
              <a:t>MANAGER_ID = EMPLOYEE_ID</a:t>
            </a:r>
          </a:p>
          <a:p>
            <a:pPr>
              <a:buNone/>
            </a:pP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MANAGER_ID </a:t>
            </a:r>
            <a:r>
              <a:rPr lang="en-US" altLang="ko-KR" sz="1800" dirty="0" smtClean="0">
                <a:solidFill>
                  <a:srgbClr val="0000FF"/>
                </a:solidFill>
              </a:rPr>
              <a:t>IS NULL</a:t>
            </a:r>
            <a:r>
              <a:rPr lang="en-US" altLang="ko-KR" sz="18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계층형</a:t>
            </a:r>
            <a:r>
              <a:rPr lang="ko-KR" altLang="en-US" sz="1800" dirty="0" smtClean="0"/>
              <a:t> 함수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LEVEL</a:t>
            </a:r>
            <a:r>
              <a:rPr lang="en-US" altLang="ko-KR" sz="1800" dirty="0" smtClean="0"/>
              <a:t>, EMPLOYEE_ID, MANAGER_ID, </a:t>
            </a:r>
          </a:p>
          <a:p>
            <a:pPr>
              <a:buNone/>
            </a:pPr>
            <a:r>
              <a:rPr lang="en-US" altLang="ko-KR" sz="1800" dirty="0" smtClean="0"/>
              <a:t>	CONNECT_BY_ROOT(EMPLOYEE_ID)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ROOT_ID, </a:t>
            </a:r>
          </a:p>
          <a:p>
            <a:pPr>
              <a:buNone/>
            </a:pPr>
            <a:r>
              <a:rPr lang="en-US" altLang="ko-KR" sz="1800" dirty="0" smtClean="0"/>
              <a:t>	SUBSTR(SYS_CONNECT_BY_PATH(FIRST_NAME, ', '), 2)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NAME, </a:t>
            </a:r>
          </a:p>
          <a:p>
            <a:pPr>
              <a:buNone/>
            </a:pPr>
            <a:r>
              <a:rPr lang="en-US" altLang="ko-KR" sz="1800" dirty="0" smtClean="0"/>
              <a:t>	CONNECT_BY_ISCYCLE, </a:t>
            </a:r>
            <a:r>
              <a:rPr lang="en-US" altLang="ko-KR" sz="1800" dirty="0" smtClean="0">
                <a:solidFill>
                  <a:srgbClr val="FF0000"/>
                </a:solidFill>
              </a:rPr>
              <a:t>CONNECT_BY_ISLEAF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>
                <a:solidFill>
                  <a:srgbClr val="FF0000"/>
                </a:solidFill>
              </a:rPr>
              <a:t>NOCYCLE PRIOR </a:t>
            </a:r>
            <a:r>
              <a:rPr lang="en-US" altLang="ko-KR" sz="1800" dirty="0" smtClean="0"/>
              <a:t>MANAGER_ID = EMPLOYEE_ID;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조건 식 가능</a:t>
            </a:r>
            <a:r>
              <a:rPr lang="en-US" altLang="ko-KR" sz="1800" dirty="0" smtClean="0"/>
              <a:t>(WHERE </a:t>
            </a:r>
            <a:r>
              <a:rPr lang="ko-KR" altLang="en-US" sz="1800" dirty="0" smtClean="0"/>
              <a:t>로 계층 형 함수 조건 가능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>
                <a:solidFill>
                  <a:srgbClr val="0000FF"/>
                </a:solidFill>
              </a:rPr>
              <a:t>LEVEL</a:t>
            </a:r>
            <a:r>
              <a:rPr lang="en-US" altLang="ko-KR" sz="1800" dirty="0"/>
              <a:t>, EMPLOYEE_ID, MANAGER_ID, </a:t>
            </a:r>
          </a:p>
          <a:p>
            <a:pPr>
              <a:buNone/>
            </a:pPr>
            <a:r>
              <a:rPr lang="en-US" altLang="ko-KR" sz="1800" dirty="0"/>
              <a:t>	CONNECT_BY_ROOT(EMPLOYEE_ID) </a:t>
            </a:r>
            <a:r>
              <a:rPr lang="en-US" altLang="ko-KR" sz="1800" dirty="0">
                <a:solidFill>
                  <a:srgbClr val="0000FF"/>
                </a:solidFill>
              </a:rPr>
              <a:t>AS</a:t>
            </a:r>
            <a:r>
              <a:rPr lang="en-US" altLang="ko-KR" sz="1800" dirty="0"/>
              <a:t> ROOT_ID, </a:t>
            </a:r>
          </a:p>
          <a:p>
            <a:pPr>
              <a:buNone/>
            </a:pPr>
            <a:r>
              <a:rPr lang="en-US" altLang="ko-KR" sz="1800" dirty="0"/>
              <a:t>	SUBSTR(SYS_CONNECT_BY_PATH(FIRST_NAME, ', '), 2) </a:t>
            </a:r>
            <a:r>
              <a:rPr lang="en-US" altLang="ko-KR" sz="1800" dirty="0">
                <a:solidFill>
                  <a:srgbClr val="0000FF"/>
                </a:solidFill>
              </a:rPr>
              <a:t>AS</a:t>
            </a:r>
            <a:r>
              <a:rPr lang="en-US" altLang="ko-KR" sz="1800" dirty="0"/>
              <a:t> NAME, </a:t>
            </a:r>
          </a:p>
          <a:p>
            <a:pPr>
              <a:buNone/>
            </a:pPr>
            <a:r>
              <a:rPr lang="en-US" altLang="ko-KR" sz="1800" dirty="0"/>
              <a:t>	CONNECT_BY_ISCYCLE, </a:t>
            </a:r>
            <a:r>
              <a:rPr lang="en-US" altLang="ko-KR" sz="1800" dirty="0">
                <a:solidFill>
                  <a:srgbClr val="FF0000"/>
                </a:solidFill>
              </a:rPr>
              <a:t>CONNECT_BY_ISLEAF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EMPLOYEES</a:t>
            </a:r>
          </a:p>
          <a:p>
            <a:pPr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WHERE CONNECT_BY_ISLEAF = 1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</a:t>
            </a:r>
            <a:r>
              <a:rPr lang="en-US" altLang="ko-KR" sz="1800" dirty="0">
                <a:solidFill>
                  <a:srgbClr val="0000FF"/>
                </a:solidFill>
              </a:rPr>
              <a:t>BY </a:t>
            </a:r>
            <a:r>
              <a:rPr lang="en-US" altLang="ko-KR" sz="1800" dirty="0">
                <a:solidFill>
                  <a:srgbClr val="FF0000"/>
                </a:solidFill>
              </a:rPr>
              <a:t>NOCYCLE PRIOR </a:t>
            </a:r>
            <a:r>
              <a:rPr lang="en-US" altLang="ko-KR" sz="1800" dirty="0"/>
              <a:t>MANAGER_ID = EMPLOYEE_ID;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(2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개 테이블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A.DEPARTMENT_ID,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B.DEPARTMENT_ID, DEPARTMENT_NAME,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B.MANAGER_ID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 A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A.DEPARTMENT_ID=B</a:t>
            </a:r>
            <a:r>
              <a:rPr lang="en-US" altLang="ko-KR" sz="2000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(2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 테이블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A.DEPARTMENT_ID,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B.DEPARTMENT_ID, DEPARTMENT_NAME,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B.MANAGER_ID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[INNER] 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A.DEPARTMENT_ID=B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내부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(INNER)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조인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1</a:t>
            </a:r>
            <a:r>
              <a:rPr lang="en-US" altLang="ko-KR" sz="1800" dirty="0" smtClean="0"/>
              <a:t>) </a:t>
            </a:r>
            <a:r>
              <a:rPr lang="en-US" altLang="ko-KR" sz="1800" dirty="0" smtClean="0"/>
              <a:t>Steven King</a:t>
            </a:r>
            <a:r>
              <a:rPr lang="ko-KR" altLang="en-US" sz="1800" dirty="0" smtClean="0"/>
              <a:t>의 부서명을 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	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B.DEPARTMENT_NAME 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EMPLOYEES A, DEPARTMENTS B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A.DEPARTMENT_ID = B.DEPARTMENT_ID AND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  LAST_NAME = '</a:t>
            </a:r>
            <a:r>
              <a:rPr lang="en-US" altLang="ko-KR" sz="1800" dirty="0" err="1">
                <a:solidFill>
                  <a:srgbClr val="0000FF"/>
                </a:solidFill>
              </a:rPr>
              <a:t>Hunold</a:t>
            </a:r>
            <a:r>
              <a:rPr lang="en-US" altLang="ko-KR" sz="1800" dirty="0">
                <a:solidFill>
                  <a:srgbClr val="0000FF"/>
                </a:solidFill>
              </a:rPr>
              <a:t>' AND FIRST_NAME = 'Alexander';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930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2</a:t>
            </a:r>
            <a:r>
              <a:rPr lang="en-US" altLang="ko-KR" sz="1800" dirty="0" smtClean="0"/>
              <a:t>) </a:t>
            </a:r>
            <a:r>
              <a:rPr lang="en-US" altLang="ko-KR" sz="1800" dirty="0" smtClean="0"/>
              <a:t>IT</a:t>
            </a:r>
            <a:r>
              <a:rPr lang="ko-KR" altLang="en-US" sz="1800" dirty="0" smtClean="0"/>
              <a:t>부서에서 근무하고 있는 사람들을 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	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A.DEPARTMENT_NAME, B.FIRST_NAME, B.LAST_NAME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 DEPARTMENTS A, EMPLOYEES B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A.DEPARTMENT_ID = B.DEPARTMENT_ID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  AND A.DEPARTMENT_NAME = 'Sales';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683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3</a:t>
            </a:r>
            <a:r>
              <a:rPr lang="en-US" altLang="ko-KR" sz="1800" dirty="0" smtClean="0"/>
              <a:t>) </a:t>
            </a:r>
            <a:r>
              <a:rPr lang="en-US" altLang="ko-KR" sz="1800" dirty="0" smtClean="0"/>
              <a:t>EMPLOYEES </a:t>
            </a:r>
            <a:r>
              <a:rPr lang="ko-KR" altLang="ko-KR" sz="1800" dirty="0" smtClean="0"/>
              <a:t>테이블과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DEPARTMENTS </a:t>
            </a:r>
            <a:r>
              <a:rPr lang="ko-KR" altLang="ko-KR" sz="1800" dirty="0" smtClean="0"/>
              <a:t>테이블을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Cartesian </a:t>
            </a:r>
            <a:r>
              <a:rPr lang="en-US" altLang="ko-KR" sz="1800" dirty="0" smtClean="0"/>
              <a:t>Product(</a:t>
            </a:r>
            <a:r>
              <a:rPr lang="ko-KR" altLang="ko-KR" sz="1800" dirty="0"/>
              <a:t>모든 가능한 행들의</a:t>
            </a:r>
            <a:r>
              <a:rPr lang="en-US" altLang="ko-KR" sz="1800" dirty="0"/>
              <a:t> Join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하여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/>
              <a:t>,</a:t>
            </a:r>
            <a:r>
              <a:rPr lang="ko-KR" altLang="ko-KR" sz="1800" dirty="0"/>
              <a:t>부서번호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>
                <a:solidFill>
                  <a:srgbClr val="0000FF"/>
                </a:solidFill>
              </a:rPr>
              <a:t>EMPLOYEE_ID, LAST_NAME, JOB_ID, DEPARTMENTS.DEPARTMENT_ID, DEPARTMENT_NAME, LOCATION_ID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DEPARTMENTS, EMPLOYEES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ORDER BY EMPLOYEE_ID;</a:t>
            </a: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01" y="3014876"/>
            <a:ext cx="5987951" cy="35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4</a:t>
            </a:r>
            <a:r>
              <a:rPr lang="en-US" altLang="ko-KR" sz="1800" dirty="0" smtClean="0"/>
              <a:t>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EMPLOYEES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DEPARTMENTS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EMPLOYEE_ID,LAST_NAME,JOB_ID,EMPLOYEES</a:t>
            </a:r>
            <a:r>
              <a:rPr lang="en-US" altLang="ko-KR" sz="1800" dirty="0" smtClean="0">
                <a:solidFill>
                  <a:srgbClr val="0000FF"/>
                </a:solidFill>
              </a:rPr>
              <a:t>.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DEPARTMENT_ID,DEPARTMENTS.DEPARTMENT_ID,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DEPARTMENT_NAME,LOCATION_ID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DEPARTMENTS,EMPLOYEES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DEPARTMENTS.DEPARTMENT_ID = EMPLOYEES.DEPARTMENT_ID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ORDER BY DEPARTMENTS.DEPARTMENT_ID;</a:t>
            </a: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88" y="3786190"/>
            <a:ext cx="5760640" cy="350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5</a:t>
            </a:r>
            <a:r>
              <a:rPr lang="en-US" altLang="ko-KR" sz="1800" dirty="0" smtClean="0"/>
              <a:t>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</a:t>
            </a:r>
            <a:r>
              <a:rPr lang="ko-KR" altLang="en-US" sz="1800" dirty="0" smtClean="0"/>
              <a:t>과 </a:t>
            </a:r>
            <a:r>
              <a:rPr lang="en-US" altLang="ko-KR" sz="1800" dirty="0"/>
              <a:t>DEPARTMENTS </a:t>
            </a:r>
            <a:r>
              <a:rPr lang="ko-KR" altLang="ko-KR" sz="1800" dirty="0"/>
              <a:t>테이블의 </a:t>
            </a:r>
            <a:r>
              <a:rPr lang="ko-KR" altLang="ko-KR" sz="1800" dirty="0" smtClean="0"/>
              <a:t>부서번호</a:t>
            </a:r>
            <a:r>
              <a:rPr lang="ko-KR" altLang="en-US" sz="1800" dirty="0" smtClean="0"/>
              <a:t>를 조인하고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SA_MAN </a:t>
            </a:r>
            <a:r>
              <a:rPr lang="ko-KR" altLang="ko-KR" sz="1800" dirty="0" smtClean="0"/>
              <a:t>사원만</a:t>
            </a:r>
            <a:r>
              <a:rPr lang="ko-KR" altLang="en-US" sz="1800" dirty="0" smtClean="0"/>
              <a:t>의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급여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</a:t>
            </a:r>
            <a:r>
              <a:rPr lang="ko-KR" altLang="ko-KR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(Alias</a:t>
            </a:r>
            <a:r>
              <a:rPr lang="ko-KR" altLang="en-US" sz="1800" dirty="0" smtClean="0"/>
              <a:t>를 사용</a:t>
            </a:r>
            <a:r>
              <a:rPr lang="en-US" altLang="ko-KR" sz="1800" dirty="0" smtClean="0"/>
              <a:t>)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</a:t>
            </a:r>
            <a:r>
              <a:rPr lang="en-US" altLang="ko-KR" sz="1800" dirty="0" err="1">
                <a:solidFill>
                  <a:srgbClr val="0000FF"/>
                </a:solidFill>
              </a:rPr>
              <a:t>e.EMPLOYEE_ID,e.LAST_NAME,e.SALARY,d.DEPARTMENT_NAME</a:t>
            </a:r>
            <a:r>
              <a:rPr lang="en-US" altLang="ko-KR" sz="1800" dirty="0" smtClean="0">
                <a:solidFill>
                  <a:srgbClr val="0000FF"/>
                </a:solidFill>
              </a:rPr>
              <a:t>,</a:t>
            </a:r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	</a:t>
            </a:r>
            <a:r>
              <a:rPr lang="en-US" altLang="ko-KR" sz="1800" dirty="0" err="1" smtClean="0">
                <a:solidFill>
                  <a:srgbClr val="0000FF"/>
                </a:solidFill>
              </a:rPr>
              <a:t>d.LOCATION_ID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en-US" altLang="ko-KR" sz="1800" dirty="0" err="1">
                <a:solidFill>
                  <a:srgbClr val="0000FF"/>
                </a:solidFill>
              </a:rPr>
              <a:t>e.JOB_ID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DEPARTMENTS d</a:t>
            </a:r>
            <a:r>
              <a:rPr lang="en-US" altLang="ko-KR" sz="1800" dirty="0" smtClean="0">
                <a:solidFill>
                  <a:srgbClr val="0000FF"/>
                </a:solidFill>
              </a:rPr>
              <a:t>, EMPLOYEES </a:t>
            </a:r>
            <a:r>
              <a:rPr lang="en-US" altLang="ko-KR" sz="1800" dirty="0">
                <a:solidFill>
                  <a:srgbClr val="0000FF"/>
                </a:solidFill>
              </a:rPr>
              <a:t>e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</a:t>
            </a:r>
            <a:r>
              <a:rPr lang="en-US" altLang="ko-KR" sz="1800" dirty="0" err="1">
                <a:solidFill>
                  <a:srgbClr val="0000FF"/>
                </a:solidFill>
              </a:rPr>
              <a:t>d.DEPARTMENT_ID</a:t>
            </a:r>
            <a:r>
              <a:rPr lang="en-US" altLang="ko-KR" sz="1800" dirty="0">
                <a:solidFill>
                  <a:srgbClr val="0000FF"/>
                </a:solidFill>
              </a:rPr>
              <a:t> = </a:t>
            </a:r>
            <a:r>
              <a:rPr lang="en-US" altLang="ko-KR" sz="1800" dirty="0" err="1">
                <a:solidFill>
                  <a:srgbClr val="0000FF"/>
                </a:solidFill>
              </a:rPr>
              <a:t>e.DEPARTMENT_ID</a:t>
            </a:r>
            <a:r>
              <a:rPr lang="en-US" altLang="ko-KR" sz="1800" dirty="0">
                <a:solidFill>
                  <a:srgbClr val="0000FF"/>
                </a:solidFill>
              </a:rPr>
              <a:t> 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</a:t>
            </a:r>
            <a:r>
              <a:rPr lang="en-US" altLang="ko-KR" sz="1800" dirty="0" smtClean="0">
                <a:solidFill>
                  <a:srgbClr val="0000FF"/>
                </a:solidFill>
              </a:rPr>
              <a:t>AND </a:t>
            </a:r>
            <a:r>
              <a:rPr lang="en-US" altLang="ko-KR" sz="1800" dirty="0" err="1">
                <a:solidFill>
                  <a:srgbClr val="0000FF"/>
                </a:solidFill>
              </a:rPr>
              <a:t>e.JOB_ID</a:t>
            </a:r>
            <a:r>
              <a:rPr lang="en-US" altLang="ko-KR" sz="1800" dirty="0">
                <a:solidFill>
                  <a:srgbClr val="0000FF"/>
                </a:solidFill>
              </a:rPr>
              <a:t> = 'SA_MAN';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3704431"/>
            <a:ext cx="61150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6</a:t>
            </a:r>
            <a:r>
              <a:rPr lang="en-US" altLang="ko-KR" sz="1800" dirty="0" smtClean="0"/>
              <a:t>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테이블과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DEPARTMENTS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DEPARTMENTS </a:t>
            </a:r>
            <a:r>
              <a:rPr lang="ko-KR" altLang="ko-KR" sz="1800" dirty="0" smtClean="0"/>
              <a:t>테이블에 </a:t>
            </a:r>
            <a:r>
              <a:rPr lang="ko-KR" altLang="ko-KR" sz="1800" dirty="0"/>
              <a:t>있는 모든 자료를 사원번호</a:t>
            </a:r>
            <a:r>
              <a:rPr lang="en-US" altLang="ko-KR" sz="1800" dirty="0"/>
              <a:t>,</a:t>
            </a:r>
            <a:r>
              <a:rPr lang="ko-KR" altLang="ko-KR" sz="1800" dirty="0"/>
              <a:t>이름</a:t>
            </a:r>
            <a:r>
              <a:rPr lang="en-US" altLang="ko-KR" sz="1800" dirty="0"/>
              <a:t>,</a:t>
            </a:r>
            <a:r>
              <a:rPr lang="ko-KR" altLang="ko-KR" sz="1800" dirty="0"/>
              <a:t>업무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EMPLOYEES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DEPARTMENTS </a:t>
            </a:r>
            <a:r>
              <a:rPr lang="ko-KR" altLang="ko-KR" sz="1800" dirty="0" smtClean="0"/>
              <a:t>테이블의 </a:t>
            </a:r>
            <a:r>
              <a:rPr lang="ko-KR" altLang="ko-KR" sz="1800" dirty="0"/>
              <a:t>부서번호</a:t>
            </a:r>
            <a:r>
              <a:rPr lang="en-US" altLang="ko-KR" sz="1800" dirty="0"/>
              <a:t>,</a:t>
            </a:r>
            <a:r>
              <a:rPr lang="ko-KR" altLang="ko-KR" sz="1800" dirty="0"/>
              <a:t>부서명</a:t>
            </a:r>
            <a:r>
              <a:rPr lang="en-US" altLang="ko-KR" sz="1800" dirty="0"/>
              <a:t>,</a:t>
            </a:r>
            <a:r>
              <a:rPr lang="ko-KR" altLang="ko-KR" sz="1800" dirty="0"/>
              <a:t>근무지를 </a:t>
            </a:r>
            <a:r>
              <a:rPr lang="ko-KR" altLang="ko-KR" sz="1800" dirty="0" smtClean="0"/>
              <a:t>출력하여라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(Outer Join)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</a:t>
            </a:r>
            <a:r>
              <a:rPr lang="en-US" altLang="ko-KR" sz="1800" dirty="0" err="1">
                <a:solidFill>
                  <a:srgbClr val="0000FF"/>
                </a:solidFill>
              </a:rPr>
              <a:t>e.EMPLOYEE_ID,e.LAST_NAME,e.JOB_ID,e.DEPARTMENT_ID</a:t>
            </a:r>
            <a:r>
              <a:rPr lang="en-US" altLang="ko-KR" sz="1800" dirty="0">
                <a:solidFill>
                  <a:srgbClr val="0000FF"/>
                </a:solidFill>
              </a:rPr>
              <a:t>,</a:t>
            </a:r>
          </a:p>
          <a:p>
            <a:pPr marL="109728" indent="0">
              <a:buNone/>
            </a:pPr>
            <a:r>
              <a:rPr lang="en-US" altLang="ko-KR" sz="1800" dirty="0" err="1">
                <a:solidFill>
                  <a:srgbClr val="0000FF"/>
                </a:solidFill>
              </a:rPr>
              <a:t>d.DEPARTMENT_ID,d.DEPARTMENT_NAME,d.LOCATION_ID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DEPARTMENTS </a:t>
            </a:r>
            <a:r>
              <a:rPr lang="en-US" altLang="ko-KR" sz="1800" dirty="0" err="1">
                <a:solidFill>
                  <a:srgbClr val="0000FF"/>
                </a:solidFill>
              </a:rPr>
              <a:t>d,EMPLOYEES</a:t>
            </a:r>
            <a:r>
              <a:rPr lang="en-US" altLang="ko-KR" sz="1800" dirty="0">
                <a:solidFill>
                  <a:srgbClr val="0000FF"/>
                </a:solidFill>
              </a:rPr>
              <a:t> e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</a:t>
            </a:r>
            <a:r>
              <a:rPr lang="en-US" altLang="ko-KR" sz="1800" dirty="0" err="1">
                <a:solidFill>
                  <a:srgbClr val="0000FF"/>
                </a:solidFill>
              </a:rPr>
              <a:t>d.DEPARTMENT_ID</a:t>
            </a:r>
            <a:r>
              <a:rPr lang="en-US" altLang="ko-KR" sz="1800" dirty="0">
                <a:solidFill>
                  <a:srgbClr val="0000FF"/>
                </a:solidFill>
              </a:rPr>
              <a:t> = </a:t>
            </a:r>
            <a:r>
              <a:rPr lang="en-US" altLang="ko-KR" sz="1800" dirty="0" err="1">
                <a:solidFill>
                  <a:srgbClr val="0000FF"/>
                </a:solidFill>
              </a:rPr>
              <a:t>e.DEPARTMENT_ID</a:t>
            </a:r>
            <a:r>
              <a:rPr lang="en-US" altLang="ko-KR" sz="1800" dirty="0">
                <a:solidFill>
                  <a:srgbClr val="0000FF"/>
                </a:solidFill>
              </a:rPr>
              <a:t>(+);</a:t>
            </a: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64284"/>
            <a:ext cx="7038553" cy="29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7</a:t>
            </a:r>
            <a:r>
              <a:rPr lang="en-US" altLang="ko-KR" sz="1800" dirty="0" smtClean="0"/>
              <a:t>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Self join</a:t>
            </a:r>
            <a:r>
              <a:rPr lang="ko-KR" altLang="ko-KR" sz="1800" dirty="0"/>
              <a:t>하여 </a:t>
            </a:r>
            <a:r>
              <a:rPr lang="ko-KR" altLang="ko-KR" sz="1800" dirty="0" smtClean="0"/>
              <a:t>관리자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매니저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를 </a:t>
            </a:r>
            <a:r>
              <a:rPr lang="ko-KR" altLang="ko-KR" sz="1800" dirty="0"/>
              <a:t>출력하여라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</a:t>
            </a:r>
            <a:r>
              <a:rPr lang="en-US" altLang="ko-KR" sz="1800" dirty="0" err="1">
                <a:solidFill>
                  <a:srgbClr val="0000FF"/>
                </a:solidFill>
              </a:rPr>
              <a:t>worker.LAST_NAME</a:t>
            </a:r>
            <a:r>
              <a:rPr lang="en-US" altLang="ko-KR" sz="1800" dirty="0">
                <a:solidFill>
                  <a:srgbClr val="0000FF"/>
                </a:solidFill>
              </a:rPr>
              <a:t> || '</a:t>
            </a:r>
            <a:r>
              <a:rPr lang="ko-KR" altLang="en-US" sz="1800" dirty="0">
                <a:solidFill>
                  <a:srgbClr val="0000FF"/>
                </a:solidFill>
              </a:rPr>
              <a:t>의 관리자는 </a:t>
            </a:r>
            <a:r>
              <a:rPr lang="en-US" altLang="ko-KR" sz="1800" dirty="0">
                <a:solidFill>
                  <a:srgbClr val="0000FF"/>
                </a:solidFill>
              </a:rPr>
              <a:t>' || </a:t>
            </a:r>
            <a:r>
              <a:rPr lang="en-US" altLang="ko-KR" sz="1800" dirty="0" err="1">
                <a:solidFill>
                  <a:srgbClr val="0000FF"/>
                </a:solidFill>
              </a:rPr>
              <a:t>manager.LAST_NAME</a:t>
            </a:r>
            <a:r>
              <a:rPr lang="en-US" altLang="ko-KR" sz="1800" dirty="0">
                <a:solidFill>
                  <a:srgbClr val="0000FF"/>
                </a:solidFill>
              </a:rPr>
              <a:t> || '</a:t>
            </a:r>
            <a:r>
              <a:rPr lang="ko-KR" altLang="en-US" sz="1800" dirty="0">
                <a:solidFill>
                  <a:srgbClr val="0000FF"/>
                </a:solidFill>
              </a:rPr>
              <a:t>이다</a:t>
            </a:r>
            <a:r>
              <a:rPr lang="en-US" altLang="ko-KR" sz="1800" dirty="0">
                <a:solidFill>
                  <a:srgbClr val="0000FF"/>
                </a:solidFill>
              </a:rPr>
              <a:t>'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FROM EMPLOYEES worker, EMPLOYEES manager</a:t>
            </a:r>
          </a:p>
          <a:p>
            <a:pPr marL="109728" indent="0"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WHERE </a:t>
            </a:r>
            <a:r>
              <a:rPr lang="en-US" altLang="ko-KR" sz="1800" dirty="0" err="1">
                <a:solidFill>
                  <a:srgbClr val="0000FF"/>
                </a:solidFill>
              </a:rPr>
              <a:t>worker.MANAGER_ID</a:t>
            </a:r>
            <a:r>
              <a:rPr lang="en-US" altLang="ko-KR" sz="1800" dirty="0">
                <a:solidFill>
                  <a:srgbClr val="0000FF"/>
                </a:solidFill>
              </a:rPr>
              <a:t> = </a:t>
            </a:r>
            <a:r>
              <a:rPr lang="en-US" altLang="ko-KR" sz="1800" dirty="0" err="1">
                <a:solidFill>
                  <a:srgbClr val="0000FF"/>
                </a:solidFill>
              </a:rPr>
              <a:t>manager.EMPLOYEE_ID</a:t>
            </a:r>
            <a:r>
              <a:rPr lang="en-US" altLang="ko-KR" sz="1800" dirty="0">
                <a:solidFill>
                  <a:srgbClr val="0000FF"/>
                </a:solidFill>
              </a:rPr>
              <a:t>;</a:t>
            </a:r>
            <a:endParaRPr lang="ko-KR" altLang="ko-KR" sz="1800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0" y="3113584"/>
            <a:ext cx="396701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8</a:t>
            </a:r>
            <a:r>
              <a:rPr lang="en-US" altLang="ko-KR" sz="1800" dirty="0" smtClean="0"/>
              <a:t>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left </a:t>
            </a:r>
            <a:r>
              <a:rPr lang="en-US" altLang="ko-KR" sz="1800" dirty="0"/>
              <a:t>join</a:t>
            </a:r>
            <a:r>
              <a:rPr lang="ko-KR" altLang="ko-KR" sz="1800" dirty="0"/>
              <a:t>하여 </a:t>
            </a:r>
            <a:r>
              <a:rPr lang="ko-KR" altLang="ko-KR" sz="1800" dirty="0" smtClean="0"/>
              <a:t>관리자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매니저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를 출력하</a:t>
            </a:r>
            <a:r>
              <a:rPr lang="ko-KR" altLang="en-US" sz="1800" dirty="0" smtClean="0"/>
              <a:t>고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매니저 아이디가 없는 사람은 배제하고 하향식으로 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급여는 역순으로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/>
              <a:t>A.EMPLOYEE_ID, A.FIRST_NAME, A.SALARY, A.MANAGER_ID, B.FIRST_NAME </a:t>
            </a:r>
            <a:r>
              <a:rPr lang="en-US" altLang="ko-KR" sz="1800" dirty="0" smtClean="0">
                <a:solidFill>
                  <a:srgbClr val="0000FF"/>
                </a:solidFill>
              </a:rPr>
              <a:t>AS</a:t>
            </a:r>
            <a:r>
              <a:rPr lang="en-US" altLang="ko-KR" sz="1800" dirty="0" smtClean="0"/>
              <a:t> MANAGER_NAME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EMPLOYEES A, EMPLOYEES 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A.MANAGER_ID = B.EMPLOYEE_ID (+)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START WITH a.manager_id is not null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	-- AND a.manager_id is not null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 BY </a:t>
            </a:r>
            <a:r>
              <a:rPr lang="en-US" altLang="ko-KR" sz="1800" dirty="0" smtClean="0"/>
              <a:t>A.MANAGER_ID = 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</a:t>
            </a:r>
            <a:r>
              <a:rPr lang="en-US" altLang="ko-KR" sz="1800" dirty="0" smtClean="0"/>
              <a:t> A.EMPLOYEE_ID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A.SALARY </a:t>
            </a:r>
            <a:r>
              <a:rPr lang="en-US" altLang="ko-KR" sz="1800" dirty="0" smtClean="0">
                <a:solidFill>
                  <a:srgbClr val="FF0000"/>
                </a:solidFill>
              </a:rPr>
              <a:t>DESC</a:t>
            </a:r>
            <a:r>
              <a:rPr lang="en-US" altLang="ko-KR" sz="1800" dirty="0" smtClean="0"/>
              <a:t>;	</a:t>
            </a:r>
            <a:endParaRPr lang="ko-KR" altLang="ko-KR" sz="1800" dirty="0"/>
          </a:p>
          <a:p>
            <a:pPr marL="109728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1080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403235"/>
            <a:ext cx="8229600" cy="6097599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ko-KR" altLang="ko-KR" sz="1800" dirty="0" smtClean="0"/>
              <a:t>문제</a:t>
            </a:r>
            <a:r>
              <a:rPr lang="en-US" altLang="ko-KR" sz="1800" dirty="0"/>
              <a:t>9</a:t>
            </a:r>
            <a:r>
              <a:rPr lang="en-US" altLang="ko-KR" sz="1800" dirty="0" smtClean="0"/>
              <a:t>) </a:t>
            </a:r>
            <a:r>
              <a:rPr lang="en-US" altLang="ko-KR" sz="1800" dirty="0"/>
              <a:t>EMPLOYEES </a:t>
            </a:r>
            <a:r>
              <a:rPr lang="ko-KR" altLang="ko-KR" sz="1800" dirty="0" smtClean="0"/>
              <a:t>테이블에서</a:t>
            </a:r>
            <a:r>
              <a:rPr lang="en-US" altLang="ko-KR" sz="1800" dirty="0" smtClean="0"/>
              <a:t> right </a:t>
            </a:r>
            <a:r>
              <a:rPr lang="en-US" altLang="ko-KR" sz="1800" dirty="0"/>
              <a:t>join</a:t>
            </a:r>
            <a:r>
              <a:rPr lang="ko-KR" altLang="ko-KR" sz="1800" dirty="0"/>
              <a:t>하여 </a:t>
            </a:r>
            <a:r>
              <a:rPr lang="ko-KR" altLang="ko-KR" sz="1800" dirty="0" smtClean="0"/>
              <a:t>관리자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매니저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108</a:t>
            </a:r>
            <a:r>
              <a:rPr lang="ko-KR" altLang="en-US" sz="1800" dirty="0" smtClean="0"/>
              <a:t>번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상향식으로 급여는 역순으로 출력하라</a:t>
            </a:r>
            <a:r>
              <a:rPr lang="en-US" altLang="ko-KR" sz="1800" dirty="0" smtClean="0"/>
              <a:t>.</a:t>
            </a: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SELECT A.EMPLOYEE_ID, A.FIRST_NAME, A.SALARY, A.MANAGER_ID, B.FIRST_NAME AS MANAGER_NAME</a:t>
            </a:r>
          </a:p>
          <a:p>
            <a:pPr marL="109728" indent="0">
              <a:buNone/>
            </a:pPr>
            <a:r>
              <a:rPr lang="en-US" altLang="ko-KR" sz="1800" dirty="0" smtClean="0"/>
              <a:t>FROM EMPLOYEES A, EMPLOYEES B</a:t>
            </a:r>
          </a:p>
          <a:p>
            <a:pPr marL="109728" indent="0">
              <a:buNone/>
            </a:pPr>
            <a:r>
              <a:rPr lang="en-US" altLang="ko-KR" sz="1800" dirty="0" smtClean="0"/>
              <a:t>WHERE A.MANAGER_ID(+) = B.EMPLOYEE_ID AND A.MANAGER_ID = '108'</a:t>
            </a:r>
          </a:p>
          <a:p>
            <a:pPr marL="109728" indent="0">
              <a:buNone/>
            </a:pPr>
            <a:r>
              <a:rPr lang="en-US" altLang="ko-KR" sz="1800" dirty="0" smtClean="0"/>
              <a:t>CONNECT BY </a:t>
            </a:r>
            <a:r>
              <a:rPr lang="en-US" altLang="ko-KR" sz="1800" dirty="0" smtClean="0">
                <a:solidFill>
                  <a:srgbClr val="FF0000"/>
                </a:solidFill>
              </a:rPr>
              <a:t>PRIOR </a:t>
            </a:r>
            <a:r>
              <a:rPr lang="en-US" altLang="ko-KR" sz="1800" dirty="0" smtClean="0"/>
              <a:t>A.MANAGER_ID =  A.EMPLOYEE_ID</a:t>
            </a:r>
          </a:p>
          <a:p>
            <a:pPr marL="109728" indent="0">
              <a:buNone/>
            </a:pPr>
            <a:r>
              <a:rPr lang="en-US" altLang="ko-KR" sz="1800" dirty="0" smtClean="0"/>
              <a:t>ORDER BY A.SALARY DESC;	</a:t>
            </a:r>
          </a:p>
          <a:p>
            <a:pPr marL="109728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080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74674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(3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개 테이블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A.DEPARTMENT_ID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A.JOB_ID,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B.DEPARTMENT_ID, DEPARTMENT_NAME,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B.MANAGER_ID, C.JOB_ID, C.JOB_TITLE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 A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JOBS C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A.DEPARTMENT_ID=B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AND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A.JOB_ID = C.JOB_ID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(3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 테이블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EMPLOYEE_ID, FIRST_NAME, A.DEPARTMENT_ID,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A.JOB_ID, B.DEPARTMENT_ID, DEPARTMENT_NAME,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B.MANAGER_ID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C.JOB_ID,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C.JOB_TITLE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A.DEPARTMENT_ID=B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JOBS C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A.JOB_ID = C.JOB_ID</a:t>
            </a:r>
            <a:r>
              <a:rPr lang="en-US" altLang="ko-KR" sz="2000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내부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(INNER)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조인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(2/2)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A.DEPARTMENT_ID,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B.DEPARTMENT_ID, DEPARTMENT_NAME,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B.MANAGER_ID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CROSS 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FIRST_NAME, A.DEPARTMENT_ID,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B.DEPARTMENT_ID, DEPARTMENT_NAME,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B.MANAGER_ID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EMPLOYEES A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크로스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(CROSS)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 조인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2924356"/>
            <a:ext cx="7200000" cy="316985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2924108"/>
            <a:ext cx="720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ANSI SQL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DEPARTMENT_NAME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LEFT [OUTER]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JOIN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A.DEPARTMENT_ID =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오라클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SQL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EMPLOYEE_ID, FIRST_NAME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DEPARTMENT_NAME      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 A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DEPARTMENTS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WHERE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A.DEPARTMENT_ID = B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DEPARTMENT_ID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(+)</a:t>
            </a:r>
            <a:r>
              <a:rPr lang="en-US" altLang="ko-KR" sz="2000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63793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외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부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(OUTER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)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조인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85403" y="-83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2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597" y="1370764"/>
            <a:ext cx="71882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3351</TotalTime>
  <Words>2970</Words>
  <Application>Microsoft Office PowerPoint</Application>
  <PresentationFormat>화면 슬라이드 쇼(4:3)</PresentationFormat>
  <Paragraphs>736</Paragraphs>
  <Slides>68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광장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dbs1012</cp:lastModifiedBy>
  <cp:revision>105</cp:revision>
  <dcterms:created xsi:type="dcterms:W3CDTF">2015-05-26T03:02:29Z</dcterms:created>
  <dcterms:modified xsi:type="dcterms:W3CDTF">2017-06-16T08:42:37Z</dcterms:modified>
</cp:coreProperties>
</file>