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33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9" r:id="rId24"/>
    <p:sldId id="277" r:id="rId25"/>
    <p:sldId id="280" r:id="rId26"/>
    <p:sldId id="281" r:id="rId27"/>
    <p:sldId id="282" r:id="rId28"/>
    <p:sldId id="283" r:id="rId29"/>
    <p:sldId id="295" r:id="rId30"/>
    <p:sldId id="296" r:id="rId31"/>
    <p:sldId id="297" r:id="rId32"/>
    <p:sldId id="298" r:id="rId33"/>
    <p:sldId id="299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292" r:id="rId55"/>
    <p:sldId id="293" r:id="rId56"/>
    <p:sldId id="294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7" r:id="rId68"/>
    <p:sldId id="323" r:id="rId69"/>
    <p:sldId id="324" r:id="rId70"/>
    <p:sldId id="329" r:id="rId71"/>
    <p:sldId id="330" r:id="rId72"/>
    <p:sldId id="325" r:id="rId73"/>
    <p:sldId id="326" r:id="rId74"/>
    <p:sldId id="331" r:id="rId75"/>
    <p:sldId id="332" r:id="rId76"/>
    <p:sldId id="333" r:id="rId77"/>
    <p:sldId id="334" r:id="rId78"/>
    <p:sldId id="335" r:id="rId79"/>
    <p:sldId id="337" r:id="rId80"/>
    <p:sldId id="338" r:id="rId81"/>
    <p:sldId id="339" r:id="rId82"/>
    <p:sldId id="349" r:id="rId83"/>
    <p:sldId id="350" r:id="rId84"/>
    <p:sldId id="346" r:id="rId85"/>
    <p:sldId id="345" r:id="rId86"/>
    <p:sldId id="347" r:id="rId87"/>
    <p:sldId id="348" r:id="rId88"/>
    <p:sldId id="341" r:id="rId89"/>
    <p:sldId id="342" r:id="rId9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pPr/>
              <a:t>2017-12-27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pPr/>
              <a:t>2017-12-27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pPr/>
              <a:t>2017-12-27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buFont typeface="Wingdings" pitchFamily="2" charset="2"/>
              <a:buChar char="v"/>
            </a:pPr>
            <a:r>
              <a:rPr lang="ko-KR" altLang="en-US" sz="2800" b="1" dirty="0" smtClean="0">
                <a:solidFill>
                  <a:srgbClr val="000000"/>
                </a:solidFill>
                <a:latin typeface="+mj-ea"/>
              </a:rPr>
              <a:t>서브 쿼리</a:t>
            </a: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r>
              <a:rPr lang="ko-KR" altLang="en-US" sz="2800" b="1" dirty="0" smtClean="0">
                <a:solidFill>
                  <a:srgbClr val="000000"/>
                </a:solidFill>
                <a:latin typeface="+mj-ea"/>
              </a:rPr>
              <a:t>특수 쿼리</a:t>
            </a: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r>
              <a:rPr lang="ko-KR" altLang="en-US" sz="2800" b="1" dirty="0" smtClean="0">
                <a:solidFill>
                  <a:srgbClr val="000000"/>
                </a:solidFill>
                <a:latin typeface="+mj-ea"/>
              </a:rPr>
              <a:t>테이블의 결합 </a:t>
            </a:r>
            <a:r>
              <a:rPr lang="en-US" altLang="ko-KR" sz="2800" b="1" dirty="0" smtClean="0">
                <a:solidFill>
                  <a:srgbClr val="000000"/>
                </a:solidFill>
                <a:latin typeface="+mj-ea"/>
              </a:rPr>
              <a:t>(</a:t>
            </a:r>
            <a:r>
              <a:rPr lang="ko-KR" altLang="en-US" sz="2800" b="1" dirty="0" smtClean="0">
                <a:solidFill>
                  <a:srgbClr val="000000"/>
                </a:solidFill>
                <a:latin typeface="+mj-ea"/>
              </a:rPr>
              <a:t>합집합</a:t>
            </a:r>
            <a:r>
              <a:rPr lang="en-US" altLang="ko-KR" sz="2800" b="1" dirty="0" smtClean="0">
                <a:solidFill>
                  <a:srgbClr val="000000"/>
                </a:solidFill>
                <a:latin typeface="+mj-ea"/>
              </a:rPr>
              <a:t>, </a:t>
            </a:r>
            <a:r>
              <a:rPr lang="ko-KR" altLang="en-US" sz="2800" b="1" dirty="0" err="1" smtClean="0">
                <a:solidFill>
                  <a:srgbClr val="000000"/>
                </a:solidFill>
                <a:latin typeface="+mj-ea"/>
              </a:rPr>
              <a:t>차집합</a:t>
            </a:r>
            <a:r>
              <a:rPr lang="en-US" altLang="ko-KR" sz="2800" b="1" dirty="0" smtClean="0">
                <a:solidFill>
                  <a:srgbClr val="000000"/>
                </a:solidFill>
                <a:latin typeface="+mj-ea"/>
              </a:rPr>
              <a:t>)</a:t>
            </a:r>
          </a:p>
          <a:p>
            <a:pPr latinLnBrk="0">
              <a:buFont typeface="Wingdings" pitchFamily="2" charset="2"/>
              <a:buChar char="v"/>
            </a:pPr>
            <a:endParaRPr lang="ko-KR" altLang="en-US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endParaRPr lang="ko-KR" altLang="en-US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endParaRPr lang="ko-KR" altLang="en-US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endParaRPr lang="ko-KR" altLang="en-US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  <a:p>
            <a:pPr>
              <a:buFont typeface="Wingdings" pitchFamily="2" charset="2"/>
              <a:buChar char="v"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 smtClean="0">
                <a:solidFill>
                  <a:srgbClr val="1749D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HY헤드라인M" pitchFamily="18" charset="-127"/>
              </a:rPr>
              <a:t>INDEX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다중행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서브 쿼리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둘 이상의 행이 결과값으로 반환되는 서브 쿼리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다중행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단일칼럼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경우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FROM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절 과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WHERE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절에서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사용가능 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FIRST_NAME, SALARY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FROM EMPLOYEES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WHERE JOB_ID IN (SELECT JOB_ID FROM JOBS);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다중행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다중칼럼 경우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FROM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절 과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WHERE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절에서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사용가능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FROM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절에서 테이블 대신으로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사용될때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인라인뷰라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한다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FIRST_NAME,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SALARY</a:t>
            </a:r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FROM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WHERE (SALARY, JOB_ID) IN (SELECT SALARY, JOB_ID 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FROM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 WHERE JOB_ID = 'IT_PROG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');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9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1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서브 쿼리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(Subquery)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의 종류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(2/3)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22960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다중 행 서브쿼리</a:t>
            </a: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SELECT</a:t>
            </a:r>
            <a:r>
              <a:rPr lang="en-US" altLang="ko-KR" sz="1800" dirty="0"/>
              <a:t> FIRST_NAME, SALARY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EMPLOYEES</a:t>
            </a: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WHERE</a:t>
            </a:r>
            <a:r>
              <a:rPr lang="en-US" altLang="ko-KR" sz="1800" dirty="0"/>
              <a:t> JOB_ID </a:t>
            </a:r>
            <a:r>
              <a:rPr lang="en-US" altLang="ko-KR" sz="1800" dirty="0">
                <a:solidFill>
                  <a:srgbClr val="FF0000"/>
                </a:solidFill>
              </a:rPr>
              <a:t>IN</a:t>
            </a:r>
            <a:r>
              <a:rPr lang="en-US" altLang="ko-KR" sz="1800" dirty="0"/>
              <a:t> </a:t>
            </a:r>
            <a:r>
              <a:rPr lang="en-US" altLang="ko-KR" sz="1800" dirty="0">
                <a:solidFill>
                  <a:srgbClr val="FF0000"/>
                </a:solidFill>
              </a:rPr>
              <a:t>(SELECT JOB_ID FROM JOBS)</a:t>
            </a:r>
            <a:r>
              <a:rPr lang="en-US" altLang="ko-KR" sz="1800" dirty="0"/>
              <a:t>;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FIRST_NAME, SALARY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JOB_ID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=</a:t>
            </a:r>
            <a:r>
              <a:rPr lang="en-US" altLang="ko-KR" sz="1800" dirty="0" smtClean="0">
                <a:solidFill>
                  <a:srgbClr val="FF0000"/>
                </a:solidFill>
              </a:rPr>
              <a:t> ANY (SELECT JOB_ID FROM JOBS)</a:t>
            </a:r>
            <a:r>
              <a:rPr lang="en-US" altLang="ko-KR" sz="1800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22960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START_DATE, END_DATE, JOB_ID, </a:t>
            </a:r>
          </a:p>
          <a:p>
            <a:pPr>
              <a:buNone/>
            </a:pPr>
            <a:r>
              <a:rPr lang="en-US" altLang="ko-KR" sz="1800" dirty="0" smtClean="0"/>
              <a:t>DEPARTMENT_ID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JOB_HISTORY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(EMPLOYEE_ID, START_DATE) IN (SELECT EMPLOYEE_ID, HIRE_DATE FROM EMPLOYEES)</a:t>
            </a:r>
            <a:r>
              <a:rPr lang="en-US" altLang="ko-KR" sz="1800" dirty="0" smtClean="0"/>
              <a:t>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A.EMPLOYEE_ID, A.FIRST_NAME, A.JOB_ID, B.SAL_SUM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A, 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(SELECT JOB_ID, SUM(SALARY) AS SAL_SUM FROM EMPLOYEES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						GROUP BY JOB_ID) B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A.JOB_ID = B.JOB_ID;</a:t>
            </a:r>
          </a:p>
          <a:p>
            <a:pPr>
              <a:buNone/>
            </a:pPr>
            <a:endParaRPr lang="en-US" altLang="ko-KR" sz="1800" dirty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en-US" altLang="ko-KR" sz="1800" dirty="0"/>
              <a:t> (SELECT JOB_ID, SUM(SALARY) AS SAL_SUM FROM EMPLOYEES</a:t>
            </a:r>
          </a:p>
          <a:p>
            <a:pPr>
              <a:buNone/>
            </a:pPr>
            <a:r>
              <a:rPr lang="en-US" altLang="ko-KR" sz="1800" dirty="0" smtClean="0"/>
              <a:t>GROUP </a:t>
            </a:r>
            <a:r>
              <a:rPr lang="en-US" altLang="ko-KR" sz="1800" dirty="0"/>
              <a:t>BY JOB_ID) </a:t>
            </a:r>
            <a:r>
              <a:rPr lang="ko-KR" altLang="en-US" sz="1800" dirty="0" smtClean="0"/>
              <a:t>이 부분이 </a:t>
            </a:r>
            <a:r>
              <a:rPr lang="ko-KR" altLang="en-US" sz="1800" dirty="0" err="1" smtClean="0"/>
              <a:t>인라인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뷰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82239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상관 관계 서브 쿼리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–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사용상 주의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!!</a:t>
            </a: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내부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서브쿼리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와 외부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메인쿼리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가 서로 관계를 맺는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서브 쿼리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외부 쿼리에서 행 하나당 내부 쿼리가 한번씩 실행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SELECT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절과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WHERE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절에서 사용가능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FIRST_NAME, SALARY, (SELECT AVG(SALARY) FROM </a:t>
            </a:r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EMPLOYEES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C WHERE A.JOB_ID = C.JOB_ID)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FROM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 A</a:t>
            </a:r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WHERE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SALARY &gt; (SELECT AVG(SALARY) 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       FROM EMPLOYEES B 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      WHERE A.JOB_ID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=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B.JOB_ID);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1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서브 쿼리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(Subquery)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의 종류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(3/3)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22960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상관관계 서브쿼리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FIRST_NAME, SALARY, (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AVG(SALARY)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					FROM</a:t>
            </a:r>
            <a:r>
              <a:rPr lang="en-US" altLang="ko-KR" sz="1800" dirty="0" smtClean="0"/>
              <a:t> EMPLOYEES C</a:t>
            </a:r>
          </a:p>
          <a:p>
            <a:pPr>
              <a:buNone/>
            </a:pPr>
            <a:r>
              <a:rPr lang="en-US" altLang="ko-KR" sz="1800" dirty="0" smtClean="0"/>
              <a:t>					</a:t>
            </a: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A.JOB_ID = C.JOB_ID)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SALARY &gt; (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AVG(SALARY) </a:t>
            </a:r>
          </a:p>
          <a:p>
            <a:pPr>
              <a:buNone/>
            </a:pPr>
            <a:r>
              <a:rPr lang="en-US" altLang="ko-KR" sz="1800" dirty="0" smtClean="0"/>
              <a:t>                 		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B </a:t>
            </a:r>
          </a:p>
          <a:p>
            <a:pPr>
              <a:buNone/>
            </a:pPr>
            <a:r>
              <a:rPr lang="en-US" altLang="ko-KR" sz="1800" dirty="0" smtClean="0"/>
              <a:t>                 		</a:t>
            </a: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A.JOB_ID = B.JOB_ID);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먼저 내용</a:t>
            </a:r>
            <a:r>
              <a:rPr lang="en-US" altLang="ko-KR" sz="1800" dirty="0" smtClean="0"/>
              <a:t>(SALARY)</a:t>
            </a:r>
            <a:r>
              <a:rPr lang="ko-KR" altLang="en-US" sz="1800" dirty="0" smtClean="0"/>
              <a:t>을 갖고 오고 안에 있는 내용</a:t>
            </a:r>
            <a:r>
              <a:rPr lang="en-US" altLang="ko-KR" sz="1800" dirty="0" smtClean="0"/>
              <a:t>(…)</a:t>
            </a:r>
            <a:r>
              <a:rPr lang="ko-KR" altLang="en-US" sz="1800" dirty="0" smtClean="0"/>
              <a:t>을 걸러낸다</a:t>
            </a: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SELECT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문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SELECT [</a:t>
            </a:r>
            <a:r>
              <a:rPr lang="en-US" altLang="ko-KR" sz="2000" b="1" dirty="0" err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subquery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] FROM [</a:t>
            </a:r>
            <a:r>
              <a:rPr lang="en-US" altLang="ko-KR" sz="2000" b="1" dirty="0" err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subquery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] WHERE [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subquery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]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FIRST_NAME, SALARY, DEPT_SALARY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(SELECT AVG(SALARY) FROM EMPLOYEES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C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WHERE A.JOB_ID = C.JOB_ID)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FROM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 A, (SELECT DEPARTMENT_ID,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         AVG(SALARY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 AS DEPT_SALARY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          FROM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          GROUP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BY DEPARTMENT_ID) B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WHERE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A.DEPARTMENT_ID = B.DEPARTMENT_ID  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AND SALARY &gt; (SELECT AVG(SALARY)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        FROM EMPLOYEES D 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       WHERE A.JOB_ID = D.JOB_ID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);</a:t>
            </a:r>
            <a:endParaRPr lang="en-US" altLang="ko-KR" sz="2000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9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2.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서브 쿼리가 사용될 수 있는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SQL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문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(1/4)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UPDATE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문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UPDATE TABLE SET Column = [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subquery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]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WHERE [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subquery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]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UPDATE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 A </a:t>
            </a:r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SET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SALARY = (SELECT AVG(SALARY) FROM EMPLOYEES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  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      WHERE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A.JOB_ID =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B.JOB_ID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WHERE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SALARY &gt; (SELECT AVG(SALARY) FROM EMPLOYEES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C 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      WHERE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A.JOB_ID =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C.JOB_ID);</a:t>
            </a:r>
          </a:p>
          <a:p>
            <a:pPr marL="0" indent="0"/>
            <a:endParaRPr lang="en-US" altLang="ko-KR" sz="2000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DELETE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문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DELETE FROM TABLE WHERE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[</a:t>
            </a:r>
            <a:r>
              <a:rPr lang="en-US" altLang="ko-KR" sz="2000" b="1" dirty="0" err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subquery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]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DELETE FROM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 A 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WHERE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SALARY &gt; (SELECT AVG(SALARY) FROM EMPLOYEES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 </a:t>
            </a:r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       WHERE A.JOB_ID =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B.JOB_ID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);</a:t>
            </a:r>
          </a:p>
          <a:p>
            <a:pPr marL="0" indent="0"/>
            <a:endParaRPr lang="en-US" altLang="ko-KR" sz="2000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2.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서브 쿼리가 사용될 수 있는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SQL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문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(2/4)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CREATE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문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CREATE {TABLE|VIEW} AS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SELECT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[</a:t>
            </a:r>
            <a:r>
              <a:rPr lang="en-US" altLang="ko-KR" sz="2000" b="1" dirty="0" err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subquery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] FROM [</a:t>
            </a:r>
            <a:r>
              <a:rPr lang="en-US" altLang="ko-KR" sz="2000" b="1" dirty="0" err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subquery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] WHERE [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subquery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]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CRATE TABLE EMPLOYEES_BK AS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SELECT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FIRST_NAME, SALARY, DEPT_SALARY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(SELECT AVG(SALARY) FROM EMPLOYEES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C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WHERE A.JOB_ID = C.JOB_ID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 AS JOB_SALARY</a:t>
            </a:r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FROM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 A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(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SELECT DEPARTMENT_ID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 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AVG(SALARY) AS DEPT_SALARY FROM EMPLOYEES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GROUP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BY DEPARTMENT_ID) B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WHERE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A.DEPARTMENT_ID = B.DEPARTMENT_ID  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AND SALARY &gt; (SELECT AVG(SALARY)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        FROM EMPLOYEES D 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       WHERE A.JOB_ID =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D.JOB_ID);</a:t>
            </a:r>
            <a:endParaRPr lang="en-US" altLang="ko-KR" sz="2000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9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2.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서브 쿼리가 사용될 수 있는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SQL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문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(3/4)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INSERT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문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INSERT INTO TABLE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SELECT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[</a:t>
            </a:r>
            <a:r>
              <a:rPr lang="en-US" altLang="ko-KR" sz="2000" b="1" dirty="0" err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subquery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] FROM [</a:t>
            </a:r>
            <a:r>
              <a:rPr lang="en-US" altLang="ko-KR" sz="2000" b="1" dirty="0" err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subquery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] WHERE [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subquery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]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INSERT INTO EMPLOYEES_BK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SELECT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FIRST_NAME, SALARY, DEPT_SALARY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(SELECT AVG(SALARY) FROM EMPLOYEES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C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WHERE A.JOB_ID = C.JOB_ID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 AS JOB_SALARY</a:t>
            </a:r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FROM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 A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(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SELECT DEPARTMENT_ID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 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AVG(SALARY) AS DEPT_SALARY FROM EMPLOYEES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GROUP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BY DEPARTMENT_ID) B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WHERE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A.DEPARTMENT_ID = B.DEPARTMENT_ID  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AND SALARY &gt; (SELECT AVG(SALARY)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        FROM EMPLOYEES D 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       WHERE A.JOB_ID =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D.JOB_ID);</a:t>
            </a:r>
            <a:endParaRPr lang="en-US" altLang="ko-KR" sz="2000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2.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서브 쿼리가 사용될 수 있는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SQL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문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(4/4)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/>
          <p:nvPr/>
        </p:nvSpPr>
        <p:spPr>
          <a:xfrm>
            <a:off x="568902" y="2677885"/>
            <a:ext cx="8088312" cy="224676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흐름 제어문</a:t>
            </a:r>
            <a:endParaRPr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TOP n </a:t>
            </a: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문</a:t>
            </a:r>
            <a:endParaRPr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분석 함수</a:t>
            </a:r>
            <a:endParaRPr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WINDOWING </a:t>
            </a: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절</a:t>
            </a:r>
            <a:endParaRPr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en-US" altLang="ko-KR" sz="1400" b="1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8" name="Line 19"/>
          <p:cNvSpPr>
            <a:spLocks noChangeShapeType="1"/>
          </p:cNvSpPr>
          <p:nvPr/>
        </p:nvSpPr>
        <p:spPr bwMode="auto">
          <a:xfrm>
            <a:off x="532028" y="2408010"/>
            <a:ext cx="8604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-32" y="1987322"/>
            <a:ext cx="247650" cy="69532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굴림" charset="-127"/>
              <a:ea typeface="돋움" pitchFamily="50" charset="-127"/>
            </a:endParaRPr>
          </a:p>
        </p:txBody>
      </p:sp>
      <p:sp>
        <p:nvSpPr>
          <p:cNvPr id="11" name="Rectangle 17"/>
          <p:cNvSpPr txBox="1">
            <a:spLocks noChangeArrowheads="1"/>
          </p:cNvSpPr>
          <p:nvPr/>
        </p:nvSpPr>
        <p:spPr>
          <a:xfrm>
            <a:off x="568902" y="1933347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defRPr/>
            </a:pPr>
            <a:r>
              <a:rPr lang="ko-KR" altLang="en-US" sz="2400" b="1" smtClean="0">
                <a:latin typeface="+mj-lt"/>
                <a:ea typeface="+mj-ea"/>
                <a:cs typeface="+mj-cs"/>
              </a:rPr>
              <a:t>특수 쿼리</a:t>
            </a:r>
            <a:endParaRPr kumimoji="0" lang="en-US" altLang="ko-KR" sz="24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2"/>
          <p:cNvSpPr txBox="1"/>
          <p:nvPr/>
        </p:nvSpPr>
        <p:spPr>
          <a:xfrm>
            <a:off x="568902" y="3324215"/>
            <a:ext cx="8088312" cy="95410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서브 쿼리의 종</a:t>
            </a:r>
            <a:r>
              <a:rPr lang="ko-KR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류</a:t>
            </a:r>
            <a:endParaRPr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서브쿼리가 사용 될 수 있는 </a:t>
            </a:r>
            <a:r>
              <a:rPr kumimoji="0"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SQL </a:t>
            </a: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문</a:t>
            </a:r>
            <a:endParaRPr kumimoji="0"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9" name="Line 19"/>
          <p:cNvSpPr>
            <a:spLocks noChangeShapeType="1"/>
          </p:cNvSpPr>
          <p:nvPr/>
        </p:nvSpPr>
        <p:spPr bwMode="auto">
          <a:xfrm>
            <a:off x="532028" y="3054340"/>
            <a:ext cx="8604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-32" y="2633652"/>
            <a:ext cx="247650" cy="69532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굴림" charset="-127"/>
              <a:ea typeface="돋움" pitchFamily="50" charset="-127"/>
            </a:endParaRPr>
          </a:p>
        </p:txBody>
      </p:sp>
      <p:sp>
        <p:nvSpPr>
          <p:cNvPr id="11" name="Rectangle 17"/>
          <p:cNvSpPr txBox="1">
            <a:spLocks noChangeArrowheads="1"/>
          </p:cNvSpPr>
          <p:nvPr/>
        </p:nvSpPr>
        <p:spPr>
          <a:xfrm>
            <a:off x="568902" y="2579677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defRPr/>
            </a:pPr>
            <a:r>
              <a:rPr kumimoji="0" lang="ko-KR" altLang="en-US" sz="2400" b="1" smtClean="0">
                <a:latin typeface="+mj-lt"/>
                <a:ea typeface="+mj-ea"/>
                <a:cs typeface="+mj-cs"/>
              </a:rPr>
              <a:t>서브 쿼리</a:t>
            </a:r>
            <a:endParaRPr kumimoji="0" lang="en-US" altLang="ko-KR" sz="2400" b="1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CASE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문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조건에 따라 다른 결과를 보여줘야 할 때 사용  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-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칼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럼의 값에 대한 비교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CASE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조건대상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WHEN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값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1 THEN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실행값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1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           WHEN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값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2 THEN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실행값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2 … 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           [ELSE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실행값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] END</a:t>
            </a: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EMPLOYEE_ID, FIRST_NAME, PHONE_NUMBER,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CASE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SUBSTR(PHONE_NUMBER, 1, 3)</a:t>
            </a: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WHEN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'515' THEN '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서울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</a:t>
            </a: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WHEN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'590' THEN '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대전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</a:t>
            </a: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WHEN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'659' THEN '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부산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</a:t>
            </a: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WHEN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'603' THEN '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광주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</a:t>
            </a: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ELSE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기타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 END AS AREA</a:t>
            </a: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FROM EMPLOYEES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1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흐름제어문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(1/3)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22960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흐름 </a:t>
            </a:r>
            <a:r>
              <a:rPr lang="ko-KR" altLang="en-US" sz="1800" dirty="0" err="1" smtClean="0"/>
              <a:t>제어문</a:t>
            </a:r>
            <a:endParaRPr lang="ko-KR" altLang="en-US" sz="1800" dirty="0" smtClean="0"/>
          </a:p>
          <a:p>
            <a:pPr>
              <a:buNone/>
            </a:pPr>
            <a:r>
              <a:rPr lang="en-US" altLang="ko-KR" sz="1800" dirty="0" smtClean="0"/>
              <a:t>--CASE</a:t>
            </a:r>
            <a:r>
              <a:rPr lang="ko-KR" altLang="en-US" sz="1800" dirty="0" smtClean="0"/>
              <a:t>문</a:t>
            </a:r>
          </a:p>
          <a:p>
            <a:pPr>
              <a:buNone/>
            </a:pPr>
            <a:r>
              <a:rPr lang="en-US" altLang="ko-KR" sz="1800" dirty="0" smtClean="0"/>
              <a:t>-- </a:t>
            </a:r>
            <a:r>
              <a:rPr lang="ko-KR" altLang="en-US" sz="1800" dirty="0" smtClean="0"/>
              <a:t>칼럼의 값에 대한 비교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FIRST_NAME, PHONE_NUMBER,</a:t>
            </a:r>
          </a:p>
          <a:p>
            <a:pPr>
              <a:buNone/>
            </a:pPr>
            <a:r>
              <a:rPr lang="en-US" altLang="ko-KR" sz="1800" dirty="0" smtClean="0"/>
              <a:t>       </a:t>
            </a:r>
            <a:r>
              <a:rPr lang="en-US" altLang="ko-KR" sz="1800" dirty="0" smtClean="0">
                <a:solidFill>
                  <a:srgbClr val="FF0000"/>
                </a:solidFill>
              </a:rPr>
              <a:t>CASE </a:t>
            </a:r>
            <a:r>
              <a:rPr lang="en-US" altLang="ko-KR" sz="1800" dirty="0" smtClean="0">
                <a:solidFill>
                  <a:srgbClr val="0000FF"/>
                </a:solidFill>
              </a:rPr>
              <a:t>SUBSTR(PHONE_NUMBER, 1, 3)</a:t>
            </a:r>
          </a:p>
          <a:p>
            <a:pPr>
              <a:buNone/>
            </a:pPr>
            <a:r>
              <a:rPr lang="en-US" altLang="ko-KR" sz="1800" dirty="0" smtClean="0"/>
              <a:t>       </a:t>
            </a:r>
            <a:r>
              <a:rPr lang="en-US" altLang="ko-KR" sz="1800" dirty="0" smtClean="0">
                <a:solidFill>
                  <a:srgbClr val="FF0000"/>
                </a:solidFill>
              </a:rPr>
              <a:t>WHEN</a:t>
            </a:r>
            <a:r>
              <a:rPr lang="en-US" altLang="ko-KR" sz="1800" dirty="0" smtClean="0"/>
              <a:t> '515' </a:t>
            </a:r>
            <a:r>
              <a:rPr lang="en-US" altLang="ko-KR" sz="1800" dirty="0" smtClean="0">
                <a:solidFill>
                  <a:srgbClr val="FF0000"/>
                </a:solidFill>
              </a:rPr>
              <a:t>THEN</a:t>
            </a:r>
            <a:r>
              <a:rPr lang="en-US" altLang="ko-KR" sz="1800" dirty="0" smtClean="0"/>
              <a:t> '</a:t>
            </a:r>
            <a:r>
              <a:rPr lang="ko-KR" altLang="en-US" sz="1800" dirty="0" smtClean="0"/>
              <a:t>서울</a:t>
            </a:r>
            <a:r>
              <a:rPr lang="en-US" altLang="ko-KR" sz="1800" dirty="0" smtClean="0"/>
              <a:t>‘		// 515 -&gt; </a:t>
            </a:r>
            <a:r>
              <a:rPr lang="ko-KR" altLang="en-US" sz="1800" dirty="0" smtClean="0"/>
              <a:t>서울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      </a:t>
            </a:r>
            <a:r>
              <a:rPr lang="en-US" altLang="ko-KR" sz="1800" dirty="0" smtClean="0">
                <a:solidFill>
                  <a:srgbClr val="FF0000"/>
                </a:solidFill>
              </a:rPr>
              <a:t>WHEN</a:t>
            </a:r>
            <a:r>
              <a:rPr lang="en-US" altLang="ko-KR" sz="1800" dirty="0" smtClean="0"/>
              <a:t> '590' </a:t>
            </a:r>
            <a:r>
              <a:rPr lang="en-US" altLang="ko-KR" sz="1800" dirty="0" smtClean="0">
                <a:solidFill>
                  <a:srgbClr val="FF0000"/>
                </a:solidFill>
              </a:rPr>
              <a:t>THEN</a:t>
            </a:r>
            <a:r>
              <a:rPr lang="en-US" altLang="ko-KR" sz="1800" dirty="0" smtClean="0"/>
              <a:t> '</a:t>
            </a:r>
            <a:r>
              <a:rPr lang="ko-KR" altLang="en-US" sz="1800" dirty="0" smtClean="0"/>
              <a:t>대전</a:t>
            </a:r>
            <a:r>
              <a:rPr lang="en-US" altLang="ko-KR" sz="1800" dirty="0" smtClean="0"/>
              <a:t>‘		// 590 -&gt; </a:t>
            </a:r>
            <a:r>
              <a:rPr lang="ko-KR" altLang="en-US" sz="1800" dirty="0" smtClean="0"/>
              <a:t>대전 </a:t>
            </a:r>
            <a:r>
              <a:rPr lang="en-US" altLang="ko-KR" sz="1800" dirty="0" smtClean="0"/>
              <a:t>	</a:t>
            </a:r>
          </a:p>
          <a:p>
            <a:pPr>
              <a:buNone/>
            </a:pPr>
            <a:r>
              <a:rPr lang="en-US" altLang="ko-KR" sz="1800" dirty="0" smtClean="0"/>
              <a:t>       </a:t>
            </a:r>
            <a:r>
              <a:rPr lang="en-US" altLang="ko-KR" sz="1800" dirty="0" smtClean="0">
                <a:solidFill>
                  <a:srgbClr val="FF0000"/>
                </a:solidFill>
              </a:rPr>
              <a:t>WHEN</a:t>
            </a:r>
            <a:r>
              <a:rPr lang="en-US" altLang="ko-KR" sz="1800" dirty="0" smtClean="0"/>
              <a:t> '659' </a:t>
            </a:r>
            <a:r>
              <a:rPr lang="en-US" altLang="ko-KR" sz="1800" dirty="0" smtClean="0">
                <a:solidFill>
                  <a:srgbClr val="FF0000"/>
                </a:solidFill>
              </a:rPr>
              <a:t>THEN</a:t>
            </a:r>
            <a:r>
              <a:rPr lang="en-US" altLang="ko-KR" sz="1800" dirty="0" smtClean="0"/>
              <a:t> '</a:t>
            </a:r>
            <a:r>
              <a:rPr lang="ko-KR" altLang="en-US" sz="1800" dirty="0" smtClean="0"/>
              <a:t>부산</a:t>
            </a:r>
            <a:r>
              <a:rPr lang="en-US" altLang="ko-KR" sz="1800" dirty="0" smtClean="0"/>
              <a:t>‘		// 659 -&gt; </a:t>
            </a:r>
            <a:r>
              <a:rPr lang="ko-KR" altLang="en-US" sz="1800" dirty="0" smtClean="0"/>
              <a:t>부산 </a:t>
            </a:r>
            <a:r>
              <a:rPr lang="en-US" altLang="ko-KR" sz="1800" dirty="0" smtClean="0"/>
              <a:t>	</a:t>
            </a:r>
          </a:p>
          <a:p>
            <a:pPr>
              <a:buNone/>
            </a:pPr>
            <a:r>
              <a:rPr lang="en-US" altLang="ko-KR" sz="1800" dirty="0" smtClean="0"/>
              <a:t>       </a:t>
            </a:r>
            <a:r>
              <a:rPr lang="en-US" altLang="ko-KR" sz="1800" dirty="0" smtClean="0">
                <a:solidFill>
                  <a:srgbClr val="FF0000"/>
                </a:solidFill>
              </a:rPr>
              <a:t>WHEN</a:t>
            </a:r>
            <a:r>
              <a:rPr lang="en-US" altLang="ko-KR" sz="1800" dirty="0" smtClean="0"/>
              <a:t> '603' </a:t>
            </a:r>
            <a:r>
              <a:rPr lang="en-US" altLang="ko-KR" sz="1800" dirty="0" smtClean="0">
                <a:solidFill>
                  <a:srgbClr val="FF0000"/>
                </a:solidFill>
              </a:rPr>
              <a:t>THEN</a:t>
            </a:r>
            <a:r>
              <a:rPr lang="en-US" altLang="ko-KR" sz="1800" dirty="0" smtClean="0"/>
              <a:t> '</a:t>
            </a:r>
            <a:r>
              <a:rPr lang="ko-KR" altLang="en-US" sz="1800" dirty="0" smtClean="0"/>
              <a:t>광주</a:t>
            </a:r>
            <a:r>
              <a:rPr lang="en-US" altLang="ko-KR" sz="1800" dirty="0" smtClean="0"/>
              <a:t>‘		// 603 -&gt; </a:t>
            </a:r>
            <a:r>
              <a:rPr lang="ko-KR" altLang="en-US" sz="1800" dirty="0" smtClean="0"/>
              <a:t>광주 </a:t>
            </a:r>
            <a:r>
              <a:rPr lang="en-US" altLang="ko-KR" sz="1800" dirty="0" smtClean="0"/>
              <a:t>	</a:t>
            </a:r>
          </a:p>
          <a:p>
            <a:pPr>
              <a:buNone/>
            </a:pPr>
            <a:r>
              <a:rPr lang="en-US" altLang="ko-KR" sz="1800" dirty="0" smtClean="0"/>
              <a:t>       </a:t>
            </a:r>
            <a:r>
              <a:rPr lang="en-US" altLang="ko-KR" sz="1800" dirty="0" smtClean="0">
                <a:solidFill>
                  <a:srgbClr val="FF0000"/>
                </a:solidFill>
              </a:rPr>
              <a:t>ELSE</a:t>
            </a:r>
            <a:r>
              <a:rPr lang="en-US" altLang="ko-KR" sz="1800" dirty="0" smtClean="0"/>
              <a:t> '</a:t>
            </a:r>
            <a:r>
              <a:rPr lang="ko-KR" altLang="en-US" sz="1800" dirty="0" smtClean="0"/>
              <a:t>기타</a:t>
            </a:r>
            <a:r>
              <a:rPr lang="en-US" altLang="ko-KR" sz="1800" dirty="0" smtClean="0"/>
              <a:t>' </a:t>
            </a:r>
            <a:r>
              <a:rPr lang="en-US" altLang="ko-KR" sz="1800" dirty="0" smtClean="0">
                <a:solidFill>
                  <a:srgbClr val="FF0000"/>
                </a:solidFill>
              </a:rPr>
              <a:t>END</a:t>
            </a:r>
            <a:r>
              <a:rPr lang="en-US" altLang="ko-KR" sz="1800" dirty="0" smtClean="0"/>
              <a:t> AS AREA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사용자 정의에 따른 흐름 제어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CASE WHEN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조건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1 THEN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실행값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1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  WHEN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조건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2 THEN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실행값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2 … [ELSE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실행값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] END</a:t>
            </a: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EMPLOYEE_ID, FIRST_NAME, PHONE_NUMBER,</a:t>
            </a: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CASE WHEN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SUBSTR(PHONE_NUMBER, 1, 3)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= '515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 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      THEN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서울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</a:t>
            </a: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WHEN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SUBSTR(PHONE_NUMBER, 1, 3) =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'590'</a:t>
            </a: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      THEN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대전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</a:t>
            </a: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WHEN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SUBSTR(PHONE_NUMBER, 1, 3) =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'659'</a:t>
            </a: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      THEN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부산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</a:t>
            </a: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WHEN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SUBSTR(PHONE_NUMBER, 1, 3) =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'603'</a:t>
            </a: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      THEN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광주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</a:t>
            </a: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ELSE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기타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 END AS AREA</a:t>
            </a: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FROM EMPLOYEES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9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1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흐름제어문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(2/3)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22960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 </a:t>
            </a:r>
            <a:r>
              <a:rPr lang="ko-KR" altLang="en-US" sz="1800" dirty="0" smtClean="0"/>
              <a:t>사용자 정의에 따른 흐름 제어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FIRST_NAME, PHONE_NUMBER,</a:t>
            </a:r>
          </a:p>
          <a:p>
            <a:pPr>
              <a:buNone/>
            </a:pPr>
            <a:r>
              <a:rPr lang="en-US" altLang="ko-KR" sz="1800" dirty="0" smtClean="0"/>
              <a:t>       </a:t>
            </a:r>
            <a:r>
              <a:rPr lang="en-US" altLang="ko-KR" sz="1800" dirty="0" smtClean="0">
                <a:solidFill>
                  <a:srgbClr val="FF0000"/>
                </a:solidFill>
              </a:rPr>
              <a:t>CASE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WHEN</a:t>
            </a:r>
            <a:r>
              <a:rPr lang="en-US" altLang="ko-KR" sz="1800" dirty="0" smtClean="0"/>
              <a:t> SUBSTR(PHONE_NUMBER, 1, 3) &gt;= '515' </a:t>
            </a:r>
          </a:p>
          <a:p>
            <a:pPr>
              <a:buNone/>
            </a:pPr>
            <a:r>
              <a:rPr lang="en-US" altLang="ko-KR" sz="1800" dirty="0" smtClean="0"/>
              <a:t>             	</a:t>
            </a:r>
            <a:r>
              <a:rPr lang="en-US" altLang="ko-KR" sz="1800" dirty="0" smtClean="0">
                <a:solidFill>
                  <a:srgbClr val="FF0000"/>
                </a:solidFill>
              </a:rPr>
              <a:t>AND</a:t>
            </a:r>
            <a:r>
              <a:rPr lang="en-US" altLang="ko-KR" sz="1800" dirty="0" smtClean="0"/>
              <a:t> SUBSTR(PHONE_NUMBER, 1, 3) &lt; '590' </a:t>
            </a:r>
            <a:r>
              <a:rPr lang="en-US" altLang="ko-KR" sz="1800" dirty="0" smtClean="0">
                <a:solidFill>
                  <a:srgbClr val="FF0000"/>
                </a:solidFill>
              </a:rPr>
              <a:t>THEN</a:t>
            </a:r>
            <a:r>
              <a:rPr lang="en-US" altLang="ko-KR" sz="1800" dirty="0" smtClean="0"/>
              <a:t> '</a:t>
            </a:r>
            <a:r>
              <a:rPr lang="ko-KR" altLang="en-US" sz="1800" dirty="0" smtClean="0"/>
              <a:t>서울</a:t>
            </a:r>
            <a:r>
              <a:rPr lang="en-US" altLang="ko-KR" sz="1800" dirty="0" smtClean="0"/>
              <a:t>'</a:t>
            </a:r>
          </a:p>
          <a:p>
            <a:pPr>
              <a:buNone/>
            </a:pPr>
            <a:r>
              <a:rPr lang="en-US" altLang="ko-KR" sz="1800" dirty="0" smtClean="0"/>
              <a:t>            </a:t>
            </a:r>
            <a:r>
              <a:rPr lang="en-US" altLang="ko-KR" sz="1800" dirty="0" smtClean="0">
                <a:solidFill>
                  <a:srgbClr val="FF0000"/>
                </a:solidFill>
              </a:rPr>
              <a:t>WHEN</a:t>
            </a:r>
            <a:r>
              <a:rPr lang="en-US" altLang="ko-KR" sz="1800" dirty="0" smtClean="0"/>
              <a:t> SUBSTR(PHONE_NUMBER, 1, 3) = '590' </a:t>
            </a:r>
            <a:r>
              <a:rPr lang="en-US" altLang="ko-KR" sz="1800" dirty="0" smtClean="0">
                <a:solidFill>
                  <a:srgbClr val="FF0000"/>
                </a:solidFill>
              </a:rPr>
              <a:t>THEN</a:t>
            </a:r>
            <a:r>
              <a:rPr lang="en-US" altLang="ko-KR" sz="1800" dirty="0" smtClean="0"/>
              <a:t> '</a:t>
            </a:r>
            <a:r>
              <a:rPr lang="ko-KR" altLang="en-US" sz="1800" dirty="0" smtClean="0"/>
              <a:t>대전</a:t>
            </a:r>
            <a:r>
              <a:rPr lang="en-US" altLang="ko-KR" sz="1800" dirty="0" smtClean="0"/>
              <a:t>'</a:t>
            </a:r>
          </a:p>
          <a:p>
            <a:pPr>
              <a:buNone/>
            </a:pPr>
            <a:r>
              <a:rPr lang="en-US" altLang="ko-KR" sz="1800" dirty="0" smtClean="0"/>
              <a:t>            </a:t>
            </a:r>
            <a:r>
              <a:rPr lang="en-US" altLang="ko-KR" sz="1800" dirty="0" smtClean="0">
                <a:solidFill>
                  <a:srgbClr val="FF0000"/>
                </a:solidFill>
              </a:rPr>
              <a:t>WHEN</a:t>
            </a:r>
            <a:r>
              <a:rPr lang="en-US" altLang="ko-KR" sz="1800" dirty="0" smtClean="0"/>
              <a:t> SUBSTR(PHONE_NUMBER, 1, 3) = '659' </a:t>
            </a:r>
            <a:r>
              <a:rPr lang="en-US" altLang="ko-KR" sz="1800" dirty="0" smtClean="0">
                <a:solidFill>
                  <a:srgbClr val="FF0000"/>
                </a:solidFill>
              </a:rPr>
              <a:t>THEN</a:t>
            </a:r>
            <a:r>
              <a:rPr lang="en-US" altLang="ko-KR" sz="1800" dirty="0" smtClean="0"/>
              <a:t> '</a:t>
            </a:r>
            <a:r>
              <a:rPr lang="ko-KR" altLang="en-US" sz="1800" dirty="0" smtClean="0"/>
              <a:t>부산</a:t>
            </a:r>
            <a:r>
              <a:rPr lang="en-US" altLang="ko-KR" sz="1800" dirty="0" smtClean="0"/>
              <a:t>'</a:t>
            </a:r>
          </a:p>
          <a:p>
            <a:pPr>
              <a:buNone/>
            </a:pPr>
            <a:r>
              <a:rPr lang="en-US" altLang="ko-KR" sz="1800" dirty="0" smtClean="0"/>
              <a:t>            </a:t>
            </a:r>
            <a:r>
              <a:rPr lang="en-US" altLang="ko-KR" sz="1800" dirty="0" smtClean="0">
                <a:solidFill>
                  <a:srgbClr val="FF0000"/>
                </a:solidFill>
              </a:rPr>
              <a:t>WHEN</a:t>
            </a:r>
            <a:r>
              <a:rPr lang="en-US" altLang="ko-KR" sz="1800" dirty="0" smtClean="0"/>
              <a:t> SUBSTR(PHONE_NUMBER, 1, 3) &lt;= '603' </a:t>
            </a:r>
            <a:r>
              <a:rPr lang="en-US" altLang="ko-KR" sz="1800" dirty="0" smtClean="0">
                <a:solidFill>
                  <a:srgbClr val="FF0000"/>
                </a:solidFill>
              </a:rPr>
              <a:t>THEN</a:t>
            </a:r>
            <a:r>
              <a:rPr lang="en-US" altLang="ko-KR" sz="1800" dirty="0" smtClean="0"/>
              <a:t> '</a:t>
            </a:r>
            <a:r>
              <a:rPr lang="ko-KR" altLang="en-US" sz="1800" dirty="0" smtClean="0"/>
              <a:t>광주</a:t>
            </a:r>
            <a:r>
              <a:rPr lang="en-US" altLang="ko-KR" sz="1800" dirty="0" smtClean="0"/>
              <a:t>'</a:t>
            </a:r>
          </a:p>
          <a:p>
            <a:pPr>
              <a:buNone/>
            </a:pPr>
            <a:r>
              <a:rPr lang="en-US" altLang="ko-KR" sz="1800" dirty="0" smtClean="0"/>
              <a:t>            </a:t>
            </a:r>
            <a:r>
              <a:rPr lang="en-US" altLang="ko-KR" sz="1800" dirty="0" smtClean="0">
                <a:solidFill>
                  <a:srgbClr val="FF0000"/>
                </a:solidFill>
              </a:rPr>
              <a:t>ELSE</a:t>
            </a:r>
            <a:r>
              <a:rPr lang="en-US" altLang="ko-KR" sz="1800" dirty="0" smtClean="0"/>
              <a:t> '</a:t>
            </a:r>
            <a:r>
              <a:rPr lang="ko-KR" altLang="en-US" sz="1800" dirty="0" smtClean="0"/>
              <a:t>기타</a:t>
            </a:r>
            <a:r>
              <a:rPr lang="en-US" altLang="ko-KR" sz="1800" dirty="0" smtClean="0"/>
              <a:t>' </a:t>
            </a:r>
            <a:r>
              <a:rPr lang="en-US" altLang="ko-KR" sz="1800" dirty="0" smtClean="0">
                <a:solidFill>
                  <a:srgbClr val="FF0000"/>
                </a:solidFill>
              </a:rPr>
              <a:t>END</a:t>
            </a:r>
            <a:r>
              <a:rPr lang="en-US" altLang="ko-KR" sz="1800" dirty="0" smtClean="0"/>
              <a:t> AS AREA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DECODE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문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조건에 따라 다른 결과를 보여줘야 할 때 사용  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DECODE (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조건대상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값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1,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실행값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1, …, [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기본값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] )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EMPLOYEE_ID, FIRST_NAME, PHONE_NUMBER,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DECODE (SUBSTR(PHONE_NUMBER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, 1, 3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),</a:t>
            </a:r>
            <a:endParaRPr lang="en-US" altLang="ko-KR" sz="20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  '515', '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서울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', '590',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대전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',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'659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',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부산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',</a:t>
            </a: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  '603', '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광주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', '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기타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') AS AREA</a:t>
            </a:r>
            <a:endParaRPr lang="en-US" altLang="ko-KR" sz="20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FROM EMPLOYEES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NVL2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문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NULL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값에 대한 분배처리에서 사용</a:t>
            </a:r>
            <a:endParaRPr lang="en-US" altLang="ko-KR" sz="20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NVL2 (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대상칼럼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, NULL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이 아닌경우 값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, NULL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인 경우 값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)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EMPLOYEE_ID, FIRST_NAME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PHONE_NUMBER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NVL2 (MANAGER_ID, '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직원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', '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사장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')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AS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JOB</a:t>
            </a:r>
            <a:endParaRPr lang="en-US" altLang="ko-KR" sz="20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FROM EMPLOYEES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1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흐름제어문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(3/3)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22960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--DECODE</a:t>
            </a:r>
            <a:r>
              <a:rPr lang="ko-KR" altLang="en-US" sz="1800" dirty="0" smtClean="0"/>
              <a:t>문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FIRST_NAME, PHONE_NUMBER,</a:t>
            </a:r>
          </a:p>
          <a:p>
            <a:pPr>
              <a:buNone/>
            </a:pPr>
            <a:r>
              <a:rPr lang="en-US" altLang="ko-KR" sz="1800" dirty="0" smtClean="0"/>
              <a:t>      </a:t>
            </a:r>
            <a:r>
              <a:rPr lang="en-US" altLang="ko-KR" sz="1800" dirty="0" smtClean="0">
                <a:solidFill>
                  <a:srgbClr val="FF0000"/>
                </a:solidFill>
              </a:rPr>
              <a:t>DECODE</a:t>
            </a:r>
            <a:r>
              <a:rPr lang="en-US" altLang="ko-KR" sz="1800" dirty="0" smtClean="0"/>
              <a:t> (SUBSTR(PHONE_NUMBER, 1, 3),</a:t>
            </a:r>
          </a:p>
          <a:p>
            <a:pPr>
              <a:buNone/>
            </a:pPr>
            <a:r>
              <a:rPr lang="en-US" altLang="ko-KR" sz="1800" dirty="0" smtClean="0"/>
              <a:t>      '515', '</a:t>
            </a:r>
            <a:r>
              <a:rPr lang="ko-KR" altLang="en-US" sz="1800" dirty="0" smtClean="0"/>
              <a:t>서울</a:t>
            </a:r>
            <a:r>
              <a:rPr lang="en-US" altLang="ko-KR" sz="1800" dirty="0" smtClean="0"/>
              <a:t>', '590', '</a:t>
            </a:r>
            <a:r>
              <a:rPr lang="ko-KR" altLang="en-US" sz="1800" dirty="0" smtClean="0"/>
              <a:t>대전</a:t>
            </a:r>
            <a:r>
              <a:rPr lang="en-US" altLang="ko-KR" sz="1800" dirty="0" smtClean="0"/>
              <a:t>', '659', '</a:t>
            </a:r>
            <a:r>
              <a:rPr lang="ko-KR" altLang="en-US" sz="1800" dirty="0" smtClean="0"/>
              <a:t>부산</a:t>
            </a:r>
            <a:r>
              <a:rPr lang="en-US" altLang="ko-KR" sz="1800" dirty="0" smtClean="0"/>
              <a:t>',</a:t>
            </a:r>
          </a:p>
          <a:p>
            <a:pPr>
              <a:buNone/>
            </a:pPr>
            <a:r>
              <a:rPr lang="en-US" altLang="ko-KR" sz="1800" dirty="0" smtClean="0"/>
              <a:t>      '603', '</a:t>
            </a:r>
            <a:r>
              <a:rPr lang="ko-KR" altLang="en-US" sz="1800" dirty="0" smtClean="0"/>
              <a:t>광주</a:t>
            </a:r>
            <a:r>
              <a:rPr lang="en-US" altLang="ko-KR" sz="1800" dirty="0" smtClean="0"/>
              <a:t>', '</a:t>
            </a:r>
            <a:r>
              <a:rPr lang="ko-KR" altLang="en-US" sz="1800" dirty="0" smtClean="0"/>
              <a:t>기타</a:t>
            </a:r>
            <a:r>
              <a:rPr lang="en-US" altLang="ko-KR" sz="1800" dirty="0" smtClean="0"/>
              <a:t>')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AREA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EMPLOYEES;</a:t>
            </a:r>
          </a:p>
          <a:p>
            <a:pPr>
              <a:buNone/>
            </a:pPr>
            <a:r>
              <a:rPr lang="en-US" altLang="ko-KR" sz="1800" dirty="0" smtClean="0"/>
              <a:t> </a:t>
            </a:r>
          </a:p>
          <a:p>
            <a:pPr>
              <a:buNone/>
            </a:pPr>
            <a:r>
              <a:rPr lang="en-US" altLang="ko-KR" sz="1800" dirty="0" smtClean="0"/>
              <a:t>--NVL2</a:t>
            </a:r>
            <a:r>
              <a:rPr lang="ko-KR" altLang="en-US" sz="1800" dirty="0" smtClean="0"/>
              <a:t>문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FIRST_NAME, MANAGER_ID</a:t>
            </a:r>
          </a:p>
          <a:p>
            <a:pPr>
              <a:buNone/>
            </a:pPr>
            <a:r>
              <a:rPr lang="en-US" altLang="ko-KR" sz="1800" dirty="0" smtClean="0"/>
              <a:t>     , NVL(MANAGER_ID, EMPLOYEE_ID)</a:t>
            </a:r>
          </a:p>
          <a:p>
            <a:pPr>
              <a:buNone/>
            </a:pPr>
            <a:r>
              <a:rPr lang="en-US" altLang="ko-KR" sz="1800" dirty="0" smtClean="0"/>
              <a:t>     , </a:t>
            </a:r>
            <a:r>
              <a:rPr lang="en-US" altLang="ko-KR" sz="1800" dirty="0" smtClean="0">
                <a:solidFill>
                  <a:srgbClr val="FF0000"/>
                </a:solidFill>
              </a:rPr>
              <a:t>NVL2</a:t>
            </a:r>
            <a:r>
              <a:rPr lang="en-US" altLang="ko-KR" sz="1800" dirty="0" smtClean="0"/>
              <a:t>(MANAGER_ID, '</a:t>
            </a:r>
            <a:r>
              <a:rPr lang="ko-KR" altLang="en-US" sz="1800" dirty="0" smtClean="0"/>
              <a:t>직원</a:t>
            </a:r>
            <a:r>
              <a:rPr lang="en-US" altLang="ko-KR" sz="1800" dirty="0" smtClean="0"/>
              <a:t>', '</a:t>
            </a:r>
            <a:r>
              <a:rPr lang="ko-KR" altLang="en-US" sz="1800" dirty="0" smtClean="0"/>
              <a:t>사장</a:t>
            </a:r>
            <a:r>
              <a:rPr lang="en-US" altLang="ko-KR" sz="1800" dirty="0" smtClean="0"/>
              <a:t>')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// MANAGER_ID </a:t>
            </a:r>
            <a:r>
              <a:rPr lang="ko-KR" altLang="en-US" sz="1800" dirty="0" smtClean="0"/>
              <a:t>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없는 경우에는 사장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있으면 직원으로 나온다</a:t>
            </a: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TOP n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문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전체 결과에서 상위부터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N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개의 레코드만 조회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-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오라클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12c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에서 처리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[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OFFSET </a:t>
            </a:r>
            <a:r>
              <a:rPr lang="en-US" altLang="ko-KR" sz="2000" b="1" dirty="0" err="1">
                <a:latin typeface="돋움체" pitchFamily="49" charset="-127"/>
                <a:ea typeface="돋움체" pitchFamily="49" charset="-127"/>
              </a:rPr>
              <a:t>offset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{ </a:t>
            </a:r>
            <a:r>
              <a:rPr lang="en-US" altLang="ko-KR" sz="2000" b="1" dirty="0">
                <a:solidFill>
                  <a:schemeClr val="accent1"/>
                </a:solidFill>
                <a:latin typeface="돋움체" pitchFamily="49" charset="-127"/>
                <a:ea typeface="돋움체" pitchFamily="49" charset="-127"/>
              </a:rPr>
              <a:t>ROW | ROWS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} ]</a:t>
            </a: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[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FETCH { </a:t>
            </a:r>
            <a:r>
              <a:rPr lang="en-US" altLang="ko-KR" sz="2000" b="1" dirty="0">
                <a:solidFill>
                  <a:schemeClr val="accent1"/>
                </a:solidFill>
                <a:latin typeface="돋움체" pitchFamily="49" charset="-127"/>
                <a:ea typeface="돋움체" pitchFamily="49" charset="-127"/>
              </a:rPr>
              <a:t>FIRST | NEXT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} 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[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{ </a:t>
            </a:r>
            <a:r>
              <a:rPr lang="en-US" altLang="ko-KR" sz="2000" b="1" dirty="0" err="1">
                <a:latin typeface="돋움체" pitchFamily="49" charset="-127"/>
                <a:ea typeface="돋움체" pitchFamily="49" charset="-127"/>
              </a:rPr>
              <a:t>rowcount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|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percent </a:t>
            </a:r>
            <a:r>
              <a:rPr lang="en-US" altLang="ko-KR" sz="2000" b="1" dirty="0" err="1" smtClean="0">
                <a:latin typeface="돋움체" pitchFamily="49" charset="-127"/>
                <a:ea typeface="돋움체" pitchFamily="49" charset="-127"/>
              </a:rPr>
              <a:t>PERCENT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} ]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{ </a:t>
            </a:r>
            <a:r>
              <a:rPr lang="en-US" altLang="ko-KR" sz="2000" b="1" dirty="0">
                <a:solidFill>
                  <a:schemeClr val="accent1"/>
                </a:solidFill>
                <a:latin typeface="돋움체" pitchFamily="49" charset="-127"/>
                <a:ea typeface="돋움체" pitchFamily="49" charset="-127"/>
              </a:rPr>
              <a:t>ROW | ROWS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} { ONLY | WITH TIES }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]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EMPLOYEE_ID, FIRST_NAME, PHONE_NUMBER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FROM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ORDER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BY FIRST_NAME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OFFSET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5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ROWS</a:t>
            </a:r>
            <a:endParaRPr lang="en-US" altLang="ko-KR" sz="20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FETCH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NEXT 5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ROWS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ONLY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※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ROW | ROWS, FIRST | NEXT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의 기능 차이는 없고 의미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구분용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(12c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Release 1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: 12.1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현재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9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2. TOP n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문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(1/3)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ROWNUM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을 이용한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TOP n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처리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ROWNUM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은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테이블에서 일련번호를 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가진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가상칼럼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가장 오래전 부터 사용해온 방식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(10g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이전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SELECT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칼럼들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ROWNUM FROM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( SELECT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칼럼들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FROM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테이블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WHERE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조건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ORDER BY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정렬조건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WHERE ROWNUM &lt;=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건수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* FROM</a:t>
            </a: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( SELECT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EMPLOYEE_ID, FIRST_NAME, PHONE_NUMBER</a:t>
            </a: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FROM EMPLOYEES ORDER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BY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FIRST_NAME )</a:t>
            </a:r>
            <a:endParaRPr lang="en-US" altLang="ko-KR" sz="2000" b="1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WHERE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ROWNUM &lt; 6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</a:p>
          <a:p>
            <a:pPr marL="0" indent="0"/>
            <a:endParaRPr lang="en-US" altLang="ko-KR" sz="2000" b="1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※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ROWNUM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은 반드시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1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번 부터 사용해야만 사용 가능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중간번호만 사용은 불가능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2. TOP n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문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(2/3)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분석함수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를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이용한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TOP n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처리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10g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이후에 생긴 분석함수를 이용하는 방법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(RANK(), ROW_NUMBER(), DENSE_RANK()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함수 이용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RANK() –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공동순위 지정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(ex 1,2,2,4,5,5,7...)</a:t>
            </a: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ROW_NUMBER() –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공동순위 없음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(ex 1,2,3,4,5,6,7...)</a:t>
            </a: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DENSE_RANK() –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공동그룹 순위 지정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(ex 1,2,2,3,3...)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SELECT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칼럼들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FROM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( SELECT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칼럼들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분석함수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OVER (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정렬조건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) AS RANK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  FROM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테이블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WHERE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조건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WHERE RANK &lt;=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건수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SELECT * FROM 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( SELECT EMPLOYEE_ID, FIRST_NAME, PHONE_NUMBER,  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ROW_NUMBER() OVER(ORDER BY FIRST_NAME) AS RANK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FROM EMPLOYEES) WHERE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RANK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&lt; 6;</a:t>
            </a:r>
          </a:p>
        </p:txBody>
      </p:sp>
      <p:sp>
        <p:nvSpPr>
          <p:cNvPr id="9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2. TOP n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문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(3/3)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altLang="ko-KR" sz="1800" dirty="0" smtClean="0"/>
              <a:t>--TOP N </a:t>
            </a:r>
            <a:r>
              <a:rPr lang="ko-KR" altLang="en-US" sz="1800" dirty="0" smtClean="0"/>
              <a:t>쿼리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-- 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오라클</a:t>
            </a:r>
            <a:r>
              <a:rPr lang="ko-KR" altLang="en-US" sz="1800" dirty="0" smtClean="0">
                <a:solidFill>
                  <a:srgbClr val="FF0000"/>
                </a:solidFill>
              </a:rPr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12c </a:t>
            </a:r>
            <a:r>
              <a:rPr lang="ko-KR" altLang="en-US" sz="1800" dirty="0" smtClean="0">
                <a:solidFill>
                  <a:srgbClr val="FF0000"/>
                </a:solidFill>
              </a:rPr>
              <a:t>에서 처리</a:t>
            </a:r>
          </a:p>
          <a:p>
            <a:pPr>
              <a:buNone/>
            </a:pPr>
            <a:r>
              <a:rPr lang="en-US" altLang="ko-KR" sz="1800" dirty="0" smtClean="0"/>
              <a:t>[ OFFSET </a:t>
            </a:r>
            <a:r>
              <a:rPr lang="en-US" altLang="ko-KR" sz="1800" dirty="0" err="1" smtClean="0"/>
              <a:t>offset</a:t>
            </a:r>
            <a:r>
              <a:rPr lang="en-US" altLang="ko-KR" sz="1800" dirty="0" smtClean="0"/>
              <a:t> { ROW | ROWS } ]	// </a:t>
            </a:r>
            <a:r>
              <a:rPr lang="ko-KR" altLang="en-US" sz="1800" dirty="0" smtClean="0"/>
              <a:t>몇 개만 넘겨라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[ FETCH { FIRST | NEXT } 		// </a:t>
            </a:r>
            <a:r>
              <a:rPr lang="ko-KR" altLang="en-US" sz="1800" dirty="0" smtClean="0"/>
              <a:t>몇 개만 가지고 와라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[ { </a:t>
            </a:r>
            <a:r>
              <a:rPr lang="en-US" altLang="ko-KR" sz="1800" dirty="0" err="1" smtClean="0"/>
              <a:t>rowcount</a:t>
            </a:r>
            <a:r>
              <a:rPr lang="en-US" altLang="ko-KR" sz="1800" dirty="0" smtClean="0"/>
              <a:t> | percent </a:t>
            </a:r>
            <a:r>
              <a:rPr lang="en-US" altLang="ko-KR" sz="1800" dirty="0" err="1" smtClean="0"/>
              <a:t>PERCENT</a:t>
            </a:r>
            <a:r>
              <a:rPr lang="en-US" altLang="ko-KR" sz="1800" dirty="0" smtClean="0"/>
              <a:t> } ]	</a:t>
            </a:r>
          </a:p>
          <a:p>
            <a:pPr>
              <a:buNone/>
            </a:pPr>
            <a:r>
              <a:rPr lang="en-US" altLang="ko-KR" sz="1800" dirty="0" smtClean="0"/>
              <a:t>{ ROW | ROWS } { ONLY | WITH TIES } ]	// ONLY(</a:t>
            </a:r>
            <a:r>
              <a:rPr lang="ko-KR" altLang="en-US" sz="1800" dirty="0" smtClean="0"/>
              <a:t>지정수만큼</a:t>
            </a:r>
            <a:r>
              <a:rPr lang="en-US" altLang="ko-KR" sz="1800" dirty="0" smtClean="0"/>
              <a:t>) TIES(</a:t>
            </a:r>
            <a:r>
              <a:rPr lang="ko-KR" altLang="en-US" sz="1800" dirty="0" smtClean="0"/>
              <a:t>동일한</a:t>
            </a:r>
            <a:r>
              <a:rPr lang="en-US" altLang="ko-KR" sz="1800" dirty="0" smtClean="0"/>
              <a:t>)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FIRST_NAME, PHONE_NUMBER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OFFSET</a:t>
            </a:r>
            <a:r>
              <a:rPr lang="en-US" altLang="ko-KR" sz="1800" dirty="0" smtClean="0"/>
              <a:t> 2 </a:t>
            </a:r>
            <a:r>
              <a:rPr lang="en-US" altLang="ko-KR" sz="1800" dirty="0" smtClean="0">
                <a:solidFill>
                  <a:srgbClr val="FF0000"/>
                </a:solidFill>
              </a:rPr>
              <a:t>ROWS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FETCH</a:t>
            </a:r>
            <a:r>
              <a:rPr lang="en-US" altLang="ko-KR" sz="1800" dirty="0" smtClean="0"/>
              <a:t> FIRST 2 </a:t>
            </a:r>
            <a:r>
              <a:rPr lang="en-US" altLang="ko-KR" sz="1800" dirty="0" smtClean="0">
                <a:solidFill>
                  <a:srgbClr val="FF0000"/>
                </a:solidFill>
              </a:rPr>
              <a:t>ROWS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ONLY</a:t>
            </a:r>
            <a:r>
              <a:rPr lang="en-US" altLang="ko-KR" sz="1800" dirty="0" smtClean="0"/>
              <a:t>;     -- or </a:t>
            </a:r>
            <a:r>
              <a:rPr lang="en-US" altLang="ko-KR" sz="1800" dirty="0" smtClean="0">
                <a:solidFill>
                  <a:srgbClr val="FF0000"/>
                </a:solidFill>
              </a:rPr>
              <a:t>WITH TIES</a:t>
            </a:r>
            <a:r>
              <a:rPr lang="en-US" altLang="ko-KR" sz="1800" dirty="0" smtClean="0"/>
              <a:t>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FIRST_NAME, PHONE_NUMBER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OFFSET</a:t>
            </a:r>
            <a:r>
              <a:rPr lang="en-US" altLang="ko-KR" sz="1800" dirty="0" smtClean="0"/>
              <a:t> 5 </a:t>
            </a:r>
            <a:r>
              <a:rPr lang="en-US" altLang="ko-KR" sz="1800" dirty="0" smtClean="0">
                <a:solidFill>
                  <a:srgbClr val="FF0000"/>
                </a:solidFill>
              </a:rPr>
              <a:t>ROWS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FETCH</a:t>
            </a:r>
            <a:r>
              <a:rPr lang="en-US" altLang="ko-KR" sz="1800" dirty="0" smtClean="0"/>
              <a:t> FIRST 5 </a:t>
            </a:r>
            <a:r>
              <a:rPr lang="en-US" altLang="ko-KR" sz="1800" dirty="0" smtClean="0">
                <a:solidFill>
                  <a:srgbClr val="FF0000"/>
                </a:solidFill>
              </a:rPr>
              <a:t>PERCENT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ROWS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WITH TIES</a:t>
            </a:r>
            <a:r>
              <a:rPr lang="en-US" altLang="ko-KR" sz="1800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단일행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서브 쿼리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한 개의 행으로 결과값이 반환되는 서브 쿼리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-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단일행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단일칼럼 경우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주로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SELECT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절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, FROM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절 과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WHERE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절에서 사용 가능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SELECT FIRST_NAME, (SELECT MAX(SALARY) FROM JOBS)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FROM EMPLOYEES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WHERE SALARY &gt; (SELECT AVG(SALARY) FROM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);</a:t>
            </a: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단일행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다중칼럼 경우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FROM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절과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WHERE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절에서 사용가능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,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SELECT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절 사용 불가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SELECT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FIRST_NAME,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SALARY</a:t>
            </a:r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FROM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WHERE (SALARY, JOB_ID) = (SELECT SALARY, JOB_ID 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FROM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 WHERE EMPLOYEE_ID = 101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);</a:t>
            </a: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※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반드시 단일 행이 되는 조건을 기억하자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2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1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서브 쿼리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(Subquery)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의 종류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(1/3)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-- 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오라클</a:t>
            </a:r>
            <a:r>
              <a:rPr lang="ko-KR" altLang="en-US" sz="1800" dirty="0" smtClean="0">
                <a:solidFill>
                  <a:srgbClr val="FF0000"/>
                </a:solidFill>
              </a:rPr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12c </a:t>
            </a:r>
            <a:r>
              <a:rPr lang="ko-KR" altLang="en-US" sz="1800" dirty="0" smtClean="0">
                <a:solidFill>
                  <a:srgbClr val="FF0000"/>
                </a:solidFill>
              </a:rPr>
              <a:t>이전 버전에서 처리</a:t>
            </a:r>
          </a:p>
          <a:p>
            <a:pPr>
              <a:buNone/>
            </a:pPr>
            <a:r>
              <a:rPr lang="en-US" altLang="ko-KR" sz="1800" dirty="0" smtClean="0"/>
              <a:t>--ROWNUM</a:t>
            </a:r>
            <a:r>
              <a:rPr lang="ko-KR" altLang="en-US" sz="1800" dirty="0" smtClean="0"/>
              <a:t>을 이용한 방법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전통적인 방법</a:t>
            </a: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ROWNUM</a:t>
            </a:r>
            <a:r>
              <a:rPr lang="en-US" altLang="ko-KR" sz="1800" dirty="0" smtClean="0"/>
              <a:t>, EMPLOYEE_ID, FIRST_NAME, PHONE_NUMBER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800" dirty="0" smtClean="0"/>
              <a:t>(	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	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ROWNUM</a:t>
            </a:r>
            <a:r>
              <a:rPr lang="en-US" altLang="ko-KR" sz="1800" dirty="0" smtClean="0"/>
              <a:t>, EMPLOYEE_ID, FIRST_NAME, PHONE_NUMBER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	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	ORDER BY </a:t>
            </a:r>
            <a:r>
              <a:rPr lang="en-US" altLang="ko-KR" sz="1800" dirty="0" smtClean="0"/>
              <a:t>FIRST_NAME</a:t>
            </a:r>
          </a:p>
          <a:p>
            <a:pPr>
              <a:buNone/>
            </a:pP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ROWNUM</a:t>
            </a:r>
            <a:r>
              <a:rPr lang="en-US" altLang="ko-KR" sz="1800" dirty="0" smtClean="0"/>
              <a:t> &lt; 6;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-- ROWNUM</a:t>
            </a:r>
            <a:r>
              <a:rPr lang="ko-KR" altLang="en-US" sz="1800" dirty="0" smtClean="0">
                <a:solidFill>
                  <a:srgbClr val="FF0000"/>
                </a:solidFill>
              </a:rPr>
              <a:t>은</a:t>
            </a:r>
            <a:r>
              <a:rPr lang="en-US" altLang="ko-KR" sz="1800" dirty="0" smtClean="0">
                <a:solidFill>
                  <a:srgbClr val="FF0000"/>
                </a:solidFill>
              </a:rPr>
              <a:t> </a:t>
            </a:r>
            <a:r>
              <a:rPr lang="ko-KR" altLang="en-US" sz="1800" dirty="0" smtClean="0">
                <a:solidFill>
                  <a:srgbClr val="FF0000"/>
                </a:solidFill>
              </a:rPr>
              <a:t>가상의 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컬럼이다</a:t>
            </a: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--ERROR </a:t>
            </a:r>
            <a:r>
              <a:rPr lang="ko-KR" altLang="en-US" sz="1800" dirty="0" smtClean="0">
                <a:solidFill>
                  <a:srgbClr val="FF0000"/>
                </a:solidFill>
              </a:rPr>
              <a:t>가 나오진 않지만 값이 출력되지 않음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ROWNUM, EMPLOYEE_ID, FIRST_NAME, PHONE_NUMBER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800" dirty="0" smtClean="0"/>
              <a:t>(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	SELECT </a:t>
            </a:r>
            <a:r>
              <a:rPr lang="en-US" altLang="ko-KR" sz="1800" dirty="0" smtClean="0"/>
              <a:t>ROWNUM, EMPLOYEE_ID, FIRST_NAME, PHONE_NUMBER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</a:t>
            </a:r>
          </a:p>
          <a:p>
            <a:pPr>
              <a:buNone/>
            </a:pP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WHERE ROWNUM &gt;= 3 AND ROWNUM &lt;= 9;</a:t>
            </a:r>
          </a:p>
          <a:p>
            <a:pPr>
              <a:buNone/>
            </a:pPr>
            <a:endParaRPr lang="en-US" altLang="ko-KR" sz="18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1800" dirty="0" smtClean="0"/>
              <a:t>-- </a:t>
            </a:r>
            <a:r>
              <a:rPr lang="ko-KR" altLang="en-US" sz="1800" dirty="0" smtClean="0"/>
              <a:t>중간부터의 값은 산출할 수 없음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--ERROR </a:t>
            </a:r>
            <a:r>
              <a:rPr lang="ko-KR" altLang="en-US" sz="1800" dirty="0" smtClean="0">
                <a:solidFill>
                  <a:srgbClr val="FF0000"/>
                </a:solidFill>
              </a:rPr>
              <a:t>가 나오진 않지만 값이 출력되지 않음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ROWNUM, EMPLOYEE_ID, FIRST_NAME, PHONE_NUMBER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800" dirty="0" smtClean="0"/>
              <a:t>(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	SELECT </a:t>
            </a:r>
            <a:r>
              <a:rPr lang="en-US" altLang="ko-KR" sz="1800" dirty="0" smtClean="0"/>
              <a:t>ROWNUM, EMPLOYEE_ID, FIRST_NAME, PHONE_NUMBER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</a:t>
            </a:r>
          </a:p>
          <a:p>
            <a:pPr>
              <a:buNone/>
            </a:pP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WHERE ROWNUM = 3;</a:t>
            </a:r>
          </a:p>
          <a:p>
            <a:pPr>
              <a:buNone/>
            </a:pP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ko-KR" altLang="en-US" sz="1800" dirty="0" smtClean="0">
                <a:solidFill>
                  <a:srgbClr val="FF0000"/>
                </a:solidFill>
              </a:rPr>
              <a:t>정상 출력되도록 하기 위해서는 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WHERE ROWNUM &lt;= 3; 	</a:t>
            </a:r>
          </a:p>
          <a:p>
            <a:pPr>
              <a:buNone/>
            </a:pPr>
            <a:r>
              <a:rPr lang="ko-KR" altLang="en-US" sz="1800" dirty="0" err="1" smtClean="0">
                <a:solidFill>
                  <a:srgbClr val="FF0000"/>
                </a:solidFill>
              </a:rPr>
              <a:t>로</a:t>
            </a:r>
            <a:r>
              <a:rPr lang="ko-KR" altLang="en-US" sz="1800" dirty="0" smtClean="0">
                <a:solidFill>
                  <a:srgbClr val="FF0000"/>
                </a:solidFill>
              </a:rPr>
              <a:t> 해서 </a:t>
            </a:r>
            <a:r>
              <a:rPr lang="en-US" altLang="ko-KR" sz="1800" dirty="0" smtClean="0">
                <a:solidFill>
                  <a:srgbClr val="FF0000"/>
                </a:solidFill>
              </a:rPr>
              <a:t>1</a:t>
            </a:r>
            <a:r>
              <a:rPr lang="ko-KR" altLang="en-US" sz="1800" dirty="0" smtClean="0">
                <a:solidFill>
                  <a:srgbClr val="FF0000"/>
                </a:solidFill>
              </a:rPr>
              <a:t>부터 나올 수 있는 조건으로</a:t>
            </a:r>
            <a:r>
              <a:rPr lang="en-US" altLang="ko-KR" sz="1800" dirty="0" smtClean="0">
                <a:solidFill>
                  <a:srgbClr val="FF0000"/>
                </a:solidFill>
              </a:rPr>
              <a:t> </a:t>
            </a:r>
            <a:r>
              <a:rPr lang="ko-KR" altLang="en-US" sz="1800" dirty="0" smtClean="0">
                <a:solidFill>
                  <a:srgbClr val="FF0000"/>
                </a:solidFill>
              </a:rPr>
              <a:t>변경한다</a:t>
            </a:r>
            <a:r>
              <a:rPr lang="en-US" altLang="ko-KR" sz="1800" dirty="0" smtClean="0">
                <a:solidFill>
                  <a:srgbClr val="FF0000"/>
                </a:solidFill>
              </a:rPr>
              <a:t>.</a:t>
            </a:r>
          </a:p>
          <a:p>
            <a:pPr>
              <a:buNone/>
            </a:pPr>
            <a:endParaRPr lang="en-US" altLang="ko-KR" sz="1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ko-KR" altLang="en-US" sz="1800" dirty="0" smtClean="0">
                <a:solidFill>
                  <a:srgbClr val="FF0000"/>
                </a:solidFill>
              </a:rPr>
              <a:t>그러면 중간에 값을 하나만 출력하고 싶은 경우</a:t>
            </a:r>
            <a:r>
              <a:rPr lang="en-US" altLang="ko-KR" sz="1800" dirty="0" smtClean="0">
                <a:solidFill>
                  <a:srgbClr val="FF0000"/>
                </a:solidFill>
              </a:rPr>
              <a:t>,</a:t>
            </a:r>
          </a:p>
          <a:p>
            <a:pPr>
              <a:buNone/>
            </a:pP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err="1" smtClean="0"/>
              <a:t>페이징</a:t>
            </a:r>
            <a:r>
              <a:rPr lang="ko-KR" altLang="en-US" sz="1800" dirty="0" smtClean="0"/>
              <a:t> 처리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B050"/>
                </a:solidFill>
              </a:rPr>
              <a:t>ROWNUM</a:t>
            </a:r>
            <a:r>
              <a:rPr lang="en-US" altLang="ko-KR" sz="1800" dirty="0" smtClean="0"/>
              <a:t>, </a:t>
            </a:r>
            <a:r>
              <a:rPr lang="en-US" altLang="ko-KR" sz="1800" dirty="0" smtClean="0">
                <a:solidFill>
                  <a:srgbClr val="FF0000"/>
                </a:solidFill>
              </a:rPr>
              <a:t>ROW_CNT</a:t>
            </a:r>
            <a:r>
              <a:rPr lang="en-US" altLang="ko-KR" sz="1800" dirty="0" smtClean="0"/>
              <a:t>, EMPLOYEE_ID, </a:t>
            </a:r>
            <a:r>
              <a:rPr lang="en-US" altLang="ko-KR" sz="1800" dirty="0" smtClean="0">
                <a:solidFill>
                  <a:srgbClr val="FFC000"/>
                </a:solidFill>
              </a:rPr>
              <a:t>FIRST_NAME</a:t>
            </a:r>
            <a:r>
              <a:rPr lang="en-US" altLang="ko-KR" sz="1800" dirty="0" smtClean="0"/>
              <a:t>, PHONE_NUMBER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800" dirty="0" smtClean="0"/>
              <a:t>(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B050"/>
                </a:solidFill>
              </a:rPr>
              <a:t>ROWNUM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ROW_CNT</a:t>
            </a:r>
            <a:r>
              <a:rPr lang="en-US" altLang="ko-KR" sz="1800" dirty="0" smtClean="0"/>
              <a:t>, EMPLOYEE_ID, </a:t>
            </a:r>
            <a:r>
              <a:rPr lang="en-US" altLang="ko-KR" sz="1800" dirty="0" smtClean="0">
                <a:solidFill>
                  <a:srgbClr val="FFC000"/>
                </a:solidFill>
              </a:rPr>
              <a:t>FIRST_NAME</a:t>
            </a:r>
            <a:r>
              <a:rPr lang="en-US" altLang="ko-KR" sz="1800" dirty="0" smtClean="0"/>
              <a:t>, 	PHONE_NUMBER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800" dirty="0" smtClean="0"/>
              <a:t>	(</a:t>
            </a:r>
          </a:p>
          <a:p>
            <a:pPr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B050"/>
                </a:solidFill>
              </a:rPr>
              <a:t>ROWNUM</a:t>
            </a:r>
            <a:r>
              <a:rPr lang="en-US" altLang="ko-KR" sz="1800" dirty="0" smtClean="0"/>
              <a:t>, EMPLOYEE_ID, </a:t>
            </a:r>
            <a:r>
              <a:rPr lang="en-US" altLang="ko-KR" sz="1800" dirty="0" smtClean="0">
                <a:solidFill>
                  <a:srgbClr val="FFC000"/>
                </a:solidFill>
              </a:rPr>
              <a:t>FIRST_NAME</a:t>
            </a:r>
            <a:r>
              <a:rPr lang="en-US" altLang="ko-KR" sz="1800" dirty="0" smtClean="0"/>
              <a:t>, PHONE_NUMBER</a:t>
            </a:r>
          </a:p>
          <a:p>
            <a:pPr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C000"/>
                </a:solidFill>
              </a:rPr>
              <a:t>FIRST_NAME</a:t>
            </a:r>
          </a:p>
          <a:p>
            <a:pPr>
              <a:buNone/>
            </a:pPr>
            <a:r>
              <a:rPr lang="en-US" altLang="ko-KR" sz="1800" dirty="0" smtClean="0"/>
              <a:t>	)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B050"/>
                </a:solidFill>
              </a:rPr>
              <a:t>ROWNUM</a:t>
            </a:r>
            <a:r>
              <a:rPr lang="en-US" altLang="ko-KR" sz="1800" dirty="0" smtClean="0"/>
              <a:t> &lt; 100</a:t>
            </a:r>
          </a:p>
          <a:p>
            <a:pPr>
              <a:buNone/>
            </a:pP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ROW_CNT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BETWEEN</a:t>
            </a:r>
            <a:r>
              <a:rPr lang="en-US" altLang="ko-KR" sz="1800" dirty="0" smtClean="0"/>
              <a:t> 3 </a:t>
            </a:r>
            <a:r>
              <a:rPr lang="en-US" altLang="ko-KR" sz="1800" dirty="0" smtClean="0">
                <a:solidFill>
                  <a:srgbClr val="0000FF"/>
                </a:solidFill>
              </a:rPr>
              <a:t>AND</a:t>
            </a:r>
            <a:r>
              <a:rPr lang="en-US" altLang="ko-KR" sz="1800" dirty="0" smtClean="0"/>
              <a:t> 9;</a:t>
            </a:r>
          </a:p>
          <a:p>
            <a:pPr>
              <a:buNone/>
            </a:pPr>
            <a:endParaRPr lang="en-US" altLang="ko-KR" sz="1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분석 함수란 무엇인가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?</a:t>
            </a:r>
          </a:p>
          <a:p>
            <a:pPr marL="0" indent="0"/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"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순위 함수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", "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윈도우 함수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"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모두 같은 의미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행과 행간의 관계를 쉽게 정의하기 위해 만든 함수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DW (Data Warehouse)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에서 발전된 기능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분석 함수 구문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SELECT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칼럼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분석함수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파라미터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     OVER ([PARTITION BY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절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] [ORDER BY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절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]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           [WINDOWING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절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])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FROM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테이블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FIRST_NAME, JOB_ID,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SUM(SALARY) OVER (PARTITION BY JOB_ID),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SUM(SALARY) OVER (ORDER BY JOB_ID ROWS 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               UNBOUNDED PRECEDING) 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FROM EMPLOYEES;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분석 함수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(1/7)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분석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함수의 종류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8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분석 함수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(2/7)</a:t>
            </a:r>
            <a:r>
              <a:rPr lang="en-US" altLang="ko-KR" sz="2800" b="1" smtClean="0"/>
              <a:t> </a:t>
            </a:r>
            <a:endParaRPr lang="en-US" altLang="ko-KR" sz="2800" b="1" dirty="0"/>
          </a:p>
        </p:txBody>
      </p:sp>
      <p:pic>
        <p:nvPicPr>
          <p:cNvPr id="9" name="tabl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766" y="2065870"/>
            <a:ext cx="7291448" cy="351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대표적인 분석 함수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RANK :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특정칼럼에 대한 순위를 구함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중복 허용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RANK() OVER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(PARTITION BY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JOB_ID ORDER BY SALARY)</a:t>
            </a: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-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DENSE_RANK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: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RANK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함수와 비슷하나 순번이 다름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DENSE_RANK() OVER (ORDER BY SALARY DESC)</a:t>
            </a: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-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ROW_NUMBER : 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특정칼럼에 대한 순위를 구함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중복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X)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ROW_NUMBER()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OVER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(ORDER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BY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SALARY DESC)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그룹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: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기존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그룹함수와 동일기능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설명 생략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- FIRST_VALUE(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칼럼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)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: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처음에 나오는 값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endParaRPr lang="en-US" altLang="ko-KR" sz="2000" b="1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FIRST_VALUE(SALARY)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OVER (ORDER BY SALARY DESC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- LAST_VALUE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칼럼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) :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마지막에 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나오는 값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LAST_VALUE(SALARY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 OVER (ORDER BY SALARY DESC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- LAG(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칼럼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) :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현재 로우의 바로 이전 로우의 값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endParaRPr lang="en-US" altLang="ko-KR" sz="2000" b="1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LAG(SALARY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 OVER (ORDER BY SALARY DESC)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</a:t>
            </a:r>
          </a:p>
        </p:txBody>
      </p:sp>
      <p:sp>
        <p:nvSpPr>
          <p:cNvPr id="9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분석 함수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(3/7)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818186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LEAD(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칼럼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) :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현재 로우의 바로 이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후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로우의 값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endParaRPr lang="en-US" altLang="ko-KR" sz="2000" b="1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LEAD(SALARY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 OVER (ORDER BY SALARY DESC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628650" indent="-62865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-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CUME_DIST()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: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전체건수에서 현재행건수 비율 누적 값 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628650" indent="-62865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최종적으로 마지막에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1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이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된다</a:t>
            </a:r>
            <a:endParaRPr lang="en-US" altLang="ko-KR" sz="2000" b="1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CUME_DIST()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OVER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(ORDER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BY SALARY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PERCENT_RANK() : 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행의 순서별 비율</a:t>
            </a:r>
            <a:endParaRPr lang="en-US" altLang="ko-KR" sz="2000" b="1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제일 먼저 나오는것이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0, 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마지막이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1 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이다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</a:t>
            </a:r>
            <a:endParaRPr lang="en-US" altLang="ko-KR" sz="2000" b="1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PERCENT_RANK() OVER (ORDER BY SALARY DESC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  -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NTILE(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숫자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)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: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전체건수를 숫자로 나누어 군별로 표시</a:t>
            </a:r>
            <a:endParaRPr lang="en-US" altLang="ko-KR" sz="2000" b="1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전체건수를 나누어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1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부터 숫자로 표현된다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</a:t>
            </a:r>
            <a:endParaRPr lang="en-US" altLang="ko-KR" sz="2000" b="1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NTILE(4)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OVER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ORDER BY SALARY DESC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RATIO_TO_REPORT(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칼럼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) :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전체중 합계의 해당 비율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각각을 비율값을 합치면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1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이 된다</a:t>
            </a:r>
            <a:endParaRPr lang="en-US" altLang="ko-KR" sz="2000" b="1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RATIO_TO_REPORT(SALARY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 OVER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(PARTITION BY SALARY)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</a:t>
            </a: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분석 함수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</a:t>
            </a:r>
            <a:r>
              <a:rPr lang="en-US" altLang="ko-KR" sz="2800" b="1">
                <a:latin typeface="굴림" charset="-127"/>
                <a:ea typeface="굴림" charset="-127"/>
              </a:rPr>
              <a:t>4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/7)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선형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및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통계 분석 함수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CORR(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칼럼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1,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칼럼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2) :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상관 계수 반환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CORR(MIN_SALARY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MAX_SALARY) OVER (ORDER BY JOB_ID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-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COVAR_POP(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칼럼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1,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칼럼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2)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: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공분산을 반환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COVAR_POP(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MIN_SALARY,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MAX_SALARY)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OVER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(ORDER BY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JOB_ID)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- COVAR_SAMP(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칼럼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1,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칼럼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2) : 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공분산을 반환</a:t>
            </a:r>
            <a:endParaRPr lang="en-US" altLang="ko-KR" sz="2000" b="1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COVAR_SAMP(MIN_SALARY, MAX_SALARY)</a:t>
            </a: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OVER (ORDER BY JOB_ID)</a:t>
            </a: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STDDEV(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칼럼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)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: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표준편차를 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반환</a:t>
            </a:r>
            <a:endParaRPr lang="en-US" altLang="ko-KR" sz="2000" b="1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STDDEV(MIN_SALARY) OVER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(ORDER BY JOB_ID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- STDDEV_POP(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칼럼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) :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모집단 표준편차를 계산하고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모집단 분산의 제곱근을 반환</a:t>
            </a:r>
            <a:endParaRPr lang="en-US" altLang="ko-KR" sz="2000" b="1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STDDEV_POP(MIN_SALARY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 OVER (ORDER BY JOB_ID)</a:t>
            </a:r>
          </a:p>
        </p:txBody>
      </p:sp>
      <p:sp>
        <p:nvSpPr>
          <p:cNvPr id="9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분석 함수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</a:t>
            </a:r>
            <a:r>
              <a:rPr lang="en-US" altLang="ko-KR" sz="2800" b="1">
                <a:latin typeface="굴림" charset="-127"/>
                <a:ea typeface="굴림" charset="-127"/>
              </a:rPr>
              <a:t>5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/7)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8650" indent="-62865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STDDEV_SAMP(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칼럼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) :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누적 표준편차를 계산하고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628650" indent="-62865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표준분산의 제곱근을 반환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STDDEV_SAMP(MIN_SALARY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 OVER (ORDER BY JOB_ID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628650" indent="-62865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  -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VARIANCE(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칼럼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)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: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분산을 반환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VARIANCE(MIN_SALARY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 OVER (ORDER BY JOB_ID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628650" indent="-62865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  -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VAR_POP(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칼럼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)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: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숫자 집합의 모집단 분산을 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반환</a:t>
            </a:r>
            <a:endParaRPr lang="en-US" altLang="ko-KR" sz="2000" b="1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VAR_POP(MIN_SALARY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 OVER (ORDER BY JOB_ID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628650" indent="-62865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-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VAR_SAMP(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칼럼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)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: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숫자 집합의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표준 분산을 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반환</a:t>
            </a:r>
            <a:endParaRPr lang="en-US" altLang="ko-KR" sz="2000" b="1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VAR_SAMP(MIN_SALARY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 OVER (ORDER BY JOB_ID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628650" indent="-62865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REGR_XXXX(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파라미터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)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: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선형회기 함수</a:t>
            </a:r>
            <a:endParaRPr lang="en-US" altLang="ko-KR" sz="2000" b="1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REGR_XXXX(MIN_SALARY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 OVER (ORDER BY JOB_ID)</a:t>
            </a:r>
            <a:endParaRPr lang="en-US" altLang="ko-KR" sz="2000" b="1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분석 함수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</a:t>
            </a:r>
            <a:r>
              <a:rPr lang="en-US" altLang="ko-KR" sz="2800" b="1">
                <a:latin typeface="굴림" charset="-127"/>
                <a:ea typeface="굴림" charset="-127"/>
              </a:rPr>
              <a:t>6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/7)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22960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err="1" smtClean="0"/>
              <a:t>단일행</a:t>
            </a:r>
            <a:r>
              <a:rPr lang="ko-KR" altLang="en-US" sz="1800" dirty="0" smtClean="0"/>
              <a:t> 서버쿼리</a:t>
            </a:r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평균 </a:t>
            </a:r>
            <a:r>
              <a:rPr lang="en-US" altLang="ko-KR" sz="1800" dirty="0" smtClean="0"/>
              <a:t>SALARY </a:t>
            </a:r>
            <a:r>
              <a:rPr lang="ko-KR" altLang="en-US" sz="1800" dirty="0" smtClean="0"/>
              <a:t>구하기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SUM</a:t>
            </a:r>
            <a:r>
              <a:rPr lang="en-US" altLang="ko-KR" sz="1800" dirty="0" smtClean="0">
                <a:solidFill>
                  <a:srgbClr val="FF0000"/>
                </a:solidFill>
              </a:rPr>
              <a:t>(</a:t>
            </a:r>
            <a:r>
              <a:rPr lang="en-US" altLang="ko-KR" sz="1800" dirty="0" smtClean="0"/>
              <a:t>SALARY</a:t>
            </a:r>
            <a:r>
              <a:rPr lang="en-US" altLang="ko-KR" sz="1800" dirty="0" smtClean="0">
                <a:solidFill>
                  <a:srgbClr val="FF0000"/>
                </a:solidFill>
              </a:rPr>
              <a:t>)</a:t>
            </a:r>
            <a:r>
              <a:rPr lang="en-US" altLang="ko-KR" sz="1800" dirty="0" smtClean="0"/>
              <a:t>, COUNT(*)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FIRST_NAME, JOB_ID,  691416 / 107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AVG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 *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 </a:t>
            </a:r>
            <a:r>
              <a:rPr lang="en-US" altLang="ko-KR" sz="1800" dirty="0" smtClean="0"/>
              <a:t>EMPLOYEES;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OVER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문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PARTITION BY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절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, ORDER BY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절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, WINDOWING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절로 구성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PARTITION BY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절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일반적인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SQL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문에서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GROUP BY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절 의미와 동일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집계와 주로 많이 사용됨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SUM(SALARY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OVER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(PARTITION BY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JOB_ID)</a:t>
            </a: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-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ORDER BY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절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    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일반적인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SQL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문에서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ORDER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BY 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절 의미와 동일</a:t>
            </a:r>
            <a:endParaRPr lang="en-US" altLang="ko-KR" sz="2000" b="1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순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위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와 정렬에서 주로 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많이 사용됨</a:t>
            </a:r>
            <a:endParaRPr lang="en-US" altLang="ko-KR" sz="2000" b="1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ROW_NUMBER ()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OVER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(ORDER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BY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SALARY DESC)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- WINDOWING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절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  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분석함수의 대상이 되는 행의 기준 범위를 지정</a:t>
            </a:r>
            <a:endParaRPr lang="en-US" altLang="ko-KR" sz="2000" b="1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ROWS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와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RANGE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둘중 하나 지정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ROWS: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물리적 결과 행의 수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, RANGE: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논리적값의 범위</a:t>
            </a:r>
            <a:endParaRPr lang="en-US" altLang="ko-KR" sz="2000" b="1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9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분석 함수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</a:t>
            </a:r>
            <a:r>
              <a:rPr lang="en-US" altLang="ko-KR" sz="2800" b="1">
                <a:latin typeface="굴림" charset="-127"/>
                <a:ea typeface="굴림" charset="-127"/>
              </a:rPr>
              <a:t>7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/7)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분석함수를 이용한 방법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ROWNUM, </a:t>
            </a:r>
            <a:r>
              <a:rPr lang="en-US" altLang="ko-KR" sz="1800" dirty="0" smtClean="0">
                <a:solidFill>
                  <a:srgbClr val="00B050"/>
                </a:solidFill>
              </a:rPr>
              <a:t>ROW_CNT</a:t>
            </a:r>
            <a:r>
              <a:rPr lang="en-US" altLang="ko-KR" sz="1800" dirty="0" smtClean="0"/>
              <a:t>, EMPLOYEE_ID, FIRST_NAME, PHONE_NUMBER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800" dirty="0" smtClean="0"/>
              <a:t>(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FIRST_NAME, PHONE_NUMBER,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	ROW_NUMBER</a:t>
            </a:r>
            <a:r>
              <a:rPr lang="en-US" altLang="ko-KR" sz="1800" dirty="0" smtClean="0"/>
              <a:t>() </a:t>
            </a:r>
            <a:r>
              <a:rPr lang="en-US" altLang="ko-KR" sz="1800" dirty="0" smtClean="0">
                <a:solidFill>
                  <a:srgbClr val="FF0000"/>
                </a:solidFill>
              </a:rPr>
              <a:t>OVER</a:t>
            </a:r>
            <a:r>
              <a:rPr lang="en-US" altLang="ko-KR" sz="1800" dirty="0" smtClean="0"/>
              <a:t>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</a:t>
            </a:r>
            <a:r>
              <a:rPr lang="en-US" altLang="ko-KR" sz="1800" dirty="0" smtClean="0"/>
              <a:t> FIRST_NAME)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B050"/>
                </a:solidFill>
              </a:rPr>
              <a:t>ROW_CNT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B050"/>
                </a:solidFill>
              </a:rPr>
              <a:t>ROW_CNT</a:t>
            </a:r>
            <a:r>
              <a:rPr lang="en-US" altLang="ko-KR" sz="1800" dirty="0" smtClean="0"/>
              <a:t> &lt; 6;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ROWNUM, </a:t>
            </a:r>
            <a:r>
              <a:rPr lang="en-US" altLang="ko-KR" sz="1800" dirty="0" smtClean="0">
                <a:solidFill>
                  <a:srgbClr val="00B050"/>
                </a:solidFill>
              </a:rPr>
              <a:t>ROW_CNT</a:t>
            </a:r>
            <a:r>
              <a:rPr lang="en-US" altLang="ko-KR" sz="1800" dirty="0" smtClean="0"/>
              <a:t>, EMPLOYEE_ID, FIRST_NAME, PHONE_NUMBER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800" dirty="0" smtClean="0"/>
              <a:t>(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FIRST_NAME, PHONE_NUMBER,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	ROW_NUMBER</a:t>
            </a:r>
            <a:r>
              <a:rPr lang="en-US" altLang="ko-KR" sz="1800" dirty="0" smtClean="0"/>
              <a:t>() </a:t>
            </a:r>
            <a:r>
              <a:rPr lang="en-US" altLang="ko-KR" sz="1800" dirty="0" smtClean="0">
                <a:solidFill>
                  <a:srgbClr val="FF0000"/>
                </a:solidFill>
              </a:rPr>
              <a:t>OVER</a:t>
            </a:r>
            <a:r>
              <a:rPr lang="en-US" altLang="ko-KR" sz="1800" dirty="0" smtClean="0"/>
              <a:t>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</a:t>
            </a:r>
            <a:r>
              <a:rPr lang="en-US" altLang="ko-KR" sz="1800" dirty="0" smtClean="0"/>
              <a:t> FIRST_NAME)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B050"/>
                </a:solidFill>
              </a:rPr>
              <a:t>ROW_CNT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0000FF"/>
                </a:solidFill>
              </a:rPr>
              <a:t>FROM </a:t>
            </a:r>
            <a:r>
              <a:rPr lang="en-US" altLang="ko-KR" sz="1800" dirty="0" smtClean="0"/>
              <a:t>EMPLOYEES</a:t>
            </a:r>
          </a:p>
          <a:p>
            <a:pPr>
              <a:buNone/>
            </a:pP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B050"/>
                </a:solidFill>
              </a:rPr>
              <a:t>ROW_CNT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BETWEEN 3 AND 9</a:t>
            </a:r>
            <a:r>
              <a:rPr lang="en-US" altLang="ko-KR" sz="1800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분석함수</a:t>
            </a:r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순위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FIRST_NAME, JOB_ID, SALARY</a:t>
            </a:r>
          </a:p>
          <a:p>
            <a:pPr>
              <a:buNone/>
            </a:pPr>
            <a:r>
              <a:rPr lang="en-US" altLang="ko-KR" sz="1800" dirty="0" smtClean="0"/>
              <a:t>     , </a:t>
            </a:r>
            <a:r>
              <a:rPr lang="en-US" altLang="ko-KR" sz="1800" dirty="0" smtClean="0">
                <a:solidFill>
                  <a:srgbClr val="FF0000"/>
                </a:solidFill>
              </a:rPr>
              <a:t>RANK() </a:t>
            </a:r>
            <a:r>
              <a:rPr lang="en-US" altLang="ko-KR" sz="1800" dirty="0" smtClean="0"/>
              <a:t>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ORDER BY </a:t>
            </a:r>
            <a:r>
              <a:rPr lang="en-US" altLang="ko-KR" sz="1800" dirty="0" smtClean="0"/>
              <a:t>SALARY DESC)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RANK</a:t>
            </a:r>
          </a:p>
          <a:p>
            <a:pPr>
              <a:buNone/>
            </a:pPr>
            <a:r>
              <a:rPr lang="en-US" altLang="ko-KR" sz="1800" dirty="0" smtClean="0"/>
              <a:t>     , </a:t>
            </a:r>
            <a:r>
              <a:rPr lang="en-US" altLang="ko-KR" sz="1800" dirty="0" smtClean="0">
                <a:solidFill>
                  <a:srgbClr val="FF0000"/>
                </a:solidFill>
              </a:rPr>
              <a:t>DENSE_RANK() </a:t>
            </a:r>
            <a:r>
              <a:rPr lang="en-US" altLang="ko-KR" sz="1800" dirty="0" smtClean="0"/>
              <a:t>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ORDER BY </a:t>
            </a:r>
            <a:r>
              <a:rPr lang="en-US" altLang="ko-KR" sz="1800" dirty="0" smtClean="0"/>
              <a:t>SALARY DESC) </a:t>
            </a:r>
            <a:r>
              <a:rPr lang="en-US" altLang="ko-KR" sz="1800" dirty="0" smtClean="0">
                <a:solidFill>
                  <a:srgbClr val="0000FF"/>
                </a:solidFill>
              </a:rPr>
              <a:t>AS </a:t>
            </a:r>
            <a:r>
              <a:rPr lang="en-US" altLang="ko-KR" sz="1800" dirty="0" smtClean="0"/>
              <a:t>DENSE_RANK</a:t>
            </a:r>
          </a:p>
          <a:p>
            <a:pPr>
              <a:buNone/>
            </a:pPr>
            <a:r>
              <a:rPr lang="en-US" altLang="ko-KR" sz="1800" dirty="0" smtClean="0"/>
              <a:t>     , </a:t>
            </a:r>
            <a:r>
              <a:rPr lang="en-US" altLang="ko-KR" sz="1800" dirty="0" smtClean="0">
                <a:solidFill>
                  <a:srgbClr val="FF0000"/>
                </a:solidFill>
              </a:rPr>
              <a:t>ROW_NUMBER() </a:t>
            </a:r>
            <a:r>
              <a:rPr lang="en-US" altLang="ko-KR" sz="1800" dirty="0" smtClean="0"/>
              <a:t>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ORDER BY </a:t>
            </a:r>
            <a:r>
              <a:rPr lang="en-US" altLang="ko-KR" sz="1800" dirty="0" smtClean="0"/>
              <a:t>SALARY DESC)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ROW_NUMBER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SALARY </a:t>
            </a:r>
            <a:r>
              <a:rPr lang="en-US" altLang="ko-KR" sz="1800" dirty="0" smtClean="0">
                <a:solidFill>
                  <a:srgbClr val="0000FF"/>
                </a:solidFill>
              </a:rPr>
              <a:t>DESC</a:t>
            </a:r>
            <a:r>
              <a:rPr lang="en-US" altLang="ko-KR" sz="1800" dirty="0" smtClean="0"/>
              <a:t>; 	--</a:t>
            </a:r>
            <a:r>
              <a:rPr lang="ko-KR" altLang="en-US" sz="1800" dirty="0" smtClean="0"/>
              <a:t>역순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그룹 안에서의 순위 </a:t>
            </a:r>
            <a:r>
              <a:rPr lang="en-US" altLang="ko-KR" sz="1800" dirty="0" smtClean="0"/>
              <a:t>(PARTITION BY)</a:t>
            </a:r>
            <a:endParaRPr lang="ko-KR" altLang="en-US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FIRST_NAME, JOB_ID, SALARY,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	RANK() </a:t>
            </a:r>
            <a:r>
              <a:rPr lang="en-US" altLang="ko-KR" sz="1800" dirty="0" smtClean="0"/>
              <a:t>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PARTITION BY </a:t>
            </a:r>
            <a:r>
              <a:rPr lang="en-US" altLang="ko-KR" sz="1800" dirty="0" smtClean="0"/>
              <a:t>JOB_ID 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SALARY </a:t>
            </a:r>
            <a:r>
              <a:rPr lang="en-US" altLang="ko-KR" sz="1800" dirty="0" smtClean="0">
                <a:solidFill>
                  <a:srgbClr val="0000FF"/>
                </a:solidFill>
              </a:rPr>
              <a:t>DESC</a:t>
            </a:r>
            <a:r>
              <a:rPr lang="en-US" altLang="ko-KR" sz="1800" dirty="0" smtClean="0"/>
              <a:t>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RANK,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	DENSE_RANK() </a:t>
            </a:r>
            <a:r>
              <a:rPr lang="en-US" altLang="ko-KR" sz="1800" dirty="0" smtClean="0"/>
              <a:t>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PARTITION BY </a:t>
            </a:r>
            <a:r>
              <a:rPr lang="en-US" altLang="ko-KR" sz="1800" dirty="0" smtClean="0"/>
              <a:t>JOB_ID 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SALARY </a:t>
            </a:r>
            <a:r>
              <a:rPr lang="en-US" altLang="ko-KR" sz="1800" dirty="0" smtClean="0">
                <a:solidFill>
                  <a:srgbClr val="0000FF"/>
                </a:solidFill>
              </a:rPr>
              <a:t>DESC</a:t>
            </a:r>
            <a:r>
              <a:rPr lang="en-US" altLang="ko-KR" sz="1800" dirty="0" smtClean="0"/>
              <a:t>) 	</a:t>
            </a:r>
            <a:r>
              <a:rPr lang="en-US" altLang="ko-KR" sz="1800" dirty="0" smtClean="0">
                <a:solidFill>
                  <a:srgbClr val="0000FF"/>
                </a:solidFill>
              </a:rPr>
              <a:t>AS </a:t>
            </a:r>
            <a:r>
              <a:rPr lang="en-US" altLang="ko-KR" sz="1800" dirty="0" smtClean="0"/>
              <a:t>DENSE_RANK,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	ROW_NUMBER() </a:t>
            </a:r>
            <a:r>
              <a:rPr lang="en-US" altLang="ko-KR" sz="1800" dirty="0" smtClean="0"/>
              <a:t>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PARTITION BY </a:t>
            </a:r>
            <a:r>
              <a:rPr lang="en-US" altLang="ko-KR" sz="1800" dirty="0" smtClean="0"/>
              <a:t>JOB_ID 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SALARY </a:t>
            </a:r>
            <a:r>
              <a:rPr lang="en-US" altLang="ko-KR" sz="1800" dirty="0" smtClean="0">
                <a:solidFill>
                  <a:srgbClr val="0000FF"/>
                </a:solidFill>
              </a:rPr>
              <a:t>DESC</a:t>
            </a:r>
            <a:r>
              <a:rPr lang="en-US" altLang="ko-KR" sz="1800" dirty="0" smtClean="0"/>
              <a:t>) 	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ROW_NUMBER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       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JOB_ID, SALARY </a:t>
            </a:r>
            <a:r>
              <a:rPr lang="en-US" altLang="ko-KR" sz="1800" dirty="0" smtClean="0">
                <a:solidFill>
                  <a:srgbClr val="0000FF"/>
                </a:solidFill>
              </a:rPr>
              <a:t>DESC</a:t>
            </a:r>
            <a:r>
              <a:rPr lang="en-US" altLang="ko-KR" sz="1800" dirty="0" smtClean="0"/>
              <a:t>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집계</a:t>
            </a:r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전체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FIRST_NAME, JOB_ID, SALARY, </a:t>
            </a:r>
          </a:p>
          <a:p>
            <a:pPr>
              <a:buNone/>
            </a:pPr>
            <a:r>
              <a:rPr lang="en-US" altLang="ko-KR" sz="1800" dirty="0" smtClean="0"/>
              <a:t>	SUM(SALARY) </a:t>
            </a:r>
            <a:r>
              <a:rPr lang="en-US" altLang="ko-KR" sz="1800" dirty="0" smtClean="0">
                <a:solidFill>
                  <a:srgbClr val="FF0000"/>
                </a:solidFill>
              </a:rPr>
              <a:t>OVER ()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TOT_SUM, </a:t>
            </a:r>
          </a:p>
          <a:p>
            <a:pPr>
              <a:buNone/>
            </a:pPr>
            <a:r>
              <a:rPr lang="en-US" altLang="ko-KR" sz="1800" dirty="0" smtClean="0"/>
              <a:t>	COUNT(*) </a:t>
            </a:r>
            <a:r>
              <a:rPr lang="en-US" altLang="ko-KR" sz="1800" dirty="0" smtClean="0">
                <a:solidFill>
                  <a:srgbClr val="FF0000"/>
                </a:solidFill>
              </a:rPr>
              <a:t>OVER ()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TOT_CNT, </a:t>
            </a:r>
          </a:p>
          <a:p>
            <a:pPr>
              <a:buNone/>
            </a:pPr>
            <a:r>
              <a:rPr lang="en-US" altLang="ko-KR" sz="1800" dirty="0" smtClean="0"/>
              <a:t>	AVG(SALARY) </a:t>
            </a:r>
            <a:r>
              <a:rPr lang="en-US" altLang="ko-KR" sz="1800" dirty="0" smtClean="0">
                <a:solidFill>
                  <a:srgbClr val="FF0000"/>
                </a:solidFill>
              </a:rPr>
              <a:t>OVER ()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TOT_AVG, </a:t>
            </a:r>
          </a:p>
          <a:p>
            <a:pPr>
              <a:buNone/>
            </a:pPr>
            <a:r>
              <a:rPr lang="en-US" altLang="ko-KR" sz="1800" dirty="0" smtClean="0"/>
              <a:t>	MAX(SALARY) </a:t>
            </a:r>
            <a:r>
              <a:rPr lang="en-US" altLang="ko-KR" sz="1800" dirty="0" smtClean="0">
                <a:solidFill>
                  <a:srgbClr val="FF0000"/>
                </a:solidFill>
              </a:rPr>
              <a:t>OVER ()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TOT_MAX, </a:t>
            </a:r>
          </a:p>
          <a:p>
            <a:pPr>
              <a:buNone/>
            </a:pPr>
            <a:r>
              <a:rPr lang="en-US" altLang="ko-KR" sz="1800" dirty="0" smtClean="0"/>
              <a:t>	MIN(SALARY) </a:t>
            </a:r>
            <a:r>
              <a:rPr lang="en-US" altLang="ko-KR" sz="1800" dirty="0" smtClean="0">
                <a:solidFill>
                  <a:srgbClr val="FF0000"/>
                </a:solidFill>
              </a:rPr>
              <a:t>OVER ()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TOT_MIN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JOB_ID, FIRST_NAME;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그룹 안에서 집계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FIRST_NAME, JOB_ID, SALARY, </a:t>
            </a:r>
          </a:p>
          <a:p>
            <a:pPr>
              <a:buNone/>
            </a:pPr>
            <a:r>
              <a:rPr lang="en-US" altLang="ko-KR" sz="1800" dirty="0" smtClean="0"/>
              <a:t>	SUM(SALARY) </a:t>
            </a:r>
            <a:r>
              <a:rPr lang="en-US" altLang="ko-KR" sz="1800" dirty="0" smtClean="0">
                <a:solidFill>
                  <a:srgbClr val="FF0000"/>
                </a:solidFill>
              </a:rPr>
              <a:t>OVER (PARTITION BY JOB_ID)</a:t>
            </a:r>
            <a:r>
              <a:rPr lang="en-US" altLang="ko-KR" sz="1800" dirty="0" smtClean="0"/>
              <a:t> PART_SAL, </a:t>
            </a:r>
          </a:p>
          <a:p>
            <a:pPr>
              <a:buNone/>
            </a:pPr>
            <a:r>
              <a:rPr lang="en-US" altLang="ko-KR" sz="1800" dirty="0" smtClean="0"/>
              <a:t>	COUNT(*) </a:t>
            </a:r>
            <a:r>
              <a:rPr lang="en-US" altLang="ko-KR" sz="1800" dirty="0" smtClean="0">
                <a:solidFill>
                  <a:srgbClr val="FF0000"/>
                </a:solidFill>
              </a:rPr>
              <a:t>OVER (PARTITION BY JOB_ID)</a:t>
            </a:r>
            <a:r>
              <a:rPr lang="en-US" altLang="ko-KR" sz="1800" dirty="0" smtClean="0"/>
              <a:t> PART_CNT, </a:t>
            </a:r>
          </a:p>
          <a:p>
            <a:pPr>
              <a:buNone/>
            </a:pPr>
            <a:r>
              <a:rPr lang="en-US" altLang="ko-KR" sz="1800" dirty="0" smtClean="0"/>
              <a:t>	AVG(SALARY) </a:t>
            </a:r>
            <a:r>
              <a:rPr lang="en-US" altLang="ko-KR" sz="1800" dirty="0" smtClean="0">
                <a:solidFill>
                  <a:srgbClr val="FF0000"/>
                </a:solidFill>
              </a:rPr>
              <a:t>OVER (PARTITION BY JOB_ID)</a:t>
            </a:r>
            <a:r>
              <a:rPr lang="en-US" altLang="ko-KR" sz="1800" dirty="0" smtClean="0"/>
              <a:t> PART_AVG, </a:t>
            </a:r>
          </a:p>
          <a:p>
            <a:pPr>
              <a:buNone/>
            </a:pPr>
            <a:r>
              <a:rPr lang="en-US" altLang="ko-KR" sz="1800" dirty="0" smtClean="0"/>
              <a:t>	MAX(SALARY) </a:t>
            </a:r>
            <a:r>
              <a:rPr lang="en-US" altLang="ko-KR" sz="1800" dirty="0" smtClean="0">
                <a:solidFill>
                  <a:srgbClr val="FF0000"/>
                </a:solidFill>
              </a:rPr>
              <a:t>OVER (PARTITION BY JOB_ID)</a:t>
            </a:r>
            <a:r>
              <a:rPr lang="en-US" altLang="ko-KR" sz="1800" dirty="0" smtClean="0"/>
              <a:t> PART_MAX, </a:t>
            </a:r>
          </a:p>
          <a:p>
            <a:pPr>
              <a:buNone/>
            </a:pPr>
            <a:r>
              <a:rPr lang="en-US" altLang="ko-KR" sz="1800" dirty="0" smtClean="0"/>
              <a:t>	MIN(SALARY) </a:t>
            </a:r>
            <a:r>
              <a:rPr lang="en-US" altLang="ko-KR" sz="1800" dirty="0" smtClean="0">
                <a:solidFill>
                  <a:srgbClr val="FF0000"/>
                </a:solidFill>
              </a:rPr>
              <a:t>OVER (PARTITION BY JOB_ID)</a:t>
            </a:r>
            <a:r>
              <a:rPr lang="en-US" altLang="ko-KR" sz="1800" dirty="0" smtClean="0"/>
              <a:t> PART_MIN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JOB_ID, FIRST_NAME;</a:t>
            </a:r>
          </a:p>
          <a:p>
            <a:pPr>
              <a:buNone/>
            </a:pP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정렬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 </a:t>
            </a:r>
            <a:r>
              <a:rPr lang="en-US" altLang="ko-KR" sz="1800" dirty="0" smtClean="0"/>
              <a:t>FIRST_NAME, JOB_ID, SALARY, 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FIRST_VALUE(FIRST_NAME)</a:t>
            </a:r>
            <a:r>
              <a:rPr lang="en-US" altLang="ko-KR" sz="1800" dirty="0" smtClean="0"/>
              <a:t> 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ORDER BY </a:t>
            </a:r>
            <a:r>
              <a:rPr lang="en-US" altLang="ko-KR" sz="1800" dirty="0" smtClean="0"/>
              <a:t>FIRST_NAME) FIRST_SAL,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LAST_VALUE(FIRST_NAME)</a:t>
            </a:r>
            <a:r>
              <a:rPr lang="en-US" altLang="ko-KR" sz="1800" dirty="0" smtClean="0"/>
              <a:t> 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ORDER BY </a:t>
            </a:r>
            <a:r>
              <a:rPr lang="en-US" altLang="ko-KR" sz="1800" dirty="0" smtClean="0"/>
              <a:t>FIRST_NAME) LAST_SAL,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LAG(FIRST_NAME)</a:t>
            </a:r>
            <a:r>
              <a:rPr lang="en-US" altLang="ko-KR" sz="1800" dirty="0" smtClean="0"/>
              <a:t> 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ORDER BY </a:t>
            </a:r>
            <a:r>
              <a:rPr lang="en-US" altLang="ko-KR" sz="1800" dirty="0" smtClean="0"/>
              <a:t>FIRST_NAME) LAG_SAL,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LEAD(FIRST_NAME)</a:t>
            </a:r>
            <a:r>
              <a:rPr lang="en-US" altLang="ko-KR" sz="1800" dirty="0" smtClean="0"/>
              <a:t> 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ORDER BY </a:t>
            </a:r>
            <a:r>
              <a:rPr lang="en-US" altLang="ko-KR" sz="1800" dirty="0" smtClean="0"/>
              <a:t>FIRST_NAME) LEAD_SAL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그룹 안에서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FIRST_NAME, JOB_ID, SALARY, 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FIRST_VALUE(FIRST_NAME)</a:t>
            </a:r>
            <a:r>
              <a:rPr lang="en-US" altLang="ko-KR" sz="1800" dirty="0" smtClean="0"/>
              <a:t> 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PARTITION BY </a:t>
            </a:r>
            <a:r>
              <a:rPr lang="en-US" altLang="ko-KR" sz="1800" dirty="0" smtClean="0"/>
              <a:t>JOB_ID ORDER BY </a:t>
            </a:r>
          </a:p>
          <a:p>
            <a:pPr>
              <a:buNone/>
            </a:pPr>
            <a:r>
              <a:rPr lang="en-US" altLang="ko-KR" sz="1800" dirty="0" smtClean="0"/>
              <a:t>						FIRST_NAME) FIRST_SAL,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LAST_VALUE(FIRST_NAME)</a:t>
            </a:r>
            <a:r>
              <a:rPr lang="en-US" altLang="ko-KR" sz="1800" dirty="0" smtClean="0"/>
              <a:t> 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PARTITION BY </a:t>
            </a:r>
            <a:r>
              <a:rPr lang="en-US" altLang="ko-KR" sz="1800" dirty="0" smtClean="0"/>
              <a:t>JOB_ID ORDER BY </a:t>
            </a:r>
          </a:p>
          <a:p>
            <a:pPr>
              <a:buNone/>
            </a:pPr>
            <a:r>
              <a:rPr lang="en-US" altLang="ko-KR" sz="1800" dirty="0" smtClean="0"/>
              <a:t>						FIRST_NAME) LAST_SAL,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LAG(FIRST_NAME) </a:t>
            </a:r>
            <a:r>
              <a:rPr lang="en-US" altLang="ko-KR" sz="1800" dirty="0" smtClean="0"/>
              <a:t>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PARTITION BY </a:t>
            </a:r>
            <a:r>
              <a:rPr lang="en-US" altLang="ko-KR" sz="1800" dirty="0" smtClean="0"/>
              <a:t>JOB_ID ORDER BY </a:t>
            </a:r>
          </a:p>
          <a:p>
            <a:pPr>
              <a:buNone/>
            </a:pPr>
            <a:r>
              <a:rPr lang="en-US" altLang="ko-KR" sz="1800" dirty="0" smtClean="0"/>
              <a:t>						FIRST_NAME) LAG_SAL, 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LEAD(FIRST_NAME)</a:t>
            </a:r>
            <a:r>
              <a:rPr lang="en-US" altLang="ko-KR" sz="1800" dirty="0" smtClean="0"/>
              <a:t> 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PARTITION BY </a:t>
            </a:r>
            <a:r>
              <a:rPr lang="en-US" altLang="ko-KR" sz="1800" dirty="0" smtClean="0"/>
              <a:t>JOB_ID ORDER BY </a:t>
            </a:r>
          </a:p>
          <a:p>
            <a:pPr>
              <a:buNone/>
            </a:pPr>
            <a:r>
              <a:rPr lang="en-US" altLang="ko-KR" sz="1800" dirty="0" smtClean="0"/>
              <a:t>						FIRST_NAME) LEAD_SAL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JOB_ID, FIRST_NAME;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비율</a:t>
            </a:r>
          </a:p>
          <a:p>
            <a:pPr>
              <a:buNone/>
            </a:pPr>
            <a:r>
              <a:rPr lang="en-US" altLang="ko-KR" sz="1400" dirty="0" smtClean="0"/>
              <a:t>-- CUME_DIST() : </a:t>
            </a:r>
            <a:r>
              <a:rPr lang="ko-KR" altLang="en-US" sz="1400" dirty="0" smtClean="0"/>
              <a:t>전체건수에서 현재 행 건수 비율 누적한 값으로 최종적으로 마지막에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이 된다</a:t>
            </a:r>
          </a:p>
          <a:p>
            <a:pPr>
              <a:buNone/>
            </a:pPr>
            <a:r>
              <a:rPr lang="en-US" altLang="ko-KR" sz="1400" dirty="0" smtClean="0"/>
              <a:t>-- PERCENT_RANK() : </a:t>
            </a:r>
            <a:r>
              <a:rPr lang="ko-KR" altLang="en-US" sz="1400" dirty="0" smtClean="0"/>
              <a:t>행의 순서 별 비율 제일 먼저 나오는 것이 </a:t>
            </a:r>
            <a:r>
              <a:rPr lang="en-US" altLang="ko-KR" sz="1400" dirty="0" smtClean="0"/>
              <a:t>0, </a:t>
            </a:r>
            <a:r>
              <a:rPr lang="ko-KR" altLang="en-US" sz="1400" dirty="0" smtClean="0"/>
              <a:t>마지막이 </a:t>
            </a:r>
            <a:r>
              <a:rPr lang="en-US" altLang="ko-KR" sz="1400" dirty="0" smtClean="0"/>
              <a:t>1 </a:t>
            </a:r>
            <a:r>
              <a:rPr lang="ko-KR" altLang="en-US" sz="1400" dirty="0" smtClean="0"/>
              <a:t>이다</a:t>
            </a:r>
            <a:r>
              <a:rPr lang="en-US" altLang="ko-KR" sz="1400" dirty="0" smtClean="0"/>
              <a:t>.</a:t>
            </a:r>
          </a:p>
          <a:p>
            <a:pPr>
              <a:buNone/>
            </a:pPr>
            <a:r>
              <a:rPr lang="en-US" altLang="ko-KR" sz="1400" dirty="0" smtClean="0"/>
              <a:t>-- NTILE(</a:t>
            </a:r>
            <a:r>
              <a:rPr lang="ko-KR" altLang="en-US" sz="1400" dirty="0" smtClean="0"/>
              <a:t>숫자</a:t>
            </a:r>
            <a:r>
              <a:rPr lang="en-US" altLang="ko-KR" sz="1400" dirty="0" smtClean="0"/>
              <a:t>) : </a:t>
            </a:r>
            <a:r>
              <a:rPr lang="ko-KR" altLang="en-US" sz="1400" dirty="0" smtClean="0"/>
              <a:t>전체건수를 숫자로 나누어 군별로 표시</a:t>
            </a:r>
          </a:p>
          <a:p>
            <a:pPr>
              <a:buNone/>
            </a:pPr>
            <a:r>
              <a:rPr lang="en-US" altLang="ko-KR" sz="1400" dirty="0" smtClean="0"/>
              <a:t>--               </a:t>
            </a:r>
            <a:r>
              <a:rPr lang="ko-KR" altLang="en-US" sz="1400" dirty="0" smtClean="0"/>
              <a:t>전체건수를 나누어 </a:t>
            </a:r>
            <a:r>
              <a:rPr lang="en-US" altLang="ko-KR" sz="1400" dirty="0" smtClean="0"/>
              <a:t>1 </a:t>
            </a:r>
            <a:r>
              <a:rPr lang="ko-KR" altLang="en-US" sz="1400" dirty="0" smtClean="0"/>
              <a:t>부터 숫자로 표현된다</a:t>
            </a:r>
            <a:r>
              <a:rPr lang="en-US" altLang="ko-KR" sz="1400" dirty="0" smtClean="0"/>
              <a:t>.</a:t>
            </a:r>
          </a:p>
          <a:p>
            <a:pPr>
              <a:buNone/>
            </a:pPr>
            <a:r>
              <a:rPr lang="en-US" altLang="ko-KR" sz="1400" dirty="0" smtClean="0"/>
              <a:t>-- RATIO_TO_REPORT(</a:t>
            </a:r>
            <a:r>
              <a:rPr lang="ko-KR" altLang="en-US" sz="1400" dirty="0" smtClean="0"/>
              <a:t>칼럼</a:t>
            </a:r>
            <a:r>
              <a:rPr lang="en-US" altLang="ko-KR" sz="1400" dirty="0" smtClean="0"/>
              <a:t>) : </a:t>
            </a:r>
            <a:r>
              <a:rPr lang="ko-KR" altLang="en-US" sz="1400" dirty="0" smtClean="0"/>
              <a:t>전체 중 합계의 해당 비율 각각을 비율 값을 합치면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이 된다</a:t>
            </a:r>
            <a:endParaRPr lang="en-US" altLang="ko-KR" sz="1400" dirty="0" smtClean="0"/>
          </a:p>
          <a:p>
            <a:pPr>
              <a:buNone/>
            </a:pPr>
            <a:endParaRPr lang="ko-KR" altLang="en-US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FIRST_NAME, JOB_ID, SALARY, 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CUME_DIST() </a:t>
            </a:r>
            <a:r>
              <a:rPr lang="en-US" altLang="ko-KR" sz="1800" dirty="0" smtClean="0"/>
              <a:t>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FIRST_NAME) </a:t>
            </a:r>
            <a:r>
              <a:rPr lang="en-US" altLang="ko-KR" sz="1800" dirty="0" smtClean="0">
                <a:solidFill>
                  <a:srgbClr val="0000FF"/>
                </a:solidFill>
              </a:rPr>
              <a:t>AS </a:t>
            </a:r>
            <a:r>
              <a:rPr lang="en-US" altLang="ko-KR" sz="1800" dirty="0" smtClean="0"/>
              <a:t>CUME_SAL,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PERCENT_RANK() </a:t>
            </a:r>
            <a:r>
              <a:rPr lang="en-US" altLang="ko-KR" sz="1800" dirty="0" smtClean="0"/>
              <a:t>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PERC_SAL,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NTILE(10)</a:t>
            </a:r>
            <a:r>
              <a:rPr lang="en-US" altLang="ko-KR" sz="1800" dirty="0" smtClean="0"/>
              <a:t> 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NTILE_SAL,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RATIO_TO_REPORT(SALARY)</a:t>
            </a:r>
            <a:r>
              <a:rPr lang="en-US" altLang="ko-KR" sz="1800" dirty="0" smtClean="0"/>
              <a:t> OVER ()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RATIO_SAL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22960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새로운 데이터 입력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INSERT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INTO</a:t>
            </a:r>
            <a:r>
              <a:rPr lang="en-US" altLang="ko-KR" sz="1800" dirty="0" smtClean="0"/>
              <a:t> EMPLOYEES (EMPLOYEE_ID, FIRST_NAME, LAST_NAME, </a:t>
            </a:r>
          </a:p>
          <a:p>
            <a:pPr>
              <a:buNone/>
            </a:pPr>
            <a:r>
              <a:rPr lang="en-US" altLang="ko-KR" sz="1800" dirty="0" smtClean="0"/>
              <a:t>   EMAIL, PHONE_NUMBER, HIRE_DATE, </a:t>
            </a:r>
          </a:p>
          <a:p>
            <a:pPr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JOB_ID, SALARY,  </a:t>
            </a:r>
          </a:p>
          <a:p>
            <a:pPr>
              <a:buNone/>
            </a:pPr>
            <a:r>
              <a:rPr lang="en-US" altLang="ko-KR" sz="1800" dirty="0" smtClean="0"/>
              <a:t>   MANAGER_ID, DEPARTMENT_ID) </a:t>
            </a:r>
          </a:p>
          <a:p>
            <a:pPr>
              <a:buNone/>
            </a:pPr>
            <a:r>
              <a:rPr lang="en-US" altLang="ko-KR" sz="1800" dirty="0" smtClean="0"/>
              <a:t>VALUES ( 999, '</a:t>
            </a:r>
            <a:r>
              <a:rPr lang="en-US" altLang="ko-KR" sz="1800" dirty="0" err="1" smtClean="0"/>
              <a:t>TaeHo</a:t>
            </a:r>
            <a:r>
              <a:rPr lang="en-US" altLang="ko-KR" sz="1800" dirty="0" smtClean="0"/>
              <a:t>', 'Lee',</a:t>
            </a:r>
          </a:p>
          <a:p>
            <a:pPr>
              <a:buNone/>
            </a:pPr>
            <a:r>
              <a:rPr lang="en-US" altLang="ko-KR" sz="1800" dirty="0" smtClean="0"/>
              <a:t>	'SAAKHAN', '555.555.555', TO_DATE('20131101', 'YYYYMMDD'),</a:t>
            </a:r>
          </a:p>
          <a:p>
            <a:pPr>
              <a:buNone/>
            </a:pPr>
            <a:r>
              <a:rPr lang="en-US" altLang="ko-KR" sz="1800" dirty="0" smtClean="0"/>
              <a:t>	'IT_PROG', 12000, </a:t>
            </a:r>
          </a:p>
          <a:p>
            <a:pPr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102, 60);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그룹 안에서의 비율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FIRST_NAME, JOB_ID, SALARY, 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CUME_DIST() </a:t>
            </a:r>
            <a:r>
              <a:rPr lang="en-US" altLang="ko-KR" sz="1800" dirty="0" smtClean="0"/>
              <a:t>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PARTITION BY </a:t>
            </a:r>
            <a:r>
              <a:rPr lang="en-US" altLang="ko-KR" sz="1800" dirty="0" smtClean="0"/>
              <a:t>JOB_ID 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FIRST_NAME) </a:t>
            </a:r>
          </a:p>
          <a:p>
            <a:pPr>
              <a:buNone/>
            </a:pPr>
            <a:r>
              <a:rPr lang="en-US" altLang="ko-KR" sz="1800" dirty="0" smtClean="0"/>
              <a:t>						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CUME_SAL, 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PERCENT_RANK() </a:t>
            </a:r>
            <a:r>
              <a:rPr lang="en-US" altLang="ko-KR" sz="1800" dirty="0" smtClean="0"/>
              <a:t>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PARTITION BY </a:t>
            </a:r>
            <a:r>
              <a:rPr lang="en-US" altLang="ko-KR" sz="1800" dirty="0" smtClean="0"/>
              <a:t>JOB_ID 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FIRST_NAME) </a:t>
            </a:r>
          </a:p>
          <a:p>
            <a:pPr>
              <a:buNone/>
            </a:pPr>
            <a:r>
              <a:rPr lang="en-US" altLang="ko-KR" sz="1800" dirty="0" smtClean="0"/>
              <a:t>						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PERC_SAL, 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NTILE(10)</a:t>
            </a:r>
            <a:r>
              <a:rPr lang="en-US" altLang="ko-KR" sz="1800" dirty="0" smtClean="0"/>
              <a:t> 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PARTITION BY </a:t>
            </a:r>
            <a:r>
              <a:rPr lang="en-US" altLang="ko-KR" sz="1800" dirty="0" smtClean="0"/>
              <a:t>JOB_ID 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FIRST_NAME) </a:t>
            </a:r>
          </a:p>
          <a:p>
            <a:pPr>
              <a:buNone/>
            </a:pPr>
            <a:r>
              <a:rPr lang="en-US" altLang="ko-KR" sz="1800" dirty="0" smtClean="0"/>
              <a:t>						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NTILE_SAL,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RATIO_TO_REPORT(SALARY)</a:t>
            </a:r>
            <a:r>
              <a:rPr lang="en-US" altLang="ko-KR" sz="1800" dirty="0" smtClean="0"/>
              <a:t> 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PARTITION BY </a:t>
            </a:r>
            <a:r>
              <a:rPr lang="en-US" altLang="ko-KR" sz="1800" dirty="0" smtClean="0"/>
              <a:t>JOB_ID) </a:t>
            </a:r>
          </a:p>
          <a:p>
            <a:pPr>
              <a:buNone/>
            </a:pPr>
            <a:r>
              <a:rPr lang="en-US" altLang="ko-KR" sz="1800" dirty="0" smtClean="0"/>
              <a:t>						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RATIO_SAL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선형 및 통계 분석 함수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 </a:t>
            </a:r>
            <a:r>
              <a:rPr lang="en-US" altLang="ko-KR" sz="1800" dirty="0" smtClean="0"/>
              <a:t>FIRST_NAME, JOB_ID, SALARY, 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CORR</a:t>
            </a:r>
            <a:r>
              <a:rPr lang="en-US" altLang="ko-KR" sz="1800" dirty="0" smtClean="0"/>
              <a:t>(SYSDATE - HIRE_DATE, SALARY) </a:t>
            </a:r>
          </a:p>
          <a:p>
            <a:pPr>
              <a:buNone/>
            </a:pPr>
            <a:r>
              <a:rPr lang="en-US" altLang="ko-KR" sz="1800" dirty="0" smtClean="0"/>
              <a:t>			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PARTITION BY </a:t>
            </a:r>
            <a:r>
              <a:rPr lang="en-US" altLang="ko-KR" sz="1800" dirty="0" smtClean="0"/>
              <a:t>JOB_ID)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COR_SAL,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COVAR_POP</a:t>
            </a:r>
            <a:r>
              <a:rPr lang="en-US" altLang="ko-KR" sz="1800" dirty="0" smtClean="0"/>
              <a:t>(SYSDATE - HIRE_DATE, SALARY) </a:t>
            </a:r>
          </a:p>
          <a:p>
            <a:pPr>
              <a:buNone/>
            </a:pPr>
            <a:r>
              <a:rPr lang="en-US" altLang="ko-KR" sz="1800" dirty="0" smtClean="0"/>
              <a:t>			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PARTITION BY </a:t>
            </a:r>
            <a:r>
              <a:rPr lang="en-US" altLang="ko-KR" sz="1800" dirty="0" smtClean="0"/>
              <a:t>JOB_ID)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CORP_SAL,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COVAR_SAMP</a:t>
            </a:r>
            <a:r>
              <a:rPr lang="en-US" altLang="ko-KR" sz="1800" dirty="0" smtClean="0"/>
              <a:t>(SYSDATE - HIRE_DATE, SALARY) </a:t>
            </a:r>
          </a:p>
          <a:p>
            <a:pPr>
              <a:buNone/>
            </a:pPr>
            <a:r>
              <a:rPr lang="en-US" altLang="ko-KR" sz="1800" dirty="0" smtClean="0"/>
              <a:t>			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PARTITION BY </a:t>
            </a:r>
            <a:r>
              <a:rPr lang="en-US" altLang="ko-KR" sz="1800" dirty="0" smtClean="0"/>
              <a:t>JOB_ID)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CORS_SAL,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STDDEV</a:t>
            </a:r>
            <a:r>
              <a:rPr lang="en-US" altLang="ko-KR" sz="1800" dirty="0" smtClean="0"/>
              <a:t>(SALARY) 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ORDER BY </a:t>
            </a:r>
            <a:r>
              <a:rPr lang="en-US" altLang="ko-KR" sz="1800" dirty="0" smtClean="0"/>
              <a:t>HIRE_DATE)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STD_SAL,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STDDEV_POP</a:t>
            </a:r>
            <a:r>
              <a:rPr lang="en-US" altLang="ko-KR" sz="1800" dirty="0" smtClean="0"/>
              <a:t>(SALARY) 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ORDER BY </a:t>
            </a:r>
            <a:r>
              <a:rPr lang="en-US" altLang="ko-KR" sz="1800" dirty="0" smtClean="0"/>
              <a:t>HIRE_DATE)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STDP_SAL,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STDDEV_SAMP</a:t>
            </a:r>
            <a:r>
              <a:rPr lang="en-US" altLang="ko-KR" sz="1800" dirty="0" smtClean="0"/>
              <a:t>(SALARY) 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PARTITION BY </a:t>
            </a:r>
            <a:r>
              <a:rPr lang="en-US" altLang="ko-KR" sz="1800" dirty="0" smtClean="0"/>
              <a:t>JOB_ID) AS STDS_SAL,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VARIANCE</a:t>
            </a:r>
            <a:r>
              <a:rPr lang="en-US" altLang="ko-KR" sz="1800" dirty="0" smtClean="0"/>
              <a:t>(SALARY) 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PARTITION BY </a:t>
            </a:r>
            <a:r>
              <a:rPr lang="en-US" altLang="ko-KR" sz="1800" dirty="0" smtClean="0"/>
              <a:t>JOB_ID)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VAR_SAL,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VAR_POP</a:t>
            </a:r>
            <a:r>
              <a:rPr lang="en-US" altLang="ko-KR" sz="1800" dirty="0" smtClean="0"/>
              <a:t>(SALARY) 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PARTITION BY </a:t>
            </a:r>
            <a:r>
              <a:rPr lang="en-US" altLang="ko-KR" sz="1800" dirty="0" smtClean="0"/>
              <a:t>JOB_ID)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VARP_SAL,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VAR_SAMP</a:t>
            </a:r>
            <a:r>
              <a:rPr lang="en-US" altLang="ko-KR" sz="1800" dirty="0" smtClean="0"/>
              <a:t>(SALARY) 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PARTITION BY </a:t>
            </a:r>
            <a:r>
              <a:rPr lang="en-US" altLang="ko-KR" sz="1800" dirty="0" smtClean="0"/>
              <a:t>JOB_ID)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VARS_SAL,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REGR_SLOPE</a:t>
            </a:r>
            <a:r>
              <a:rPr lang="en-US" altLang="ko-KR" sz="1800" dirty="0" smtClean="0"/>
              <a:t>(SYSDATE - HIRE_DATE, SALARY) </a:t>
            </a:r>
          </a:p>
          <a:p>
            <a:pPr>
              <a:buNone/>
            </a:pPr>
            <a:r>
              <a:rPr lang="en-US" altLang="ko-KR" sz="1800" dirty="0" smtClean="0"/>
              <a:t>			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PARTITION BY </a:t>
            </a:r>
            <a:r>
              <a:rPr lang="en-US" altLang="ko-KR" sz="1800" dirty="0" smtClean="0"/>
              <a:t>JOB_ID)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SLOPE_SAL,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REGR_INTERCEPT</a:t>
            </a:r>
            <a:r>
              <a:rPr lang="en-US" altLang="ko-KR" sz="1800" dirty="0" smtClean="0"/>
              <a:t>(SYSDATE - HIRE_DATE, SALARY) </a:t>
            </a:r>
          </a:p>
          <a:p>
            <a:pPr>
              <a:buNone/>
            </a:pPr>
            <a:r>
              <a:rPr lang="en-US" altLang="ko-KR" sz="1800" dirty="0" smtClean="0"/>
              <a:t>			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PARTITION BY </a:t>
            </a:r>
            <a:r>
              <a:rPr lang="en-US" altLang="ko-KR" sz="1800" dirty="0" smtClean="0"/>
              <a:t>JOB_ID)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INTCPT_SAL, </a:t>
            </a:r>
            <a:r>
              <a:rPr lang="en-US" altLang="ko-KR" sz="1800" dirty="0" smtClean="0">
                <a:solidFill>
                  <a:srgbClr val="FF0000"/>
                </a:solidFill>
              </a:rPr>
              <a:t>REGR_COUNT</a:t>
            </a:r>
            <a:r>
              <a:rPr lang="en-US" altLang="ko-KR" sz="1800" dirty="0" smtClean="0"/>
              <a:t>(SYSDATE - HIRE_DATE, SALARY) </a:t>
            </a:r>
          </a:p>
          <a:p>
            <a:pPr>
              <a:buNone/>
            </a:pPr>
            <a:r>
              <a:rPr lang="en-US" altLang="ko-KR" sz="1800" dirty="0" smtClean="0"/>
              <a:t>			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PARTITION BY </a:t>
            </a:r>
            <a:r>
              <a:rPr lang="en-US" altLang="ko-KR" sz="1800" dirty="0" smtClean="0"/>
              <a:t>JOB_ID)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COUNT_SAL,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REGR_R2</a:t>
            </a:r>
            <a:r>
              <a:rPr lang="en-US" altLang="ko-KR" sz="1800" dirty="0" smtClean="0"/>
              <a:t>(SYSDATE - HIRE_DATE, SALARY) </a:t>
            </a:r>
          </a:p>
          <a:p>
            <a:pPr>
              <a:buNone/>
            </a:pPr>
            <a:r>
              <a:rPr lang="en-US" altLang="ko-KR" sz="1800" dirty="0" smtClean="0"/>
              <a:t>			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PARTITION BY </a:t>
            </a:r>
            <a:r>
              <a:rPr lang="en-US" altLang="ko-KR" sz="1800" dirty="0" smtClean="0"/>
              <a:t>JOB_ID)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R2_SAL,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REGR_AVGX</a:t>
            </a:r>
            <a:r>
              <a:rPr lang="en-US" altLang="ko-KR" sz="1800" dirty="0" smtClean="0"/>
              <a:t>(SYSDATE - HIRE_DATE, SALARY) </a:t>
            </a:r>
          </a:p>
          <a:p>
            <a:pPr>
              <a:buNone/>
            </a:pPr>
            <a:r>
              <a:rPr lang="en-US" altLang="ko-KR" sz="1800" dirty="0" smtClean="0"/>
              <a:t>			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PARTITION BY </a:t>
            </a:r>
            <a:r>
              <a:rPr lang="en-US" altLang="ko-KR" sz="1800" dirty="0" smtClean="0"/>
              <a:t>JOB_ID)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AVGX_SAL,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REGR_AVGY</a:t>
            </a:r>
            <a:r>
              <a:rPr lang="en-US" altLang="ko-KR" sz="1800" dirty="0" smtClean="0"/>
              <a:t>(SYSDATE - HIRE_DATE, SALARY) </a:t>
            </a:r>
          </a:p>
          <a:p>
            <a:pPr>
              <a:buNone/>
            </a:pPr>
            <a:r>
              <a:rPr lang="en-US" altLang="ko-KR" sz="1800" dirty="0" smtClean="0"/>
              <a:t>			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PARTITION BY </a:t>
            </a:r>
            <a:r>
              <a:rPr lang="en-US" altLang="ko-KR" sz="1800" dirty="0" smtClean="0"/>
              <a:t>JOB_ID)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AVGY_SAL,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REGR_SXX</a:t>
            </a:r>
            <a:r>
              <a:rPr lang="en-US" altLang="ko-KR" sz="1800" dirty="0" smtClean="0"/>
              <a:t>(SYSDATE - HIRE_DATE, SALARY) </a:t>
            </a:r>
          </a:p>
          <a:p>
            <a:pPr>
              <a:buNone/>
            </a:pPr>
            <a:r>
              <a:rPr lang="en-US" altLang="ko-KR" sz="1800" dirty="0" smtClean="0"/>
              <a:t>			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PARTITION BY </a:t>
            </a:r>
            <a:r>
              <a:rPr lang="en-US" altLang="ko-KR" sz="1800" dirty="0" smtClean="0"/>
              <a:t>JOB_ID)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SXX_SAL,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REGR_SYY</a:t>
            </a:r>
            <a:r>
              <a:rPr lang="en-US" altLang="ko-KR" sz="1800" dirty="0" smtClean="0"/>
              <a:t>(SYSDATE - HIRE_DATE, SALARY) </a:t>
            </a:r>
          </a:p>
          <a:p>
            <a:pPr>
              <a:buNone/>
            </a:pPr>
            <a:r>
              <a:rPr lang="en-US" altLang="ko-KR" sz="1800" dirty="0" smtClean="0"/>
              <a:t>			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PARTITION BY </a:t>
            </a:r>
            <a:r>
              <a:rPr lang="en-US" altLang="ko-KR" sz="1800" dirty="0" smtClean="0"/>
              <a:t>JOB_ID)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SYY_SAL,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REGR_SXY</a:t>
            </a:r>
            <a:r>
              <a:rPr lang="en-US" altLang="ko-KR" sz="1800" dirty="0" smtClean="0"/>
              <a:t>(SYSDATE - HIRE_DATE, SALARY) </a:t>
            </a:r>
          </a:p>
          <a:p>
            <a:pPr>
              <a:buNone/>
            </a:pPr>
            <a:r>
              <a:rPr lang="en-US" altLang="ko-KR" sz="1800" dirty="0" smtClean="0"/>
              <a:t>			OVER (</a:t>
            </a:r>
            <a:r>
              <a:rPr lang="en-US" altLang="ko-KR" sz="1800" dirty="0" smtClean="0">
                <a:solidFill>
                  <a:srgbClr val="FF0000"/>
                </a:solidFill>
              </a:rPr>
              <a:t>PARTITION BY </a:t>
            </a:r>
            <a:r>
              <a:rPr lang="en-US" altLang="ko-KR" sz="1800" dirty="0" smtClean="0"/>
              <a:t>JOB_ID)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SXY_SAL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JOB_ID, FIRST_NAME;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818186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분석함수의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대상이 되는 행 기준의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범위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ROWS(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물리적 결과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와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RANGE(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논리적 범위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로 사용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형태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1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: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[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ROWS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or RANGE]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&lt;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시작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_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단어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&gt;</a:t>
            </a:r>
          </a:p>
          <a:p>
            <a:pPr marL="0" indent="0"/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형태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2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: [ROWS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or RANGE] BETWEEN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&lt;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시작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_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단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어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&gt;</a:t>
            </a:r>
          </a:p>
          <a:p>
            <a:pPr marL="0" indent="0"/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                        AND &lt;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종료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_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단어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&gt;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시작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_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단어 사용 가능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1.UNBOUNDED PRECEDING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미지정 이전 건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</a:t>
            </a:r>
            <a:endParaRPr lang="en-US" altLang="ko-KR" sz="2000" b="1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2.CURRENT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ROW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현재 건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</a:t>
            </a:r>
            <a:endParaRPr lang="en-US" altLang="ko-KR" sz="2000" b="1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3.&lt;SQL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표현식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&gt; PRECEDING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이전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or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FOLLOWING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이후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※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BETWEEN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이 없는 경우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FOLLOWING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사용 못함</a:t>
            </a:r>
            <a:endParaRPr lang="en-US" altLang="ko-KR" sz="2000" b="1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종료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_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단어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1.UNBOUNDED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FOLLOWING (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미지정 이후 건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)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    2.CURRENT ROW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현재 건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)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    3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.&lt;SQL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표현식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&gt; PRECEDING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이전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or FOLLOWING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이후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4. WINDOWING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절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(1/3)</a:t>
            </a:r>
            <a:endParaRPr lang="en-US" altLang="ko-KR" sz="2800" b="1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ROWS [BETWEEN] –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정렬된 로우 기준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물리적 결과로 나온 로우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(ROW)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를 기준으로 표현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FIRST_NAME, JOB_ID, SALARY,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SUM(SALARY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OVER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(ORDER BY FIRST_NAME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ROWS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      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UNBOUNDED PRECEDING ) J_SAL_W1,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SUM(SALARY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 OVER (ORDER BY FIRST_NAME ROWS </a:t>
            </a:r>
            <a:endParaRPr lang="en-US" altLang="ko-KR" sz="2000" b="1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       CURRENT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ROW) J_SAL_W2,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SUM(SALARY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 OVER (ORDER BY FIRST_NAME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ROWS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      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3 PRECEDING) J_SAL_W3,        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SUM(SALARY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 OVER (ORDER BY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FIRST_NAME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      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ROWS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BETWEEN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1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FOLLOWING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            AND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2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FOLLOWING)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J_SAL_W4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FROM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  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ORDER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BY FIRST_NAME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</a:t>
            </a:r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9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4. WINDOWING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절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(2/3)</a:t>
            </a:r>
            <a:endParaRPr lang="en-US" altLang="ko-KR" sz="2800" b="1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RANGE [BETWEEN] –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조회된 칼럼의 값을 기준으로 표현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칼럼의 값을 기준으로 값을 더하거나 빼서 계산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FIRST_NAME, JOB_ID, SALARY,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COUNT(*) OVER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(ORDER BY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SALARY RANGE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          UNBOUNDED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PRECEDING ) J_SAL_W1,</a:t>
            </a: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COUNT(*) OVER (ORDER BY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SALARY RANGE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           CURRENT ROW) J_SAL_W2,</a:t>
            </a: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COUNT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(*)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OVER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(ORDER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BY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SALARY RANGE</a:t>
            </a:r>
            <a:endParaRPr lang="en-US" altLang="ko-KR" sz="2000" b="1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          3000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PRECEDING) J_SAL_W3,        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COUNT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(*)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OVER (ORDER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BY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SALARY</a:t>
            </a: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           RANGE BETWEEN 2000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PRECEDING</a:t>
            </a:r>
            <a:endParaRPr lang="en-US" altLang="ko-KR" sz="2000" b="1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            AND 3000 FOLLOWING)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J_SAL_W4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FROM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  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ORDER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BY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SALARY;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</a:t>
            </a:r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4. WINDOWING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절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(3/3)</a:t>
            </a:r>
            <a:endParaRPr lang="en-US" altLang="ko-KR" sz="2800" b="1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--WINDOWING</a:t>
            </a:r>
            <a:r>
              <a:rPr lang="ko-KR" altLang="en-US" sz="1800" dirty="0" smtClean="0"/>
              <a:t>절</a:t>
            </a:r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정렬을 이용하여 이해하기 </a:t>
            </a:r>
            <a:r>
              <a:rPr lang="en-US" altLang="ko-KR" sz="1800" dirty="0" smtClean="0"/>
              <a:t>windowing</a:t>
            </a:r>
            <a:r>
              <a:rPr lang="ko-KR" altLang="en-US" sz="1800" dirty="0" smtClean="0"/>
              <a:t>절이 없을 때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FIRST_NAME, JOB_ID, SALARY, 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FIRST_VALUE</a:t>
            </a:r>
            <a:r>
              <a:rPr lang="en-US" altLang="ko-KR" sz="1800" dirty="0" smtClean="0"/>
              <a:t>(FIRST_NAME) 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FIRST_NAME) </a:t>
            </a:r>
          </a:p>
          <a:p>
            <a:pPr>
              <a:buNone/>
            </a:pPr>
            <a:r>
              <a:rPr lang="en-US" altLang="ko-KR" sz="1800" dirty="0" smtClean="0"/>
              <a:t>						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FIRST_SAL,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LAST_VALUE</a:t>
            </a:r>
            <a:r>
              <a:rPr lang="en-US" altLang="ko-KR" sz="1800" dirty="0" smtClean="0"/>
              <a:t>(FIRST_NAME) 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FIRST_NAME) </a:t>
            </a:r>
          </a:p>
          <a:p>
            <a:pPr>
              <a:buNone/>
            </a:pPr>
            <a:r>
              <a:rPr lang="en-US" altLang="ko-KR" sz="1800" dirty="0" smtClean="0"/>
              <a:t>						</a:t>
            </a:r>
            <a:r>
              <a:rPr lang="en-US" altLang="ko-KR" sz="1800" dirty="0" smtClean="0">
                <a:solidFill>
                  <a:srgbClr val="0000FF"/>
                </a:solidFill>
              </a:rPr>
              <a:t>AS </a:t>
            </a:r>
            <a:r>
              <a:rPr lang="en-US" altLang="ko-KR" sz="1800" dirty="0" smtClean="0"/>
              <a:t>LAST_SAL, 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LAG</a:t>
            </a:r>
            <a:r>
              <a:rPr lang="en-US" altLang="ko-KR" sz="1800" dirty="0" smtClean="0"/>
              <a:t>(FIRST_NAME) 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FIRST_NAME) </a:t>
            </a:r>
          </a:p>
          <a:p>
            <a:pPr>
              <a:buNone/>
            </a:pPr>
            <a:r>
              <a:rPr lang="en-US" altLang="ko-KR" sz="1800" dirty="0" smtClean="0"/>
              <a:t>						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LAG_SAL, 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LEAD</a:t>
            </a:r>
            <a:r>
              <a:rPr lang="en-US" altLang="ko-KR" sz="1800" dirty="0" smtClean="0"/>
              <a:t>(FIRST_NAME) 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FIRST_NAME) </a:t>
            </a:r>
          </a:p>
          <a:p>
            <a:pPr>
              <a:buNone/>
            </a:pPr>
            <a:r>
              <a:rPr lang="en-US" altLang="ko-KR" sz="1800" dirty="0" smtClean="0"/>
              <a:t>						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LEAD_SAL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ORDER BY </a:t>
            </a:r>
            <a:r>
              <a:rPr lang="en-US" altLang="ko-KR" sz="1800" dirty="0" smtClean="0"/>
              <a:t>FIRST_NAME;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--ERROR </a:t>
            </a:r>
            <a:r>
              <a:rPr lang="ko-KR" altLang="en-US" sz="1800" dirty="0" smtClean="0"/>
              <a:t>범위가 명확한 것은 </a:t>
            </a:r>
            <a:r>
              <a:rPr lang="en-US" altLang="ko-KR" sz="1800" dirty="0"/>
              <a:t>windowing</a:t>
            </a:r>
            <a:r>
              <a:rPr lang="ko-KR" altLang="en-US" sz="1800" dirty="0" smtClean="0"/>
              <a:t> 절이 필요 없다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FIRST_NAME, JOB_ID, SALARY, </a:t>
            </a:r>
          </a:p>
          <a:p>
            <a:pPr>
              <a:buNone/>
            </a:pPr>
            <a:r>
              <a:rPr lang="en-US" altLang="ko-KR" sz="1800" dirty="0" smtClean="0"/>
              <a:t>	FIRST_VALUE(FIRST_NAME) 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FIRST_NAME) </a:t>
            </a:r>
          </a:p>
          <a:p>
            <a:pPr>
              <a:buNone/>
            </a:pPr>
            <a:r>
              <a:rPr lang="en-US" altLang="ko-KR" sz="1800" dirty="0" smtClean="0"/>
              <a:t>						</a:t>
            </a:r>
            <a:r>
              <a:rPr lang="en-US" altLang="ko-KR" sz="1800" dirty="0" smtClean="0">
                <a:solidFill>
                  <a:srgbClr val="0000FF"/>
                </a:solidFill>
              </a:rPr>
              <a:t>AS </a:t>
            </a:r>
            <a:r>
              <a:rPr lang="en-US" altLang="ko-KR" sz="1800" dirty="0" smtClean="0"/>
              <a:t>FIRST_SAL,</a:t>
            </a:r>
          </a:p>
          <a:p>
            <a:pPr>
              <a:buNone/>
            </a:pPr>
            <a:r>
              <a:rPr lang="en-US" altLang="ko-KR" sz="1800" dirty="0" smtClean="0"/>
              <a:t>	LAST_VALUE(FIRST_NAME) 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FIRST_NAME) </a:t>
            </a:r>
          </a:p>
          <a:p>
            <a:pPr>
              <a:buNone/>
            </a:pPr>
            <a:r>
              <a:rPr lang="en-US" altLang="ko-KR" sz="1800" dirty="0" smtClean="0"/>
              <a:t>						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LAST_SAL, </a:t>
            </a:r>
          </a:p>
          <a:p>
            <a:pPr>
              <a:buNone/>
            </a:pPr>
            <a:r>
              <a:rPr lang="en-US" altLang="ko-KR" sz="1800" dirty="0" smtClean="0"/>
              <a:t>	LAG(FIRST_NAME) 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 </a:t>
            </a:r>
          </a:p>
          <a:p>
            <a:pPr>
              <a:buNone/>
            </a:pPr>
            <a:r>
              <a:rPr lang="en-US" altLang="ko-KR" sz="1800" dirty="0" smtClean="0"/>
              <a:t>				</a:t>
            </a:r>
            <a:r>
              <a:rPr lang="en-US" altLang="ko-KR" sz="1800" dirty="0" smtClean="0">
                <a:solidFill>
                  <a:srgbClr val="FF0000"/>
                </a:solidFill>
              </a:rPr>
              <a:t>ROWS</a:t>
            </a:r>
            <a:r>
              <a:rPr lang="en-US" altLang="ko-KR" sz="1800" dirty="0" smtClean="0"/>
              <a:t> UNBOUNDED PRECEDING) </a:t>
            </a:r>
          </a:p>
          <a:p>
            <a:pPr>
              <a:buNone/>
            </a:pPr>
            <a:r>
              <a:rPr lang="en-US" altLang="ko-KR" sz="1800" dirty="0" smtClean="0"/>
              <a:t>						</a:t>
            </a:r>
            <a:r>
              <a:rPr lang="en-US" altLang="ko-KR" sz="1800" dirty="0" smtClean="0">
                <a:solidFill>
                  <a:srgbClr val="0000FF"/>
                </a:solidFill>
              </a:rPr>
              <a:t>AS </a:t>
            </a:r>
            <a:r>
              <a:rPr lang="en-US" altLang="ko-KR" sz="1800" dirty="0" smtClean="0"/>
              <a:t>LAG_SAL, </a:t>
            </a:r>
          </a:p>
          <a:p>
            <a:pPr>
              <a:buNone/>
            </a:pPr>
            <a:r>
              <a:rPr lang="en-US" altLang="ko-KR" sz="1800" dirty="0" smtClean="0"/>
              <a:t>	LEAD(FIRST_NAME) 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 </a:t>
            </a:r>
          </a:p>
          <a:p>
            <a:pPr>
              <a:buNone/>
            </a:pPr>
            <a:r>
              <a:rPr lang="en-US" altLang="ko-KR" sz="1800" dirty="0" smtClean="0"/>
              <a:t>				</a:t>
            </a:r>
            <a:r>
              <a:rPr lang="en-US" altLang="ko-KR" sz="1800" dirty="0" smtClean="0">
                <a:solidFill>
                  <a:srgbClr val="FF0000"/>
                </a:solidFill>
              </a:rPr>
              <a:t>ROWS</a:t>
            </a:r>
            <a:r>
              <a:rPr lang="en-US" altLang="ko-KR" sz="1800" dirty="0" smtClean="0"/>
              <a:t> UNBOUNDED PRECEDING) </a:t>
            </a:r>
          </a:p>
          <a:p>
            <a:pPr>
              <a:buNone/>
            </a:pPr>
            <a:r>
              <a:rPr lang="en-US" altLang="ko-KR" sz="1800" dirty="0" smtClean="0"/>
              <a:t>						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LEAD_SAL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--ROWS</a:t>
            </a:r>
            <a:r>
              <a:rPr lang="ko-KR" altLang="en-US" sz="1800" dirty="0" smtClean="0"/>
              <a:t>로 물리적 범위를 지정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FIRST_NAME, JOB_ID, SALARY, </a:t>
            </a:r>
          </a:p>
          <a:p>
            <a:pPr>
              <a:buNone/>
            </a:pPr>
            <a:r>
              <a:rPr lang="en-US" altLang="ko-KR" sz="1800" dirty="0" smtClean="0"/>
              <a:t>	FIRST_VALUE(FIRST_NAME) 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</a:t>
            </a:r>
          </a:p>
          <a:p>
            <a:pPr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smtClean="0">
                <a:solidFill>
                  <a:srgbClr val="FF0000"/>
                </a:solidFill>
              </a:rPr>
              <a:t>ROWS</a:t>
            </a:r>
            <a:r>
              <a:rPr lang="en-US" altLang="ko-KR" sz="1800" dirty="0" smtClean="0"/>
              <a:t> BETWEEN UNBOUNDED PRECEDING AND UNBOUNDED </a:t>
            </a:r>
          </a:p>
          <a:p>
            <a:pPr>
              <a:buNone/>
            </a:pPr>
            <a:r>
              <a:rPr lang="en-US" altLang="ko-KR" sz="1800" dirty="0" smtClean="0"/>
              <a:t>						FOLLOWING)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UN_FIRST,</a:t>
            </a:r>
          </a:p>
          <a:p>
            <a:pPr>
              <a:buNone/>
            </a:pPr>
            <a:r>
              <a:rPr lang="en-US" altLang="ko-KR" sz="1800" dirty="0" smtClean="0"/>
              <a:t>	LAST_VALUE(FIRST_NAME) 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</a:t>
            </a:r>
          </a:p>
          <a:p>
            <a:pPr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smtClean="0">
                <a:solidFill>
                  <a:srgbClr val="FF0000"/>
                </a:solidFill>
              </a:rPr>
              <a:t>ROWS </a:t>
            </a:r>
            <a:r>
              <a:rPr lang="en-US" altLang="ko-KR" sz="1800" dirty="0" smtClean="0"/>
              <a:t>BETWEEN UNBOUNDED PRECEDING AND UNBOUNDED </a:t>
            </a:r>
          </a:p>
          <a:p>
            <a:pPr>
              <a:buNone/>
            </a:pPr>
            <a:r>
              <a:rPr lang="en-US" altLang="ko-KR" sz="1800" dirty="0" smtClean="0"/>
              <a:t>						FOLLOWING)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UN_LAST,</a:t>
            </a:r>
          </a:p>
          <a:p>
            <a:pPr>
              <a:buNone/>
            </a:pPr>
            <a:r>
              <a:rPr lang="en-US" altLang="ko-KR" sz="1800" dirty="0" smtClean="0"/>
              <a:t>	FIRST_VALUE(FIRST_NAME) 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</a:t>
            </a:r>
          </a:p>
          <a:p>
            <a:pPr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smtClean="0">
                <a:solidFill>
                  <a:srgbClr val="FF0000"/>
                </a:solidFill>
              </a:rPr>
              <a:t>ROWS</a:t>
            </a:r>
            <a:r>
              <a:rPr lang="en-US" altLang="ko-KR" sz="1800" dirty="0" smtClean="0"/>
              <a:t> BETWEEN UNBOUNDED PRECEDING AND CURRENT ROW) </a:t>
            </a:r>
          </a:p>
          <a:p>
            <a:pPr>
              <a:buNone/>
            </a:pPr>
            <a:r>
              <a:rPr lang="en-US" altLang="ko-KR" sz="1800" dirty="0" smtClean="0"/>
              <a:t>						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CUR_FIRST,</a:t>
            </a:r>
          </a:p>
          <a:p>
            <a:pPr>
              <a:buNone/>
            </a:pPr>
            <a:r>
              <a:rPr lang="en-US" altLang="ko-KR" sz="1800" dirty="0" smtClean="0"/>
              <a:t>	LAST_VALUE(FIRST_NAME) 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</a:t>
            </a:r>
          </a:p>
          <a:p>
            <a:pPr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smtClean="0">
                <a:solidFill>
                  <a:srgbClr val="FF0000"/>
                </a:solidFill>
              </a:rPr>
              <a:t>ROWS</a:t>
            </a:r>
            <a:r>
              <a:rPr lang="en-US" altLang="ko-KR" sz="1800" dirty="0" smtClean="0"/>
              <a:t> BETWEEN UNBOUNDED PRECEDING AND CURRENT ROW) </a:t>
            </a:r>
          </a:p>
          <a:p>
            <a:pPr>
              <a:buNone/>
            </a:pPr>
            <a:r>
              <a:rPr lang="en-US" altLang="ko-KR" sz="1800" dirty="0" smtClean="0"/>
              <a:t>						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CUR_LAST,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22960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계속적으로 평균값을 구할 수 있는 쿼리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FIRST_NAME, JOB_ID, SALARY,</a:t>
            </a:r>
          </a:p>
          <a:p>
            <a:pPr>
              <a:buNone/>
            </a:pPr>
            <a:r>
              <a:rPr lang="en-US" altLang="ko-KR" sz="1800" dirty="0" smtClean="0"/>
              <a:t>       </a:t>
            </a:r>
            <a:r>
              <a:rPr lang="en-US" altLang="ko-KR" sz="1800" dirty="0" smtClean="0">
                <a:solidFill>
                  <a:srgbClr val="FF0000"/>
                </a:solidFill>
              </a:rPr>
              <a:t>(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SUM(SALARY)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  <a:r>
              <a:rPr lang="en-US" altLang="ko-KR" sz="1800" dirty="0" smtClean="0">
                <a:solidFill>
                  <a:srgbClr val="FF0000"/>
                </a:solidFill>
              </a:rPr>
              <a:t>)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SUM,</a:t>
            </a:r>
          </a:p>
          <a:p>
            <a:pPr>
              <a:buNone/>
            </a:pPr>
            <a:r>
              <a:rPr lang="en-US" altLang="ko-KR" sz="1800" dirty="0" smtClean="0"/>
              <a:t>       </a:t>
            </a:r>
            <a:r>
              <a:rPr lang="en-US" altLang="ko-KR" sz="1800" dirty="0" smtClean="0">
                <a:solidFill>
                  <a:srgbClr val="FF0000"/>
                </a:solidFill>
              </a:rPr>
              <a:t>(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COUNT(*)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  <a:r>
              <a:rPr lang="en-US" altLang="ko-KR" sz="1800" dirty="0" smtClean="0">
                <a:solidFill>
                  <a:srgbClr val="FF0000"/>
                </a:solidFill>
              </a:rPr>
              <a:t>)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CNT,</a:t>
            </a:r>
          </a:p>
          <a:p>
            <a:pPr>
              <a:buNone/>
            </a:pPr>
            <a:r>
              <a:rPr lang="en-US" altLang="ko-KR" sz="1800" dirty="0" smtClean="0"/>
              <a:t>       </a:t>
            </a:r>
            <a:r>
              <a:rPr lang="en-US" altLang="ko-KR" sz="1800" dirty="0" smtClean="0">
                <a:solidFill>
                  <a:srgbClr val="FF0000"/>
                </a:solidFill>
              </a:rPr>
              <a:t>(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SUM(SALARY)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  <a:r>
              <a:rPr lang="en-US" altLang="ko-KR" sz="18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altLang="ko-KR" sz="1800" dirty="0" smtClean="0"/>
              <a:t>       	/ </a:t>
            </a:r>
            <a:r>
              <a:rPr lang="en-US" altLang="ko-KR" sz="1800" dirty="0" smtClean="0">
                <a:solidFill>
                  <a:srgbClr val="FF0000"/>
                </a:solidFill>
              </a:rPr>
              <a:t>(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COUNT(*)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  <a:r>
              <a:rPr lang="en-US" altLang="ko-KR" sz="1800" dirty="0" smtClean="0">
                <a:solidFill>
                  <a:srgbClr val="FF0000"/>
                </a:solidFill>
              </a:rPr>
              <a:t>)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AS </a:t>
            </a:r>
            <a:r>
              <a:rPr lang="en-US" altLang="ko-KR" sz="1800" dirty="0" smtClean="0">
                <a:solidFill>
                  <a:srgbClr val="FF0000"/>
                </a:solidFill>
              </a:rPr>
              <a:t>AVG</a:t>
            </a:r>
          </a:p>
          <a:p>
            <a:pPr>
              <a:buNone/>
            </a:pPr>
            <a:r>
              <a:rPr lang="en-US" altLang="ko-KR" sz="1800" dirty="0" smtClean="0"/>
              <a:t>FROM EMPLOYEES;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FIRST_VALUE(FIRST_NAME) 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</a:t>
            </a:r>
          </a:p>
          <a:p>
            <a:pPr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smtClean="0">
                <a:solidFill>
                  <a:srgbClr val="FF0000"/>
                </a:solidFill>
              </a:rPr>
              <a:t>ROWS</a:t>
            </a:r>
            <a:r>
              <a:rPr lang="en-US" altLang="ko-KR" sz="1800" dirty="0" smtClean="0"/>
              <a:t> BETWEEN 3 PRECEDING AND 3 FOLLOWING) </a:t>
            </a:r>
          </a:p>
          <a:p>
            <a:pPr>
              <a:buNone/>
            </a:pPr>
            <a:r>
              <a:rPr lang="en-US" altLang="ko-KR" sz="1800" dirty="0" smtClean="0"/>
              <a:t>						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FIX_FIRST,</a:t>
            </a:r>
          </a:p>
          <a:p>
            <a:pPr>
              <a:buNone/>
            </a:pPr>
            <a:r>
              <a:rPr lang="en-US" altLang="ko-KR" sz="1800" dirty="0" smtClean="0"/>
              <a:t>	LAST_VALUE(FIRST_NAME) 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</a:t>
            </a:r>
          </a:p>
          <a:p>
            <a:pPr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smtClean="0">
                <a:solidFill>
                  <a:srgbClr val="FF0000"/>
                </a:solidFill>
              </a:rPr>
              <a:t>ROWS</a:t>
            </a:r>
            <a:r>
              <a:rPr lang="en-US" altLang="ko-KR" sz="1800" dirty="0" smtClean="0"/>
              <a:t> BETWEEN 3 PRECEDING AND 3 FOLLOWING) </a:t>
            </a:r>
          </a:p>
          <a:p>
            <a:pPr>
              <a:buNone/>
            </a:pPr>
            <a:r>
              <a:rPr lang="en-US" altLang="ko-KR" sz="1800" dirty="0" smtClean="0"/>
              <a:t>						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FIX_LAST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--RANGE</a:t>
            </a:r>
            <a:r>
              <a:rPr lang="ko-KR" altLang="en-US" sz="1800" dirty="0" smtClean="0"/>
              <a:t>로 논리적 범위를 지정</a:t>
            </a:r>
          </a:p>
          <a:p>
            <a:pPr>
              <a:buNone/>
            </a:pPr>
            <a:r>
              <a:rPr lang="en-US" altLang="ko-KR" sz="1800" dirty="0" smtClean="0"/>
              <a:t>--ERROR </a:t>
            </a:r>
            <a:r>
              <a:rPr lang="ko-KR" altLang="en-US" sz="1800" dirty="0" smtClean="0"/>
              <a:t>문자형은 논리적 범위 지정으로 사용 못함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FIRST_NAME, JOB_ID, SALARY, </a:t>
            </a:r>
          </a:p>
          <a:p>
            <a:pPr>
              <a:buNone/>
            </a:pPr>
            <a:r>
              <a:rPr lang="en-US" altLang="ko-KR" sz="1800" dirty="0" smtClean="0"/>
              <a:t>	FIRST_VALUE(FIRST_NAME) 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</a:t>
            </a:r>
          </a:p>
          <a:p>
            <a:pPr>
              <a:buNone/>
            </a:pPr>
            <a:r>
              <a:rPr lang="en-US" altLang="ko-KR" sz="1800" dirty="0" smtClean="0"/>
              <a:t>		RANGE BETWEEN UNBOUNDED PRECEDING AND UNBOUNDED </a:t>
            </a:r>
          </a:p>
          <a:p>
            <a:pPr>
              <a:buNone/>
            </a:pPr>
            <a:r>
              <a:rPr lang="en-US" altLang="ko-KR" sz="1800" dirty="0" smtClean="0"/>
              <a:t>				FOLLOWING)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UN_FIRST,</a:t>
            </a:r>
          </a:p>
          <a:p>
            <a:pPr>
              <a:buNone/>
            </a:pPr>
            <a:r>
              <a:rPr lang="en-US" altLang="ko-KR" sz="1800" dirty="0" smtClean="0"/>
              <a:t>	LAST_VALUE(FIRST_NAME) 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</a:t>
            </a:r>
          </a:p>
          <a:p>
            <a:pPr>
              <a:buNone/>
            </a:pPr>
            <a:r>
              <a:rPr lang="en-US" altLang="ko-KR" sz="1800" dirty="0" smtClean="0"/>
              <a:t>		RANGE BETWEEN UNBOUNDED PRECEDING AND UNBOUNDED </a:t>
            </a:r>
          </a:p>
          <a:p>
            <a:pPr>
              <a:buNone/>
            </a:pPr>
            <a:r>
              <a:rPr lang="en-US" altLang="ko-KR" sz="1800" dirty="0" smtClean="0"/>
              <a:t>				FOLLOWING)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UN_LAST,</a:t>
            </a:r>
          </a:p>
          <a:p>
            <a:pPr>
              <a:buNone/>
            </a:pPr>
            <a:r>
              <a:rPr lang="en-US" altLang="ko-KR" sz="1800" dirty="0" smtClean="0"/>
              <a:t>	FIRST_VALUE(FIRST_NAME) 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</a:t>
            </a:r>
          </a:p>
          <a:p>
            <a:pPr>
              <a:buNone/>
            </a:pPr>
            <a:r>
              <a:rPr lang="en-US" altLang="ko-KR" sz="1800" dirty="0" smtClean="0"/>
              <a:t>		RANGE BETWEEN UNBOUNDED PRECEDING AND CURRENT ROW) </a:t>
            </a:r>
          </a:p>
          <a:p>
            <a:pPr>
              <a:buNone/>
            </a:pPr>
            <a:r>
              <a:rPr lang="en-US" altLang="ko-KR" sz="1800" dirty="0" smtClean="0"/>
              <a:t>					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CUR_FIRST, </a:t>
            </a:r>
          </a:p>
          <a:p>
            <a:pPr>
              <a:buNone/>
            </a:pPr>
            <a:r>
              <a:rPr lang="en-US" altLang="ko-KR" sz="1800" dirty="0" smtClean="0"/>
              <a:t>	LAST_VALUE(FIRST_NAME) 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</a:t>
            </a:r>
          </a:p>
          <a:p>
            <a:pPr>
              <a:buNone/>
            </a:pPr>
            <a:r>
              <a:rPr lang="en-US" altLang="ko-KR" sz="1800" dirty="0" smtClean="0"/>
              <a:t>		RANGE BETWEEN UNBOUNDED PRECEDING AND CURRENT ROW) </a:t>
            </a:r>
          </a:p>
          <a:p>
            <a:pPr>
              <a:buNone/>
            </a:pPr>
            <a:r>
              <a:rPr lang="en-US" altLang="ko-KR" sz="1800" dirty="0" smtClean="0"/>
              <a:t>					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CUR_LAST,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FIRST_VALUE(FIRST_NAME) 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</a:t>
            </a:r>
          </a:p>
          <a:p>
            <a:pPr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smtClean="0">
                <a:solidFill>
                  <a:srgbClr val="FF0000"/>
                </a:solidFill>
              </a:rPr>
              <a:t>RANGE</a:t>
            </a:r>
            <a:r>
              <a:rPr lang="en-US" altLang="ko-KR" sz="1800" dirty="0" smtClean="0"/>
              <a:t> BETWEEN 3 PRECEDING AND 3 FOLLOWING)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FIX_FIRST,</a:t>
            </a:r>
          </a:p>
          <a:p>
            <a:pPr>
              <a:buNone/>
            </a:pPr>
            <a:r>
              <a:rPr lang="en-US" altLang="ko-KR" sz="1800" dirty="0" smtClean="0"/>
              <a:t>	LAST_VALUE(FIRST_NAME) 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</a:t>
            </a:r>
          </a:p>
          <a:p>
            <a:pPr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smtClean="0">
                <a:solidFill>
                  <a:srgbClr val="FF0000"/>
                </a:solidFill>
              </a:rPr>
              <a:t>RANGE</a:t>
            </a:r>
            <a:r>
              <a:rPr lang="en-US" altLang="ko-KR" sz="1800" dirty="0" smtClean="0"/>
              <a:t> BETWEEN 3 PRECEDING AND 3 FOLLOWING)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FIX_LAST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 </a:t>
            </a:r>
            <a:r>
              <a:rPr lang="ko-KR" altLang="en-US" sz="1800" dirty="0" smtClean="0"/>
              <a:t>숫자 형의 자료여야 한다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FIRST_NAME, JOB_ID, SALARY, </a:t>
            </a:r>
          </a:p>
          <a:p>
            <a:pPr>
              <a:buNone/>
            </a:pPr>
            <a:r>
              <a:rPr lang="en-US" altLang="ko-KR" sz="1800" dirty="0" smtClean="0"/>
              <a:t>	ROW_NUMBER() OVER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SALARY)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ROW_CNT, 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COUNT(*) OVER</a:t>
            </a:r>
            <a:r>
              <a:rPr lang="en-US" altLang="ko-KR" sz="1800" dirty="0" smtClean="0"/>
              <a:t>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SALARY </a:t>
            </a:r>
          </a:p>
          <a:p>
            <a:pPr>
              <a:buNone/>
            </a:pPr>
            <a:r>
              <a:rPr lang="en-US" altLang="ko-KR" sz="1800" dirty="0" smtClean="0"/>
              <a:t>		RANGE BETWEEN UNBOUNDED PRECEDING  AND UNBOUNDED </a:t>
            </a:r>
          </a:p>
          <a:p>
            <a:pPr>
              <a:buNone/>
            </a:pPr>
            <a:r>
              <a:rPr lang="en-US" altLang="ko-KR" sz="1800" dirty="0" smtClean="0"/>
              <a:t>				FOLLOWING)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UN_SAL, 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COUNT(*) OVER</a:t>
            </a:r>
            <a:r>
              <a:rPr lang="en-US" altLang="ko-KR" sz="1800" dirty="0" smtClean="0"/>
              <a:t>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SALARY</a:t>
            </a:r>
          </a:p>
          <a:p>
            <a:pPr>
              <a:buNone/>
            </a:pPr>
            <a:r>
              <a:rPr lang="en-US" altLang="ko-KR" sz="1800" dirty="0" smtClean="0"/>
              <a:t>		RANGE BETWEEN UNBOUNDED PRECEDING  AND CURRENT ROW) </a:t>
            </a:r>
          </a:p>
          <a:p>
            <a:pPr>
              <a:buNone/>
            </a:pPr>
            <a:r>
              <a:rPr lang="en-US" altLang="ko-KR" sz="1800" dirty="0" smtClean="0"/>
              <a:t>					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CUR_SAL, 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COUNT(*)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OVER</a:t>
            </a:r>
            <a:r>
              <a:rPr lang="en-US" altLang="ko-KR" sz="1800" dirty="0" smtClean="0"/>
              <a:t>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SALARY</a:t>
            </a:r>
          </a:p>
          <a:p>
            <a:pPr>
              <a:buNone/>
            </a:pPr>
            <a:r>
              <a:rPr lang="en-US" altLang="ko-KR" sz="1800" dirty="0" smtClean="0"/>
              <a:t>		RANGE BETWEEN 500 PRECEDING AND 500 FOLLOWING) </a:t>
            </a:r>
          </a:p>
          <a:p>
            <a:pPr>
              <a:buNone/>
            </a:pPr>
            <a:r>
              <a:rPr lang="en-US" altLang="ko-KR" sz="1800" dirty="0" smtClean="0"/>
              <a:t>					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FIX_SAL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SALARY;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2"/>
          <p:cNvSpPr txBox="1"/>
          <p:nvPr/>
        </p:nvSpPr>
        <p:spPr>
          <a:xfrm>
            <a:off x="568902" y="2893328"/>
            <a:ext cx="8088312" cy="181588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집합 연산자</a:t>
            </a:r>
            <a:endParaRPr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합집합</a:t>
            </a:r>
            <a:r>
              <a:rPr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(UNION, UNION ALL)</a:t>
            </a: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교집합</a:t>
            </a:r>
            <a:r>
              <a:rPr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(INTERSECT)</a:t>
            </a: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차집합</a:t>
            </a:r>
            <a:r>
              <a:rPr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(MINUS)</a:t>
            </a:r>
            <a:endParaRPr kumimoji="0" lang="en-US" altLang="ko-KR" sz="1400" b="1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4" name="Line 19"/>
          <p:cNvSpPr>
            <a:spLocks noChangeShapeType="1"/>
          </p:cNvSpPr>
          <p:nvPr/>
        </p:nvSpPr>
        <p:spPr bwMode="auto">
          <a:xfrm>
            <a:off x="532028" y="2623453"/>
            <a:ext cx="8604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-32" y="2202765"/>
            <a:ext cx="247650" cy="69532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굴림" charset="-127"/>
              <a:ea typeface="돋움" pitchFamily="50" charset="-127"/>
            </a:endParaRPr>
          </a:p>
        </p:txBody>
      </p:sp>
      <p:sp>
        <p:nvSpPr>
          <p:cNvPr id="6" name="Rectangle 17"/>
          <p:cNvSpPr txBox="1">
            <a:spLocks noChangeArrowheads="1"/>
          </p:cNvSpPr>
          <p:nvPr/>
        </p:nvSpPr>
        <p:spPr>
          <a:xfrm>
            <a:off x="568902" y="2148790"/>
            <a:ext cx="4397358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defRPr/>
            </a:pPr>
            <a:r>
              <a:rPr lang="ko-KR" altLang="en-US" sz="2400" b="1" smtClean="0">
                <a:latin typeface="+mj-lt"/>
                <a:ea typeface="+mj-ea"/>
                <a:cs typeface="+mj-cs"/>
              </a:rPr>
              <a:t>테이블의 결합</a:t>
            </a:r>
            <a:r>
              <a:rPr lang="en-US" altLang="ko-KR" sz="2400" b="1" smtClean="0">
                <a:latin typeface="+mj-lt"/>
                <a:ea typeface="+mj-ea"/>
                <a:cs typeface="+mj-cs"/>
              </a:rPr>
              <a:t>(</a:t>
            </a:r>
            <a:r>
              <a:rPr lang="ko-KR" altLang="en-US" sz="2400" b="1" smtClean="0">
                <a:latin typeface="+mj-lt"/>
                <a:ea typeface="+mj-ea"/>
                <a:cs typeface="+mj-cs"/>
              </a:rPr>
              <a:t>합집합</a:t>
            </a:r>
            <a:r>
              <a:rPr lang="en-US" altLang="ko-KR" sz="2400" b="1" smtClean="0">
                <a:latin typeface="+mj-lt"/>
                <a:ea typeface="+mj-ea"/>
                <a:cs typeface="+mj-cs"/>
              </a:rPr>
              <a:t>, </a:t>
            </a:r>
            <a:r>
              <a:rPr lang="ko-KR" altLang="en-US" sz="2400" b="1" smtClean="0">
                <a:latin typeface="+mj-lt"/>
                <a:ea typeface="+mj-ea"/>
                <a:cs typeface="+mj-cs"/>
              </a:rPr>
              <a:t>차집합</a:t>
            </a:r>
            <a:r>
              <a:rPr lang="en-US" altLang="ko-KR" sz="2400" b="1" smtClean="0">
                <a:latin typeface="+mj-lt"/>
                <a:ea typeface="+mj-ea"/>
                <a:cs typeface="+mj-cs"/>
              </a:rPr>
              <a:t>)</a:t>
            </a:r>
            <a:endParaRPr kumimoji="0" lang="en-US" altLang="ko-KR" sz="24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집합 연산자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여러 개의 쿼리 결과를 한 개의 결과로 요약하는 연산자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SELECT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문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[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집합 연산자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SELECT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문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][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집합연산자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SELECT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문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]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FIRST_NAME, SALARY</a:t>
            </a:r>
            <a:endParaRPr lang="en-US" altLang="ko-KR" sz="2000" b="1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FROM EMPLOYEES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UNION ALL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SELECT JOB_TITLE, MIN_SALARY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FROM JOBS</a:t>
            </a:r>
          </a:p>
          <a:p>
            <a:pPr marL="354013" indent="-354013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※ 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집합 연산자로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결과를 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요약 하기 위해서는 각각의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쿼리의 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결과의 칼럼의 수와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데이터타입이 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동일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하여야 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한다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</a:t>
            </a:r>
            <a:endParaRPr lang="en-US" altLang="ko-KR" sz="2000" b="1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집합 연산자 종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류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-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합집합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: UNION [ALL]</a:t>
            </a: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교집합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: INTERSECT</a:t>
            </a: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차집합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: MINUS</a:t>
            </a:r>
          </a:p>
        </p:txBody>
      </p:sp>
      <p:sp>
        <p:nvSpPr>
          <p:cNvPr id="9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1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집합 연산자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합집합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: A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집합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+ B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집합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354013" indent="-354013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UNION ALL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연산자는 결과 값이 중복되어도 그대로 보여주는 반면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UNION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연산자는 중복되지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않게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보여준다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*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FROM A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UNION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SELECT *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FROM B;</a:t>
            </a:r>
          </a:p>
          <a:p>
            <a:pPr marL="0" indent="0"/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SELECT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*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FROM A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UNION ALL</a:t>
            </a:r>
            <a:endParaRPr lang="en-US" altLang="ko-KR" sz="20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*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FROM B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39062" y="2775516"/>
            <a:ext cx="3118954" cy="136786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2.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합집합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(UNION, UNION ALL)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50559" y="2809806"/>
            <a:ext cx="1368152" cy="12961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rgbClr val="0070C0"/>
                </a:solidFill>
              </a:rPr>
              <a:t>A </a:t>
            </a:r>
            <a:r>
              <a:rPr lang="ko-KR" altLang="en-US" smtClean="0">
                <a:solidFill>
                  <a:srgbClr val="0070C0"/>
                </a:solidFill>
              </a:rPr>
              <a:t>집합</a:t>
            </a:r>
            <a:endParaRPr lang="en-US" altLang="ko-KR" smtClean="0">
              <a:solidFill>
                <a:srgbClr val="0070C0"/>
              </a:solidFill>
            </a:endParaRPr>
          </a:p>
          <a:p>
            <a:endParaRPr lang="en-US" altLang="ko-KR" smtClean="0">
              <a:solidFill>
                <a:srgbClr val="0070C0"/>
              </a:solidFill>
            </a:endParaRPr>
          </a:p>
          <a:p>
            <a:r>
              <a:rPr lang="ko-KR" altLang="en-US" smtClean="0">
                <a:solidFill>
                  <a:srgbClr val="0070C0"/>
                </a:solidFill>
              </a:rPr>
              <a:t>  </a:t>
            </a:r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130679" y="2809806"/>
            <a:ext cx="1368152" cy="12961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mtClean="0">
                <a:solidFill>
                  <a:srgbClr val="0070C0"/>
                </a:solidFill>
              </a:rPr>
              <a:t>B </a:t>
            </a:r>
            <a:r>
              <a:rPr lang="ko-KR" altLang="en-US" smtClean="0">
                <a:solidFill>
                  <a:srgbClr val="0070C0"/>
                </a:solidFill>
              </a:rPr>
              <a:t>집합</a:t>
            </a:r>
            <a:endParaRPr lang="en-US" altLang="ko-KR" smtClean="0">
              <a:solidFill>
                <a:srgbClr val="0070C0"/>
              </a:solidFill>
            </a:endParaRPr>
          </a:p>
          <a:p>
            <a:pPr algn="ctr"/>
            <a:endParaRPr lang="en-US" altLang="ko-KR">
              <a:solidFill>
                <a:srgbClr val="0070C0"/>
              </a:solidFill>
            </a:endParaRPr>
          </a:p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4" name="TextBox 9"/>
          <p:cNvSpPr txBox="1"/>
          <p:nvPr/>
        </p:nvSpPr>
        <p:spPr>
          <a:xfrm>
            <a:off x="4410599" y="338587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rgbClr val="FF0000"/>
                </a:solidFill>
              </a:rPr>
              <a:t>1, 2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5562727" y="338587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</a:rPr>
              <a:t>4</a:t>
            </a:r>
            <a:r>
              <a:rPr lang="en-US" altLang="ko-KR" smtClean="0">
                <a:solidFill>
                  <a:srgbClr val="FF0000"/>
                </a:solidFill>
              </a:rPr>
              <a:t>, 5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TextBox 11"/>
          <p:cNvSpPr txBox="1"/>
          <p:nvPr/>
        </p:nvSpPr>
        <p:spPr>
          <a:xfrm>
            <a:off x="5123303" y="32729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rgbClr val="FF0000"/>
                </a:solidFill>
              </a:rPr>
              <a:t>3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39063" y="4464994"/>
            <a:ext cx="3118953" cy="136786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905688" y="4491282"/>
            <a:ext cx="1368152" cy="12961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rgbClr val="0070C0"/>
                </a:solidFill>
              </a:rPr>
              <a:t>A </a:t>
            </a:r>
            <a:r>
              <a:rPr lang="ko-KR" altLang="en-US" smtClean="0">
                <a:solidFill>
                  <a:srgbClr val="0070C0"/>
                </a:solidFill>
              </a:rPr>
              <a:t>집합</a:t>
            </a:r>
            <a:endParaRPr lang="en-US" altLang="ko-KR" smtClean="0">
              <a:solidFill>
                <a:srgbClr val="0070C0"/>
              </a:solidFill>
            </a:endParaRPr>
          </a:p>
          <a:p>
            <a:endParaRPr lang="en-US" altLang="ko-KR">
              <a:solidFill>
                <a:srgbClr val="0070C0"/>
              </a:solidFill>
            </a:endParaRPr>
          </a:p>
          <a:p>
            <a:r>
              <a:rPr lang="ko-KR" altLang="en-US" smtClean="0">
                <a:solidFill>
                  <a:srgbClr val="0070C0"/>
                </a:solidFill>
              </a:rPr>
              <a:t>  </a:t>
            </a:r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311558" y="4491282"/>
            <a:ext cx="1368152" cy="12961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mtClean="0">
                <a:solidFill>
                  <a:srgbClr val="0070C0"/>
                </a:solidFill>
              </a:rPr>
              <a:t>B </a:t>
            </a:r>
            <a:r>
              <a:rPr lang="ko-KR" altLang="en-US" smtClean="0">
                <a:solidFill>
                  <a:srgbClr val="0070C0"/>
                </a:solidFill>
              </a:rPr>
              <a:t>집합</a:t>
            </a:r>
            <a:endParaRPr lang="en-US" altLang="ko-KR" smtClean="0">
              <a:solidFill>
                <a:srgbClr val="0070C0"/>
              </a:solidFill>
            </a:endParaRPr>
          </a:p>
          <a:p>
            <a:pPr algn="ctr"/>
            <a:endParaRPr lang="en-US" altLang="ko-KR">
              <a:solidFill>
                <a:srgbClr val="0070C0"/>
              </a:solidFill>
            </a:endParaRPr>
          </a:p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20" name="TextBox 18"/>
          <p:cNvSpPr txBox="1"/>
          <p:nvPr/>
        </p:nvSpPr>
        <p:spPr>
          <a:xfrm>
            <a:off x="4193720" y="5067346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rgbClr val="FF0000"/>
                </a:solidFill>
              </a:rPr>
              <a:t>1, 2, 3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1" name="TextBox 19"/>
          <p:cNvSpPr txBox="1"/>
          <p:nvPr/>
        </p:nvSpPr>
        <p:spPr>
          <a:xfrm>
            <a:off x="5598719" y="5058054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rgbClr val="FF0000"/>
                </a:solidFill>
              </a:rPr>
              <a:t>3, 4, 5</a:t>
            </a:r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집합연산자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합집합</a:t>
            </a: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 smtClean="0"/>
              <a:t>--UNION ALL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JOB_ID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JOB_ID IN ('AD_VP', 'FI_ACCOUNT')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UNION ALL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JOB_ID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JOBS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JOB_ID IN ('AD_VP', 'FI_ACCOUNT');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3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교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집합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: A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집합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와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B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집합 동시에 존재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354013" indent="-354013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INTERSECT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연산자는 각각의 쿼리에서 반환된 공통 결과를 중복되지 않게 보여준다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</a:t>
            </a:r>
          </a:p>
          <a:p>
            <a:pPr marL="354013" indent="-354013"/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*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FROM A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INTERSECT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SELECT *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FROM B;</a:t>
            </a:r>
          </a:p>
          <a:p>
            <a:pPr marL="0" indent="0"/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※ JOIN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으로 처리 가능 하다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 (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서브쿼리 이용도 가능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287553" y="3143248"/>
            <a:ext cx="311305" cy="136786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교집합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(INTERSECT)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214810" y="3177538"/>
            <a:ext cx="1368152" cy="12961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rgbClr val="0070C0"/>
                </a:solidFill>
              </a:rPr>
              <a:t>A </a:t>
            </a:r>
            <a:r>
              <a:rPr lang="ko-KR" altLang="en-US" smtClean="0">
                <a:solidFill>
                  <a:srgbClr val="0070C0"/>
                </a:solidFill>
              </a:rPr>
              <a:t>집합</a:t>
            </a:r>
            <a:endParaRPr lang="en-US" altLang="ko-KR" smtClean="0">
              <a:solidFill>
                <a:srgbClr val="0070C0"/>
              </a:solidFill>
            </a:endParaRPr>
          </a:p>
          <a:p>
            <a:endParaRPr lang="en-US" altLang="ko-KR" smtClean="0">
              <a:solidFill>
                <a:srgbClr val="0070C0"/>
              </a:solidFill>
            </a:endParaRPr>
          </a:p>
          <a:p>
            <a:r>
              <a:rPr lang="ko-KR" altLang="en-US" smtClean="0">
                <a:solidFill>
                  <a:srgbClr val="0070C0"/>
                </a:solidFill>
              </a:rPr>
              <a:t>  </a:t>
            </a:r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294930" y="3177538"/>
            <a:ext cx="1368152" cy="12961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mtClean="0">
                <a:solidFill>
                  <a:srgbClr val="0070C0"/>
                </a:solidFill>
              </a:rPr>
              <a:t>B </a:t>
            </a:r>
            <a:r>
              <a:rPr lang="ko-KR" altLang="en-US" smtClean="0">
                <a:solidFill>
                  <a:srgbClr val="0070C0"/>
                </a:solidFill>
              </a:rPr>
              <a:t>집합</a:t>
            </a:r>
            <a:endParaRPr lang="en-US" altLang="ko-KR" smtClean="0">
              <a:solidFill>
                <a:srgbClr val="0070C0"/>
              </a:solidFill>
            </a:endParaRPr>
          </a:p>
          <a:p>
            <a:pPr algn="ctr"/>
            <a:endParaRPr lang="en-US" altLang="ko-KR">
              <a:solidFill>
                <a:srgbClr val="0070C0"/>
              </a:solidFill>
            </a:endParaRPr>
          </a:p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28" name="TextBox 9"/>
          <p:cNvSpPr txBox="1"/>
          <p:nvPr/>
        </p:nvSpPr>
        <p:spPr>
          <a:xfrm>
            <a:off x="4574850" y="375360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rgbClr val="FF0000"/>
                </a:solidFill>
              </a:rPr>
              <a:t>1, 2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9" name="TextBox 10"/>
          <p:cNvSpPr txBox="1"/>
          <p:nvPr/>
        </p:nvSpPr>
        <p:spPr>
          <a:xfrm>
            <a:off x="5726978" y="375360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</a:rPr>
              <a:t>4</a:t>
            </a:r>
            <a:r>
              <a:rPr lang="en-US" altLang="ko-KR" smtClean="0">
                <a:solidFill>
                  <a:srgbClr val="FF0000"/>
                </a:solidFill>
              </a:rPr>
              <a:t>, 5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0" name="TextBox 11"/>
          <p:cNvSpPr txBox="1"/>
          <p:nvPr/>
        </p:nvSpPr>
        <p:spPr>
          <a:xfrm>
            <a:off x="5287554" y="36406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rgbClr val="FF0000"/>
                </a:solidFill>
              </a:rPr>
              <a:t>3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72066" y="2428868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00FF"/>
                </a:solidFill>
              </a:rPr>
              <a:t>공통된 결과인 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en-US" altLang="ko-KR" dirty="0" smtClean="0">
                <a:solidFill>
                  <a:srgbClr val="0000FF"/>
                </a:solidFill>
              </a:rPr>
              <a:t>3</a:t>
            </a:r>
            <a:r>
              <a:rPr lang="ko-KR" altLang="en-US" dirty="0" smtClean="0">
                <a:solidFill>
                  <a:srgbClr val="0000FF"/>
                </a:solidFill>
              </a:rPr>
              <a:t>만 보여 주게된다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445"/>
          <p:cNvSpPr>
            <a:spLocks noChangeArrowheads="1"/>
          </p:cNvSpPr>
          <p:nvPr/>
        </p:nvSpPr>
        <p:spPr bwMode="auto">
          <a:xfrm>
            <a:off x="872462" y="128586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TextBox 6"/>
          <p:cNvSpPr txBox="1"/>
          <p:nvPr/>
        </p:nvSpPr>
        <p:spPr>
          <a:xfrm>
            <a:off x="1130381" y="3818030"/>
            <a:ext cx="6715172" cy="954107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SELECT </a:t>
            </a:r>
            <a:r>
              <a:rPr lang="en-US" altLang="ko-KR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DISTINCT A.EMPLOYEE_ID </a:t>
            </a:r>
            <a:endParaRPr lang="en-US" altLang="ko-KR" b="1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FROM EMPLOYEES A, DEPARTMENTS B</a:t>
            </a:r>
          </a:p>
          <a:p>
            <a:r>
              <a:rPr lang="en-US" altLang="ko-KR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WHERE </a:t>
            </a:r>
            <a:r>
              <a:rPr lang="en-US" altLang="ko-KR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A.EMPLOYEE_ID </a:t>
            </a:r>
            <a:r>
              <a:rPr lang="en-US" altLang="ko-KR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= B.MANAGER_ID</a:t>
            </a:r>
            <a:endParaRPr lang="en-US" altLang="ko-KR" b="1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32" name="오른쪽 화살표 31"/>
          <p:cNvSpPr/>
          <p:nvPr/>
        </p:nvSpPr>
        <p:spPr>
          <a:xfrm rot="5400000">
            <a:off x="4131917" y="3102510"/>
            <a:ext cx="360040" cy="648072"/>
          </a:xfrm>
          <a:prstGeom prst="rightArrow">
            <a:avLst>
              <a:gd name="adj1" fmla="val 50000"/>
              <a:gd name="adj2" fmla="val 31481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TextBox 8"/>
          <p:cNvSpPr txBox="1"/>
          <p:nvPr/>
        </p:nvSpPr>
        <p:spPr>
          <a:xfrm>
            <a:off x="1130381" y="1532014"/>
            <a:ext cx="6715172" cy="1477328"/>
          </a:xfrm>
          <a:prstGeom prst="rect">
            <a:avLst/>
          </a:prstGeom>
          <a:noFill/>
          <a:ln>
            <a:solidFill>
              <a:srgbClr val="0070C0"/>
            </a:solidFill>
            <a:prstDash val="lg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SELECT EMPLOYEE_ID </a:t>
            </a:r>
          </a:p>
          <a:p>
            <a:r>
              <a:rPr lang="en-US" altLang="ko-KR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FROM </a:t>
            </a:r>
            <a:r>
              <a:rPr lang="en-US" altLang="ko-KR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</a:t>
            </a:r>
          </a:p>
          <a:p>
            <a:r>
              <a:rPr lang="en-US" altLang="ko-KR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INTERSECT</a:t>
            </a:r>
            <a:endParaRPr lang="en-US" altLang="ko-KR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SELECT MANAGER_ID</a:t>
            </a:r>
          </a:p>
          <a:p>
            <a:r>
              <a:rPr lang="en-US" altLang="ko-KR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FROM DEPARTMENTS</a:t>
            </a:r>
            <a:endParaRPr lang="en-US" altLang="ko-KR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15" name="꺾인 연결선 14"/>
          <p:cNvCxnSpPr/>
          <p:nvPr/>
        </p:nvCxnSpPr>
        <p:spPr>
          <a:xfrm rot="16200000" flipH="1">
            <a:off x="3178959" y="2678901"/>
            <a:ext cx="1857388" cy="1643074"/>
          </a:xfrm>
          <a:prstGeom prst="bentConnector3">
            <a:avLst>
              <a:gd name="adj1" fmla="val 6265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 rot="16200000" flipH="1">
            <a:off x="2536017" y="2536025"/>
            <a:ext cx="2214578" cy="571504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22960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FIRST_NAME, JOB_ID, SALARY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SALARY &gt; (SELECT AVG(SALARY) FROM EMPLOYEES)</a:t>
            </a:r>
            <a:r>
              <a:rPr lang="en-US" altLang="ko-KR" sz="1800" dirty="0" smtClean="0"/>
              <a:t>;</a:t>
            </a:r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평균 값보다 큰 데이터만 출력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/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--</a:t>
            </a:r>
            <a:r>
              <a:rPr lang="en-US" altLang="ko-KR" sz="1800" dirty="0">
                <a:solidFill>
                  <a:srgbClr val="FF0000"/>
                </a:solidFill>
              </a:rPr>
              <a:t>ERROR </a:t>
            </a:r>
            <a:r>
              <a:rPr lang="en-US" altLang="ko-KR" sz="1800" dirty="0" smtClean="0">
                <a:solidFill>
                  <a:srgbClr val="FF0000"/>
                </a:solidFill>
              </a:rPr>
              <a:t>(</a:t>
            </a:r>
            <a:r>
              <a:rPr lang="en-US" altLang="ko-KR" sz="18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SELECT </a:t>
            </a:r>
            <a:r>
              <a:rPr lang="ko-KR" altLang="en-US" sz="18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절 사용 </a:t>
            </a:r>
            <a:r>
              <a:rPr lang="ko-KR" altLang="en-US" sz="18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불가의 경우</a:t>
            </a:r>
            <a:r>
              <a:rPr lang="en-US" altLang="ko-KR" sz="18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--single-row </a:t>
            </a:r>
            <a:r>
              <a:rPr lang="en-US" altLang="ko-KR" sz="1800" dirty="0">
                <a:solidFill>
                  <a:srgbClr val="FF0000"/>
                </a:solidFill>
              </a:rPr>
              <a:t>subquery returns more than one </a:t>
            </a:r>
            <a:r>
              <a:rPr lang="en-US" altLang="ko-KR" sz="1800" dirty="0" smtClean="0">
                <a:solidFill>
                  <a:srgbClr val="FF0000"/>
                </a:solidFill>
              </a:rPr>
              <a:t>row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--(</a:t>
            </a:r>
            <a:r>
              <a:rPr lang="ko-KR" altLang="en-US" sz="1800" dirty="0" smtClean="0">
                <a:solidFill>
                  <a:srgbClr val="FF0000"/>
                </a:solidFill>
              </a:rPr>
              <a:t>단일 행 하위 질의에 </a:t>
            </a:r>
            <a:r>
              <a:rPr lang="en-US" altLang="ko-KR" sz="1800" dirty="0" smtClean="0">
                <a:solidFill>
                  <a:srgbClr val="FF0000"/>
                </a:solidFill>
              </a:rPr>
              <a:t>2</a:t>
            </a:r>
            <a:r>
              <a:rPr lang="ko-KR" altLang="en-US" sz="1800" dirty="0" smtClean="0">
                <a:solidFill>
                  <a:srgbClr val="FF0000"/>
                </a:solidFill>
              </a:rPr>
              <a:t>개 이상의 행이 리턴 되었습니다</a:t>
            </a:r>
            <a:r>
              <a:rPr lang="en-US" altLang="ko-KR" sz="18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FIRST_NAME, JOB_ID, </a:t>
            </a:r>
            <a:r>
              <a:rPr lang="en-US" altLang="ko-KR" sz="1800" dirty="0" smtClean="0">
                <a:solidFill>
                  <a:srgbClr val="FF0000"/>
                </a:solidFill>
              </a:rPr>
              <a:t>(SELECT SALARY FROM EMPLOYEES)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EMPLOYEES;</a:t>
            </a:r>
          </a:p>
          <a:p>
            <a:pPr>
              <a:buNone/>
            </a:pPr>
            <a:r>
              <a:rPr lang="en-US" altLang="ko-KR" sz="1800" dirty="0" smtClean="0"/>
              <a:t>-- </a:t>
            </a:r>
            <a:r>
              <a:rPr lang="ko-KR" altLang="en-US" sz="1800" dirty="0" smtClean="0"/>
              <a:t>이 문제를 해결하기 위해서 다음과 같은 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가지 방법이 있음</a:t>
            </a: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집합연산자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교집합</a:t>
            </a: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JOB_ID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INTERSECT		-- </a:t>
            </a:r>
            <a:r>
              <a:rPr lang="ko-KR" altLang="en-US" sz="1800" dirty="0" smtClean="0">
                <a:solidFill>
                  <a:srgbClr val="FF0000"/>
                </a:solidFill>
              </a:rPr>
              <a:t>중복된 내용을 배제하고 보여준다</a:t>
            </a:r>
            <a:r>
              <a:rPr lang="en-US" altLang="ko-KR" sz="1800" dirty="0" smtClean="0">
                <a:solidFill>
                  <a:srgbClr val="FF0000"/>
                </a:solidFill>
              </a:rPr>
              <a:t>	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JOB_ID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JOBS;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--JOIN</a:t>
            </a:r>
            <a:r>
              <a:rPr lang="ko-KR" altLang="en-US" sz="1800" dirty="0" smtClean="0"/>
              <a:t>으로 표현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DISTINCT</a:t>
            </a:r>
            <a:r>
              <a:rPr lang="en-US" altLang="ko-KR" sz="1800" dirty="0" smtClean="0"/>
              <a:t> A.JOB_ID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A, JOBS B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A.JOB_ID = B.JOB_ID</a:t>
            </a:r>
            <a:r>
              <a:rPr lang="en-US" altLang="ko-KR" sz="1800" dirty="0" smtClean="0"/>
              <a:t>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서브쿼리로 표현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 </a:t>
            </a:r>
            <a:r>
              <a:rPr lang="en-US" altLang="ko-KR" sz="1800" dirty="0" smtClean="0">
                <a:solidFill>
                  <a:srgbClr val="FF0000"/>
                </a:solidFill>
              </a:rPr>
              <a:t>DISTINCT</a:t>
            </a:r>
            <a:r>
              <a:rPr lang="en-US" altLang="ko-KR" sz="1800" dirty="0" smtClean="0"/>
              <a:t> A.JOB_ID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A.JOB_ID </a:t>
            </a:r>
            <a:r>
              <a:rPr lang="en-US" altLang="ko-KR" sz="1800" dirty="0" smtClean="0">
                <a:solidFill>
                  <a:srgbClr val="FF0000"/>
                </a:solidFill>
              </a:rPr>
              <a:t>IN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(SELECT B.JOB_ID FROM JOBS B)</a:t>
            </a:r>
            <a:r>
              <a:rPr lang="en-US" altLang="ko-KR" sz="1800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err="1">
                <a:latin typeface="돋움체" pitchFamily="49" charset="-127"/>
                <a:ea typeface="돋움체" pitchFamily="49" charset="-127"/>
              </a:rPr>
              <a:t>차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집합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: A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집합 에서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B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집합 목록을 제거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354013" indent="-354013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MINUS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연산자는 첫 번째 결과에서 두 번째 결과를 뺀 나머지 결과를 중복 되지 않게 보여준다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*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FROM A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MINUS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SELECT *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FROM B;</a:t>
            </a:r>
          </a:p>
          <a:p>
            <a:pPr marL="0" indent="0"/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※ OUTER JOIN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으로 처리 가능 하다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.(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서브쿼리 이용도 가능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347453" y="3347020"/>
            <a:ext cx="1083798" cy="136786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4.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차집합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(MINUS)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409744" y="3381310"/>
            <a:ext cx="1368152" cy="12961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rgbClr val="0070C0"/>
                </a:solidFill>
              </a:rPr>
              <a:t>A </a:t>
            </a:r>
            <a:r>
              <a:rPr lang="ko-KR" altLang="en-US" smtClean="0">
                <a:solidFill>
                  <a:srgbClr val="0070C0"/>
                </a:solidFill>
              </a:rPr>
              <a:t>집합</a:t>
            </a:r>
            <a:endParaRPr lang="en-US" altLang="ko-KR" smtClean="0">
              <a:solidFill>
                <a:srgbClr val="0070C0"/>
              </a:solidFill>
            </a:endParaRPr>
          </a:p>
          <a:p>
            <a:endParaRPr lang="en-US" altLang="ko-KR" smtClean="0">
              <a:solidFill>
                <a:srgbClr val="0070C0"/>
              </a:solidFill>
            </a:endParaRPr>
          </a:p>
          <a:p>
            <a:r>
              <a:rPr lang="ko-KR" altLang="en-US" smtClean="0">
                <a:solidFill>
                  <a:srgbClr val="0070C0"/>
                </a:solidFill>
              </a:rPr>
              <a:t>  </a:t>
            </a:r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489864" y="3381310"/>
            <a:ext cx="1368152" cy="12961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mtClean="0">
                <a:solidFill>
                  <a:srgbClr val="0070C0"/>
                </a:solidFill>
              </a:rPr>
              <a:t>B </a:t>
            </a:r>
            <a:r>
              <a:rPr lang="ko-KR" altLang="en-US" smtClean="0">
                <a:solidFill>
                  <a:srgbClr val="0070C0"/>
                </a:solidFill>
              </a:rPr>
              <a:t>집합</a:t>
            </a:r>
            <a:endParaRPr lang="en-US" altLang="ko-KR" smtClean="0">
              <a:solidFill>
                <a:srgbClr val="0070C0"/>
              </a:solidFill>
            </a:endParaRPr>
          </a:p>
          <a:p>
            <a:pPr algn="ctr"/>
            <a:endParaRPr lang="en-US" altLang="ko-KR">
              <a:solidFill>
                <a:srgbClr val="0070C0"/>
              </a:solidFill>
            </a:endParaRPr>
          </a:p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4" name="TextBox 9"/>
          <p:cNvSpPr txBox="1"/>
          <p:nvPr/>
        </p:nvSpPr>
        <p:spPr>
          <a:xfrm>
            <a:off x="4769784" y="3957374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rgbClr val="FF0000"/>
                </a:solidFill>
              </a:rPr>
              <a:t>1, 2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TextBox 10"/>
          <p:cNvSpPr txBox="1"/>
          <p:nvPr/>
        </p:nvSpPr>
        <p:spPr>
          <a:xfrm>
            <a:off x="5921912" y="3957374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</a:rPr>
              <a:t>4</a:t>
            </a:r>
            <a:r>
              <a:rPr lang="en-US" altLang="ko-KR" smtClean="0">
                <a:solidFill>
                  <a:srgbClr val="FF0000"/>
                </a:solidFill>
              </a:rPr>
              <a:t>, 5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TextBox 11"/>
          <p:cNvSpPr txBox="1"/>
          <p:nvPr/>
        </p:nvSpPr>
        <p:spPr>
          <a:xfrm>
            <a:off x="5482488" y="38444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rgbClr val="FF0000"/>
                </a:solidFill>
              </a:rPr>
              <a:t>3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00628" y="2772127"/>
            <a:ext cx="350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A</a:t>
            </a:r>
            <a:r>
              <a:rPr lang="ko-KR" altLang="en-US" dirty="0" smtClean="0">
                <a:solidFill>
                  <a:srgbClr val="0000FF"/>
                </a:solidFill>
              </a:rPr>
              <a:t>에서 </a:t>
            </a:r>
            <a:r>
              <a:rPr lang="en-US" altLang="ko-KR" dirty="0" smtClean="0">
                <a:solidFill>
                  <a:srgbClr val="0000FF"/>
                </a:solidFill>
              </a:rPr>
              <a:t>B</a:t>
            </a:r>
            <a:r>
              <a:rPr lang="ko-KR" altLang="en-US" dirty="0" smtClean="0">
                <a:solidFill>
                  <a:srgbClr val="0000FF"/>
                </a:solidFill>
              </a:rPr>
              <a:t>에 중복된 </a:t>
            </a:r>
            <a:r>
              <a:rPr lang="en-US" altLang="ko-KR" dirty="0" smtClean="0">
                <a:solidFill>
                  <a:srgbClr val="0000FF"/>
                </a:solidFill>
              </a:rPr>
              <a:t>3</a:t>
            </a:r>
            <a:r>
              <a:rPr lang="ko-KR" altLang="en-US" dirty="0" smtClean="0">
                <a:solidFill>
                  <a:srgbClr val="0000FF"/>
                </a:solidFill>
              </a:rPr>
              <a:t>을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</a:rPr>
              <a:t>뺀 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en-US" altLang="ko-KR" dirty="0" smtClean="0">
                <a:solidFill>
                  <a:srgbClr val="0000FF"/>
                </a:solidFill>
              </a:rPr>
              <a:t>1, 2</a:t>
            </a:r>
            <a:r>
              <a:rPr lang="ko-KR" altLang="en-US" dirty="0" smtClean="0">
                <a:solidFill>
                  <a:srgbClr val="0000FF"/>
                </a:solidFill>
              </a:rPr>
              <a:t>만 보여 주게 된다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45"/>
          <p:cNvSpPr>
            <a:spLocks noChangeArrowheads="1"/>
          </p:cNvSpPr>
          <p:nvPr/>
        </p:nvSpPr>
        <p:spPr bwMode="auto">
          <a:xfrm>
            <a:off x="928662" y="1071546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TextBox 6"/>
          <p:cNvSpPr txBox="1"/>
          <p:nvPr/>
        </p:nvSpPr>
        <p:spPr>
          <a:xfrm>
            <a:off x="1186581" y="3989336"/>
            <a:ext cx="6870873" cy="120032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SELECT DISTINCT A.EMPLOYEE_ID </a:t>
            </a:r>
          </a:p>
          <a:p>
            <a:r>
              <a:rPr lang="en-US" altLang="ko-KR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FROM EMPLOYEES A, DEPARTMENTS B</a:t>
            </a:r>
          </a:p>
          <a:p>
            <a:r>
              <a:rPr lang="en-US" altLang="ko-KR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WHERE A.EMPLOYEE_ID = B.MANAGER_ID (+)</a:t>
            </a:r>
          </a:p>
          <a:p>
            <a:r>
              <a:rPr lang="en-US" altLang="ko-KR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AND B.MANAGER_ID IS NULL</a:t>
            </a:r>
            <a:endParaRPr lang="en-US" altLang="ko-KR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20" name="오른쪽 화살표 19"/>
          <p:cNvSpPr/>
          <p:nvPr/>
        </p:nvSpPr>
        <p:spPr>
          <a:xfrm rot="5400000">
            <a:off x="4473869" y="3031072"/>
            <a:ext cx="360040" cy="648072"/>
          </a:xfrm>
          <a:prstGeom prst="rightArrow">
            <a:avLst>
              <a:gd name="adj1" fmla="val 50000"/>
              <a:gd name="adj2" fmla="val 31481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8"/>
          <p:cNvSpPr txBox="1"/>
          <p:nvPr/>
        </p:nvSpPr>
        <p:spPr>
          <a:xfrm>
            <a:off x="1193833" y="1389138"/>
            <a:ext cx="6707919" cy="1477328"/>
          </a:xfrm>
          <a:prstGeom prst="rect">
            <a:avLst/>
          </a:prstGeom>
          <a:noFill/>
          <a:ln>
            <a:solidFill>
              <a:srgbClr val="0070C0"/>
            </a:solidFill>
            <a:prstDash val="lg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SELECT EMPLOYEE_ID </a:t>
            </a:r>
          </a:p>
          <a:p>
            <a:r>
              <a:rPr lang="en-US" altLang="ko-KR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FROM </a:t>
            </a:r>
            <a:r>
              <a:rPr lang="en-US" altLang="ko-KR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</a:t>
            </a:r>
          </a:p>
          <a:p>
            <a:r>
              <a:rPr lang="en-US" altLang="ko-KR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MINUS</a:t>
            </a:r>
            <a:endParaRPr lang="en-US" altLang="ko-KR" b="1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SELECT MANAGER_ID</a:t>
            </a:r>
          </a:p>
          <a:p>
            <a:r>
              <a:rPr lang="en-US" altLang="ko-KR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FROM DEPARTMENTS</a:t>
            </a:r>
            <a:endParaRPr lang="en-US" altLang="ko-KR" b="1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집합연산자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차집합</a:t>
            </a: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JOB_ID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MINUS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JOB_ID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JOBS;	-- </a:t>
            </a:r>
            <a:r>
              <a:rPr lang="ko-KR" altLang="en-US" sz="1800" dirty="0" smtClean="0"/>
              <a:t>차이가 없으므로 아무 것도 출력되지 않는다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차이가 있는 것으로 하면</a:t>
            </a:r>
            <a:r>
              <a:rPr lang="en-US" altLang="ko-KR" sz="1800" dirty="0" smtClean="0"/>
              <a:t>, EMPLOYEE_ID, MANAGER_ID</a:t>
            </a:r>
            <a:endParaRPr lang="ko-KR" altLang="en-US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MINUS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MANAGER_ID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--OUTER JOIN</a:t>
            </a:r>
            <a:r>
              <a:rPr lang="ko-KR" altLang="en-US" sz="1800" dirty="0" smtClean="0"/>
              <a:t>으로 표현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DISTINCT</a:t>
            </a:r>
            <a:r>
              <a:rPr lang="en-US" altLang="ko-KR" sz="1800" dirty="0" smtClean="0"/>
              <a:t> A.EMPLOYEE_ID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A, EMPLOYEES B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A.EMPLOYEE_ID=B.MANAGER_ID </a:t>
            </a:r>
            <a:r>
              <a:rPr lang="en-US" altLang="ko-KR" sz="1800" dirty="0" smtClean="0">
                <a:solidFill>
                  <a:srgbClr val="FF0000"/>
                </a:solidFill>
              </a:rPr>
              <a:t>(+)</a:t>
            </a:r>
            <a:r>
              <a:rPr lang="en-US" altLang="ko-KR" sz="1800" dirty="0" smtClean="0"/>
              <a:t>	-- </a:t>
            </a:r>
            <a:r>
              <a:rPr lang="ko-KR" altLang="en-US" sz="1800" dirty="0" smtClean="0"/>
              <a:t>여기까지 </a:t>
            </a:r>
            <a:r>
              <a:rPr lang="en-US" altLang="ko-KR" sz="1800" dirty="0" smtClean="0"/>
              <a:t>Outer Join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AND</a:t>
            </a:r>
            <a:r>
              <a:rPr lang="en-US" altLang="ko-KR" sz="1800" dirty="0" smtClean="0"/>
              <a:t> B.EMPLOYEE_ID </a:t>
            </a:r>
            <a:r>
              <a:rPr lang="en-US" altLang="ko-KR" sz="1800" dirty="0" smtClean="0">
                <a:solidFill>
                  <a:srgbClr val="0000FF"/>
                </a:solidFill>
              </a:rPr>
              <a:t>IS NULL</a:t>
            </a:r>
            <a:r>
              <a:rPr lang="en-US" altLang="ko-KR" sz="1800" dirty="0" smtClean="0"/>
              <a:t>		-- B </a:t>
            </a:r>
            <a:r>
              <a:rPr lang="ko-KR" altLang="en-US" sz="1800" dirty="0" smtClean="0"/>
              <a:t>안에 있는 요소를 빼준다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A.EMPLOYEE_ID;</a:t>
            </a:r>
          </a:p>
          <a:p>
            <a:pPr>
              <a:buNone/>
            </a:pP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서브쿼리로 표현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 DISTINCT</a:t>
            </a:r>
            <a:r>
              <a:rPr lang="en-US" altLang="ko-KR" sz="1800" dirty="0" smtClean="0"/>
              <a:t> A.EMPLOYEE_ID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A.EMPLOYEE_ID </a:t>
            </a:r>
            <a:r>
              <a:rPr lang="en-US" altLang="ko-KR" sz="1800" dirty="0" smtClean="0">
                <a:solidFill>
                  <a:srgbClr val="FF0000"/>
                </a:solidFill>
              </a:rPr>
              <a:t>NOT IN </a:t>
            </a:r>
            <a:r>
              <a:rPr lang="en-US" altLang="ko-KR" sz="1800" dirty="0" smtClean="0"/>
              <a:t>(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B.MANAGER_ID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 </a:t>
            </a:r>
            <a:r>
              <a:rPr lang="en-US" altLang="ko-KR" sz="1800" dirty="0" smtClean="0"/>
              <a:t>EMPLOYEES B);</a:t>
            </a:r>
          </a:p>
          <a:p>
            <a:pPr>
              <a:buNone/>
            </a:pPr>
            <a:r>
              <a:rPr lang="en-US" altLang="ko-KR" sz="1800" dirty="0" smtClean="0"/>
              <a:t>-- NOT IN</a:t>
            </a:r>
            <a:r>
              <a:rPr lang="ko-KR" altLang="en-US" sz="1800" dirty="0" smtClean="0"/>
              <a:t>으로는 아무 것도 나오지 않게 된다 그러므로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--NOT EXISTS</a:t>
            </a:r>
            <a:r>
              <a:rPr lang="ko-KR" altLang="en-US" sz="1800" dirty="0" smtClean="0"/>
              <a:t>로 표현해야 한다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DISTINCT</a:t>
            </a:r>
            <a:r>
              <a:rPr lang="en-US" altLang="ko-KR" sz="1800" dirty="0" smtClean="0"/>
              <a:t> A.EMPLOYEE_ID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NOT EXISTS </a:t>
            </a:r>
            <a:r>
              <a:rPr lang="en-US" altLang="ko-KR" sz="1800" dirty="0" smtClean="0"/>
              <a:t>(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1 </a:t>
            </a:r>
          </a:p>
          <a:p>
            <a:pPr>
              <a:buNone/>
            </a:pPr>
            <a:r>
              <a:rPr lang="en-US" altLang="ko-KR" sz="1800" dirty="0" smtClean="0"/>
              <a:t>                   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B</a:t>
            </a:r>
          </a:p>
          <a:p>
            <a:pPr>
              <a:buNone/>
            </a:pPr>
            <a:r>
              <a:rPr lang="en-US" altLang="ko-KR" sz="1800" dirty="0" smtClean="0"/>
              <a:t>                   </a:t>
            </a: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A.EMPLOYEE_ID = B.MANAGER_ID);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SELECT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SELECT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칼럼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, [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그룹함수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]</a:t>
            </a: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FROM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테이블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WHERE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조건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[GROUP BY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그룹핑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목록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]</a:t>
            </a: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[HAVING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그룹함수 조건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]</a:t>
            </a: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[ORDER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BY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정렬 목록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]</a:t>
            </a: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[START WITH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계층쿼리 조건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]</a:t>
            </a: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[CONNECT BY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계층쿼리 연계 조건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]</a:t>
            </a:r>
          </a:p>
          <a:p>
            <a:pPr marL="0" indent="0"/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JOIN (ANSI JOIN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과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ORACLE JOIN)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SELECT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칼럼 목록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FROM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테이블 목록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WHERE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테이블 연계 조건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5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-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정리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(1/2)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8" y="1610962"/>
            <a:ext cx="7758339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서브 쿼리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354013" indent="-354013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서브쿼리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()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형식으로 사용되며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단일행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서브쿼리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354013" indent="-354013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(SELECT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절에서 사용되는 서브쿼리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조건에 주의 한다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</a:t>
            </a:r>
          </a:p>
          <a:p>
            <a:pPr marL="354013" indent="-354013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단일행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서브 쿼리가 되는 조건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354013" indent="-354013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1.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단일 그룹함수를 사용한 경우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354013" indent="-354013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2.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조건으로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PK(Primary Key)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를 지정한 경우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354013" indent="-354013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3. ROWNUM = 1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이라는 조건의 지정  </a:t>
            </a:r>
            <a:endParaRPr lang="en-US" altLang="ko-KR" sz="20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특수 쿼리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흐름제어문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: CASE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문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, DECODE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문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, NVL2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문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TOP N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쿼리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: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OFFSET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X ROWS FETCH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NEXT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X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ROWS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ONLY(12c)</a:t>
            </a: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       ROWNUM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을 이용하는 방법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     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분석함수를 이용하는 방법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8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-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정리 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(2/2)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1</a:t>
            </a:r>
            <a:r>
              <a:rPr lang="en-US" altLang="ko-KR" sz="1800" dirty="0"/>
              <a:t>) </a:t>
            </a:r>
            <a:r>
              <a:rPr lang="en-US" altLang="ko-KR" sz="1800" dirty="0" smtClean="0"/>
              <a:t>EMPLOYEES </a:t>
            </a:r>
            <a:r>
              <a:rPr lang="ko-KR" altLang="ko-KR" sz="1800" dirty="0" smtClean="0"/>
              <a:t>테이블에서</a:t>
            </a:r>
            <a:r>
              <a:rPr lang="en-US" altLang="ko-KR" sz="1800" dirty="0" smtClean="0"/>
              <a:t> </a:t>
            </a:r>
            <a:r>
              <a:rPr lang="en-US" altLang="ko-KR" sz="1800" dirty="0" err="1"/>
              <a:t>Kochhar</a:t>
            </a:r>
            <a:r>
              <a:rPr lang="ko-KR" altLang="ko-KR" sz="1800" dirty="0" smtClean="0"/>
              <a:t>의 </a:t>
            </a:r>
            <a:r>
              <a:rPr lang="ko-KR" altLang="ko-KR" sz="1800" dirty="0"/>
              <a:t>급여보다 많은 사원의 정보를 사원번호</a:t>
            </a:r>
            <a:r>
              <a:rPr lang="en-US" altLang="ko-KR" sz="1800" dirty="0"/>
              <a:t>,</a:t>
            </a:r>
            <a:r>
              <a:rPr lang="ko-KR" altLang="ko-KR" sz="1800" dirty="0"/>
              <a:t>이름</a:t>
            </a:r>
            <a:r>
              <a:rPr lang="en-US" altLang="ko-KR" sz="1800" dirty="0"/>
              <a:t>,</a:t>
            </a:r>
            <a:r>
              <a:rPr lang="ko-KR" altLang="ko-KR" sz="1800" dirty="0"/>
              <a:t>담당업무</a:t>
            </a:r>
            <a:r>
              <a:rPr lang="en-US" altLang="ko-KR" sz="1800" dirty="0"/>
              <a:t>,</a:t>
            </a:r>
            <a:r>
              <a:rPr lang="ko-KR" altLang="ko-KR" sz="1800" dirty="0"/>
              <a:t>급여를 </a:t>
            </a:r>
            <a:r>
              <a:rPr lang="ko-KR" altLang="ko-KR" sz="1800" dirty="0" smtClean="0"/>
              <a:t>출력하라</a:t>
            </a:r>
            <a:r>
              <a:rPr lang="en-US" altLang="ko-KR" sz="1800" dirty="0" smtClean="0"/>
              <a:t>.</a:t>
            </a:r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SELECT EMPLOYEE_ID, LAST_NAME, JOB_ID, SALARY</a:t>
            </a:r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FROM EMPLOYEES</a:t>
            </a:r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WHERE SALARY &gt; </a:t>
            </a:r>
            <a:endParaRPr lang="en-US" altLang="ko-KR" sz="1800" dirty="0" smtClean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(</a:t>
            </a:r>
            <a:r>
              <a:rPr lang="en-US" altLang="ko-KR" sz="1800" dirty="0">
                <a:solidFill>
                  <a:srgbClr val="0000FF"/>
                </a:solidFill>
              </a:rPr>
              <a:t>SELECT SALARY FROM EMPLOYEES WHERE LAST_NAME = '</a:t>
            </a:r>
            <a:r>
              <a:rPr lang="en-US" altLang="ko-KR" sz="1800" dirty="0" err="1">
                <a:solidFill>
                  <a:srgbClr val="0000FF"/>
                </a:solidFill>
              </a:rPr>
              <a:t>Kochhar</a:t>
            </a:r>
            <a:r>
              <a:rPr lang="en-US" altLang="ko-KR" sz="1800" dirty="0">
                <a:solidFill>
                  <a:srgbClr val="0000FF"/>
                </a:solidFill>
              </a:rPr>
              <a:t>');</a:t>
            </a:r>
            <a:endParaRPr lang="ko-KR" altLang="ko-KR" sz="1800" dirty="0">
              <a:solidFill>
                <a:srgbClr val="0000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87" y="3425552"/>
            <a:ext cx="41624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7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22960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단일 행이 되는 조건</a:t>
            </a:r>
          </a:p>
          <a:p>
            <a:pPr>
              <a:buNone/>
            </a:pPr>
            <a:r>
              <a:rPr lang="en-US" altLang="ko-KR" sz="1800" dirty="0" smtClean="0"/>
              <a:t>--1</a:t>
            </a:r>
            <a:r>
              <a:rPr lang="ko-KR" altLang="en-US" sz="1800" dirty="0" smtClean="0"/>
              <a:t>단일그룹함수 사용</a:t>
            </a:r>
            <a:r>
              <a:rPr lang="en-US" altLang="ko-KR" sz="1800" dirty="0" smtClean="0"/>
              <a:t>.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FIRST_NAME, JOB_ID, </a:t>
            </a:r>
          </a:p>
          <a:p>
            <a:pPr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(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MAX</a:t>
            </a:r>
            <a:r>
              <a:rPr lang="en-US" altLang="ko-KR" sz="1800" dirty="0" smtClean="0"/>
              <a:t>(SALARY)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--2.PK</a:t>
            </a:r>
            <a:r>
              <a:rPr lang="ko-KR" altLang="en-US" sz="1800" dirty="0" smtClean="0"/>
              <a:t>를 조건으로 사용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FIRST_NAME, JOB_ID, </a:t>
            </a:r>
          </a:p>
          <a:p>
            <a:pPr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(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SALARY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</a:t>
            </a: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>
                <a:solidFill>
                  <a:srgbClr val="FF0000"/>
                </a:solidFill>
              </a:rPr>
              <a:t> EMPLOYEE_ID = 101</a:t>
            </a: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--3.ROWNUM = 1</a:t>
            </a:r>
            <a:r>
              <a:rPr lang="ko-KR" altLang="en-US" sz="1800" dirty="0" smtClean="0"/>
              <a:t>을 조건으로 사용</a:t>
            </a:r>
            <a:r>
              <a:rPr lang="en-US" altLang="ko-KR" sz="1800" dirty="0" smtClean="0"/>
              <a:t>(ROWNUM</a:t>
            </a:r>
            <a:r>
              <a:rPr lang="ko-KR" altLang="en-US" sz="1800" dirty="0" smtClean="0"/>
              <a:t>은 임의의 </a:t>
            </a:r>
            <a:r>
              <a:rPr lang="ko-KR" altLang="en-US" sz="1800" dirty="0" err="1" smtClean="0"/>
              <a:t>컬럼</a:t>
            </a:r>
            <a:r>
              <a:rPr lang="en-US" altLang="ko-KR" sz="1800" dirty="0" smtClean="0"/>
              <a:t>)</a:t>
            </a:r>
            <a:endParaRPr lang="ko-KR" altLang="en-US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FIRST_NAME, JOB_ID, </a:t>
            </a:r>
          </a:p>
          <a:p>
            <a:pPr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(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SALARY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 </a:t>
            </a:r>
            <a:r>
              <a:rPr lang="en-US" altLang="ko-KR" sz="1800" dirty="0" smtClean="0"/>
              <a:t>EMPLOYEES </a:t>
            </a: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>
                <a:solidFill>
                  <a:srgbClr val="FF0000"/>
                </a:solidFill>
              </a:rPr>
              <a:t> ROWNUM = 1</a:t>
            </a: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2) </a:t>
            </a:r>
            <a:r>
              <a:rPr lang="en-US" altLang="ko-KR" sz="1800" dirty="0"/>
              <a:t>EMPLOYEES </a:t>
            </a:r>
            <a:r>
              <a:rPr lang="ko-KR" altLang="ko-KR" sz="1800" dirty="0" smtClean="0"/>
              <a:t>테이블에서 </a:t>
            </a:r>
            <a:r>
              <a:rPr lang="ko-KR" altLang="ko-KR" sz="1800" dirty="0"/>
              <a:t>급여의 평균보다 적은 사원의 정보를 사원번호</a:t>
            </a:r>
            <a:r>
              <a:rPr lang="en-US" altLang="ko-KR" sz="1800" dirty="0"/>
              <a:t>,</a:t>
            </a:r>
            <a:r>
              <a:rPr lang="ko-KR" altLang="ko-KR" sz="1800" dirty="0"/>
              <a:t>이름</a:t>
            </a:r>
            <a:r>
              <a:rPr lang="en-US" altLang="ko-KR" sz="1800" dirty="0"/>
              <a:t>,</a:t>
            </a:r>
            <a:r>
              <a:rPr lang="ko-KR" altLang="ko-KR" sz="1800" dirty="0"/>
              <a:t>담당업무</a:t>
            </a:r>
            <a:r>
              <a:rPr lang="en-US" altLang="ko-KR" sz="1800" dirty="0"/>
              <a:t>,</a:t>
            </a:r>
            <a:r>
              <a:rPr lang="ko-KR" altLang="ko-KR" sz="1800" dirty="0"/>
              <a:t>급여</a:t>
            </a:r>
            <a:r>
              <a:rPr lang="en-US" altLang="ko-KR" sz="1800" dirty="0"/>
              <a:t>,</a:t>
            </a:r>
            <a:r>
              <a:rPr lang="ko-KR" altLang="ko-KR" sz="1800" dirty="0"/>
              <a:t>부서번호를 출력하여라</a:t>
            </a:r>
            <a:r>
              <a:rPr lang="en-US" altLang="ko-KR" sz="1800" dirty="0" smtClean="0"/>
              <a:t>.</a:t>
            </a:r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SELECT EMPLOYEE_ID,LAST_NAME,JOB_ID,SALARY,DEPARTMENT_ID </a:t>
            </a:r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FROM EMPLOYEES</a:t>
            </a:r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WHERE SALARY &lt; (SELECT AVG(SALARY)FROM EMPLOYEES);</a:t>
            </a:r>
            <a:endParaRPr lang="ko-KR" altLang="ko-KR" sz="1800" dirty="0">
              <a:solidFill>
                <a:srgbClr val="0000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2654771"/>
            <a:ext cx="54483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3) </a:t>
            </a:r>
            <a:r>
              <a:rPr lang="en-US" altLang="ko-KR" sz="1800" dirty="0"/>
              <a:t>EMPLOYEES </a:t>
            </a:r>
            <a:r>
              <a:rPr lang="ko-KR" altLang="ko-KR" sz="1800" dirty="0" smtClean="0"/>
              <a:t>테이블에서</a:t>
            </a:r>
            <a:r>
              <a:rPr lang="en-US" altLang="ko-KR" sz="1800" dirty="0" smtClean="0"/>
              <a:t> 100</a:t>
            </a:r>
            <a:r>
              <a:rPr lang="ko-KR" altLang="ko-KR" sz="1800" dirty="0"/>
              <a:t>번 부서의 최소 급여보다 많은 모든 부서를 </a:t>
            </a:r>
            <a:r>
              <a:rPr lang="ko-KR" altLang="ko-KR" sz="1800" dirty="0" smtClean="0"/>
              <a:t>출력하라</a:t>
            </a:r>
            <a:endParaRPr lang="en-US" altLang="ko-KR" sz="1800" dirty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SELECT DEPARTMENT_ID,MIN(SALARY)</a:t>
            </a:r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FROM EMPLOYEES</a:t>
            </a:r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GROUP BY DEPARTMENT_ID</a:t>
            </a:r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HAVING MIN(SALARY) &gt; (SELECT MIN(SALARY)</a:t>
            </a:r>
          </a:p>
          <a:p>
            <a:pPr marL="109728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				FROM </a:t>
            </a:r>
            <a:r>
              <a:rPr lang="en-US" altLang="ko-KR" sz="1800" dirty="0">
                <a:solidFill>
                  <a:srgbClr val="0000FF"/>
                </a:solidFill>
              </a:rPr>
              <a:t>EMPLOYEES</a:t>
            </a:r>
          </a:p>
          <a:p>
            <a:pPr marL="109728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			WHERE </a:t>
            </a:r>
            <a:r>
              <a:rPr lang="en-US" altLang="ko-KR" sz="1800" dirty="0">
                <a:solidFill>
                  <a:srgbClr val="0000FF"/>
                </a:solidFill>
              </a:rPr>
              <a:t>DEPARTMENT_ID = 100);</a:t>
            </a:r>
            <a:endParaRPr lang="ko-KR" altLang="ko-KR" sz="1800" dirty="0">
              <a:solidFill>
                <a:srgbClr val="0000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25" y="3588990"/>
            <a:ext cx="35623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7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4) </a:t>
            </a:r>
            <a:r>
              <a:rPr lang="ko-KR" altLang="ko-KR" sz="1800" dirty="0"/>
              <a:t>업무별로 최소 급여를 받는 사원의 정보를 사원번호</a:t>
            </a:r>
            <a:r>
              <a:rPr lang="en-US" altLang="ko-KR" sz="1800" dirty="0"/>
              <a:t>,</a:t>
            </a:r>
            <a:r>
              <a:rPr lang="ko-KR" altLang="ko-KR" sz="1800" dirty="0"/>
              <a:t>이름</a:t>
            </a:r>
            <a:r>
              <a:rPr lang="en-US" altLang="ko-KR" sz="1800" dirty="0"/>
              <a:t>,</a:t>
            </a:r>
            <a:r>
              <a:rPr lang="ko-KR" altLang="ko-KR" sz="1800" dirty="0"/>
              <a:t>업무</a:t>
            </a:r>
            <a:r>
              <a:rPr lang="en-US" altLang="ko-KR" sz="1800" dirty="0"/>
              <a:t>,</a:t>
            </a:r>
            <a:r>
              <a:rPr lang="ko-KR" altLang="ko-KR" sz="1800" dirty="0"/>
              <a:t>부서번호를 출력하여라</a:t>
            </a:r>
            <a:r>
              <a:rPr lang="en-US" altLang="ko-KR" sz="1800" dirty="0"/>
              <a:t>. </a:t>
            </a:r>
            <a:r>
              <a:rPr lang="ko-KR" altLang="ko-KR" sz="1800" dirty="0"/>
              <a:t>단 업무별로 정렬하여라</a:t>
            </a:r>
            <a:r>
              <a:rPr lang="en-US" altLang="ko-KR" sz="1800" dirty="0" smtClean="0"/>
              <a:t>.</a:t>
            </a:r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SELECT EMPLOYEE_ID,LAST_NAME,JOB_ID,SALARY,DEPARTMENT_ID</a:t>
            </a:r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FROM EMPLOYEES</a:t>
            </a:r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WHERE </a:t>
            </a:r>
            <a:r>
              <a:rPr lang="en-US" altLang="ko-KR" sz="1800" dirty="0" smtClean="0">
                <a:solidFill>
                  <a:srgbClr val="0000FF"/>
                </a:solidFill>
              </a:rPr>
              <a:t>(JOB_ID, SALARY) </a:t>
            </a:r>
            <a:r>
              <a:rPr lang="en-US" altLang="ko-KR" sz="1800" dirty="0">
                <a:solidFill>
                  <a:srgbClr val="0000FF"/>
                </a:solidFill>
              </a:rPr>
              <a:t>IN (SELECT </a:t>
            </a:r>
            <a:r>
              <a:rPr lang="en-US" altLang="ko-KR" sz="1800" dirty="0" smtClean="0">
                <a:solidFill>
                  <a:srgbClr val="0000FF"/>
                </a:solidFill>
              </a:rPr>
              <a:t>JOB_ID, MIN(SALARY</a:t>
            </a:r>
            <a:r>
              <a:rPr lang="en-US" altLang="ko-KR" sz="1800" dirty="0">
                <a:solidFill>
                  <a:srgbClr val="0000FF"/>
                </a:solidFill>
              </a:rPr>
              <a:t>)</a:t>
            </a:r>
          </a:p>
          <a:p>
            <a:pPr marL="109728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			FROM </a:t>
            </a:r>
            <a:r>
              <a:rPr lang="en-US" altLang="ko-KR" sz="1800" dirty="0">
                <a:solidFill>
                  <a:srgbClr val="0000FF"/>
                </a:solidFill>
              </a:rPr>
              <a:t>EMPLOYEES</a:t>
            </a:r>
          </a:p>
          <a:p>
            <a:pPr marL="109728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			GROUP </a:t>
            </a:r>
            <a:r>
              <a:rPr lang="en-US" altLang="ko-KR" sz="1800" dirty="0">
                <a:solidFill>
                  <a:srgbClr val="0000FF"/>
                </a:solidFill>
              </a:rPr>
              <a:t>BY JOB_ID)</a:t>
            </a:r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ORDER BY JOB_ID;</a:t>
            </a:r>
            <a:endParaRPr lang="ko-KR" altLang="ko-KR" sz="1800" dirty="0">
              <a:solidFill>
                <a:srgbClr val="0000FF"/>
              </a:solidFill>
            </a:endParaRPr>
          </a:p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endParaRPr lang="ko-KR" altLang="ko-KR" sz="1800" dirty="0"/>
          </a:p>
        </p:txBody>
      </p:sp>
      <p:pic>
        <p:nvPicPr>
          <p:cNvPr id="4" name="그림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44" y="3000372"/>
            <a:ext cx="5173762" cy="404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1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5) </a:t>
            </a:r>
            <a:r>
              <a:rPr lang="en-US" altLang="ko-KR" sz="1800" dirty="0"/>
              <a:t>EMPLOYEES</a:t>
            </a:r>
            <a:r>
              <a:rPr lang="en-US" altLang="ko-KR" sz="1800" dirty="0">
                <a:solidFill>
                  <a:srgbClr val="0000FF"/>
                </a:solidFill>
              </a:rPr>
              <a:t> </a:t>
            </a:r>
            <a:r>
              <a:rPr lang="ko-KR" altLang="ko-KR" sz="1800" dirty="0" smtClean="0"/>
              <a:t>과</a:t>
            </a:r>
            <a:r>
              <a:rPr lang="en-US" altLang="ko-KR" sz="1800" dirty="0"/>
              <a:t> DEPARTMENTS </a:t>
            </a:r>
            <a:r>
              <a:rPr lang="ko-KR" altLang="ko-KR" sz="1800" dirty="0" smtClean="0"/>
              <a:t>테이블에서 업무가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세일드인</a:t>
            </a:r>
            <a:r>
              <a:rPr lang="ko-KR" altLang="ko-KR" sz="1800" dirty="0" smtClean="0"/>
              <a:t> </a:t>
            </a:r>
            <a:r>
              <a:rPr lang="ko-KR" altLang="ko-KR" sz="1800" dirty="0"/>
              <a:t>사원의 정보를 이름</a:t>
            </a:r>
            <a:r>
              <a:rPr lang="en-US" altLang="ko-KR" sz="1800" dirty="0"/>
              <a:t>,</a:t>
            </a:r>
            <a:r>
              <a:rPr lang="ko-KR" altLang="ko-KR" sz="1800" dirty="0"/>
              <a:t>업무</a:t>
            </a:r>
            <a:r>
              <a:rPr lang="en-US" altLang="ko-KR" sz="1800" dirty="0"/>
              <a:t>,</a:t>
            </a:r>
            <a:r>
              <a:rPr lang="ko-KR" altLang="ko-KR" sz="1800" dirty="0"/>
              <a:t>부서명</a:t>
            </a:r>
            <a:r>
              <a:rPr lang="en-US" altLang="ko-KR" sz="1800" dirty="0"/>
              <a:t>,</a:t>
            </a:r>
            <a:r>
              <a:rPr lang="ko-KR" altLang="ko-KR" sz="1800" dirty="0"/>
              <a:t>근무지를 </a:t>
            </a:r>
            <a:r>
              <a:rPr lang="ko-KR" altLang="ko-KR" sz="1800" dirty="0" smtClean="0"/>
              <a:t>출력하라</a:t>
            </a:r>
            <a:r>
              <a:rPr lang="en-US" altLang="ko-KR" sz="1800" dirty="0" smtClean="0"/>
              <a:t>.</a:t>
            </a:r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SELECT </a:t>
            </a:r>
            <a:r>
              <a:rPr lang="en-US" altLang="ko-KR" sz="1800" dirty="0" err="1">
                <a:solidFill>
                  <a:srgbClr val="0000FF"/>
                </a:solidFill>
              </a:rPr>
              <a:t>e.LAST_NAME,e.JOB_ID,d.DEPARTMENT_NAME,d.LOCATION_ID</a:t>
            </a:r>
            <a:endParaRPr lang="en-US" altLang="ko-KR" sz="1800" dirty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FROM (SELECT LAST_NAME, JOB_ID, DEPARTMENT_ID</a:t>
            </a:r>
          </a:p>
          <a:p>
            <a:pPr marL="109728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	FROM </a:t>
            </a:r>
            <a:r>
              <a:rPr lang="en-US" altLang="ko-KR" sz="1800" dirty="0">
                <a:solidFill>
                  <a:srgbClr val="0000FF"/>
                </a:solidFill>
              </a:rPr>
              <a:t>EMPLOYEES</a:t>
            </a:r>
          </a:p>
          <a:p>
            <a:pPr marL="109728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	WHERE </a:t>
            </a:r>
            <a:r>
              <a:rPr lang="en-US" altLang="ko-KR" sz="1800" dirty="0">
                <a:solidFill>
                  <a:srgbClr val="0000FF"/>
                </a:solidFill>
              </a:rPr>
              <a:t>JOB_ID = 'SA_MAN') e, DEPARTMENTS d</a:t>
            </a:r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WHERE </a:t>
            </a:r>
            <a:r>
              <a:rPr lang="en-US" altLang="ko-KR" sz="1800" dirty="0" err="1">
                <a:solidFill>
                  <a:srgbClr val="0000FF"/>
                </a:solidFill>
              </a:rPr>
              <a:t>e.DEPARTMENT_ID</a:t>
            </a:r>
            <a:r>
              <a:rPr lang="en-US" altLang="ko-KR" sz="1800" dirty="0">
                <a:solidFill>
                  <a:srgbClr val="0000FF"/>
                </a:solidFill>
              </a:rPr>
              <a:t> = </a:t>
            </a:r>
            <a:r>
              <a:rPr lang="en-US" altLang="ko-KR" sz="1800" dirty="0" err="1">
                <a:solidFill>
                  <a:srgbClr val="0000FF"/>
                </a:solidFill>
              </a:rPr>
              <a:t>d.DEPARTMENT_ID</a:t>
            </a:r>
            <a:r>
              <a:rPr lang="en-US" altLang="ko-KR" sz="1800" dirty="0">
                <a:solidFill>
                  <a:srgbClr val="0000FF"/>
                </a:solidFill>
              </a:rPr>
              <a:t>;</a:t>
            </a:r>
            <a:endParaRPr lang="ko-KR" altLang="ko-KR" sz="1800" dirty="0">
              <a:solidFill>
                <a:srgbClr val="0000FF"/>
              </a:solidFill>
            </a:endParaRPr>
          </a:p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endParaRPr lang="ko-KR" altLang="ko-KR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12" y="3429000"/>
            <a:ext cx="49053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4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6) </a:t>
            </a:r>
            <a:r>
              <a:rPr lang="en-US" sz="1800" dirty="0" smtClean="0"/>
              <a:t> EMP </a:t>
            </a:r>
            <a:r>
              <a:rPr lang="ko-KR" altLang="en-US" sz="1800" dirty="0" smtClean="0"/>
              <a:t>테이블에서 가장 많은 사원을 갖는 </a:t>
            </a:r>
            <a:r>
              <a:rPr lang="en-US" altLang="ko-KR" sz="1800" dirty="0" smtClean="0"/>
              <a:t>MANAGER</a:t>
            </a:r>
            <a:r>
              <a:rPr lang="ko-KR" altLang="en-US" sz="1800" dirty="0" smtClean="0"/>
              <a:t>의 사원번호를 </a:t>
            </a: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smtClean="0"/>
              <a:t>출력하라</a:t>
            </a:r>
            <a:r>
              <a:rPr lang="en-US" altLang="ko-KR" sz="1800" dirty="0" smtClean="0"/>
              <a:t>.</a:t>
            </a:r>
            <a:endParaRPr lang="ko-KR" alt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SELECT MANAGER_ID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FROM EMPLOYEES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GROUP BY MANAGER_ID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HAVING COUNT(MANAGER_ID) 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= (SELECT MAX(COUNT(*)) FROM EMPLOYEES GROUP BY MANAGER_ID);</a:t>
            </a:r>
            <a:endParaRPr lang="en-US" sz="1800" dirty="0">
              <a:solidFill>
                <a:srgbClr val="0000FF"/>
              </a:solidFill>
            </a:endParaRPr>
          </a:p>
        </p:txBody>
      </p:sp>
      <p:pic>
        <p:nvPicPr>
          <p:cNvPr id="3" name="그림 2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3789040"/>
            <a:ext cx="16192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7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7) </a:t>
            </a:r>
            <a:r>
              <a:rPr lang="en-US" sz="1800" dirty="0" smtClean="0"/>
              <a:t>EMP </a:t>
            </a:r>
            <a:r>
              <a:rPr lang="ko-KR" altLang="en-US" sz="1800" dirty="0" smtClean="0"/>
              <a:t>테이블에서 가장 많은 사원이 속해있는 부서번호와 사원수를 </a:t>
            </a: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smtClean="0"/>
              <a:t>출력하라</a:t>
            </a:r>
            <a:r>
              <a:rPr lang="en-US" altLang="ko-KR" sz="1800" dirty="0" smtClean="0"/>
              <a:t>.</a:t>
            </a:r>
            <a:endParaRPr lang="ko-KR" alt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SELECT DEPARTMENT_ID, COUNT(*)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FROM EMPLOYEES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GROUP BY DEPARTMENT_ID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HAVING COUNT(DEPARTMENT_ID) = 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(SELECT MAX(COUNT(*))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FROM EMPLOYEES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GROUP BY DEPARTMENT_ID);</a:t>
            </a:r>
            <a:endParaRPr lang="en-US" sz="1800" dirty="0">
              <a:solidFill>
                <a:srgbClr val="0000FF"/>
              </a:solidFill>
            </a:endParaRPr>
          </a:p>
        </p:txBody>
      </p:sp>
      <p:pic>
        <p:nvPicPr>
          <p:cNvPr id="3" name="그림 2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95936" y="3717032"/>
            <a:ext cx="25622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7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8) </a:t>
            </a:r>
            <a:r>
              <a:rPr lang="en-US" sz="1800" dirty="0" smtClean="0"/>
              <a:t> EMP </a:t>
            </a:r>
            <a:r>
              <a:rPr lang="ko-KR" altLang="en-US" sz="1800" dirty="0" smtClean="0"/>
              <a:t>테이블에서 사원번호가 </a:t>
            </a:r>
            <a:r>
              <a:rPr lang="en-US" altLang="ko-KR" sz="1800" dirty="0" smtClean="0"/>
              <a:t>123</a:t>
            </a:r>
            <a:r>
              <a:rPr lang="ko-KR" altLang="en-US" sz="1800" dirty="0" smtClean="0"/>
              <a:t>인 사원의 직업과 같고 </a:t>
            </a: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smtClean="0"/>
              <a:t>사원번호가 </a:t>
            </a:r>
            <a:r>
              <a:rPr lang="en-US" altLang="ko-KR" sz="1800" dirty="0" smtClean="0"/>
              <a:t>192</a:t>
            </a:r>
            <a:r>
              <a:rPr lang="ko-KR" altLang="en-US" sz="1800" dirty="0" smtClean="0"/>
              <a:t>인 사원의 급여</a:t>
            </a:r>
            <a:r>
              <a:rPr lang="en-US" altLang="ko-KR" sz="1800" dirty="0" smtClean="0"/>
              <a:t>(</a:t>
            </a:r>
            <a:r>
              <a:rPr lang="en-US" sz="1800" dirty="0" smtClean="0"/>
              <a:t>SAL)</a:t>
            </a:r>
            <a:r>
              <a:rPr lang="ko-KR" altLang="en-US" sz="1800" dirty="0" smtClean="0"/>
              <a:t>보다 많은 사원의 사원번호</a:t>
            </a:r>
            <a:r>
              <a:rPr lang="en-US" altLang="ko-KR" sz="1800" dirty="0" smtClean="0"/>
              <a:t>, </a:t>
            </a:r>
            <a:r>
              <a:rPr lang="ko-KR" altLang="en-US" sz="1800" dirty="0" smtClean="0"/>
              <a:t>이름</a:t>
            </a:r>
            <a:r>
              <a:rPr lang="en-US" altLang="ko-KR" sz="1800" dirty="0" smtClean="0"/>
              <a:t>, </a:t>
            </a:r>
          </a:p>
          <a:p>
            <a:pPr>
              <a:buNone/>
            </a:pPr>
            <a:r>
              <a:rPr lang="ko-KR" altLang="en-US" sz="1800" dirty="0" smtClean="0"/>
              <a:t>직업</a:t>
            </a:r>
            <a:r>
              <a:rPr lang="en-US" altLang="ko-KR" sz="1800" dirty="0" smtClean="0"/>
              <a:t>, </a:t>
            </a:r>
            <a:r>
              <a:rPr lang="ko-KR" altLang="en-US" sz="1800" dirty="0" smtClean="0"/>
              <a:t>급여를 출력하라</a:t>
            </a:r>
            <a:r>
              <a:rPr lang="en-US" altLang="ko-KR" sz="1800" dirty="0" smtClean="0"/>
              <a:t>.</a:t>
            </a:r>
            <a:endParaRPr lang="ko-KR" alt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SELECT EMPLOYEE_ID, LAST_NAME, JOB_ID, SALARY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FROM EMPLOYEES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WHERE JOB_ID = (SELECT JOB_ID FROM EMPLOYEES WHERE EMPLOYEE_ID = 123)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AND SALARY &gt; (SELECT SALARY FROM EMPLOYEES WHERE EMPLOYEE_ID = 192);</a:t>
            </a:r>
            <a:endParaRPr lang="en-US" sz="1800" dirty="0">
              <a:solidFill>
                <a:srgbClr val="0000FF"/>
              </a:solidFill>
            </a:endParaRPr>
          </a:p>
        </p:txBody>
      </p:sp>
      <p:pic>
        <p:nvPicPr>
          <p:cNvPr id="3" name="그림 2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3933056"/>
            <a:ext cx="42862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7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/>
              <a:t>9)  </a:t>
            </a:r>
            <a:r>
              <a:rPr lang="ko-KR" altLang="en-US" sz="1800" dirty="0"/>
              <a:t> 직업</a:t>
            </a:r>
            <a:r>
              <a:rPr lang="en-US" altLang="ko-KR" sz="1800" dirty="0"/>
              <a:t>(JOB)</a:t>
            </a:r>
            <a:r>
              <a:rPr lang="ko-KR" altLang="en-US" sz="1800" dirty="0"/>
              <a:t>별로 최소 급여와</a:t>
            </a:r>
            <a:r>
              <a:rPr lang="en-US" altLang="ko-KR" sz="1800" dirty="0"/>
              <a:t> </a:t>
            </a:r>
            <a:r>
              <a:rPr lang="ko-KR" altLang="en-US" sz="1800" dirty="0"/>
              <a:t>같은 급여를 받는 사원의 정보를 사원번호</a:t>
            </a:r>
            <a:r>
              <a:rPr lang="en-US" altLang="ko-KR" sz="1800" dirty="0"/>
              <a:t>, </a:t>
            </a:r>
            <a:r>
              <a:rPr lang="ko-KR" altLang="en-US" sz="1800" dirty="0"/>
              <a:t>이름</a:t>
            </a:r>
            <a:r>
              <a:rPr lang="en-US" altLang="ko-KR" sz="1800" dirty="0"/>
              <a:t>, </a:t>
            </a:r>
            <a:r>
              <a:rPr lang="ko-KR" altLang="en-US" sz="1800" dirty="0"/>
              <a:t>업무</a:t>
            </a:r>
            <a:r>
              <a:rPr lang="en-US" altLang="ko-KR" sz="1800" dirty="0"/>
              <a:t>, </a:t>
            </a:r>
            <a:r>
              <a:rPr lang="ko-KR" altLang="en-US" sz="1800" dirty="0"/>
              <a:t>부서명을 출력하라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>
              <a:buNone/>
            </a:pPr>
            <a:r>
              <a:rPr lang="en-US" altLang="ko-KR" sz="1800" dirty="0" smtClean="0"/>
              <a:t>-- </a:t>
            </a:r>
            <a:r>
              <a:rPr lang="ko-KR" altLang="en-US" sz="1800" dirty="0" smtClean="0"/>
              <a:t>조건</a:t>
            </a:r>
            <a:r>
              <a:rPr lang="en-US" altLang="ko-KR" sz="1800" dirty="0" smtClean="0"/>
              <a:t>1 : </a:t>
            </a:r>
            <a:r>
              <a:rPr lang="ko-KR" altLang="en-US" sz="1800" dirty="0" smtClean="0"/>
              <a:t>직업별로 내림차순 정렬</a:t>
            </a:r>
            <a:r>
              <a:rPr lang="en-US" altLang="ko-KR" sz="1800" dirty="0" smtClean="0"/>
              <a:t> </a:t>
            </a:r>
            <a:endParaRPr lang="ko-KR" alt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SELECT E.EMPLOYEE_ID, E.LAST_NAME, E.JOB_ID, D.DEPARTMENT_NAME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FROM EMPLOYEES E, DEPARTMENTS D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WHERE E.DEPARTMENT_ID = D.DEPARTMENT_ID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AND SALARY IN (SELECT MIN(SALARY) FROM EMPLOYEES 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	GROUP BY JOB_ID)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ORDER BY JOB_ID DESC;</a:t>
            </a:r>
            <a:endParaRPr lang="en-US" sz="1800" dirty="0">
              <a:solidFill>
                <a:srgbClr val="0000FF"/>
              </a:solidFill>
            </a:endParaRPr>
          </a:p>
        </p:txBody>
      </p:sp>
      <p:pic>
        <p:nvPicPr>
          <p:cNvPr id="3" name="그림 2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182" y="3190702"/>
            <a:ext cx="5182829" cy="366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7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10) </a:t>
            </a:r>
            <a:r>
              <a:rPr lang="en-US" altLang="ko-KR" sz="1800" dirty="0"/>
              <a:t>EMPLOYEES </a:t>
            </a:r>
            <a:r>
              <a:rPr lang="ko-KR" altLang="ko-KR" sz="1800" dirty="0" smtClean="0"/>
              <a:t>테이블에서</a:t>
            </a:r>
            <a:r>
              <a:rPr lang="en-US" altLang="ko-KR" sz="1800" dirty="0" smtClean="0"/>
              <a:t> 50</a:t>
            </a:r>
            <a:r>
              <a:rPr lang="ko-KR" altLang="ko-KR" sz="1800" dirty="0"/>
              <a:t>번 부서의 최소 급여를 받는 사원 보다 많은 급여를 받는 사원의 정보를 사원번호</a:t>
            </a:r>
            <a:r>
              <a:rPr lang="en-US" altLang="ko-KR" sz="1800" dirty="0"/>
              <a:t>,</a:t>
            </a:r>
            <a:r>
              <a:rPr lang="ko-KR" altLang="ko-KR" sz="1800" dirty="0"/>
              <a:t>이름</a:t>
            </a:r>
            <a:r>
              <a:rPr lang="en-US" altLang="ko-KR" sz="1800" dirty="0"/>
              <a:t>,</a:t>
            </a:r>
            <a:r>
              <a:rPr lang="ko-KR" altLang="ko-KR" sz="1800" dirty="0"/>
              <a:t>업무</a:t>
            </a:r>
            <a:r>
              <a:rPr lang="en-US" altLang="ko-KR" sz="1800" dirty="0"/>
              <a:t>,</a:t>
            </a:r>
            <a:r>
              <a:rPr lang="ko-KR" altLang="ko-KR" sz="1800" dirty="0"/>
              <a:t>입사일자</a:t>
            </a:r>
            <a:r>
              <a:rPr lang="en-US" altLang="ko-KR" sz="1800" dirty="0"/>
              <a:t>,</a:t>
            </a:r>
            <a:r>
              <a:rPr lang="ko-KR" altLang="ko-KR" sz="1800" dirty="0"/>
              <a:t>급여</a:t>
            </a:r>
            <a:r>
              <a:rPr lang="en-US" altLang="ko-KR" sz="1800" dirty="0"/>
              <a:t>,</a:t>
            </a:r>
            <a:r>
              <a:rPr lang="ko-KR" altLang="ko-KR" sz="1800" dirty="0"/>
              <a:t>부서번호를 </a:t>
            </a:r>
            <a:r>
              <a:rPr lang="ko-KR" altLang="ko-KR" sz="1800" dirty="0" smtClean="0"/>
              <a:t>출력하라</a:t>
            </a:r>
            <a:r>
              <a:rPr lang="en-US" altLang="ko-KR" sz="1800" dirty="0"/>
              <a:t>. </a:t>
            </a:r>
            <a:r>
              <a:rPr lang="ko-KR" altLang="ko-KR" sz="1800" dirty="0"/>
              <a:t>단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50</a:t>
            </a:r>
            <a:r>
              <a:rPr lang="ko-KR" altLang="ko-KR" sz="1800" dirty="0"/>
              <a:t>번은 </a:t>
            </a:r>
            <a:r>
              <a:rPr lang="ko-KR" altLang="ko-KR" sz="1800" dirty="0" smtClean="0"/>
              <a:t>제외</a:t>
            </a:r>
            <a:endParaRPr lang="en-US" altLang="ko-KR" sz="1800" dirty="0" smtClean="0"/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SELECT EMPLOYEE_ID,LAST_NAME,JOB_ID,HIRE_DATE,SALARY</a:t>
            </a:r>
            <a:r>
              <a:rPr lang="en-US" altLang="ko-KR" sz="1800" dirty="0" smtClean="0">
                <a:solidFill>
                  <a:srgbClr val="0000FF"/>
                </a:solidFill>
              </a:rPr>
              <a:t>,</a:t>
            </a:r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	</a:t>
            </a:r>
            <a:r>
              <a:rPr lang="en-US" altLang="ko-KR" sz="1800" dirty="0" smtClean="0">
                <a:solidFill>
                  <a:srgbClr val="0000FF"/>
                </a:solidFill>
              </a:rPr>
              <a:t>DEPARTMENT_ID</a:t>
            </a:r>
            <a:endParaRPr lang="en-US" altLang="ko-KR" sz="1800" dirty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FROM EMPLOYEES</a:t>
            </a:r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WHERE DEPARTMENT_ID != 50 AND SALARY &gt; </a:t>
            </a:r>
            <a:r>
              <a:rPr lang="en-US" altLang="ko-KR" sz="1800" dirty="0" smtClean="0">
                <a:solidFill>
                  <a:srgbClr val="0000FF"/>
                </a:solidFill>
              </a:rPr>
              <a:t> </a:t>
            </a:r>
            <a:r>
              <a:rPr lang="en-US" altLang="ko-KR" sz="1800" dirty="0">
                <a:solidFill>
                  <a:srgbClr val="0000FF"/>
                </a:solidFill>
              </a:rPr>
              <a:t>(SELECT </a:t>
            </a:r>
            <a:r>
              <a:rPr lang="en-US" altLang="ko-KR" sz="1800" dirty="0" smtClean="0">
                <a:solidFill>
                  <a:srgbClr val="0000FF"/>
                </a:solidFill>
              </a:rPr>
              <a:t>MIN(SALARY)</a:t>
            </a:r>
            <a:endParaRPr lang="en-US" altLang="ko-KR" sz="1800" dirty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					FROM </a:t>
            </a:r>
            <a:r>
              <a:rPr lang="en-US" altLang="ko-KR" sz="1800" dirty="0">
                <a:solidFill>
                  <a:srgbClr val="0000FF"/>
                </a:solidFill>
              </a:rPr>
              <a:t>EMPLOYEES</a:t>
            </a:r>
          </a:p>
          <a:p>
            <a:pPr marL="109728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				WHERE </a:t>
            </a:r>
            <a:r>
              <a:rPr lang="en-US" altLang="ko-KR" sz="1800" dirty="0">
                <a:solidFill>
                  <a:srgbClr val="0000FF"/>
                </a:solidFill>
              </a:rPr>
              <a:t>DEPARTMENT_ID = 50);</a:t>
            </a:r>
            <a:endParaRPr lang="ko-KR" altLang="ko-KR" sz="1800" dirty="0">
              <a:solidFill>
                <a:srgbClr val="0000FF"/>
              </a:solidFill>
            </a:endParaRPr>
          </a:p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endParaRPr lang="ko-KR" altLang="ko-KR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422" y="4143380"/>
            <a:ext cx="5615186" cy="396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3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11) </a:t>
            </a:r>
            <a:r>
              <a:rPr lang="en-US" altLang="ko-KR" sz="1800" dirty="0"/>
              <a:t>EMPLOYEES </a:t>
            </a:r>
            <a:r>
              <a:rPr lang="ko-KR" altLang="ko-KR" sz="1800" dirty="0" smtClean="0"/>
              <a:t>테이블에서</a:t>
            </a:r>
            <a:r>
              <a:rPr lang="en-US" altLang="ko-KR" sz="1800" dirty="0" smtClean="0"/>
              <a:t> 50</a:t>
            </a:r>
            <a:r>
              <a:rPr lang="ko-KR" altLang="ko-KR" sz="1800" dirty="0"/>
              <a:t>번 부서의 최고 급여를 받는 사원 보다 </a:t>
            </a: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많은 </a:t>
            </a:r>
            <a:r>
              <a:rPr lang="ko-KR" altLang="ko-KR" sz="1800" dirty="0"/>
              <a:t>급여를 받는 사원의 정보를 사원번호</a:t>
            </a:r>
            <a:r>
              <a:rPr lang="en-US" altLang="ko-KR" sz="1800" dirty="0"/>
              <a:t>,</a:t>
            </a:r>
            <a:r>
              <a:rPr lang="ko-KR" altLang="ko-KR" sz="1800" dirty="0"/>
              <a:t>이름</a:t>
            </a:r>
            <a:r>
              <a:rPr lang="en-US" altLang="ko-KR" sz="1800" dirty="0"/>
              <a:t>,</a:t>
            </a:r>
            <a:r>
              <a:rPr lang="ko-KR" altLang="ko-KR" sz="1800" dirty="0"/>
              <a:t>업무</a:t>
            </a:r>
            <a:r>
              <a:rPr lang="en-US" altLang="ko-KR" sz="1800" dirty="0"/>
              <a:t>,</a:t>
            </a:r>
            <a:r>
              <a:rPr lang="ko-KR" altLang="ko-KR" sz="1800" dirty="0"/>
              <a:t>입사일자</a:t>
            </a:r>
            <a:r>
              <a:rPr lang="en-US" altLang="ko-KR" sz="1800" dirty="0"/>
              <a:t>,</a:t>
            </a:r>
            <a:r>
              <a:rPr lang="ko-KR" altLang="ko-KR" sz="1800" dirty="0"/>
              <a:t>급여</a:t>
            </a:r>
            <a:r>
              <a:rPr lang="en-US" altLang="ko-KR" sz="1800" dirty="0"/>
              <a:t>,</a:t>
            </a:r>
            <a:r>
              <a:rPr lang="ko-KR" altLang="ko-KR" sz="1800" dirty="0" smtClean="0"/>
              <a:t>부서번호를</a:t>
            </a: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출력하라</a:t>
            </a:r>
            <a:r>
              <a:rPr lang="en-US" altLang="ko-KR" sz="1800" dirty="0"/>
              <a:t>. </a:t>
            </a:r>
            <a:r>
              <a:rPr lang="ko-KR" altLang="ko-KR" sz="1800" dirty="0" smtClean="0"/>
              <a:t>단</a:t>
            </a:r>
            <a:r>
              <a:rPr lang="en-US" altLang="ko-KR" sz="1800" dirty="0" smtClean="0"/>
              <a:t>50</a:t>
            </a:r>
            <a:r>
              <a:rPr lang="ko-KR" altLang="ko-KR" sz="1800" dirty="0"/>
              <a:t>번은 </a:t>
            </a:r>
            <a:r>
              <a:rPr lang="ko-KR" altLang="ko-KR" sz="1800" dirty="0" smtClean="0"/>
              <a:t>제외</a:t>
            </a:r>
            <a:r>
              <a:rPr lang="en-US" altLang="ko-KR" sz="1800" dirty="0" smtClean="0"/>
              <a:t> </a:t>
            </a:r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SELECT EMPLOYEE_ID,LAST_NAME,JOB_ID,HIRE_DATE,SALARY</a:t>
            </a:r>
            <a:r>
              <a:rPr lang="en-US" altLang="ko-KR" sz="1800" dirty="0" smtClean="0">
                <a:solidFill>
                  <a:srgbClr val="0000FF"/>
                </a:solidFill>
              </a:rPr>
              <a:t>,</a:t>
            </a:r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	</a:t>
            </a:r>
            <a:r>
              <a:rPr lang="en-US" altLang="ko-KR" sz="1800" dirty="0" smtClean="0">
                <a:solidFill>
                  <a:srgbClr val="0000FF"/>
                </a:solidFill>
              </a:rPr>
              <a:t>DEPARTMENT_ID</a:t>
            </a:r>
            <a:endParaRPr lang="en-US" altLang="ko-KR" sz="1800" dirty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FROM EMPLOYEES</a:t>
            </a:r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WHERE DEPARTMENT_ID != 50 AND SALARY &gt; </a:t>
            </a:r>
            <a:r>
              <a:rPr lang="en-US" altLang="ko-KR" sz="1800" dirty="0" smtClean="0">
                <a:solidFill>
                  <a:srgbClr val="0000FF"/>
                </a:solidFill>
              </a:rPr>
              <a:t> </a:t>
            </a:r>
            <a:r>
              <a:rPr lang="en-US" altLang="ko-KR" sz="1800" dirty="0">
                <a:solidFill>
                  <a:srgbClr val="0000FF"/>
                </a:solidFill>
              </a:rPr>
              <a:t>(SELECT </a:t>
            </a:r>
            <a:r>
              <a:rPr lang="en-US" altLang="ko-KR" sz="1800" dirty="0" smtClean="0">
                <a:solidFill>
                  <a:srgbClr val="0000FF"/>
                </a:solidFill>
              </a:rPr>
              <a:t>MAX(SALARY)</a:t>
            </a:r>
            <a:endParaRPr lang="en-US" altLang="ko-KR" sz="1800" dirty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					FROM </a:t>
            </a:r>
            <a:r>
              <a:rPr lang="en-US" altLang="ko-KR" sz="1800" dirty="0">
                <a:solidFill>
                  <a:srgbClr val="0000FF"/>
                </a:solidFill>
              </a:rPr>
              <a:t>EMPLOYEES</a:t>
            </a:r>
          </a:p>
          <a:p>
            <a:pPr marL="109728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				WHERE </a:t>
            </a:r>
            <a:r>
              <a:rPr lang="en-US" altLang="ko-KR" sz="1800" dirty="0">
                <a:solidFill>
                  <a:srgbClr val="0000FF"/>
                </a:solidFill>
              </a:rPr>
              <a:t>DEPARTMENT_ID = 50);</a:t>
            </a:r>
            <a:endParaRPr lang="ko-KR" altLang="ko-KR" sz="1800" dirty="0">
              <a:solidFill>
                <a:srgbClr val="0000FF"/>
              </a:solidFill>
            </a:endParaRPr>
          </a:p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endParaRPr lang="ko-KR" altLang="ko-KR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30" y="4071942"/>
            <a:ext cx="5423123" cy="321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8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/>
          <p:cNvSpPr>
            <a:spLocks noGrp="1"/>
          </p:cNvSpPr>
          <p:nvPr/>
        </p:nvSpPr>
        <p:spPr>
          <a:xfrm>
            <a:off x="457200" y="380201"/>
            <a:ext cx="8229600" cy="6097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단일 행 다중 </a:t>
            </a:r>
            <a:r>
              <a:rPr lang="ko-KR" altLang="en-US" sz="1800" dirty="0" err="1" smtClean="0"/>
              <a:t>컬럼</a:t>
            </a:r>
            <a:r>
              <a:rPr lang="en-US" altLang="ko-KR" sz="1800" dirty="0" smtClean="0"/>
              <a:t>(SELECT</a:t>
            </a:r>
            <a:r>
              <a:rPr lang="ko-KR" altLang="en-US" sz="1800" dirty="0" smtClean="0"/>
              <a:t>문에서 사용 못함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START_DATE, END_DATE, JOB_ID, DEPARTMENT_ID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JOB_HISTORY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(EMPLOYEE_ID, START_DATE) = (SELECT EMPLOYEE_ID, HIRE_DATE FROM EMPLOYEES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                                    WHERE EMPLOYEE_ID = 102)</a:t>
            </a:r>
            <a:r>
              <a:rPr lang="en-US" altLang="ko-KR" sz="1800" dirty="0" smtClean="0"/>
              <a:t>;</a:t>
            </a:r>
          </a:p>
          <a:p>
            <a:pPr>
              <a:buNone/>
            </a:pPr>
            <a:r>
              <a:rPr lang="en-US" altLang="ko-KR" sz="1800" dirty="0" smtClean="0"/>
              <a:t>          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오류                                   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FIRST_NAME, JOB_ID,  </a:t>
            </a:r>
            <a:r>
              <a:rPr lang="en-US" altLang="ko-KR" sz="1800" dirty="0" smtClean="0">
                <a:solidFill>
                  <a:srgbClr val="FF0000"/>
                </a:solidFill>
              </a:rPr>
              <a:t>(SELECT EMPLOYEE_ID, HIRE_DATE FROM EMPLOYEES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                                           WHERE EMPLOYEE_ID = 102</a:t>
            </a: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4373</TotalTime>
  <Words>4479</Words>
  <Application>Microsoft Office PowerPoint</Application>
  <PresentationFormat>화면 슬라이드 쇼(4:3)</PresentationFormat>
  <Paragraphs>1116</Paragraphs>
  <Slides>89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89</vt:i4>
      </vt:variant>
    </vt:vector>
  </HeadingPairs>
  <TitlesOfParts>
    <vt:vector size="102" baseType="lpstr">
      <vt:lpstr>HY헤드라인M</vt:lpstr>
      <vt:lpstr>굴림</vt:lpstr>
      <vt:lpstr>돋움</vt:lpstr>
      <vt:lpstr>돋움체</vt:lpstr>
      <vt:lpstr>맑은 고딕</vt:lpstr>
      <vt:lpstr>Arial Black</vt:lpstr>
      <vt:lpstr>Lucida Sans Unicode</vt:lpstr>
      <vt:lpstr>Tahoma</vt:lpstr>
      <vt:lpstr>Verdana</vt:lpstr>
      <vt:lpstr>Wingdings</vt:lpstr>
      <vt:lpstr>Wingdings 2</vt:lpstr>
      <vt:lpstr>Wingdings 3</vt:lpstr>
      <vt:lpstr>광장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dbs</dc:creator>
  <cp:lastModifiedBy>user2</cp:lastModifiedBy>
  <cp:revision>140</cp:revision>
  <dcterms:created xsi:type="dcterms:W3CDTF">2015-05-26T03:02:29Z</dcterms:created>
  <dcterms:modified xsi:type="dcterms:W3CDTF">2017-12-27T08:40:15Z</dcterms:modified>
</cp:coreProperties>
</file>