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3" r:id="rId27"/>
    <p:sldId id="282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7" r:id="rId45"/>
    <p:sldId id="300" r:id="rId46"/>
    <p:sldId id="301" r:id="rId47"/>
    <p:sldId id="304" r:id="rId48"/>
    <p:sldId id="302" r:id="rId49"/>
    <p:sldId id="305" r:id="rId50"/>
    <p:sldId id="306" r:id="rId51"/>
    <p:sldId id="308" r:id="rId52"/>
    <p:sldId id="309" r:id="rId53"/>
    <p:sldId id="310" r:id="rId54"/>
    <p:sldId id="311" r:id="rId55"/>
    <p:sldId id="314" r:id="rId56"/>
    <p:sldId id="312" r:id="rId57"/>
    <p:sldId id="315" r:id="rId58"/>
    <p:sldId id="316" r:id="rId59"/>
    <p:sldId id="317" r:id="rId60"/>
    <p:sldId id="318" r:id="rId61"/>
    <p:sldId id="319" r:id="rId62"/>
    <p:sldId id="320" r:id="rId63"/>
    <p:sldId id="321" r:id="rId64"/>
    <p:sldId id="322" r:id="rId65"/>
    <p:sldId id="325" r:id="rId66"/>
    <p:sldId id="323" r:id="rId67"/>
    <p:sldId id="324" r:id="rId68"/>
    <p:sldId id="327" r:id="rId69"/>
    <p:sldId id="328" r:id="rId70"/>
    <p:sldId id="329" r:id="rId71"/>
    <p:sldId id="330" r:id="rId72"/>
    <p:sldId id="331" r:id="rId73"/>
    <p:sldId id="332" r:id="rId74"/>
    <p:sldId id="333" r:id="rId75"/>
    <p:sldId id="334" r:id="rId76"/>
    <p:sldId id="335" r:id="rId77"/>
    <p:sldId id="336" r:id="rId78"/>
    <p:sldId id="337" r:id="rId79"/>
    <p:sldId id="338" r:id="rId80"/>
    <p:sldId id="339" r:id="rId81"/>
    <p:sldId id="340" r:id="rId82"/>
    <p:sldId id="341" r:id="rId83"/>
    <p:sldId id="342" r:id="rId84"/>
    <p:sldId id="343" r:id="rId85"/>
    <p:sldId id="344" r:id="rId86"/>
    <p:sldId id="346" r:id="rId87"/>
    <p:sldId id="347" r:id="rId88"/>
    <p:sldId id="348" r:id="rId89"/>
    <p:sldId id="349" r:id="rId90"/>
    <p:sldId id="350" r:id="rId91"/>
    <p:sldId id="351" r:id="rId92"/>
    <p:sldId id="345" r:id="rId93"/>
    <p:sldId id="352" r:id="rId94"/>
    <p:sldId id="353" r:id="rId95"/>
    <p:sldId id="354" r:id="rId96"/>
    <p:sldId id="355" r:id="rId97"/>
    <p:sldId id="356" r:id="rId98"/>
    <p:sldId id="358" r:id="rId99"/>
    <p:sldId id="360" r:id="rId100"/>
    <p:sldId id="369" r:id="rId101"/>
    <p:sldId id="361" r:id="rId102"/>
    <p:sldId id="362" r:id="rId103"/>
    <p:sldId id="363" r:id="rId104"/>
    <p:sldId id="364" r:id="rId105"/>
    <p:sldId id="365" r:id="rId106"/>
    <p:sldId id="366" r:id="rId107"/>
    <p:sldId id="367" r:id="rId108"/>
    <p:sldId id="368" r:id="rId109"/>
    <p:sldId id="370" r:id="rId110"/>
    <p:sldId id="371" r:id="rId111"/>
    <p:sldId id="359" r:id="rId112"/>
    <p:sldId id="372" r:id="rId113"/>
    <p:sldId id="373" r:id="rId114"/>
    <p:sldId id="374" r:id="rId115"/>
    <p:sldId id="375" r:id="rId116"/>
    <p:sldId id="376" r:id="rId117"/>
    <p:sldId id="377" r:id="rId118"/>
    <p:sldId id="378" r:id="rId119"/>
    <p:sldId id="379" r:id="rId120"/>
    <p:sldId id="380" r:id="rId121"/>
    <p:sldId id="381" r:id="rId122"/>
    <p:sldId id="382" r:id="rId123"/>
    <p:sldId id="383" r:id="rId124"/>
    <p:sldId id="384" r:id="rId125"/>
    <p:sldId id="385" r:id="rId126"/>
    <p:sldId id="386" r:id="rId127"/>
    <p:sldId id="387" r:id="rId128"/>
    <p:sldId id="388" r:id="rId129"/>
    <p:sldId id="389" r:id="rId130"/>
    <p:sldId id="390" r:id="rId131"/>
    <p:sldId id="391" r:id="rId132"/>
    <p:sldId id="392" r:id="rId133"/>
    <p:sldId id="393" r:id="rId134"/>
    <p:sldId id="394" r:id="rId135"/>
    <p:sldId id="395" r:id="rId136"/>
    <p:sldId id="396" r:id="rId137"/>
    <p:sldId id="397" r:id="rId138"/>
    <p:sldId id="398" r:id="rId139"/>
    <p:sldId id="399" r:id="rId140"/>
    <p:sldId id="400" r:id="rId141"/>
    <p:sldId id="402" r:id="rId142"/>
    <p:sldId id="401" r:id="rId143"/>
    <p:sldId id="403" r:id="rId144"/>
    <p:sldId id="404" r:id="rId145"/>
    <p:sldId id="405" r:id="rId146"/>
    <p:sldId id="407" r:id="rId147"/>
    <p:sldId id="406" r:id="rId148"/>
    <p:sldId id="408" r:id="rId149"/>
    <p:sldId id="409" r:id="rId150"/>
    <p:sldId id="410" r:id="rId151"/>
    <p:sldId id="411" r:id="rId152"/>
    <p:sldId id="413" r:id="rId153"/>
    <p:sldId id="414" r:id="rId154"/>
    <p:sldId id="415" r:id="rId155"/>
    <p:sldId id="416" r:id="rId156"/>
    <p:sldId id="417" r:id="rId157"/>
    <p:sldId id="418" r:id="rId158"/>
    <p:sldId id="419" r:id="rId159"/>
    <p:sldId id="420" r:id="rId160"/>
    <p:sldId id="421" r:id="rId161"/>
    <p:sldId id="422" r:id="rId162"/>
    <p:sldId id="423" r:id="rId163"/>
    <p:sldId id="424" r:id="rId164"/>
    <p:sldId id="425" r:id="rId165"/>
    <p:sldId id="426" r:id="rId166"/>
    <p:sldId id="427" r:id="rId167"/>
    <p:sldId id="429" r:id="rId168"/>
    <p:sldId id="428" r:id="rId169"/>
    <p:sldId id="431" r:id="rId170"/>
    <p:sldId id="432" r:id="rId171"/>
    <p:sldId id="430" r:id="rId172"/>
    <p:sldId id="433" r:id="rId173"/>
    <p:sldId id="434" r:id="rId174"/>
    <p:sldId id="435" r:id="rId175"/>
    <p:sldId id="436" r:id="rId176"/>
    <p:sldId id="437" r:id="rId177"/>
    <p:sldId id="438" r:id="rId17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8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theme" Target="theme/theme1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tableStyles" Target="tableStyles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presProps" Target="presProp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viewProps" Target="viewProps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00D4652-4C72-4D32-BBE1-46E9845ABDCA}" type="datetimeFigureOut">
              <a:rPr lang="ko-KR" altLang="en-US" smtClean="0"/>
              <a:pPr/>
              <a:t>2017-04-25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2017-04-25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2017-04-25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2017-04-25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2017-04-25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2017-04-25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2017-04-25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2017-04-25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2017-04-25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00D4652-4C72-4D32-BBE1-46E9845ABDCA}" type="datetimeFigureOut">
              <a:rPr lang="ko-KR" altLang="en-US" smtClean="0"/>
              <a:pPr/>
              <a:t>2017-04-25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00D4652-4C72-4D32-BBE1-46E9845ABDCA}" type="datetimeFigureOut">
              <a:rPr lang="ko-KR" altLang="en-US" smtClean="0"/>
              <a:pPr/>
              <a:t>2017-04-25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00D4652-4C72-4D32-BBE1-46E9845ABDCA}" type="datetimeFigureOut">
              <a:rPr lang="ko-KR" altLang="en-US" smtClean="0"/>
              <a:pPr/>
              <a:t>2017-04-25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A86E297-C42A-481D-BF1B-18734EF189E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eg"/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http://cfile30.uf.tistory.com/image/193ED73D4D7F2CF7120CA3" TargetMode="External"/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e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atinLnBrk="0">
              <a:buFont typeface="Wingdings" pitchFamily="2" charset="2"/>
              <a:buChar char="v"/>
            </a:pPr>
            <a:r>
              <a:rPr lang="ko-KR" altLang="en-US" sz="2800" b="1" dirty="0" smtClean="0">
                <a:solidFill>
                  <a:srgbClr val="000000"/>
                </a:solidFill>
                <a:latin typeface="+mj-ea"/>
              </a:rPr>
              <a:t>테이블스페이스</a:t>
            </a:r>
            <a:endParaRPr lang="en-US" altLang="ko-KR" sz="2800" b="1" dirty="0" smtClean="0">
              <a:solidFill>
                <a:srgbClr val="000000"/>
              </a:solidFill>
              <a:latin typeface="+mj-ea"/>
            </a:endParaRPr>
          </a:p>
          <a:p>
            <a:pPr latinLnBrk="0">
              <a:buFont typeface="Wingdings" pitchFamily="2" charset="2"/>
              <a:buChar char="v"/>
            </a:pPr>
            <a:endParaRPr lang="en-US" altLang="ko-KR" sz="2800" b="1" dirty="0" smtClean="0">
              <a:solidFill>
                <a:srgbClr val="000000"/>
              </a:solidFill>
              <a:latin typeface="+mj-ea"/>
            </a:endParaRPr>
          </a:p>
          <a:p>
            <a:pPr latinLnBrk="0">
              <a:buFont typeface="Wingdings" pitchFamily="2" charset="2"/>
              <a:buChar char="v"/>
            </a:pPr>
            <a:r>
              <a:rPr lang="ko-KR" altLang="en-US" sz="2800" b="1" dirty="0" smtClean="0">
                <a:solidFill>
                  <a:srgbClr val="000000"/>
                </a:solidFill>
                <a:latin typeface="+mj-ea"/>
              </a:rPr>
              <a:t>테이블</a:t>
            </a:r>
          </a:p>
          <a:p>
            <a:pPr latinLnBrk="0">
              <a:buFont typeface="Wingdings" pitchFamily="2" charset="2"/>
              <a:buChar char="v"/>
            </a:pPr>
            <a:endParaRPr lang="en-US" altLang="ko-KR" sz="2800" b="1" dirty="0" smtClean="0">
              <a:solidFill>
                <a:srgbClr val="000000"/>
              </a:solidFill>
              <a:latin typeface="+mj-ea"/>
            </a:endParaRPr>
          </a:p>
          <a:p>
            <a:pPr latinLnBrk="0">
              <a:buFont typeface="Wingdings" pitchFamily="2" charset="2"/>
              <a:buChar char="v"/>
            </a:pPr>
            <a:r>
              <a:rPr lang="ko-KR" altLang="en-US" sz="2800" b="1" dirty="0" smtClean="0">
                <a:solidFill>
                  <a:srgbClr val="000000"/>
                </a:solidFill>
                <a:latin typeface="+mj-ea"/>
              </a:rPr>
              <a:t>테이블 </a:t>
            </a:r>
            <a:r>
              <a:rPr lang="ko-KR" altLang="en-US" sz="2800" b="1" dirty="0" err="1" smtClean="0">
                <a:solidFill>
                  <a:srgbClr val="000000"/>
                </a:solidFill>
                <a:latin typeface="+mj-ea"/>
              </a:rPr>
              <a:t>무결성</a:t>
            </a:r>
            <a:endParaRPr lang="en-US" altLang="ko-KR" sz="2800" b="1" dirty="0" smtClean="0">
              <a:solidFill>
                <a:srgbClr val="000000"/>
              </a:solidFill>
              <a:latin typeface="+mj-ea"/>
            </a:endParaRPr>
          </a:p>
          <a:p>
            <a:pPr latinLnBrk="0">
              <a:buFont typeface="Wingdings" pitchFamily="2" charset="2"/>
              <a:buChar char="v"/>
            </a:pPr>
            <a:endParaRPr lang="en-US" altLang="ko-KR" sz="2800" b="1" dirty="0" smtClean="0">
              <a:solidFill>
                <a:srgbClr val="000000"/>
              </a:solidFill>
              <a:latin typeface="+mj-ea"/>
            </a:endParaRPr>
          </a:p>
          <a:p>
            <a:pPr latinLnBrk="0">
              <a:buFont typeface="Wingdings" pitchFamily="2" charset="2"/>
              <a:buChar char="v"/>
            </a:pPr>
            <a:r>
              <a:rPr lang="ko-KR" altLang="en-US" sz="2800" b="1" dirty="0" smtClean="0">
                <a:solidFill>
                  <a:srgbClr val="000000"/>
                </a:solidFill>
                <a:latin typeface="+mj-ea"/>
              </a:rPr>
              <a:t>데이터 관리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i="1" dirty="0" smtClean="0">
                <a:solidFill>
                  <a:srgbClr val="1749D5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 Black" pitchFamily="34" charset="0"/>
                <a:ea typeface="HY헤드라인M" pitchFamily="18" charset="-127"/>
              </a:rPr>
              <a:t>INDEX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0034" y="1142984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확인을 클릭하면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다음과 같이 생성됩니다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4" name="그림 3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2819401"/>
            <a:ext cx="3360225" cy="1323979"/>
          </a:xfrm>
          <a:prstGeom prst="rect">
            <a:avLst/>
          </a:prstGeom>
        </p:spPr>
      </p:pic>
      <p:pic>
        <p:nvPicPr>
          <p:cNvPr id="5" name="그림 4" descr="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57620" y="2128853"/>
            <a:ext cx="4934413" cy="3371849"/>
          </a:xfrm>
          <a:prstGeom prst="rect">
            <a:avLst/>
          </a:prstGeom>
        </p:spPr>
      </p:pic>
      <p:sp>
        <p:nvSpPr>
          <p:cNvPr id="8" name="오른쪽 화살표 7"/>
          <p:cNvSpPr/>
          <p:nvPr/>
        </p:nvSpPr>
        <p:spPr>
          <a:xfrm>
            <a:off x="1580313" y="3777481"/>
            <a:ext cx="357190" cy="357190"/>
          </a:xfrm>
          <a:prstGeom prst="rightArrow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929058" y="3357562"/>
            <a:ext cx="1714512" cy="500066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기본 키 작동 중지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ALTER TABLE </a:t>
            </a:r>
            <a:r>
              <a:rPr lang="en-US" altLang="ko-KR" dirty="0" smtClean="0"/>
              <a:t>TEST_01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DISABLE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CONSTRAINT PK_TEST_01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기본 키 작동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ALTER TABLE </a:t>
            </a:r>
            <a:r>
              <a:rPr lang="en-US" altLang="ko-KR" dirty="0" smtClean="0"/>
              <a:t>TEST_01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ENABLE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CONSTRAINT PK_TEST_01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기본 키 작동 중지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ALTER TABLE </a:t>
            </a:r>
            <a:r>
              <a:rPr lang="en-US" altLang="ko-KR" dirty="0" smtClean="0"/>
              <a:t>TEST_01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DISABLE PRIMARY KEY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기본 키 작동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ALTER TABLE </a:t>
            </a:r>
            <a:r>
              <a:rPr lang="en-US" altLang="ko-KR" dirty="0" smtClean="0"/>
              <a:t>TEST_01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ENABLE PRIMARY KEY</a:t>
            </a:r>
            <a:r>
              <a:rPr lang="en-US" altLang="ko-KR" dirty="0" smtClean="0"/>
              <a:t>;</a:t>
            </a:r>
            <a:endParaRPr lang="en-US" altLang="ko-K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테이블 생성시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고유키 선언</a:t>
            </a:r>
          </a:p>
          <a:p>
            <a:r>
              <a:rPr lang="en-US" altLang="ko-KR" dirty="0" smtClean="0"/>
              <a:t>--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수준의 선언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잘못된 예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DROP TABLE </a:t>
            </a:r>
            <a:r>
              <a:rPr lang="en-US" altLang="ko-KR" dirty="0" smtClean="0"/>
              <a:t>TEST_01;</a:t>
            </a:r>
          </a:p>
          <a:p>
            <a:r>
              <a:rPr lang="en-US" altLang="ko-KR" dirty="0" smtClean="0"/>
              <a:t> 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 TABLE </a:t>
            </a:r>
            <a:r>
              <a:rPr lang="en-US" altLang="ko-KR" dirty="0" smtClean="0"/>
              <a:t>TEST_01 (</a:t>
            </a:r>
          </a:p>
          <a:p>
            <a:r>
              <a:rPr lang="en-US" altLang="ko-KR" dirty="0" smtClean="0"/>
              <a:t>  KEY_01 VARCHAR2(10) </a:t>
            </a:r>
            <a:r>
              <a:rPr lang="en-US" altLang="ko-KR" dirty="0" smtClean="0">
                <a:solidFill>
                  <a:srgbClr val="FF0000"/>
                </a:solidFill>
              </a:rPr>
              <a:t>CONSTRAINT UK_TEST_01 UNIQUE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  KEY_02 VARCHAR2(10) </a:t>
            </a:r>
            <a:r>
              <a:rPr lang="en-US" altLang="ko-KR" dirty="0" smtClean="0">
                <a:solidFill>
                  <a:srgbClr val="FF0000"/>
                </a:solidFill>
              </a:rPr>
              <a:t>CONSTRAINT UK_TEST_01 UNIQUE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  COL_01 VARCHAR2(100),</a:t>
            </a:r>
          </a:p>
          <a:p>
            <a:r>
              <a:rPr lang="en-US" altLang="ko-KR" dirty="0" smtClean="0"/>
              <a:t>  COL_02 VARCHAR2(100)</a:t>
            </a:r>
          </a:p>
          <a:p>
            <a:r>
              <a:rPr lang="en-US" altLang="ko-KR" dirty="0" smtClean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수준의 선언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정상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 TABLE </a:t>
            </a:r>
            <a:r>
              <a:rPr lang="en-US" altLang="ko-KR" dirty="0" smtClean="0"/>
              <a:t>TEST_01 (</a:t>
            </a:r>
          </a:p>
          <a:p>
            <a:r>
              <a:rPr lang="en-US" altLang="ko-KR" dirty="0" smtClean="0"/>
              <a:t>  KEY_01 VARCHAR2(10) </a:t>
            </a:r>
            <a:r>
              <a:rPr lang="en-US" altLang="ko-KR" dirty="0" smtClean="0">
                <a:solidFill>
                  <a:srgbClr val="FF0000"/>
                </a:solidFill>
              </a:rPr>
              <a:t>CONSTRAINT UK_TEST_01 UNIQUE USING INDEX TABLESPACE USERS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  KEY_02 VARCHAR2(10),</a:t>
            </a:r>
          </a:p>
          <a:p>
            <a:r>
              <a:rPr lang="en-US" altLang="ko-KR" dirty="0" smtClean="0"/>
              <a:t>  COL_01 VARCHAR2(100),</a:t>
            </a:r>
          </a:p>
          <a:p>
            <a:r>
              <a:rPr lang="en-US" altLang="ko-KR" dirty="0" smtClean="0"/>
              <a:t>  COL_02 VARCHAR2(100)</a:t>
            </a:r>
          </a:p>
          <a:p>
            <a:r>
              <a:rPr lang="en-US" altLang="ko-KR" dirty="0" smtClean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테이블 수준의 선언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DROP TABLE </a:t>
            </a:r>
            <a:r>
              <a:rPr lang="en-US" altLang="ko-KR" dirty="0" smtClean="0"/>
              <a:t>TEST_01;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 TABLE </a:t>
            </a:r>
            <a:r>
              <a:rPr lang="en-US" altLang="ko-KR" dirty="0" smtClean="0"/>
              <a:t>TEST_01 (</a:t>
            </a:r>
          </a:p>
          <a:p>
            <a:r>
              <a:rPr lang="en-US" altLang="ko-KR" dirty="0" smtClean="0"/>
              <a:t>  KEY_01 VARCHAR2(10),</a:t>
            </a:r>
          </a:p>
          <a:p>
            <a:r>
              <a:rPr lang="en-US" altLang="ko-KR" dirty="0" smtClean="0"/>
              <a:t>  KEY_02 VARCHAR2(10),</a:t>
            </a:r>
          </a:p>
          <a:p>
            <a:r>
              <a:rPr lang="en-US" altLang="ko-KR" dirty="0" smtClean="0"/>
              <a:t>  COL_01 VARCHAR2(100),</a:t>
            </a:r>
          </a:p>
          <a:p>
            <a:r>
              <a:rPr lang="en-US" altLang="ko-KR" dirty="0" smtClean="0"/>
              <a:t>  COL_02 VARCHAR2(100),</a:t>
            </a:r>
          </a:p>
          <a:p>
            <a:r>
              <a:rPr lang="en-US" altLang="ko-KR" dirty="0" smtClean="0"/>
              <a:t>  </a:t>
            </a:r>
            <a:r>
              <a:rPr lang="en-US" altLang="ko-KR" dirty="0" smtClean="0">
                <a:solidFill>
                  <a:srgbClr val="FF0000"/>
                </a:solidFill>
              </a:rPr>
              <a:t>CONSTRAINT UK_TEST_01 UNIQUE (KEY_01, KEY_02) USING INDEX TABLESPACE USERS</a:t>
            </a:r>
          </a:p>
          <a:p>
            <a:r>
              <a:rPr lang="en-US" altLang="ko-KR" dirty="0" smtClean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기존의 테이블에 고유키 선언</a:t>
            </a:r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테이블 삭제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DROP TABLE </a:t>
            </a:r>
            <a:r>
              <a:rPr lang="en-US" altLang="ko-KR" dirty="0" smtClean="0"/>
              <a:t>TEST_01;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테이블생성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 TABLE </a:t>
            </a:r>
            <a:r>
              <a:rPr lang="en-US" altLang="ko-KR" dirty="0" smtClean="0"/>
              <a:t>TEST_01 (</a:t>
            </a:r>
          </a:p>
          <a:p>
            <a:r>
              <a:rPr lang="en-US" altLang="ko-KR" dirty="0" smtClean="0"/>
              <a:t>  KEY_01 VARCHAR2(10),</a:t>
            </a:r>
          </a:p>
          <a:p>
            <a:r>
              <a:rPr lang="en-US" altLang="ko-KR" dirty="0" smtClean="0"/>
              <a:t>  KEY_02 VARCHAR2(10),</a:t>
            </a:r>
          </a:p>
          <a:p>
            <a:r>
              <a:rPr lang="en-US" altLang="ko-KR" dirty="0" smtClean="0"/>
              <a:t>  COL_01 VARCHAR2(100),</a:t>
            </a:r>
          </a:p>
          <a:p>
            <a:r>
              <a:rPr lang="en-US" altLang="ko-KR" dirty="0" smtClean="0"/>
              <a:t>  COL_02 VARCHAR2(100)</a:t>
            </a:r>
          </a:p>
          <a:p>
            <a:r>
              <a:rPr lang="en-US" altLang="ko-KR" dirty="0" smtClean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 </a:t>
            </a:r>
            <a:r>
              <a:rPr lang="ko-KR" altLang="en-US" dirty="0" smtClean="0"/>
              <a:t>고유키 선언</a:t>
            </a:r>
            <a:r>
              <a:rPr lang="en-US" altLang="ko-KR" dirty="0" smtClean="0"/>
              <a:t>-</a:t>
            </a:r>
            <a:r>
              <a:rPr lang="ko-KR" altLang="en-US" dirty="0" smtClean="0"/>
              <a:t>테이블 별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ALTER TABLE </a:t>
            </a:r>
            <a:r>
              <a:rPr lang="en-US" altLang="ko-KR" dirty="0" smtClean="0"/>
              <a:t>TEST_01</a:t>
            </a:r>
          </a:p>
          <a:p>
            <a:r>
              <a:rPr lang="en-US" altLang="ko-KR" dirty="0" smtClean="0"/>
              <a:t>ADD ( </a:t>
            </a:r>
            <a:r>
              <a:rPr lang="en-US" altLang="ko-KR" dirty="0" smtClean="0">
                <a:solidFill>
                  <a:srgbClr val="FF0000"/>
                </a:solidFill>
              </a:rPr>
              <a:t>CONSTRAINT UK_TEST_01 UNIQUE (KEY_01, KEY_02) USING INDEX TABLESPACE USERS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      </a:t>
            </a:r>
            <a:r>
              <a:rPr lang="en-US" altLang="ko-KR" dirty="0" smtClean="0">
                <a:solidFill>
                  <a:srgbClr val="FF0000"/>
                </a:solidFill>
              </a:rPr>
              <a:t>CONSTRAINT UK_TEST_02 UNIQUE (KEY_01) USING INDEX TABLESPACE USERS 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 </a:t>
            </a:r>
            <a:r>
              <a:rPr lang="ko-KR" altLang="en-US" dirty="0" smtClean="0"/>
              <a:t>고유키 삭제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ALTER TABLE </a:t>
            </a:r>
            <a:r>
              <a:rPr lang="en-US" altLang="ko-KR" dirty="0" smtClean="0"/>
              <a:t>TEST_01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DROP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CONSTRAINT UK_TEST_01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DROP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CONSTRAINT UK_TEST_02</a:t>
            </a:r>
            <a:r>
              <a:rPr lang="en-US" altLang="ko-KR" dirty="0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고유키 선언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별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ALTER TABLE </a:t>
            </a:r>
            <a:r>
              <a:rPr lang="en-US" altLang="ko-KR" dirty="0" smtClean="0"/>
              <a:t>TEST_01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MODIFY</a:t>
            </a:r>
            <a:r>
              <a:rPr lang="en-US" altLang="ko-KR" dirty="0" smtClean="0"/>
              <a:t> KEY_01 VARCHAR2(10)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CONSTRAINT UK_TEST_01 UNIQUE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USING INDEX TABLESPACE USERS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또 다른 고유키 삭제 방법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ALTER TABLE </a:t>
            </a:r>
            <a:r>
              <a:rPr lang="en-US" altLang="ko-KR" dirty="0" smtClean="0"/>
              <a:t>TEST_01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DROP UNIQUE (KEY_01)</a:t>
            </a:r>
            <a:r>
              <a:rPr lang="en-US" altLang="ko-KR" dirty="0" smtClean="0"/>
              <a:t>;</a:t>
            </a:r>
          </a:p>
          <a:p>
            <a:r>
              <a:rPr lang="en-US" altLang="ko-KR" dirty="0" smtClean="0"/>
              <a:t>-- Primary key</a:t>
            </a:r>
            <a:r>
              <a:rPr lang="ko-KR" altLang="en-US" dirty="0" smtClean="0"/>
              <a:t>와 다르게 </a:t>
            </a:r>
            <a:r>
              <a:rPr lang="en-US" altLang="ko-KR" dirty="0" smtClean="0"/>
              <a:t>Key</a:t>
            </a:r>
            <a:r>
              <a:rPr lang="ko-KR" altLang="en-US" dirty="0" smtClean="0"/>
              <a:t>이름을 명확히 지정해야 한다 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INSERT INTO TEST_01 (KEY_01, KEY_02, COL_01, COL_02)</a:t>
            </a:r>
          </a:p>
          <a:p>
            <a:r>
              <a:rPr lang="en-US" altLang="ko-KR" dirty="0" smtClean="0"/>
              <a:t>VALUES (</a:t>
            </a:r>
            <a:r>
              <a:rPr lang="en-US" altLang="ko-KR" dirty="0" smtClean="0">
                <a:solidFill>
                  <a:srgbClr val="FF0000"/>
                </a:solidFill>
              </a:rPr>
              <a:t>'AAA', '001', 'A', 'B'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INSERT INTO TEST_01 (KEY_01, KEY_02, COL_01, COL_02)</a:t>
            </a:r>
          </a:p>
          <a:p>
            <a:r>
              <a:rPr lang="en-US" altLang="ko-KR" dirty="0" smtClean="0"/>
              <a:t>VALUES (</a:t>
            </a:r>
            <a:r>
              <a:rPr lang="en-US" altLang="ko-KR" dirty="0" smtClean="0">
                <a:solidFill>
                  <a:srgbClr val="FF0000"/>
                </a:solidFill>
              </a:rPr>
              <a:t>'AAA', '002', 'A', 'B'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INSERT INTO TEST_01 (KEY_01, KEY_02, COL_01, COL_02)</a:t>
            </a:r>
          </a:p>
          <a:p>
            <a:r>
              <a:rPr lang="en-US" altLang="ko-KR" dirty="0" smtClean="0"/>
              <a:t>VALUES (</a:t>
            </a:r>
            <a:r>
              <a:rPr lang="en-US" altLang="ko-KR" dirty="0" smtClean="0">
                <a:solidFill>
                  <a:srgbClr val="FF0000"/>
                </a:solidFill>
              </a:rPr>
              <a:t>'AAA', '', 'A', 'B'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INSERT INTO TEST_01 (KEY_01, KEY_02, COL_01, COL_02)</a:t>
            </a:r>
          </a:p>
          <a:p>
            <a:r>
              <a:rPr lang="en-US" altLang="ko-KR" dirty="0" smtClean="0"/>
              <a:t>VALUES (</a:t>
            </a:r>
            <a:r>
              <a:rPr lang="en-US" altLang="ko-KR" dirty="0" smtClean="0">
                <a:solidFill>
                  <a:srgbClr val="FF0000"/>
                </a:solidFill>
              </a:rPr>
              <a:t>'BBB', '001', 'A', 'B'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INSERT INTO TEST_01 (KEY_01, KEY_02, COL_01, COL_02)</a:t>
            </a:r>
          </a:p>
          <a:p>
            <a:r>
              <a:rPr lang="en-US" altLang="ko-KR" dirty="0" smtClean="0"/>
              <a:t>VALUES (</a:t>
            </a:r>
            <a:r>
              <a:rPr lang="en-US" altLang="ko-KR" dirty="0" smtClean="0">
                <a:solidFill>
                  <a:srgbClr val="FF0000"/>
                </a:solidFill>
              </a:rPr>
              <a:t>'BBB', '002', 'A', 'B'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INSERT INTO TEST_01 (KEY_01, KEY_02, COL_01, COL_02)</a:t>
            </a:r>
          </a:p>
          <a:p>
            <a:r>
              <a:rPr lang="en-US" altLang="ko-KR" dirty="0" smtClean="0"/>
              <a:t>VALUES (</a:t>
            </a:r>
            <a:r>
              <a:rPr lang="en-US" altLang="ko-KR" dirty="0" smtClean="0">
                <a:solidFill>
                  <a:srgbClr val="FF0000"/>
                </a:solidFill>
              </a:rPr>
              <a:t>'BBB', '', 'A', 'B'</a:t>
            </a:r>
            <a:r>
              <a:rPr lang="en-US" altLang="ko-KR" dirty="0" smtClean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ALTER TABLE TEST_01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ADD </a:t>
            </a:r>
          </a:p>
          <a:p>
            <a:r>
              <a:rPr lang="en-US" altLang="ko-KR" dirty="0" smtClean="0"/>
              <a:t>CONSTRAINT </a:t>
            </a:r>
            <a:r>
              <a:rPr lang="en-US" altLang="ko-KR" dirty="0" smtClean="0">
                <a:solidFill>
                  <a:srgbClr val="FF0000"/>
                </a:solidFill>
              </a:rPr>
              <a:t>UK_TEST_01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UNIQUE (KEY_01, KEY_02) </a:t>
            </a:r>
          </a:p>
          <a:p>
            <a:r>
              <a:rPr lang="en-US" altLang="ko-KR" dirty="0" smtClean="0"/>
              <a:t>USING INDEX TABLESPACE USERS;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INSERT INTO TEST_01 (KEY_01, KEY_02, COL_01, COL_02)</a:t>
            </a:r>
          </a:p>
          <a:p>
            <a:r>
              <a:rPr lang="en-US" altLang="ko-KR" dirty="0" smtClean="0"/>
              <a:t>VALUES (</a:t>
            </a:r>
            <a:r>
              <a:rPr lang="en-US" altLang="ko-KR" dirty="0" smtClean="0">
                <a:solidFill>
                  <a:srgbClr val="FF0000"/>
                </a:solidFill>
              </a:rPr>
              <a:t>'', 'A', 'C', 'C'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INSERT INTO TEST_01 (KEY_01, KEY_02, COL_01, COL_02)</a:t>
            </a:r>
          </a:p>
          <a:p>
            <a:r>
              <a:rPr lang="en-US" altLang="ko-KR" dirty="0" smtClean="0"/>
              <a:t>VALUES (</a:t>
            </a:r>
            <a:r>
              <a:rPr lang="en-US" altLang="ko-KR" dirty="0" smtClean="0">
                <a:solidFill>
                  <a:srgbClr val="FF0000"/>
                </a:solidFill>
              </a:rPr>
              <a:t>'', 'A', 'D', 'D'</a:t>
            </a:r>
            <a:r>
              <a:rPr lang="en-US" altLang="ko-KR" dirty="0" smtClean="0"/>
              <a:t>);	</a:t>
            </a:r>
          </a:p>
          <a:p>
            <a:r>
              <a:rPr lang="en-US" altLang="ko-KR" dirty="0" smtClean="0"/>
              <a:t>-- </a:t>
            </a:r>
            <a:r>
              <a:rPr lang="ko-KR" altLang="en-US" dirty="0" smtClean="0"/>
              <a:t>고유키는 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값은 허용하지만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중복 값은 허용하지 않으므로 에러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COMMIT;</a:t>
            </a:r>
            <a:endParaRPr lang="en-US" altLang="ko-K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고유키 작동 중지</a:t>
            </a:r>
          </a:p>
          <a:p>
            <a:r>
              <a:rPr lang="en-US" altLang="ko-KR" dirty="0" smtClean="0"/>
              <a:t>ALTER TABLE TEST_01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DISABLE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CONSTRAINT </a:t>
            </a:r>
            <a:r>
              <a:rPr lang="en-US" altLang="ko-KR" dirty="0" smtClean="0">
                <a:solidFill>
                  <a:srgbClr val="FF0000"/>
                </a:solidFill>
              </a:rPr>
              <a:t>UK_TEST_01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INSERT INTO TEST_01 (KEY_01, KEY_02, COL_01, COL_02)</a:t>
            </a:r>
          </a:p>
          <a:p>
            <a:r>
              <a:rPr lang="en-US" altLang="ko-KR" dirty="0" smtClean="0"/>
              <a:t>VALUES ('AAA', '001', </a:t>
            </a:r>
            <a:r>
              <a:rPr lang="en-US" altLang="ko-KR" dirty="0" smtClean="0">
                <a:solidFill>
                  <a:srgbClr val="FF0000"/>
                </a:solidFill>
              </a:rPr>
              <a:t>'C', 'C'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-- </a:t>
            </a:r>
            <a:r>
              <a:rPr lang="ko-KR" altLang="en-US" dirty="0" smtClean="0"/>
              <a:t>고유키가 동작하지 않으므로 중복 키 값이 들어가도 문제가 발생되지 않음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ROLLBACK; -- </a:t>
            </a:r>
            <a:r>
              <a:rPr lang="ko-KR" altLang="en-US" dirty="0" smtClean="0"/>
              <a:t>코드를 되돌린다</a:t>
            </a:r>
            <a:endParaRPr lang="en-US" altLang="ko-K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0034" y="1142984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5. system/</a:t>
            </a:r>
            <a:r>
              <a:rPr lang="ko-KR" altLang="en-US" dirty="0" smtClean="0"/>
              <a:t>저장영역</a:t>
            </a:r>
            <a:r>
              <a:rPr lang="en-US" altLang="ko-KR" dirty="0" smtClean="0"/>
              <a:t>/</a:t>
            </a:r>
            <a:r>
              <a:rPr lang="ko-KR" altLang="en-US" dirty="0" smtClean="0"/>
              <a:t>테이블스페이스를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클릭합니다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0" name="그림 9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43174" y="1732868"/>
            <a:ext cx="3943361" cy="44583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고유키 작동</a:t>
            </a:r>
          </a:p>
          <a:p>
            <a:r>
              <a:rPr lang="en-US" altLang="ko-KR" dirty="0" smtClean="0"/>
              <a:t>ALTER TABLE TEST_01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ENABLE </a:t>
            </a:r>
          </a:p>
          <a:p>
            <a:r>
              <a:rPr lang="en-US" altLang="ko-KR" dirty="0" smtClean="0"/>
              <a:t>CONSTRAINT </a:t>
            </a:r>
            <a:r>
              <a:rPr lang="en-US" altLang="ko-KR" dirty="0" smtClean="0">
                <a:solidFill>
                  <a:srgbClr val="FF0000"/>
                </a:solidFill>
              </a:rPr>
              <a:t>UK_TEST_01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고유키 작동 중지</a:t>
            </a:r>
          </a:p>
          <a:p>
            <a:r>
              <a:rPr lang="en-US" altLang="ko-KR" dirty="0" smtClean="0"/>
              <a:t>ALTER TABLE TEST_01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DISABLE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UNIQUE(KEY_01, KEY_02)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고유키 작동</a:t>
            </a:r>
          </a:p>
          <a:p>
            <a:r>
              <a:rPr lang="en-US" altLang="ko-KR" dirty="0" smtClean="0"/>
              <a:t>ALTER TABLE TEST_01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ENABLE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UNIQUE(KEY_01, KEY_02)</a:t>
            </a:r>
            <a:r>
              <a:rPr lang="en-US" altLang="ko-KR" dirty="0" smtClean="0"/>
              <a:t>;</a:t>
            </a:r>
            <a:endParaRPr lang="en-US" altLang="ko-K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체크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(CHECK)</a:t>
            </a: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테이블의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컬럼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값에 대해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무결성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보장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-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한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컬럼이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여러 개의 체크 조건을 가질 수 있음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 (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동일조건 포함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)</a:t>
            </a:r>
          </a:p>
          <a:p>
            <a:pPr marL="0" indent="0"/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-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데이터의 값의 범위나 특정 값 지정이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가능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-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체크의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조건절은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반드시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TRUE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나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FALSE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값으로 결과 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반환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-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체크의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조건절에서는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서브쿼리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,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시퀀스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, SYSDATE, UID,</a:t>
            </a: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 USER, USERENV, LEVEL, ROWNUM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등은 포함 불가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5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6.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도메인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무결성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체크</a:t>
            </a:r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테이블생성시 </a:t>
            </a:r>
            <a:r>
              <a:rPr lang="en-US" altLang="ko-KR" dirty="0" smtClean="0"/>
              <a:t>-</a:t>
            </a:r>
            <a:r>
              <a:rPr lang="ko-KR" altLang="en-US" dirty="0" smtClean="0"/>
              <a:t>체크를 생성</a:t>
            </a:r>
          </a:p>
          <a:p>
            <a:r>
              <a:rPr lang="en-US" altLang="ko-KR" dirty="0" smtClean="0"/>
              <a:t>DROP TABLE TEST_01;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CREATE TABLE TEST_01 (</a:t>
            </a:r>
          </a:p>
          <a:p>
            <a:r>
              <a:rPr lang="en-US" altLang="ko-KR" dirty="0" smtClean="0"/>
              <a:t>  KEY_01 VARCHAR2(10),</a:t>
            </a:r>
          </a:p>
          <a:p>
            <a:r>
              <a:rPr lang="en-US" altLang="ko-KR" dirty="0" smtClean="0"/>
              <a:t>  KEY_02 VARCHAR2(10),</a:t>
            </a:r>
          </a:p>
          <a:p>
            <a:r>
              <a:rPr lang="en-US" altLang="ko-KR" dirty="0" smtClean="0"/>
              <a:t>  </a:t>
            </a:r>
            <a:r>
              <a:rPr lang="en-US" altLang="ko-KR" dirty="0" smtClean="0">
                <a:solidFill>
                  <a:srgbClr val="FF0000"/>
                </a:solidFill>
              </a:rPr>
              <a:t>COL_01</a:t>
            </a:r>
            <a:r>
              <a:rPr lang="en-US" altLang="ko-KR" dirty="0" smtClean="0"/>
              <a:t> VARCHAR2(100),</a:t>
            </a:r>
          </a:p>
          <a:p>
            <a:r>
              <a:rPr lang="en-US" altLang="ko-KR" dirty="0" smtClean="0"/>
              <a:t>  </a:t>
            </a:r>
            <a:r>
              <a:rPr lang="en-US" altLang="ko-KR" dirty="0" smtClean="0">
                <a:solidFill>
                  <a:srgbClr val="FF0000"/>
                </a:solidFill>
              </a:rPr>
              <a:t>COL_02</a:t>
            </a:r>
            <a:r>
              <a:rPr lang="en-US" altLang="ko-KR" dirty="0" smtClean="0"/>
              <a:t> NUMBER,</a:t>
            </a:r>
          </a:p>
          <a:p>
            <a:r>
              <a:rPr lang="en-US" altLang="ko-KR" dirty="0" smtClean="0"/>
              <a:t>  CONSTRAINT </a:t>
            </a:r>
            <a:r>
              <a:rPr lang="en-US" altLang="ko-KR" dirty="0" smtClean="0">
                <a:solidFill>
                  <a:srgbClr val="FF0000"/>
                </a:solidFill>
              </a:rPr>
              <a:t>CHK_TEST_01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CHECK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(COL_01 IN ('</a:t>
            </a:r>
            <a:r>
              <a:rPr lang="ko-KR" altLang="en-US" dirty="0" smtClean="0">
                <a:solidFill>
                  <a:srgbClr val="FF0000"/>
                </a:solidFill>
              </a:rPr>
              <a:t>남자</a:t>
            </a:r>
            <a:r>
              <a:rPr lang="en-US" altLang="ko-KR" dirty="0" smtClean="0">
                <a:solidFill>
                  <a:srgbClr val="FF0000"/>
                </a:solidFill>
              </a:rPr>
              <a:t>', '</a:t>
            </a:r>
            <a:r>
              <a:rPr lang="ko-KR" altLang="en-US" dirty="0" smtClean="0">
                <a:solidFill>
                  <a:srgbClr val="FF0000"/>
                </a:solidFill>
              </a:rPr>
              <a:t>여자</a:t>
            </a:r>
            <a:r>
              <a:rPr lang="en-US" altLang="ko-KR" dirty="0" smtClean="0">
                <a:solidFill>
                  <a:srgbClr val="FF0000"/>
                </a:solidFill>
              </a:rPr>
              <a:t>', '</a:t>
            </a:r>
            <a:r>
              <a:rPr lang="ko-KR" altLang="en-US" dirty="0" smtClean="0">
                <a:solidFill>
                  <a:srgbClr val="FF0000"/>
                </a:solidFill>
              </a:rPr>
              <a:t>기타</a:t>
            </a:r>
            <a:r>
              <a:rPr lang="en-US" altLang="ko-KR" dirty="0" smtClean="0">
                <a:solidFill>
                  <a:srgbClr val="FF0000"/>
                </a:solidFill>
              </a:rPr>
              <a:t>'))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  CONSTRAINT </a:t>
            </a:r>
            <a:r>
              <a:rPr lang="en-US" altLang="ko-KR" dirty="0" smtClean="0">
                <a:solidFill>
                  <a:srgbClr val="FF0000"/>
                </a:solidFill>
              </a:rPr>
              <a:t>CHK_TEST_02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CHECK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(COL_02 &gt;= 1 AND COL_02 &lt;= 999)</a:t>
            </a:r>
          </a:p>
          <a:p>
            <a:r>
              <a:rPr lang="en-US" altLang="ko-KR" dirty="0" smtClean="0"/>
              <a:t>);</a:t>
            </a:r>
            <a:endParaRPr lang="en-US" altLang="ko-K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INTO </a:t>
            </a:r>
            <a:r>
              <a:rPr lang="en-US" altLang="ko-KR" dirty="0" smtClean="0"/>
              <a:t>TEST_01 (KEY_01, KEY_02, COL_01, COL_02)</a:t>
            </a:r>
          </a:p>
          <a:p>
            <a:r>
              <a:rPr lang="en-US" altLang="ko-KR" dirty="0" smtClean="0"/>
              <a:t>VALUES ('AAA', '001', '', 0);	</a:t>
            </a:r>
          </a:p>
          <a:p>
            <a:r>
              <a:rPr lang="en-US" altLang="ko-KR" dirty="0" smtClean="0"/>
              <a:t>-- 0</a:t>
            </a:r>
            <a:r>
              <a:rPr lang="ko-KR" altLang="en-US" dirty="0" smtClean="0"/>
              <a:t>이므로 조건이 맞지 않아서 에러 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INTO </a:t>
            </a:r>
            <a:r>
              <a:rPr lang="en-US" altLang="ko-KR" dirty="0" smtClean="0"/>
              <a:t>TEST_01 (KEY_01, KEY_02, COL_01, COL_02)</a:t>
            </a:r>
          </a:p>
          <a:p>
            <a:r>
              <a:rPr lang="en-US" altLang="ko-KR" dirty="0" smtClean="0"/>
              <a:t>VALUES ('AAA', '001', </a:t>
            </a:r>
            <a:r>
              <a:rPr lang="en-US" altLang="ko-KR" dirty="0" smtClean="0">
                <a:solidFill>
                  <a:srgbClr val="FF0000"/>
                </a:solidFill>
              </a:rPr>
              <a:t>''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FF0000"/>
                </a:solidFill>
              </a:rPr>
              <a:t>3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-- null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3</a:t>
            </a:r>
            <a:r>
              <a:rPr lang="ko-KR" altLang="en-US" dirty="0" smtClean="0"/>
              <a:t>이 들어 감으로 정상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INTO </a:t>
            </a:r>
            <a:r>
              <a:rPr lang="en-US" altLang="ko-KR" dirty="0" smtClean="0"/>
              <a:t>TEST_01 (KEY_01, KEY_02, COL_01, COL_02)</a:t>
            </a:r>
          </a:p>
          <a:p>
            <a:r>
              <a:rPr lang="en-US" altLang="ko-KR" dirty="0" smtClean="0"/>
              <a:t>VALUES ('AAA', '001', </a:t>
            </a:r>
            <a:r>
              <a:rPr lang="en-US" altLang="ko-KR" dirty="0" smtClean="0">
                <a:solidFill>
                  <a:srgbClr val="FF0000"/>
                </a:solidFill>
              </a:rPr>
              <a:t>'TEST'</a:t>
            </a:r>
            <a:r>
              <a:rPr lang="en-US" altLang="ko-KR" dirty="0" smtClean="0"/>
              <a:t>, 3);</a:t>
            </a:r>
          </a:p>
          <a:p>
            <a:r>
              <a:rPr lang="en-US" altLang="ko-KR" dirty="0" smtClean="0"/>
              <a:t>-- TEST</a:t>
            </a:r>
            <a:r>
              <a:rPr lang="ko-KR" altLang="en-US" dirty="0" smtClean="0"/>
              <a:t>라는 문자열이 들어 감으로 에러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SELECT *</a:t>
            </a:r>
          </a:p>
          <a:p>
            <a:r>
              <a:rPr lang="en-US" altLang="ko-KR" dirty="0" smtClean="0"/>
              <a:t>FROM TEST_01;</a:t>
            </a:r>
            <a:endParaRPr lang="en-US" altLang="ko-K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기존테이블에 체크를 생성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DROP TABLE </a:t>
            </a:r>
            <a:r>
              <a:rPr lang="en-US" altLang="ko-KR" dirty="0" smtClean="0"/>
              <a:t>TEST_01;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 TABLE </a:t>
            </a:r>
            <a:r>
              <a:rPr lang="en-US" altLang="ko-KR" dirty="0" smtClean="0"/>
              <a:t>TEST_01 (</a:t>
            </a:r>
          </a:p>
          <a:p>
            <a:r>
              <a:rPr lang="en-US" altLang="ko-KR" dirty="0" smtClean="0"/>
              <a:t>  KEY_01 VARCHAR2(10),</a:t>
            </a:r>
          </a:p>
          <a:p>
            <a:r>
              <a:rPr lang="en-US" altLang="ko-KR" dirty="0" smtClean="0"/>
              <a:t>  KEY_02 VARCHAR2(10),</a:t>
            </a:r>
          </a:p>
          <a:p>
            <a:r>
              <a:rPr lang="en-US" altLang="ko-KR" dirty="0" smtClean="0"/>
              <a:t>  COL_01 VARCHAR2(100),</a:t>
            </a:r>
          </a:p>
          <a:p>
            <a:r>
              <a:rPr lang="en-US" altLang="ko-KR" dirty="0" smtClean="0"/>
              <a:t>  COL_02 NUMBER</a:t>
            </a:r>
          </a:p>
          <a:p>
            <a:r>
              <a:rPr lang="en-US" altLang="ko-KR" dirty="0" smtClean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ALTER TABLE </a:t>
            </a:r>
            <a:r>
              <a:rPr lang="en-US" altLang="ko-KR" dirty="0" smtClean="0"/>
              <a:t>TEST_01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ADD</a:t>
            </a:r>
            <a:r>
              <a:rPr lang="en-US" altLang="ko-KR" dirty="0" smtClean="0"/>
              <a:t> (</a:t>
            </a:r>
            <a:r>
              <a:rPr lang="en-US" altLang="ko-KR" dirty="0" smtClean="0">
                <a:solidFill>
                  <a:srgbClr val="FF0000"/>
                </a:solidFill>
              </a:rPr>
              <a:t>CONSTRAINT CHK_TEST_01_1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	CHECK (COL_01 IN ('</a:t>
            </a:r>
            <a:r>
              <a:rPr lang="ko-KR" altLang="en-US" dirty="0" smtClean="0">
                <a:solidFill>
                  <a:srgbClr val="FF0000"/>
                </a:solidFill>
              </a:rPr>
              <a:t>남자</a:t>
            </a:r>
            <a:r>
              <a:rPr lang="en-US" altLang="ko-KR" dirty="0" smtClean="0">
                <a:solidFill>
                  <a:srgbClr val="FF0000"/>
                </a:solidFill>
              </a:rPr>
              <a:t>', '</a:t>
            </a:r>
            <a:r>
              <a:rPr lang="ko-KR" altLang="en-US" dirty="0" smtClean="0">
                <a:solidFill>
                  <a:srgbClr val="FF0000"/>
                </a:solidFill>
              </a:rPr>
              <a:t>여자</a:t>
            </a:r>
            <a:r>
              <a:rPr lang="en-US" altLang="ko-KR" dirty="0" smtClean="0">
                <a:solidFill>
                  <a:srgbClr val="FF0000"/>
                </a:solidFill>
              </a:rPr>
              <a:t>', '</a:t>
            </a:r>
            <a:r>
              <a:rPr lang="ko-KR" altLang="en-US" dirty="0" smtClean="0">
                <a:solidFill>
                  <a:srgbClr val="FF0000"/>
                </a:solidFill>
              </a:rPr>
              <a:t>기타</a:t>
            </a:r>
            <a:r>
              <a:rPr lang="en-US" altLang="ko-KR" dirty="0" smtClean="0">
                <a:solidFill>
                  <a:srgbClr val="FF0000"/>
                </a:solidFill>
              </a:rPr>
              <a:t>'))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     </a:t>
            </a:r>
            <a:r>
              <a:rPr lang="en-US" altLang="ko-KR" dirty="0" smtClean="0">
                <a:solidFill>
                  <a:srgbClr val="FF0000"/>
                </a:solidFill>
              </a:rPr>
              <a:t>CONSTRAINT CHK_TEST_01_2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	CHECK (COL_02 &gt;= 1 AND COL_02 &lt;= 999)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     </a:t>
            </a:r>
            <a:r>
              <a:rPr lang="en-US" altLang="ko-KR" dirty="0" smtClean="0">
                <a:solidFill>
                  <a:srgbClr val="FF0000"/>
                </a:solidFill>
              </a:rPr>
              <a:t>CONSTRAINT CHK_TEST_01_3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	CHECK (COL_01 IN ('</a:t>
            </a:r>
            <a:r>
              <a:rPr lang="ko-KR" altLang="en-US" dirty="0" smtClean="0">
                <a:solidFill>
                  <a:srgbClr val="FF0000"/>
                </a:solidFill>
              </a:rPr>
              <a:t>남자</a:t>
            </a:r>
            <a:r>
              <a:rPr lang="en-US" altLang="ko-KR" dirty="0" smtClean="0">
                <a:solidFill>
                  <a:srgbClr val="FF0000"/>
                </a:solidFill>
              </a:rPr>
              <a:t>', '</a:t>
            </a:r>
            <a:r>
              <a:rPr lang="ko-KR" altLang="en-US" dirty="0" smtClean="0">
                <a:solidFill>
                  <a:srgbClr val="FF0000"/>
                </a:solidFill>
              </a:rPr>
              <a:t>여자</a:t>
            </a:r>
            <a:r>
              <a:rPr lang="en-US" altLang="ko-KR" dirty="0" smtClean="0">
                <a:solidFill>
                  <a:srgbClr val="FF0000"/>
                </a:solidFill>
              </a:rPr>
              <a:t>', '</a:t>
            </a:r>
            <a:r>
              <a:rPr lang="ko-KR" altLang="en-US" dirty="0" smtClean="0">
                <a:solidFill>
                  <a:srgbClr val="FF0000"/>
                </a:solidFill>
              </a:rPr>
              <a:t>기타</a:t>
            </a:r>
            <a:r>
              <a:rPr lang="en-US" altLang="ko-KR" dirty="0" smtClean="0">
                <a:solidFill>
                  <a:srgbClr val="FF0000"/>
                </a:solidFill>
              </a:rPr>
              <a:t>'))</a:t>
            </a:r>
            <a:r>
              <a:rPr lang="en-US" altLang="ko-KR" dirty="0" smtClean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체크에러     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ALTER</a:t>
            </a:r>
            <a:r>
              <a:rPr lang="en-US" altLang="ko-KR" dirty="0" smtClean="0"/>
              <a:t> TABLE TEST_01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MODIFY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COL_01</a:t>
            </a:r>
            <a:r>
              <a:rPr lang="en-US" altLang="ko-KR" dirty="0" smtClean="0"/>
              <a:t> VARCHAR(100)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CONSTRAINT CHK_TEST_01_4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	CHECK ((COL_01 = '</a:t>
            </a:r>
            <a:r>
              <a:rPr lang="ko-KR" altLang="en-US" dirty="0" smtClean="0">
                <a:solidFill>
                  <a:srgbClr val="FF0000"/>
                </a:solidFill>
              </a:rPr>
              <a:t>남자</a:t>
            </a:r>
            <a:r>
              <a:rPr lang="en-US" altLang="ko-KR" dirty="0" smtClean="0">
                <a:solidFill>
                  <a:srgbClr val="FF0000"/>
                </a:solidFill>
              </a:rPr>
              <a:t>' AND COL_02 = 1)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		OR (COL_01 = '</a:t>
            </a:r>
            <a:r>
              <a:rPr lang="ko-KR" altLang="en-US" dirty="0" smtClean="0">
                <a:solidFill>
                  <a:srgbClr val="FF0000"/>
                </a:solidFill>
              </a:rPr>
              <a:t>여자</a:t>
            </a:r>
            <a:r>
              <a:rPr lang="en-US" altLang="ko-KR" dirty="0" smtClean="0">
                <a:solidFill>
                  <a:srgbClr val="FF0000"/>
                </a:solidFill>
              </a:rPr>
              <a:t>' AND COL_02 = 2))</a:t>
            </a:r>
            <a:r>
              <a:rPr lang="en-US" altLang="ko-KR" dirty="0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ALTER TABLE </a:t>
            </a:r>
            <a:r>
              <a:rPr lang="en-US" altLang="ko-KR" dirty="0" smtClean="0"/>
              <a:t>TEST_01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MODIFY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COL_01</a:t>
            </a:r>
            <a:r>
              <a:rPr lang="en-US" altLang="ko-KR" dirty="0" smtClean="0"/>
              <a:t> VARCHAR(100)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CONSTRAINT CHK_TEST_01_4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	CHECK (COL_01 = TO_CHAR(SYSDATE, 'YYYYMMDD'))</a:t>
            </a:r>
            <a:r>
              <a:rPr lang="en-US" altLang="ko-KR" dirty="0" smtClean="0"/>
              <a:t>; </a:t>
            </a:r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 형식이 맞지 않아서 에러가 나온다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ALTER TABLE </a:t>
            </a:r>
            <a:r>
              <a:rPr lang="en-US" altLang="ko-KR" dirty="0" smtClean="0"/>
              <a:t>TEST_01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MODIFY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COL_01</a:t>
            </a:r>
            <a:r>
              <a:rPr lang="en-US" altLang="ko-KR" dirty="0" smtClean="0"/>
              <a:t> VARCHAR(100)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CONSTRAINT CHK_TEST_01_4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	CHECK (COL_01 = TO_CHAR(TO_DATE('20140101', 'YYYYMMDD'),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							'YYYYMMDD'))</a:t>
            </a:r>
            <a:r>
              <a:rPr lang="en-US" altLang="ko-KR" dirty="0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INTO</a:t>
            </a:r>
            <a:r>
              <a:rPr lang="en-US" altLang="ko-KR" dirty="0" smtClean="0"/>
              <a:t> TEST_01 (KEY_01, KEY_02, COL_01, COL_02)</a:t>
            </a:r>
          </a:p>
          <a:p>
            <a:r>
              <a:rPr lang="en-US" altLang="ko-KR" dirty="0" smtClean="0"/>
              <a:t>VALUES ('AAA', '001', </a:t>
            </a:r>
            <a:r>
              <a:rPr lang="en-US" altLang="ko-KR" dirty="0" smtClean="0">
                <a:solidFill>
                  <a:srgbClr val="FF0000"/>
                </a:solidFill>
              </a:rPr>
              <a:t>'</a:t>
            </a:r>
            <a:r>
              <a:rPr lang="ko-KR" altLang="en-US" dirty="0" smtClean="0">
                <a:solidFill>
                  <a:srgbClr val="FF0000"/>
                </a:solidFill>
              </a:rPr>
              <a:t>남자</a:t>
            </a:r>
            <a:r>
              <a:rPr lang="en-US" altLang="ko-KR" dirty="0" smtClean="0">
                <a:solidFill>
                  <a:srgbClr val="FF0000"/>
                </a:solidFill>
              </a:rPr>
              <a:t>'</a:t>
            </a:r>
            <a:r>
              <a:rPr lang="en-US" altLang="ko-KR" dirty="0" smtClean="0"/>
              <a:t>, 2);</a:t>
            </a:r>
          </a:p>
          <a:p>
            <a:r>
              <a:rPr lang="en-US" altLang="ko-KR" dirty="0" smtClean="0"/>
              <a:t>-- </a:t>
            </a:r>
            <a:r>
              <a:rPr lang="ko-KR" altLang="en-US" dirty="0" smtClean="0"/>
              <a:t>정상적으로 입력한 것 같지만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이것도 에러가 나온다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그 이유는 현재 조건을 추가로 생성하면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CHK_TEST_01_1, </a:t>
            </a:r>
          </a:p>
          <a:p>
            <a:r>
              <a:rPr lang="en-US" altLang="ko-KR" dirty="0" smtClean="0"/>
              <a:t>CHK_TEST_01_2, </a:t>
            </a:r>
          </a:p>
          <a:p>
            <a:r>
              <a:rPr lang="en-US" altLang="ko-KR" dirty="0" smtClean="0"/>
              <a:t>CHK_TEST_01_3, </a:t>
            </a:r>
          </a:p>
          <a:p>
            <a:r>
              <a:rPr lang="en-US" altLang="ko-KR" dirty="0" smtClean="0"/>
              <a:t>CHK_TEST_01_4</a:t>
            </a:r>
          </a:p>
          <a:p>
            <a:r>
              <a:rPr lang="ko-KR" altLang="en-US" dirty="0" smtClean="0"/>
              <a:t>중에 </a:t>
            </a:r>
            <a:endParaRPr lang="en-US" altLang="ko-KR" dirty="0" smtClean="0"/>
          </a:p>
          <a:p>
            <a:r>
              <a:rPr lang="en-US" altLang="ko-KR" dirty="0" smtClean="0"/>
              <a:t>COL_01</a:t>
            </a:r>
            <a:r>
              <a:rPr lang="ko-KR" altLang="en-US" dirty="0" smtClean="0"/>
              <a:t>에 해당하는 조건이 </a:t>
            </a:r>
            <a:endParaRPr lang="en-US" altLang="ko-KR" dirty="0" smtClean="0"/>
          </a:p>
          <a:p>
            <a:r>
              <a:rPr lang="en-US" altLang="ko-KR" dirty="0" smtClean="0"/>
              <a:t>CHK_TEST_01_1, </a:t>
            </a:r>
          </a:p>
          <a:p>
            <a:r>
              <a:rPr lang="en-US" altLang="ko-KR" dirty="0" smtClean="0"/>
              <a:t>CHK_TEST_01_3, </a:t>
            </a:r>
          </a:p>
          <a:p>
            <a:r>
              <a:rPr lang="en-US" altLang="ko-KR" dirty="0" smtClean="0"/>
              <a:t>CHK_TEST_01_4 </a:t>
            </a:r>
          </a:p>
          <a:p>
            <a:r>
              <a:rPr lang="ko-KR" altLang="en-US" dirty="0" err="1" smtClean="0"/>
              <a:t>로</a:t>
            </a:r>
            <a:r>
              <a:rPr lang="ko-KR" altLang="en-US" dirty="0" smtClean="0"/>
              <a:t> 설정되어 한가지 조건이라도 위반 시에는 에러가 발생하므로 주의해야 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복합 조건 지정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DROP </a:t>
            </a:r>
            <a:r>
              <a:rPr lang="en-US" altLang="ko-KR" dirty="0" smtClean="0"/>
              <a:t>TABLE TEST_01;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 TABLE </a:t>
            </a:r>
            <a:r>
              <a:rPr lang="en-US" altLang="ko-KR" dirty="0" smtClean="0"/>
              <a:t>TEST_01 (</a:t>
            </a:r>
          </a:p>
          <a:p>
            <a:r>
              <a:rPr lang="en-US" altLang="ko-KR" dirty="0" smtClean="0"/>
              <a:t>  KEY_01 VARCHAR2(10),</a:t>
            </a:r>
          </a:p>
          <a:p>
            <a:r>
              <a:rPr lang="en-US" altLang="ko-KR" dirty="0" smtClean="0"/>
              <a:t>  KEY_02 VARCHAR2(10),</a:t>
            </a:r>
          </a:p>
          <a:p>
            <a:r>
              <a:rPr lang="en-US" altLang="ko-KR" dirty="0" smtClean="0"/>
              <a:t>  COL_01 VARCHAR2(100),</a:t>
            </a:r>
          </a:p>
          <a:p>
            <a:r>
              <a:rPr lang="en-US" altLang="ko-KR" dirty="0" smtClean="0"/>
              <a:t>  COL_02 NUMBER</a:t>
            </a:r>
          </a:p>
          <a:p>
            <a:r>
              <a:rPr lang="en-US" altLang="ko-KR" dirty="0" smtClean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0034" y="1142984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테이블스페이스를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마우스 오른쪽 클릭하고 새로 만들기를 선택합니다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86103" y="1643050"/>
            <a:ext cx="3128971" cy="468970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ALTER TABLE </a:t>
            </a:r>
            <a:r>
              <a:rPr lang="en-US" altLang="ko-KR" dirty="0" smtClean="0"/>
              <a:t>TEST_01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ADD CONSTRAINT CHK_TEST_01_1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    CHECK ((COL_01 = '</a:t>
            </a:r>
            <a:r>
              <a:rPr lang="ko-KR" altLang="en-US" dirty="0" smtClean="0">
                <a:solidFill>
                  <a:srgbClr val="FF0000"/>
                </a:solidFill>
              </a:rPr>
              <a:t>남자</a:t>
            </a:r>
            <a:r>
              <a:rPr lang="en-US" altLang="ko-KR" dirty="0" smtClean="0">
                <a:solidFill>
                  <a:srgbClr val="FF0000"/>
                </a:solidFill>
              </a:rPr>
              <a:t>' AND COL_02 = 1)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        OR (COL_01 = '</a:t>
            </a:r>
            <a:r>
              <a:rPr lang="ko-KR" altLang="en-US" dirty="0" smtClean="0">
                <a:solidFill>
                  <a:srgbClr val="FF0000"/>
                </a:solidFill>
              </a:rPr>
              <a:t>여자</a:t>
            </a:r>
            <a:r>
              <a:rPr lang="en-US" altLang="ko-KR" dirty="0" smtClean="0">
                <a:solidFill>
                  <a:srgbClr val="FF0000"/>
                </a:solidFill>
              </a:rPr>
              <a:t>' AND COL_02 = 2))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INTO </a:t>
            </a:r>
            <a:r>
              <a:rPr lang="en-US" altLang="ko-KR" dirty="0" smtClean="0"/>
              <a:t>TEST_01 (KEY_01, KEY_02, COL_01, COL_02)</a:t>
            </a:r>
          </a:p>
          <a:p>
            <a:r>
              <a:rPr lang="en-US" altLang="ko-KR" dirty="0" smtClean="0"/>
              <a:t>VALUES ('AAA', '001', </a:t>
            </a:r>
            <a:r>
              <a:rPr lang="en-US" altLang="ko-KR" dirty="0" smtClean="0">
                <a:solidFill>
                  <a:srgbClr val="0000FF"/>
                </a:solidFill>
              </a:rPr>
              <a:t>'', 2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INTO </a:t>
            </a:r>
            <a:r>
              <a:rPr lang="en-US" altLang="ko-KR" dirty="0" smtClean="0"/>
              <a:t>TEST_01 (KEY_01, KEY_02, COL_01, COL_02)</a:t>
            </a:r>
          </a:p>
          <a:p>
            <a:r>
              <a:rPr lang="en-US" altLang="ko-KR" dirty="0" smtClean="0"/>
              <a:t>VALUES ('AAA', '002', </a:t>
            </a:r>
            <a:r>
              <a:rPr lang="en-US" altLang="ko-KR" dirty="0" smtClean="0">
                <a:solidFill>
                  <a:srgbClr val="FF0000"/>
                </a:solidFill>
              </a:rPr>
              <a:t>'</a:t>
            </a:r>
            <a:r>
              <a:rPr lang="ko-KR" altLang="en-US" dirty="0" smtClean="0">
                <a:solidFill>
                  <a:srgbClr val="FF0000"/>
                </a:solidFill>
              </a:rPr>
              <a:t>남자</a:t>
            </a:r>
            <a:r>
              <a:rPr lang="en-US" altLang="ko-KR" dirty="0" smtClean="0">
                <a:solidFill>
                  <a:srgbClr val="FF0000"/>
                </a:solidFill>
              </a:rPr>
              <a:t>', 2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INTO </a:t>
            </a:r>
            <a:r>
              <a:rPr lang="en-US" altLang="ko-KR" dirty="0" smtClean="0"/>
              <a:t>TEST_01 (KEY_01, KEY_02, COL_01, COL_02)</a:t>
            </a:r>
          </a:p>
          <a:p>
            <a:r>
              <a:rPr lang="en-US" altLang="ko-KR" dirty="0" smtClean="0"/>
              <a:t>VALUES ('AAA', '002', </a:t>
            </a:r>
            <a:r>
              <a:rPr lang="en-US" altLang="ko-KR" dirty="0" smtClean="0">
                <a:solidFill>
                  <a:srgbClr val="0000FF"/>
                </a:solidFill>
              </a:rPr>
              <a:t>'</a:t>
            </a:r>
            <a:r>
              <a:rPr lang="ko-KR" altLang="en-US" dirty="0" smtClean="0">
                <a:solidFill>
                  <a:srgbClr val="0000FF"/>
                </a:solidFill>
              </a:rPr>
              <a:t>여자</a:t>
            </a:r>
            <a:r>
              <a:rPr lang="en-US" altLang="ko-KR" dirty="0" smtClean="0">
                <a:solidFill>
                  <a:srgbClr val="0000FF"/>
                </a:solidFill>
              </a:rPr>
              <a:t>', 2</a:t>
            </a:r>
            <a:r>
              <a:rPr lang="en-US" altLang="ko-KR" dirty="0" smtClean="0"/>
              <a:t>);</a:t>
            </a:r>
          </a:p>
          <a:p>
            <a:endParaRPr lang="en-US" altLang="ko-KR" dirty="0"/>
          </a:p>
          <a:p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INTO </a:t>
            </a:r>
            <a:r>
              <a:rPr lang="en-US" altLang="ko-KR" dirty="0" smtClean="0"/>
              <a:t>TEST_01 (KEY_01, KEY_02, COL_01, COL_02)</a:t>
            </a:r>
          </a:p>
          <a:p>
            <a:r>
              <a:rPr lang="en-US" altLang="ko-KR" dirty="0" smtClean="0"/>
              <a:t>VALUES ('AAA', '003', </a:t>
            </a:r>
            <a:r>
              <a:rPr lang="en-US" altLang="ko-KR" dirty="0" smtClean="0">
                <a:solidFill>
                  <a:srgbClr val="0000FF"/>
                </a:solidFill>
              </a:rPr>
              <a:t>'', NULL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INTO </a:t>
            </a:r>
            <a:r>
              <a:rPr lang="en-US" altLang="ko-KR" dirty="0" smtClean="0"/>
              <a:t>TEST_01 (KEY_01, KEY_02, COL_01, COL_02)</a:t>
            </a:r>
          </a:p>
          <a:p>
            <a:r>
              <a:rPr lang="en-US" altLang="ko-KR" dirty="0" smtClean="0"/>
              <a:t>VALUES ('AAA', '004', </a:t>
            </a:r>
            <a:r>
              <a:rPr lang="en-US" altLang="ko-KR" dirty="0" smtClean="0">
                <a:solidFill>
                  <a:srgbClr val="0000FF"/>
                </a:solidFill>
              </a:rPr>
              <a:t>'</a:t>
            </a:r>
            <a:r>
              <a:rPr lang="ko-KR" altLang="en-US" dirty="0" smtClean="0">
                <a:solidFill>
                  <a:srgbClr val="0000FF"/>
                </a:solidFill>
              </a:rPr>
              <a:t>남자</a:t>
            </a:r>
            <a:r>
              <a:rPr lang="en-US" altLang="ko-KR" dirty="0" smtClean="0">
                <a:solidFill>
                  <a:srgbClr val="0000FF"/>
                </a:solidFill>
              </a:rPr>
              <a:t>', NULL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INTO </a:t>
            </a:r>
            <a:r>
              <a:rPr lang="en-US" altLang="ko-KR" dirty="0" smtClean="0"/>
              <a:t>TEST_01 (KEY_01, KEY_02, COL_01, COL_02)</a:t>
            </a:r>
          </a:p>
          <a:p>
            <a:r>
              <a:rPr lang="en-US" altLang="ko-KR" dirty="0" smtClean="0"/>
              <a:t>VALUES ('AAA', '005', </a:t>
            </a:r>
            <a:r>
              <a:rPr lang="en-US" altLang="ko-KR" dirty="0" smtClean="0">
                <a:solidFill>
                  <a:srgbClr val="0000FF"/>
                </a:solidFill>
              </a:rPr>
              <a:t>'</a:t>
            </a:r>
            <a:r>
              <a:rPr lang="ko-KR" altLang="en-US" dirty="0" smtClean="0">
                <a:solidFill>
                  <a:srgbClr val="0000FF"/>
                </a:solidFill>
              </a:rPr>
              <a:t>남자</a:t>
            </a:r>
            <a:r>
              <a:rPr lang="en-US" altLang="ko-KR" dirty="0" smtClean="0">
                <a:solidFill>
                  <a:srgbClr val="0000FF"/>
                </a:solidFill>
              </a:rPr>
              <a:t>', ''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INTO </a:t>
            </a:r>
            <a:r>
              <a:rPr lang="en-US" altLang="ko-KR" dirty="0" smtClean="0"/>
              <a:t>TEST_01 (KEY_01, KEY_02, COL_01, COL_02)</a:t>
            </a:r>
          </a:p>
          <a:p>
            <a:r>
              <a:rPr lang="en-US" altLang="ko-KR" dirty="0" smtClean="0"/>
              <a:t>VALUES ('AAA', '006', </a:t>
            </a:r>
            <a:r>
              <a:rPr lang="en-US" altLang="ko-KR" dirty="0" smtClean="0">
                <a:solidFill>
                  <a:srgbClr val="FF0000"/>
                </a:solidFill>
              </a:rPr>
              <a:t>'</a:t>
            </a:r>
            <a:r>
              <a:rPr lang="ko-KR" altLang="en-US" dirty="0" smtClean="0">
                <a:solidFill>
                  <a:srgbClr val="FF0000"/>
                </a:solidFill>
              </a:rPr>
              <a:t>남자</a:t>
            </a:r>
            <a:r>
              <a:rPr lang="en-US" altLang="ko-KR" dirty="0" smtClean="0">
                <a:solidFill>
                  <a:srgbClr val="FF0000"/>
                </a:solidFill>
              </a:rPr>
              <a:t>', '3'</a:t>
            </a:r>
            <a:r>
              <a:rPr lang="en-US" altLang="ko-KR" dirty="0" smtClean="0"/>
              <a:t>);	-- </a:t>
            </a:r>
            <a:r>
              <a:rPr lang="ko-KR" altLang="en-US" dirty="0" smtClean="0"/>
              <a:t>에러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체크삭제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ALTER TABLE </a:t>
            </a:r>
            <a:r>
              <a:rPr lang="en-US" altLang="ko-KR" dirty="0" smtClean="0"/>
              <a:t>TEST_01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DROP CONSTRAINT CHK_TEST_01_1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체크재생성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ALTER TABLE </a:t>
            </a:r>
            <a:r>
              <a:rPr lang="en-US" altLang="ko-KR" dirty="0" smtClean="0"/>
              <a:t>TEST_01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ADD CONSTRAINT CHK_TEST_01_1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    CHECK ((COL_01 = '</a:t>
            </a:r>
            <a:r>
              <a:rPr lang="ko-KR" altLang="en-US" dirty="0" smtClean="0">
                <a:solidFill>
                  <a:srgbClr val="FF0000"/>
                </a:solidFill>
              </a:rPr>
              <a:t>남자</a:t>
            </a:r>
            <a:r>
              <a:rPr lang="en-US" altLang="ko-KR" dirty="0" smtClean="0">
                <a:solidFill>
                  <a:srgbClr val="FF0000"/>
                </a:solidFill>
              </a:rPr>
              <a:t>' AND COL_02 = 1)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        OR (COL_01 = '</a:t>
            </a:r>
            <a:r>
              <a:rPr lang="ko-KR" altLang="en-US" dirty="0" smtClean="0">
                <a:solidFill>
                  <a:srgbClr val="FF0000"/>
                </a:solidFill>
              </a:rPr>
              <a:t>여자</a:t>
            </a:r>
            <a:r>
              <a:rPr lang="en-US" altLang="ko-KR" dirty="0" smtClean="0">
                <a:solidFill>
                  <a:srgbClr val="FF0000"/>
                </a:solidFill>
              </a:rPr>
              <a:t>' AND COL_02 = 2))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체크정지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ALTER TABLE </a:t>
            </a:r>
            <a:r>
              <a:rPr lang="en-US" altLang="ko-KR" dirty="0" smtClean="0"/>
              <a:t>TEST_01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DISABLE CONSTRAINT CHK_TEST_01_1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체크 재 시작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ALTER TABLE </a:t>
            </a:r>
            <a:r>
              <a:rPr lang="en-US" altLang="ko-KR" dirty="0" smtClean="0"/>
              <a:t>TEST_01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ENABLE CONSTRAINT CHK_TEST_01_1</a:t>
            </a:r>
            <a:r>
              <a:rPr lang="en-US" altLang="ko-KR" dirty="0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확인해 보려면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테이블의 제약 조건을 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 </a:t>
            </a:r>
            <a:endParaRPr lang="en-US" altLang="ko-KR" dirty="0" smtClean="0"/>
          </a:p>
        </p:txBody>
      </p:sp>
      <p:pic>
        <p:nvPicPr>
          <p:cNvPr id="3" name="그림 2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398259"/>
            <a:ext cx="9144000" cy="2061482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8321270" y="2760800"/>
            <a:ext cx="714380" cy="472358"/>
          </a:xfrm>
          <a:prstGeom prst="ellips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264798" y="4180324"/>
            <a:ext cx="928694" cy="142876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외래키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(FOREIGN KEY)</a:t>
            </a: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다른 테이블의 기본 키나 고유 키를 참조하는 속성 또는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속성들의 집합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-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입력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(INSERT)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과 수정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(UPDATE)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시에 동작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-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외래키는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부모테이블의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기본키나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고유키만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참조 가능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-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외래키에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사용된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컬럼과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참조된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칼람은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동일해야 함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-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외래키가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설정되면 부모테이블을 삭제하거나 자식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테이블에서 사용된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컬럼의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값의 삭제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/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변경 불가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-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자신이 부모테이블이 되는 경우는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셀프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참조 제약조건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5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7.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참조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무결성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err="1" smtClean="0"/>
              <a:t>외래키생성</a:t>
            </a:r>
            <a:endParaRPr lang="ko-KR" altLang="en-US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부모테이블 생성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DROP TABLE </a:t>
            </a:r>
            <a:r>
              <a:rPr lang="en-US" altLang="ko-KR" dirty="0" smtClean="0"/>
              <a:t>TEST_PAR;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 TABLE </a:t>
            </a:r>
            <a:r>
              <a:rPr lang="en-US" altLang="ko-KR" dirty="0" smtClean="0"/>
              <a:t>TEST_PAR (</a:t>
            </a:r>
          </a:p>
          <a:p>
            <a:r>
              <a:rPr lang="en-US" altLang="ko-KR" dirty="0" smtClean="0"/>
              <a:t>    </a:t>
            </a:r>
            <a:r>
              <a:rPr lang="en-US" altLang="ko-KR" dirty="0" smtClean="0">
                <a:solidFill>
                  <a:srgbClr val="FF0000"/>
                </a:solidFill>
              </a:rPr>
              <a:t>KEY_01</a:t>
            </a:r>
            <a:r>
              <a:rPr lang="en-US" altLang="ko-KR" dirty="0" smtClean="0"/>
              <a:t> VARCHAR2(10),</a:t>
            </a:r>
          </a:p>
          <a:p>
            <a:r>
              <a:rPr lang="en-US" altLang="ko-KR" dirty="0" smtClean="0"/>
              <a:t>    </a:t>
            </a:r>
            <a:r>
              <a:rPr lang="en-US" altLang="ko-KR" dirty="0" smtClean="0">
                <a:solidFill>
                  <a:srgbClr val="FF0000"/>
                </a:solidFill>
              </a:rPr>
              <a:t>KEY_02</a:t>
            </a:r>
            <a:r>
              <a:rPr lang="en-US" altLang="ko-KR" dirty="0" smtClean="0"/>
              <a:t> VARCHAR2(10),</a:t>
            </a:r>
          </a:p>
          <a:p>
            <a:r>
              <a:rPr lang="en-US" altLang="ko-KR" dirty="0" smtClean="0"/>
              <a:t>    COL_01 VARCHAR2(100),</a:t>
            </a:r>
          </a:p>
          <a:p>
            <a:r>
              <a:rPr lang="en-US" altLang="ko-KR" dirty="0" smtClean="0"/>
              <a:t>    COL_02 VARCHAR2(100),</a:t>
            </a:r>
          </a:p>
          <a:p>
            <a:r>
              <a:rPr lang="en-US" altLang="ko-KR" dirty="0" smtClean="0"/>
              <a:t>    </a:t>
            </a:r>
            <a:r>
              <a:rPr lang="en-US" altLang="ko-KR" dirty="0" smtClean="0">
                <a:solidFill>
                  <a:srgbClr val="0000FF"/>
                </a:solidFill>
              </a:rPr>
              <a:t>UK_KEY_01</a:t>
            </a:r>
            <a:r>
              <a:rPr lang="en-US" altLang="ko-KR" dirty="0" smtClean="0"/>
              <a:t> VARCHAR2(10),</a:t>
            </a:r>
          </a:p>
          <a:p>
            <a:r>
              <a:rPr lang="en-US" altLang="ko-KR" dirty="0" smtClean="0"/>
              <a:t>    </a:t>
            </a:r>
            <a:r>
              <a:rPr lang="en-US" altLang="ko-KR" dirty="0" smtClean="0">
                <a:solidFill>
                  <a:srgbClr val="0000FF"/>
                </a:solidFill>
              </a:rPr>
              <a:t>UK_KEY_02</a:t>
            </a:r>
            <a:r>
              <a:rPr lang="en-US" altLang="ko-KR" dirty="0" smtClean="0"/>
              <a:t> VARCHAR2(10),</a:t>
            </a:r>
          </a:p>
          <a:p>
            <a:r>
              <a:rPr lang="en-US" altLang="ko-KR" dirty="0" smtClean="0"/>
              <a:t>    </a:t>
            </a:r>
            <a:r>
              <a:rPr lang="en-US" altLang="ko-KR" dirty="0" smtClean="0">
                <a:solidFill>
                  <a:srgbClr val="FF0000"/>
                </a:solidFill>
              </a:rPr>
              <a:t>CONSTRAINT PK_TEST_PAR PRIMARY KEY(KEY_01, KEY_02)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    </a:t>
            </a:r>
            <a:r>
              <a:rPr lang="en-US" altLang="ko-KR" dirty="0" smtClean="0">
                <a:solidFill>
                  <a:srgbClr val="0000FF"/>
                </a:solidFill>
              </a:rPr>
              <a:t>CONSTRAINT UK1_TEST_PAR UNIQUE (UK_KEY_01, UK_KEY_02)</a:t>
            </a:r>
          </a:p>
          <a:p>
            <a:r>
              <a:rPr lang="en-US" altLang="ko-KR" dirty="0" smtClean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테이블 생성시 </a:t>
            </a:r>
            <a:r>
              <a:rPr lang="ko-KR" altLang="en-US" dirty="0" err="1" smtClean="0"/>
              <a:t>외래키</a:t>
            </a:r>
            <a:r>
              <a:rPr lang="ko-KR" altLang="en-US" dirty="0" smtClean="0"/>
              <a:t> 선언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DROP TABLE </a:t>
            </a:r>
            <a:r>
              <a:rPr lang="en-US" altLang="ko-KR" dirty="0" smtClean="0"/>
              <a:t>TEST_CHD;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 TABLE </a:t>
            </a:r>
            <a:r>
              <a:rPr lang="en-US" altLang="ko-KR" dirty="0" smtClean="0"/>
              <a:t>TEST_CHD (</a:t>
            </a:r>
          </a:p>
          <a:p>
            <a:r>
              <a:rPr lang="en-US" altLang="ko-KR" dirty="0" smtClean="0"/>
              <a:t>    </a:t>
            </a:r>
            <a:r>
              <a:rPr lang="en-US" altLang="ko-KR" dirty="0" smtClean="0">
                <a:solidFill>
                  <a:srgbClr val="0000FF"/>
                </a:solidFill>
              </a:rPr>
              <a:t>KEY_01</a:t>
            </a:r>
            <a:r>
              <a:rPr lang="en-US" altLang="ko-KR" dirty="0" smtClean="0"/>
              <a:t>     VARCHAR2(10) </a:t>
            </a:r>
            <a:r>
              <a:rPr lang="en-US" altLang="ko-KR" dirty="0" smtClean="0">
                <a:solidFill>
                  <a:srgbClr val="0000FF"/>
                </a:solidFill>
              </a:rPr>
              <a:t>CONSTRAINT PK_TEST_CHD PRIMARY KEY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    COL_01     VARCHAR2(100),</a:t>
            </a:r>
          </a:p>
          <a:p>
            <a:r>
              <a:rPr lang="en-US" altLang="ko-KR" dirty="0" smtClean="0"/>
              <a:t>    COL_02     VARCHAR2(100),</a:t>
            </a:r>
          </a:p>
          <a:p>
            <a:r>
              <a:rPr lang="en-US" altLang="ko-KR" dirty="0" smtClean="0"/>
              <a:t>    </a:t>
            </a:r>
            <a:r>
              <a:rPr lang="en-US" altLang="ko-KR" dirty="0" smtClean="0">
                <a:solidFill>
                  <a:srgbClr val="FF0000"/>
                </a:solidFill>
              </a:rPr>
              <a:t>FK1_KEY_01</a:t>
            </a:r>
            <a:r>
              <a:rPr lang="en-US" altLang="ko-KR" dirty="0" smtClean="0"/>
              <a:t> VARCHAR2(</a:t>
            </a:r>
            <a:r>
              <a:rPr lang="en-US" altLang="ko-KR" dirty="0" smtClean="0">
                <a:solidFill>
                  <a:srgbClr val="FF0000"/>
                </a:solidFill>
              </a:rPr>
              <a:t>20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    </a:t>
            </a:r>
            <a:r>
              <a:rPr lang="en-US" altLang="ko-KR" dirty="0" smtClean="0">
                <a:solidFill>
                  <a:srgbClr val="FF0000"/>
                </a:solidFill>
              </a:rPr>
              <a:t>FK1_KEY_02</a:t>
            </a:r>
            <a:r>
              <a:rPr lang="en-US" altLang="ko-KR" dirty="0" smtClean="0"/>
              <a:t> VARCHAR2(</a:t>
            </a:r>
            <a:r>
              <a:rPr lang="en-US" altLang="ko-KR" dirty="0" smtClean="0">
                <a:solidFill>
                  <a:srgbClr val="FF0000"/>
                </a:solidFill>
              </a:rPr>
              <a:t>5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    </a:t>
            </a:r>
            <a:r>
              <a:rPr lang="en-US" altLang="ko-KR" dirty="0" smtClean="0">
                <a:solidFill>
                  <a:srgbClr val="FF0000"/>
                </a:solidFill>
              </a:rPr>
              <a:t>CONSTRAINT FK1_TEST_CHD FOREIGN KEY 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FK1_KEY_01, FK1_KEY_02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smtClean="0">
                <a:solidFill>
                  <a:srgbClr val="0000FF"/>
                </a:solidFill>
              </a:rPr>
              <a:t>REFERENCES</a:t>
            </a:r>
            <a:r>
              <a:rPr lang="en-US" altLang="ko-KR" dirty="0" smtClean="0"/>
              <a:t> TEST_PAR(</a:t>
            </a:r>
            <a:r>
              <a:rPr lang="en-US" altLang="ko-KR" dirty="0" smtClean="0">
                <a:solidFill>
                  <a:srgbClr val="0000FF"/>
                </a:solidFill>
              </a:rPr>
              <a:t>KEY_01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0000FF"/>
                </a:solidFill>
              </a:rPr>
              <a:t>KEY_02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부모 테이블에 데이터 삽입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INTO </a:t>
            </a:r>
            <a:r>
              <a:rPr lang="en-US" altLang="ko-KR" dirty="0" smtClean="0"/>
              <a:t>TEST_PAR (KEY_01, KEY_02, COL_01, COL_02, UK_KEY_01, UK_KEY_02)</a:t>
            </a:r>
          </a:p>
          <a:p>
            <a:r>
              <a:rPr lang="en-US" altLang="ko-KR" dirty="0" smtClean="0"/>
              <a:t>VALUES (</a:t>
            </a:r>
            <a:r>
              <a:rPr lang="en-US" altLang="ko-KR" dirty="0" smtClean="0">
                <a:solidFill>
                  <a:srgbClr val="FF0000"/>
                </a:solidFill>
              </a:rPr>
              <a:t>'1234567890', '1234567890', 'A', 'B', 'AAA', '001'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자식 테이블의 키의 데이터 타입을 서로 다르게 할 때 문제 발생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INTO </a:t>
            </a:r>
            <a:r>
              <a:rPr lang="en-US" altLang="ko-KR" dirty="0" smtClean="0"/>
              <a:t>TEST_CHD (KEY_01, COL_01, COL_02, FK1_KEY_01, FK1_KEY_02)</a:t>
            </a:r>
          </a:p>
          <a:p>
            <a:r>
              <a:rPr lang="en-US" altLang="ko-KR" dirty="0" smtClean="0"/>
              <a:t>VALUES (</a:t>
            </a:r>
            <a:r>
              <a:rPr lang="en-US" altLang="ko-KR" dirty="0" smtClean="0">
                <a:solidFill>
                  <a:srgbClr val="FF0000"/>
                </a:solidFill>
              </a:rPr>
              <a:t>'1234567890', 'AAA', 'BBB', '1234567890', '12345'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부모 키가 없는 에러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그러므로 </a:t>
            </a:r>
            <a:r>
              <a:rPr lang="ko-KR" altLang="en-US" dirty="0" err="1" smtClean="0"/>
              <a:t>외래키를</a:t>
            </a:r>
            <a:r>
              <a:rPr lang="ko-KR" altLang="en-US" dirty="0" smtClean="0"/>
              <a:t> 생성할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동일하게 생성해야 한다</a:t>
            </a:r>
            <a:r>
              <a:rPr lang="en-US" altLang="ko-KR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동일하게 </a:t>
            </a:r>
            <a:r>
              <a:rPr lang="ko-KR" altLang="en-US" dirty="0" err="1" smtClean="0"/>
              <a:t>외래키</a:t>
            </a:r>
            <a:r>
              <a:rPr lang="ko-KR" altLang="en-US" dirty="0" smtClean="0"/>
              <a:t> 생성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DROP TABLE </a:t>
            </a:r>
            <a:r>
              <a:rPr lang="en-US" altLang="ko-KR" dirty="0" smtClean="0"/>
              <a:t>TEST_CHD;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 TABLE </a:t>
            </a:r>
            <a:r>
              <a:rPr lang="en-US" altLang="ko-KR" dirty="0" smtClean="0"/>
              <a:t>TEST_CHD (</a:t>
            </a:r>
          </a:p>
          <a:p>
            <a:r>
              <a:rPr lang="en-US" altLang="ko-KR" dirty="0" smtClean="0"/>
              <a:t>    </a:t>
            </a:r>
            <a:r>
              <a:rPr lang="en-US" altLang="ko-KR" dirty="0" smtClean="0">
                <a:solidFill>
                  <a:srgbClr val="0000FF"/>
                </a:solidFill>
              </a:rPr>
              <a:t>KEY_01</a:t>
            </a:r>
            <a:r>
              <a:rPr lang="en-US" altLang="ko-KR" dirty="0" smtClean="0"/>
              <a:t>     VARCHAR2(10) </a:t>
            </a:r>
            <a:r>
              <a:rPr lang="en-US" altLang="ko-KR" dirty="0" smtClean="0">
                <a:solidFill>
                  <a:srgbClr val="0000FF"/>
                </a:solidFill>
              </a:rPr>
              <a:t>CONSTRAINT PK_TEST_CHD PRIMARY KEY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    COL_01     VARCHAR2(100),</a:t>
            </a:r>
          </a:p>
          <a:p>
            <a:r>
              <a:rPr lang="en-US" altLang="ko-KR" dirty="0" smtClean="0"/>
              <a:t>    COL_02     VARCHAR2(100),</a:t>
            </a:r>
          </a:p>
          <a:p>
            <a:r>
              <a:rPr lang="en-US" altLang="ko-KR" dirty="0" smtClean="0"/>
              <a:t>    </a:t>
            </a:r>
            <a:r>
              <a:rPr lang="en-US" altLang="ko-KR" dirty="0" smtClean="0">
                <a:solidFill>
                  <a:srgbClr val="FF0000"/>
                </a:solidFill>
              </a:rPr>
              <a:t>FK1_KEY_01</a:t>
            </a:r>
            <a:r>
              <a:rPr lang="en-US" altLang="ko-KR" dirty="0" smtClean="0"/>
              <a:t> VARCHAR2(</a:t>
            </a:r>
            <a:r>
              <a:rPr lang="en-US" altLang="ko-KR" dirty="0" smtClean="0">
                <a:solidFill>
                  <a:srgbClr val="FF0000"/>
                </a:solidFill>
              </a:rPr>
              <a:t>10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    </a:t>
            </a:r>
            <a:r>
              <a:rPr lang="en-US" altLang="ko-KR" dirty="0" smtClean="0">
                <a:solidFill>
                  <a:srgbClr val="FF0000"/>
                </a:solidFill>
              </a:rPr>
              <a:t>FK1_KEY_02</a:t>
            </a:r>
            <a:r>
              <a:rPr lang="en-US" altLang="ko-KR" dirty="0" smtClean="0"/>
              <a:t> VARCHAR2(</a:t>
            </a:r>
            <a:r>
              <a:rPr lang="en-US" altLang="ko-KR" dirty="0" smtClean="0">
                <a:solidFill>
                  <a:srgbClr val="FF0000"/>
                </a:solidFill>
              </a:rPr>
              <a:t>10</a:t>
            </a:r>
            <a:r>
              <a:rPr lang="en-US" altLang="ko-KR" dirty="0" smtClean="0"/>
              <a:t>),</a:t>
            </a:r>
          </a:p>
          <a:p>
            <a:r>
              <a:rPr lang="en-US" altLang="ko-KR" dirty="0" smtClean="0"/>
              <a:t>    </a:t>
            </a:r>
            <a:r>
              <a:rPr lang="en-US" altLang="ko-KR" dirty="0" smtClean="0">
                <a:solidFill>
                  <a:srgbClr val="FF0000"/>
                </a:solidFill>
              </a:rPr>
              <a:t>CONSTRAINT FK1_TEST_CHD FOREIGN KEY (FK1_KEY_01, FK1_KEY_02)</a:t>
            </a:r>
          </a:p>
          <a:p>
            <a:r>
              <a:rPr lang="en-US" altLang="ko-KR" dirty="0" smtClean="0"/>
              <a:t>    </a:t>
            </a:r>
            <a:r>
              <a:rPr lang="en-US" altLang="ko-KR" dirty="0" smtClean="0">
                <a:solidFill>
                  <a:srgbClr val="0000FF"/>
                </a:solidFill>
              </a:rPr>
              <a:t>REFERENCES TEST_PAR(KEY_01, KEY_02)</a:t>
            </a:r>
          </a:p>
          <a:p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err="1" smtClean="0"/>
              <a:t>테이터</a:t>
            </a:r>
            <a:r>
              <a:rPr lang="ko-KR" altLang="en-US" dirty="0" smtClean="0"/>
              <a:t> 입력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INTO </a:t>
            </a:r>
            <a:r>
              <a:rPr lang="en-US" altLang="ko-KR" dirty="0" smtClean="0"/>
              <a:t>TEST_CHD (KEY_01, COL_01, COL_02, FK1_KEY_01, FK1_KEY_02)</a:t>
            </a:r>
          </a:p>
          <a:p>
            <a:r>
              <a:rPr lang="en-US" altLang="ko-KR" dirty="0" smtClean="0"/>
              <a:t>VALUES (</a:t>
            </a:r>
            <a:r>
              <a:rPr lang="en-US" altLang="ko-KR" dirty="0" smtClean="0">
                <a:solidFill>
                  <a:srgbClr val="FF0000"/>
                </a:solidFill>
              </a:rPr>
              <a:t>'1234567890', 'AAA', 'BBB', '1234567890', '1234567890'</a:t>
            </a:r>
            <a:r>
              <a:rPr lang="en-US" altLang="ko-KR" dirty="0" smtClean="0"/>
              <a:t>);</a:t>
            </a:r>
          </a:p>
          <a:p>
            <a:r>
              <a:rPr lang="en-US" altLang="ko-KR" smtClean="0">
                <a:solidFill>
                  <a:srgbClr val="FF0000"/>
                </a:solidFill>
              </a:rPr>
              <a:t>*****'1234567890</a:t>
            </a:r>
            <a:r>
              <a:rPr lang="en-US" altLang="ko-KR" dirty="0" smtClean="0">
                <a:solidFill>
                  <a:srgbClr val="FF0000"/>
                </a:solidFill>
              </a:rPr>
              <a:t>', '1234567890‘ </a:t>
            </a:r>
            <a:r>
              <a:rPr lang="ko-KR" altLang="en-US" dirty="0" smtClean="0">
                <a:solidFill>
                  <a:srgbClr val="FF0000"/>
                </a:solidFill>
              </a:rPr>
              <a:t>앞에서 넣은 키와 같아야 한다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테이블 </a:t>
            </a:r>
            <a:r>
              <a:rPr lang="ko-KR" altLang="en-US" dirty="0" err="1" smtClean="0"/>
              <a:t>수정시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외래키</a:t>
            </a:r>
            <a:r>
              <a:rPr lang="ko-KR" altLang="en-US" dirty="0" smtClean="0"/>
              <a:t> 생성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ALTER TABLE </a:t>
            </a:r>
            <a:r>
              <a:rPr lang="en-US" altLang="ko-KR" dirty="0" smtClean="0"/>
              <a:t>TEST_CHD</a:t>
            </a:r>
          </a:p>
          <a:p>
            <a:r>
              <a:rPr lang="en-US" altLang="ko-KR" dirty="0" smtClean="0"/>
              <a:t>ADD (FK2_KEY_01 VARCHAR2(10), FK2_KEY_02 VARCHAR2(10))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ADD CONSTRAINT FK2_TEST_CHD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		FOREIGN KEY (FK2_KEY_01, FK2_KEY_02)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	REFERENCES TEST_PAR(UK_KEY_01, UK_KEY_02)</a:t>
            </a:r>
            <a:r>
              <a:rPr lang="en-US" altLang="ko-KR" dirty="0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0034" y="1142984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테이블 스페이스 생성 다이얼로그가 나오며 다음과 같이 설정합니다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pic>
        <p:nvPicPr>
          <p:cNvPr id="5" name="그림 4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38250" y="1738334"/>
            <a:ext cx="6667500" cy="4762500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3875038" y="3662498"/>
            <a:ext cx="3483044" cy="17771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883747" y="3402873"/>
            <a:ext cx="3483044" cy="17771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412103" y="3643314"/>
            <a:ext cx="285752" cy="21431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</p:txBody>
      </p:sp>
      <p:pic>
        <p:nvPicPr>
          <p:cNvPr id="3" name="그림 2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7808" y="642918"/>
            <a:ext cx="7934720" cy="321471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3276799" y="1891858"/>
            <a:ext cx="5214974" cy="714380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 descr="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4286256"/>
            <a:ext cx="9144000" cy="1490002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>
            <a:off x="400888" y="5044366"/>
            <a:ext cx="2143140" cy="0"/>
          </a:xfrm>
          <a:prstGeom prst="line">
            <a:avLst/>
          </a:prstGeom>
          <a:ln w="127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428596" y="5214950"/>
            <a:ext cx="2143140" cy="0"/>
          </a:xfrm>
          <a:prstGeom prst="line">
            <a:avLst/>
          </a:prstGeom>
          <a:ln w="127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28596" y="5394770"/>
            <a:ext cx="2143140" cy="0"/>
          </a:xfrm>
          <a:prstGeom prst="line">
            <a:avLst/>
          </a:prstGeom>
          <a:ln w="12700" cmpd="sng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err="1" smtClean="0"/>
              <a:t>테이터</a:t>
            </a:r>
            <a:r>
              <a:rPr lang="ko-KR" altLang="en-US" dirty="0" smtClean="0"/>
              <a:t> 입력    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INTO </a:t>
            </a:r>
            <a:r>
              <a:rPr lang="en-US" altLang="ko-KR" dirty="0" smtClean="0"/>
              <a:t>TEST_CHD (KEY_01, COL_01, COL_02, FK2_KEY_01, FK2_KEY_02)</a:t>
            </a:r>
          </a:p>
          <a:p>
            <a:r>
              <a:rPr lang="en-US" altLang="ko-KR" dirty="0" smtClean="0"/>
              <a:t>VALUES ('1', 'CCC', 'DDD', </a:t>
            </a:r>
            <a:r>
              <a:rPr lang="en-US" altLang="ko-KR" dirty="0" smtClean="0">
                <a:solidFill>
                  <a:srgbClr val="FF0000"/>
                </a:solidFill>
              </a:rPr>
              <a:t>'1234567890', '1234567890'</a:t>
            </a:r>
            <a:r>
              <a:rPr lang="en-US" altLang="ko-KR" dirty="0" smtClean="0"/>
              <a:t>); -- </a:t>
            </a:r>
            <a:r>
              <a:rPr lang="ko-KR" altLang="en-US" dirty="0" smtClean="0"/>
              <a:t>오류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INTO </a:t>
            </a:r>
            <a:r>
              <a:rPr lang="en-US" altLang="ko-KR" dirty="0" smtClean="0"/>
              <a:t>TEST_CHD (KEY_01, COL_01, COL_02, FK2_KEY_01, FK2_KEY_02)</a:t>
            </a:r>
          </a:p>
          <a:p>
            <a:r>
              <a:rPr lang="en-US" altLang="ko-KR" dirty="0" smtClean="0"/>
              <a:t>VALUES (</a:t>
            </a:r>
            <a:r>
              <a:rPr lang="en-US" altLang="ko-KR" dirty="0" smtClean="0">
                <a:solidFill>
                  <a:srgbClr val="FF0000"/>
                </a:solidFill>
              </a:rPr>
              <a:t>'1'</a:t>
            </a:r>
            <a:r>
              <a:rPr lang="en-US" altLang="ko-KR" dirty="0" smtClean="0"/>
              <a:t>, 'CCC', 'DDD', 'AAA', '001');			-- </a:t>
            </a:r>
            <a:r>
              <a:rPr lang="ko-KR" altLang="en-US" dirty="0" smtClean="0"/>
              <a:t>오류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INTO </a:t>
            </a:r>
            <a:r>
              <a:rPr lang="en-US" altLang="ko-KR" dirty="0" smtClean="0"/>
              <a:t>TEST_CHD (KEY_01, COL_01, COL_02, FK2_KEY_01, FK2_KEY_02)</a:t>
            </a:r>
          </a:p>
          <a:p>
            <a:r>
              <a:rPr lang="en-US" altLang="ko-KR" dirty="0" smtClean="0"/>
              <a:t>VALUES ('2', 'CCC', 'DDD', </a:t>
            </a:r>
            <a:r>
              <a:rPr lang="en-US" altLang="ko-KR" dirty="0" smtClean="0">
                <a:solidFill>
                  <a:srgbClr val="0000FF"/>
                </a:solidFill>
              </a:rPr>
              <a:t>'', '001'</a:t>
            </a:r>
            <a:r>
              <a:rPr lang="en-US" altLang="ko-KR" dirty="0" smtClean="0"/>
              <a:t>); -- </a:t>
            </a:r>
            <a:r>
              <a:rPr lang="ko-KR" altLang="en-US" dirty="0" smtClean="0"/>
              <a:t>둘 중에 하나가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이면 입력된다</a:t>
            </a:r>
            <a:r>
              <a:rPr lang="en-US" altLang="ko-KR" dirty="0" smtClean="0"/>
              <a:t>			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INTO </a:t>
            </a:r>
            <a:r>
              <a:rPr lang="en-US" altLang="ko-KR" dirty="0" smtClean="0"/>
              <a:t>TEST_CHD (KEY_01, COL_01, COL_02, FK1_KEY_01, FK1_KEY_02, FK2_KEY_01, FK2_KEY_02)</a:t>
            </a:r>
          </a:p>
          <a:p>
            <a:r>
              <a:rPr lang="en-US" altLang="ko-KR" dirty="0" smtClean="0"/>
              <a:t>VALUES ('3', 'CCC', 'DDD', </a:t>
            </a:r>
            <a:r>
              <a:rPr lang="en-US" altLang="ko-KR" dirty="0" smtClean="0">
                <a:solidFill>
                  <a:srgbClr val="FF0000"/>
                </a:solidFill>
              </a:rPr>
              <a:t>'', '', '', ''</a:t>
            </a:r>
            <a:r>
              <a:rPr lang="en-US" altLang="ko-KR" dirty="0" smtClean="0"/>
              <a:t>); </a:t>
            </a:r>
          </a:p>
          <a:p>
            <a:r>
              <a:rPr lang="en-US" altLang="ko-KR" dirty="0" smtClean="0"/>
              <a:t>-- </a:t>
            </a:r>
            <a:r>
              <a:rPr lang="ko-KR" altLang="en-US" dirty="0" err="1" smtClean="0"/>
              <a:t>외래키였을</a:t>
            </a:r>
            <a:r>
              <a:rPr lang="ko-KR" altLang="en-US" dirty="0" smtClean="0"/>
              <a:t> 때는 어느 한쪽만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이어도 입력이 가능하다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논리적 오류</a:t>
            </a:r>
            <a:r>
              <a:rPr lang="en-US" altLang="ko-KR" dirty="0" smtClean="0"/>
              <a:t>(</a:t>
            </a:r>
            <a:r>
              <a:rPr lang="ko-KR" altLang="en-US" dirty="0" smtClean="0"/>
              <a:t>복합 키의 경우 한쪽이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이면 입력 가능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INTO </a:t>
            </a:r>
            <a:r>
              <a:rPr lang="en-US" altLang="ko-KR" dirty="0" smtClean="0"/>
              <a:t>TEST_CHD (KEY_01, COL_01, COL_02, FK1_KEY_01, FK1_KEY_02, FK2_KEY_01, FK2_KEY_02)</a:t>
            </a:r>
          </a:p>
          <a:p>
            <a:r>
              <a:rPr lang="en-US" altLang="ko-KR" dirty="0" smtClean="0"/>
              <a:t>VALUES ('4', 'CCC', 'DDD', </a:t>
            </a:r>
            <a:r>
              <a:rPr lang="en-US" altLang="ko-KR" dirty="0" smtClean="0">
                <a:solidFill>
                  <a:srgbClr val="FF0000"/>
                </a:solidFill>
              </a:rPr>
              <a:t>'', '1', '', '1'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INTO </a:t>
            </a:r>
            <a:r>
              <a:rPr lang="en-US" altLang="ko-KR" dirty="0" smtClean="0"/>
              <a:t>TEST_CHD (KEY_01, COL_01, COL_02, FK1_KEY_01, FK1_KEY_02, FK2_KEY_01, FK2_KEY_02)</a:t>
            </a:r>
          </a:p>
          <a:p>
            <a:r>
              <a:rPr lang="en-US" altLang="ko-KR" dirty="0" smtClean="0"/>
              <a:t>VALUES ('7', 'CCC', 'DDD', </a:t>
            </a:r>
            <a:r>
              <a:rPr lang="en-US" altLang="ko-KR" dirty="0" smtClean="0">
                <a:solidFill>
                  <a:srgbClr val="FF0000"/>
                </a:solidFill>
              </a:rPr>
              <a:t>'1', '', '1', ''</a:t>
            </a:r>
            <a:r>
              <a:rPr lang="en-US" altLang="ko-KR" dirty="0" smtClean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 *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 </a:t>
            </a:r>
            <a:r>
              <a:rPr lang="en-US" altLang="ko-KR" dirty="0" smtClean="0"/>
              <a:t>TEST_PAR;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 *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 </a:t>
            </a:r>
            <a:r>
              <a:rPr lang="en-US" altLang="ko-KR" dirty="0" smtClean="0"/>
              <a:t>TEST_CHD;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COMMIT</a:t>
            </a:r>
            <a:r>
              <a:rPr lang="en-US" altLang="ko-KR" dirty="0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2"/>
          <p:cNvSpPr txBox="1"/>
          <p:nvPr/>
        </p:nvSpPr>
        <p:spPr>
          <a:xfrm>
            <a:off x="568902" y="3143044"/>
            <a:ext cx="8088312" cy="1316451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데이터 입력</a:t>
            </a:r>
            <a:endParaRPr kumimoji="0" lang="en-US" altLang="ko-KR" sz="1400" b="1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데이터 수정</a:t>
            </a:r>
            <a:endParaRPr lang="en-US" altLang="ko-KR" sz="1400" b="1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데이터 삭제</a:t>
            </a:r>
            <a:endParaRPr kumimoji="0" lang="en-US" altLang="ko-KR" sz="1400" b="1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4" name="Line 19"/>
          <p:cNvSpPr>
            <a:spLocks noChangeShapeType="1"/>
          </p:cNvSpPr>
          <p:nvPr/>
        </p:nvSpPr>
        <p:spPr bwMode="auto">
          <a:xfrm>
            <a:off x="532028" y="2873169"/>
            <a:ext cx="86040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ea typeface="돋움" pitchFamily="50" charset="-127"/>
            </a:endParaRPr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-32" y="2452481"/>
            <a:ext cx="247650" cy="69532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굴림" charset="-127"/>
              <a:ea typeface="돋움" pitchFamily="50" charset="-127"/>
            </a:endParaRPr>
          </a:p>
        </p:txBody>
      </p:sp>
      <p:sp>
        <p:nvSpPr>
          <p:cNvPr id="6" name="Rectangle 17"/>
          <p:cNvSpPr txBox="1">
            <a:spLocks noChangeArrowheads="1"/>
          </p:cNvSpPr>
          <p:nvPr/>
        </p:nvSpPr>
        <p:spPr>
          <a:xfrm>
            <a:off x="568902" y="2398506"/>
            <a:ext cx="1832553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defRPr/>
            </a:pPr>
            <a:r>
              <a:rPr kumimoji="0" lang="ko-KR" altLang="en-US" sz="2400" b="1" smtClean="0">
                <a:latin typeface="+mj-lt"/>
                <a:ea typeface="+mj-ea"/>
                <a:cs typeface="+mj-cs"/>
              </a:rPr>
              <a:t>데이터 관리</a:t>
            </a:r>
            <a:endParaRPr kumimoji="0" lang="en-US" altLang="ko-KR" sz="2400" b="1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데이터 입력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– INSERT INTO</a:t>
            </a: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테이블에 자료를 입력할 때 사용하는 명령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단일 테이블에 단일 행 입력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INSERT INTO ~ VALUES ~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INSERT INTO TABLE (COL1, COL2, COL3)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VALUES (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'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A', 'B', 'C');</a:t>
            </a:r>
          </a:p>
          <a:p>
            <a:pPr marL="0" indent="0"/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단일 테이블에 다중 행 입력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INSERT INTO ~ SELECT ~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INSERT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INTO TABLE (COL1, COL2,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COL3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)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SELECT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FIRST_NAME,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LAST_NAME, SALARY</a:t>
            </a:r>
            <a:endParaRPr lang="en-US" altLang="ko-KR" sz="2000" b="1" dirty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FROM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EMPLOYEES;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5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dirty="0" smtClean="0">
                <a:latin typeface="굴림" charset="-127"/>
                <a:ea typeface="굴림" charset="-127"/>
              </a:rPr>
              <a:t>1. </a:t>
            </a:r>
            <a:r>
              <a:rPr lang="ko-KR" altLang="en-US" sz="2800" b="1" dirty="0" smtClean="0">
                <a:latin typeface="굴림" charset="-127"/>
                <a:ea typeface="굴림" charset="-127"/>
              </a:rPr>
              <a:t>데이터 입력 </a:t>
            </a:r>
            <a:r>
              <a:rPr lang="en-US" altLang="ko-KR" sz="2800" b="1" dirty="0" smtClean="0">
                <a:latin typeface="굴림" charset="-127"/>
                <a:ea typeface="굴림" charset="-127"/>
              </a:rPr>
              <a:t>(1/3)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데이터의 입력</a:t>
            </a:r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입력 테이블 생성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DROP TABLE </a:t>
            </a:r>
            <a:r>
              <a:rPr lang="en-US" altLang="ko-KR" dirty="0" smtClean="0"/>
              <a:t>TB_TEST_01 </a:t>
            </a:r>
            <a:r>
              <a:rPr lang="en-US" altLang="ko-KR" dirty="0" smtClean="0">
                <a:solidFill>
                  <a:srgbClr val="0000FF"/>
                </a:solidFill>
              </a:rPr>
              <a:t>PURGE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 TABLE </a:t>
            </a:r>
            <a:r>
              <a:rPr lang="en-US" altLang="ko-KR" dirty="0" smtClean="0"/>
              <a:t>TB_TEST_01 (</a:t>
            </a:r>
          </a:p>
          <a:p>
            <a:r>
              <a:rPr lang="en-US" altLang="ko-KR" dirty="0" smtClean="0"/>
              <a:t>    KEY_01  VARCHAR2(10),</a:t>
            </a:r>
          </a:p>
          <a:p>
            <a:r>
              <a:rPr lang="en-US" altLang="ko-KR" dirty="0" smtClean="0"/>
              <a:t>    COL_01  VARCHAR2(100)    </a:t>
            </a:r>
          </a:p>
          <a:p>
            <a:r>
              <a:rPr lang="en-US" altLang="ko-KR" dirty="0" smtClean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--1.</a:t>
            </a:r>
            <a:r>
              <a:rPr lang="ko-KR" altLang="en-US" dirty="0" smtClean="0"/>
              <a:t>단일테이블 </a:t>
            </a:r>
            <a:r>
              <a:rPr lang="ko-KR" altLang="en-US" dirty="0" err="1" smtClean="0"/>
              <a:t>단일행</a:t>
            </a:r>
            <a:r>
              <a:rPr lang="ko-KR" altLang="en-US" dirty="0" smtClean="0"/>
              <a:t> 입력</a:t>
            </a:r>
          </a:p>
          <a:p>
            <a:r>
              <a:rPr lang="en-US" altLang="ko-KR" dirty="0" smtClean="0"/>
              <a:t>--</a:t>
            </a:r>
            <a:r>
              <a:rPr lang="ko-KR" altLang="en-US" dirty="0" err="1" smtClean="0"/>
              <a:t>일반폼</a:t>
            </a:r>
            <a:endParaRPr lang="ko-KR" altLang="en-US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INTO </a:t>
            </a:r>
            <a:r>
              <a:rPr lang="en-US" altLang="ko-KR" dirty="0" smtClean="0"/>
              <a:t>TB_TEST_01 (KEY_01, COL_01)</a:t>
            </a:r>
          </a:p>
          <a:p>
            <a:r>
              <a:rPr lang="en-US" altLang="ko-KR" dirty="0" smtClean="0"/>
              <a:t>VALUES (</a:t>
            </a:r>
            <a:r>
              <a:rPr lang="en-US" altLang="ko-KR" dirty="0" smtClean="0">
                <a:solidFill>
                  <a:srgbClr val="FF0000"/>
                </a:solidFill>
              </a:rPr>
              <a:t>'AAA', 'TEST_AAA'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err="1" smtClean="0"/>
              <a:t>컬럼명</a:t>
            </a:r>
            <a:r>
              <a:rPr lang="ko-KR" altLang="en-US" dirty="0" smtClean="0"/>
              <a:t> 생략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INTO </a:t>
            </a:r>
            <a:r>
              <a:rPr lang="en-US" altLang="ko-KR" dirty="0" smtClean="0"/>
              <a:t>TB_TEST_01</a:t>
            </a:r>
          </a:p>
          <a:p>
            <a:r>
              <a:rPr lang="en-US" altLang="ko-KR" dirty="0" smtClean="0"/>
              <a:t>VALUES (</a:t>
            </a:r>
            <a:r>
              <a:rPr lang="en-US" altLang="ko-KR" dirty="0" smtClean="0">
                <a:solidFill>
                  <a:srgbClr val="FF0000"/>
                </a:solidFill>
              </a:rPr>
              <a:t>'BBB', 'TEST_BBB'</a:t>
            </a:r>
            <a:r>
              <a:rPr lang="en-US" altLang="ko-KR" dirty="0" smtClean="0"/>
              <a:t>); -- </a:t>
            </a:r>
            <a:r>
              <a:rPr lang="ko-KR" altLang="en-US" dirty="0" smtClean="0"/>
              <a:t>생략되면 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순으로 데이터가 입력된다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순서 바꾸기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INTO </a:t>
            </a:r>
            <a:r>
              <a:rPr lang="en-US" altLang="ko-KR" dirty="0" smtClean="0"/>
              <a:t>TB_TEST_01 (COL_01, KEY_01)</a:t>
            </a:r>
          </a:p>
          <a:p>
            <a:r>
              <a:rPr lang="en-US" altLang="ko-KR" dirty="0" smtClean="0"/>
              <a:t>VALUES (</a:t>
            </a:r>
            <a:r>
              <a:rPr lang="en-US" altLang="ko-KR" dirty="0" smtClean="0">
                <a:solidFill>
                  <a:srgbClr val="FF0000"/>
                </a:solidFill>
              </a:rPr>
              <a:t>'TEST_CCC', 'CCC'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err="1" smtClean="0"/>
              <a:t>입력값</a:t>
            </a:r>
            <a:r>
              <a:rPr lang="ko-KR" altLang="en-US" dirty="0" smtClean="0"/>
              <a:t> 생략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INTO </a:t>
            </a:r>
            <a:r>
              <a:rPr lang="en-US" altLang="ko-KR" dirty="0" smtClean="0"/>
              <a:t>TB_TEST_01 (KEY_01)</a:t>
            </a:r>
          </a:p>
          <a:p>
            <a:r>
              <a:rPr lang="en-US" altLang="ko-KR" dirty="0" smtClean="0"/>
              <a:t>VALUES (</a:t>
            </a:r>
            <a:r>
              <a:rPr lang="en-US" altLang="ko-KR" dirty="0" smtClean="0">
                <a:solidFill>
                  <a:srgbClr val="FF0000"/>
                </a:solidFill>
              </a:rPr>
              <a:t>'DDD'</a:t>
            </a:r>
            <a:r>
              <a:rPr lang="en-US" altLang="ko-KR" dirty="0" smtClean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err="1" smtClean="0"/>
              <a:t>데이타</a:t>
            </a:r>
            <a:r>
              <a:rPr lang="ko-KR" altLang="en-US" dirty="0" smtClean="0"/>
              <a:t> 조회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</a:t>
            </a:r>
            <a:r>
              <a:rPr lang="en-US" altLang="ko-KR" dirty="0" smtClean="0"/>
              <a:t> *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</a:t>
            </a:r>
            <a:r>
              <a:rPr lang="en-US" altLang="ko-KR" dirty="0" smtClean="0"/>
              <a:t> TB_TEST_01;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복원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ROLLBACK</a:t>
            </a:r>
            <a:r>
              <a:rPr lang="en-US" altLang="ko-KR" dirty="0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en-US" altLang="ko-KR" dirty="0" smtClean="0"/>
              <a:t>--2.</a:t>
            </a:r>
            <a:r>
              <a:rPr lang="ko-KR" altLang="en-US" dirty="0" smtClean="0"/>
              <a:t>단일테이블 </a:t>
            </a:r>
            <a:r>
              <a:rPr lang="ko-KR" altLang="en-US" dirty="0" err="1" smtClean="0"/>
              <a:t>다중행</a:t>
            </a:r>
            <a:r>
              <a:rPr lang="ko-KR" altLang="en-US" dirty="0" smtClean="0"/>
              <a:t> 입력</a:t>
            </a:r>
          </a:p>
          <a:p>
            <a:r>
              <a:rPr lang="en-US" altLang="ko-KR" dirty="0" smtClean="0"/>
              <a:t>--</a:t>
            </a:r>
            <a:r>
              <a:rPr lang="ko-KR" altLang="en-US" dirty="0" err="1" smtClean="0"/>
              <a:t>일반폼</a:t>
            </a:r>
            <a:endParaRPr lang="ko-KR" altLang="en-US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INTO </a:t>
            </a:r>
            <a:r>
              <a:rPr lang="en-US" altLang="ko-KR" dirty="0" smtClean="0"/>
              <a:t>TB_TEST_01 (</a:t>
            </a:r>
            <a:r>
              <a:rPr lang="en-US" altLang="ko-KR" dirty="0" smtClean="0">
                <a:solidFill>
                  <a:srgbClr val="FF0000"/>
                </a:solidFill>
              </a:rPr>
              <a:t>KEY_01, COL_01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JOB_ID, JOB_TITLE 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</a:t>
            </a:r>
            <a:r>
              <a:rPr lang="en-US" altLang="ko-KR" dirty="0" smtClean="0"/>
              <a:t> JOBS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WHERE</a:t>
            </a:r>
            <a:r>
              <a:rPr lang="en-US" altLang="ko-KR" dirty="0" smtClean="0"/>
              <a:t> JOB_ID LIKE </a:t>
            </a:r>
            <a:r>
              <a:rPr lang="en-US" altLang="ko-KR" dirty="0" smtClean="0">
                <a:solidFill>
                  <a:srgbClr val="FF0000"/>
                </a:solidFill>
              </a:rPr>
              <a:t>'AD%'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err="1" smtClean="0"/>
              <a:t>순서바꾸기</a:t>
            </a:r>
            <a:endParaRPr lang="ko-KR" altLang="en-US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INTO </a:t>
            </a:r>
            <a:r>
              <a:rPr lang="en-US" altLang="ko-KR" dirty="0" smtClean="0"/>
              <a:t>TB_TEST_01 (</a:t>
            </a:r>
            <a:r>
              <a:rPr lang="en-US" altLang="ko-KR" dirty="0" smtClean="0">
                <a:solidFill>
                  <a:srgbClr val="FF0000"/>
                </a:solidFill>
              </a:rPr>
              <a:t>COL_01, KEY_01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JOB_TITLE, JOB_ID</a:t>
            </a:r>
            <a:r>
              <a:rPr lang="en-US" altLang="ko-KR" dirty="0" smtClean="0"/>
              <a:t>  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</a:t>
            </a:r>
            <a:r>
              <a:rPr lang="en-US" altLang="ko-KR" dirty="0" smtClean="0"/>
              <a:t> JOBS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WHERE</a:t>
            </a:r>
            <a:r>
              <a:rPr lang="en-US" altLang="ko-KR" dirty="0" smtClean="0"/>
              <a:t> JOB_ID LIKE </a:t>
            </a:r>
            <a:r>
              <a:rPr lang="en-US" altLang="ko-KR" dirty="0" smtClean="0">
                <a:solidFill>
                  <a:srgbClr val="FF0000"/>
                </a:solidFill>
              </a:rPr>
              <a:t>'SA%'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err="1" smtClean="0"/>
              <a:t>데이타</a:t>
            </a:r>
            <a:r>
              <a:rPr lang="ko-KR" altLang="en-US" dirty="0" smtClean="0"/>
              <a:t> 조회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</a:t>
            </a:r>
            <a:r>
              <a:rPr lang="en-US" altLang="ko-KR" dirty="0" smtClean="0"/>
              <a:t> *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 </a:t>
            </a:r>
            <a:r>
              <a:rPr lang="en-US" altLang="ko-KR" dirty="0" smtClean="0"/>
              <a:t>TB_TEST_01;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복원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ROLLBACK</a:t>
            </a:r>
            <a:r>
              <a:rPr lang="en-US" altLang="ko-KR" dirty="0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0034" y="1142984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8. </a:t>
            </a:r>
            <a:r>
              <a:rPr lang="ko-KR" altLang="en-US" dirty="0" smtClean="0"/>
              <a:t>속성 탭을 클릭하고 다음과 같이 설정합니다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38250" y="1747859"/>
            <a:ext cx="6667500" cy="475297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759923" y="3045683"/>
            <a:ext cx="2500330" cy="21431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2758157" y="3821026"/>
            <a:ext cx="2500330" cy="21431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2751214" y="4357694"/>
            <a:ext cx="2500330" cy="21431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오른쪽 화살표 10"/>
          <p:cNvSpPr/>
          <p:nvPr/>
        </p:nvSpPr>
        <p:spPr>
          <a:xfrm>
            <a:off x="1080247" y="4535406"/>
            <a:ext cx="357190" cy="357190"/>
          </a:xfrm>
          <a:prstGeom prst="rightArrow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다중 테이블에 다중 행 입력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INSERT ALL</a:t>
            </a: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  INTO TBL1 VALUES ~</a:t>
            </a: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 INTO TBL2 VALUES ~</a:t>
            </a: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SELECT ~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INSERT ALL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INTO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TABLE1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(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COL1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, COL2, COL3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)</a:t>
            </a: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VALUES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(COL1, COL2,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COL3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)</a:t>
            </a: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INTO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TABLE2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(COL1, COL2, COL3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)</a:t>
            </a: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VALUES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(COL1, COL2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,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COL4) </a:t>
            </a:r>
            <a:endParaRPr lang="en-US" altLang="ko-KR" sz="2000" b="1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SELECT COL1, COL2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, COL3, COL4</a:t>
            </a:r>
            <a:endParaRPr lang="en-US" altLang="ko-KR" sz="2000" b="1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FROM TABLE3;</a:t>
            </a:r>
          </a:p>
          <a:p>
            <a:pPr marL="0" indent="0"/>
            <a:endParaRPr lang="en-US" altLang="ko-KR" sz="2000" b="1" dirty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※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여러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테이블에 자료를 입력 할 때 주로 사용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5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dirty="0" smtClean="0">
                <a:latin typeface="굴림" charset="-127"/>
                <a:ea typeface="굴림" charset="-127"/>
              </a:rPr>
              <a:t>1. </a:t>
            </a:r>
            <a:r>
              <a:rPr lang="ko-KR" altLang="en-US" sz="2800" b="1" dirty="0" smtClean="0">
                <a:latin typeface="굴림" charset="-127"/>
                <a:ea typeface="굴림" charset="-127"/>
              </a:rPr>
              <a:t>데이터 입력 </a:t>
            </a:r>
            <a:r>
              <a:rPr lang="en-US" altLang="ko-KR" sz="2800" b="1" dirty="0" smtClean="0">
                <a:latin typeface="굴림" charset="-127"/>
                <a:ea typeface="굴림" charset="-127"/>
              </a:rPr>
              <a:t>(2/3)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다중 테이블에 각각의 조건에 맞게 입력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INSERT ALL</a:t>
            </a: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WHEN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조건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1 THEN</a:t>
            </a: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  INTO TBL1 VALUES ~</a:t>
            </a: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WHEN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조건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2 THEN </a:t>
            </a: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 INTO TBL2 VALUES ~</a:t>
            </a: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SELECT ~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INSERT ALL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WHEN COL3 &lt;= 100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THEN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INTO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TABLE1 VALUES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(COL1, COL2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,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COL3)</a:t>
            </a:r>
            <a:endParaRPr lang="en-US" altLang="ko-KR" sz="2000" b="1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WHEN COL3 &gt; 100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THEN 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INTO TABLE2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VALUES (COL1, COL2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,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COL3) </a:t>
            </a:r>
            <a:endParaRPr lang="en-US" altLang="ko-KR" sz="2000" b="1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SELECT COL1, COL2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, COL3</a:t>
            </a:r>
            <a:endParaRPr lang="en-US" altLang="ko-KR" sz="2000" b="1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FROM TABLE3;</a:t>
            </a:r>
          </a:p>
        </p:txBody>
      </p:sp>
      <p:sp>
        <p:nvSpPr>
          <p:cNvPr id="8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dirty="0" smtClean="0">
                <a:latin typeface="굴림" charset="-127"/>
                <a:ea typeface="굴림" charset="-127"/>
              </a:rPr>
              <a:t>1. </a:t>
            </a:r>
            <a:r>
              <a:rPr lang="ko-KR" altLang="en-US" sz="2800" b="1" dirty="0" smtClean="0">
                <a:latin typeface="굴림" charset="-127"/>
                <a:ea typeface="굴림" charset="-127"/>
              </a:rPr>
              <a:t>데이터 입력 </a:t>
            </a:r>
            <a:r>
              <a:rPr lang="en-US" altLang="ko-KR" sz="2800" b="1" dirty="0" smtClean="0">
                <a:latin typeface="굴림" charset="-127"/>
                <a:ea typeface="굴림" charset="-127"/>
              </a:rPr>
              <a:t>(3/3)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en-US" altLang="ko-KR" dirty="0" smtClean="0"/>
              <a:t>--3.</a:t>
            </a:r>
            <a:r>
              <a:rPr lang="ko-KR" altLang="en-US" dirty="0" smtClean="0"/>
              <a:t>다중테이블 </a:t>
            </a:r>
            <a:r>
              <a:rPr lang="ko-KR" altLang="en-US" dirty="0" err="1" smtClean="0"/>
              <a:t>다중행</a:t>
            </a:r>
            <a:r>
              <a:rPr lang="ko-KR" altLang="en-US" dirty="0" smtClean="0"/>
              <a:t> 입력</a:t>
            </a:r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다중테이블 생성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DROP TABLE </a:t>
            </a:r>
            <a:r>
              <a:rPr lang="en-US" altLang="ko-KR" dirty="0" smtClean="0"/>
              <a:t>TB_TEST_01 PURGE;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 TABLE </a:t>
            </a:r>
            <a:r>
              <a:rPr lang="en-US" altLang="ko-KR" dirty="0" smtClean="0"/>
              <a:t>TB_TEST_01 (</a:t>
            </a:r>
          </a:p>
          <a:p>
            <a:r>
              <a:rPr lang="en-US" altLang="ko-KR" dirty="0" smtClean="0"/>
              <a:t>    KEY_01  VARCHAR2(10),</a:t>
            </a:r>
          </a:p>
          <a:p>
            <a:r>
              <a:rPr lang="en-US" altLang="ko-KR" dirty="0" smtClean="0"/>
              <a:t>    COL_01  VARCHAR2(100)    </a:t>
            </a:r>
          </a:p>
          <a:p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DROP TABLE </a:t>
            </a:r>
            <a:r>
              <a:rPr lang="en-US" altLang="ko-KR" dirty="0" smtClean="0"/>
              <a:t>TB_TEST_02 PURGE;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 TABLE </a:t>
            </a:r>
            <a:r>
              <a:rPr lang="en-US" altLang="ko-KR" dirty="0" smtClean="0"/>
              <a:t>TB_TEST_02 (</a:t>
            </a:r>
          </a:p>
          <a:p>
            <a:r>
              <a:rPr lang="en-US" altLang="ko-KR" dirty="0" smtClean="0"/>
              <a:t>    KEY_01  VARCHAR2(10),</a:t>
            </a:r>
          </a:p>
          <a:p>
            <a:r>
              <a:rPr lang="en-US" altLang="ko-KR" dirty="0" smtClean="0"/>
              <a:t>    KEY_02  VARCHAR2(10),</a:t>
            </a:r>
          </a:p>
          <a:p>
            <a:r>
              <a:rPr lang="en-US" altLang="ko-KR" dirty="0" smtClean="0"/>
              <a:t>    COL_01  VARCHAR2(100),</a:t>
            </a:r>
          </a:p>
          <a:p>
            <a:r>
              <a:rPr lang="en-US" altLang="ko-KR" dirty="0" smtClean="0"/>
              <a:t>    COL_02  VARCHAR2(100)    </a:t>
            </a:r>
          </a:p>
          <a:p>
            <a:r>
              <a:rPr lang="en-US" altLang="ko-KR" dirty="0" smtClean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err="1" smtClean="0"/>
              <a:t>다중행</a:t>
            </a:r>
            <a:r>
              <a:rPr lang="ko-KR" altLang="en-US" dirty="0" smtClean="0"/>
              <a:t> 입력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일반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ALL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INTO</a:t>
            </a:r>
            <a:r>
              <a:rPr lang="en-US" altLang="ko-KR" dirty="0" smtClean="0"/>
              <a:t> TB_TEST_01 (</a:t>
            </a:r>
            <a:r>
              <a:rPr lang="en-US" altLang="ko-KR" dirty="0" smtClean="0">
                <a:solidFill>
                  <a:srgbClr val="FF0000"/>
                </a:solidFill>
              </a:rPr>
              <a:t>KEY_01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FF0000"/>
                </a:solidFill>
              </a:rPr>
              <a:t>COL_01</a:t>
            </a:r>
            <a:r>
              <a:rPr lang="en-US" altLang="ko-KR" dirty="0" smtClean="0"/>
              <a:t>) </a:t>
            </a:r>
          </a:p>
          <a:p>
            <a:r>
              <a:rPr lang="en-US" altLang="ko-KR" dirty="0" smtClean="0"/>
              <a:t>	VALUES (</a:t>
            </a:r>
            <a:r>
              <a:rPr lang="en-US" altLang="ko-KR" dirty="0" smtClean="0">
                <a:solidFill>
                  <a:srgbClr val="FF0000"/>
                </a:solidFill>
              </a:rPr>
              <a:t>DEPARTMENT_ID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FF0000"/>
                </a:solidFill>
              </a:rPr>
              <a:t>DEPARTMENT_NAME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INTO</a:t>
            </a:r>
            <a:r>
              <a:rPr lang="en-US" altLang="ko-KR" dirty="0" smtClean="0"/>
              <a:t> TB_TEST_02 (</a:t>
            </a:r>
            <a:r>
              <a:rPr lang="en-US" altLang="ko-KR" dirty="0" smtClean="0">
                <a:solidFill>
                  <a:srgbClr val="FF0000"/>
                </a:solidFill>
              </a:rPr>
              <a:t>KEY_01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92D050"/>
                </a:solidFill>
              </a:rPr>
              <a:t>KEY_02, COL_01, COL_02</a:t>
            </a:r>
            <a:r>
              <a:rPr lang="en-US" altLang="ko-KR" dirty="0" smtClean="0"/>
              <a:t>) </a:t>
            </a:r>
          </a:p>
          <a:p>
            <a:r>
              <a:rPr lang="en-US" altLang="ko-KR" dirty="0" smtClean="0"/>
              <a:t>	VALUES (</a:t>
            </a:r>
            <a:r>
              <a:rPr lang="en-US" altLang="ko-KR" dirty="0" smtClean="0">
                <a:solidFill>
                  <a:srgbClr val="FF0000"/>
                </a:solidFill>
              </a:rPr>
              <a:t>DEPARTMENT_ID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>
                <a:solidFill>
                  <a:srgbClr val="92D050"/>
                </a:solidFill>
              </a:rPr>
              <a:t>		EMPLOYEE_ID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92D050"/>
                </a:solidFill>
              </a:rPr>
              <a:t>FIRST_NAME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92D050"/>
                </a:solidFill>
              </a:rPr>
              <a:t>LAST_NAME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A.DEPARTMENT_ID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FF0000"/>
                </a:solidFill>
              </a:rPr>
              <a:t>A.DEPARTMENT_NAME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>
                <a:solidFill>
                  <a:srgbClr val="92D050"/>
                </a:solidFill>
              </a:rPr>
              <a:t>	B.EMPLOYEE_ID, B.FIRST_NAME, B.LAST_NAME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DEPARTMENTS A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92D050"/>
                </a:solidFill>
              </a:rPr>
              <a:t>EMPLOYEES B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WHERE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A.DEPARTMENT_ID</a:t>
            </a:r>
            <a:r>
              <a:rPr lang="en-US" altLang="ko-KR" dirty="0" smtClean="0"/>
              <a:t> = </a:t>
            </a:r>
            <a:r>
              <a:rPr lang="en-US" altLang="ko-KR" dirty="0" smtClean="0">
                <a:solidFill>
                  <a:srgbClr val="92D050"/>
                </a:solidFill>
              </a:rPr>
              <a:t>B.DEPARTMENT_ID</a:t>
            </a:r>
            <a:r>
              <a:rPr lang="en-US" altLang="ko-KR" dirty="0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데이터 조회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</a:t>
            </a:r>
            <a:r>
              <a:rPr lang="en-US" altLang="ko-KR" dirty="0" smtClean="0"/>
              <a:t> *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</a:t>
            </a:r>
            <a:r>
              <a:rPr lang="en-US" altLang="ko-KR" dirty="0" smtClean="0"/>
              <a:t> TB_TEST_01;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데이터 조회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</a:t>
            </a:r>
            <a:r>
              <a:rPr lang="en-US" altLang="ko-KR" dirty="0" smtClean="0"/>
              <a:t> *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</a:t>
            </a:r>
            <a:r>
              <a:rPr lang="en-US" altLang="ko-KR" dirty="0" smtClean="0"/>
              <a:t> TB_TEST_02;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복원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ROLLBACK</a:t>
            </a:r>
            <a:r>
              <a:rPr lang="en-US" altLang="ko-KR" dirty="0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키가 존재하는 테이블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DROP TABLE </a:t>
            </a:r>
            <a:r>
              <a:rPr lang="en-US" altLang="ko-KR" dirty="0" smtClean="0"/>
              <a:t>TB_TEST_01 PURGE;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 TABLE </a:t>
            </a:r>
            <a:r>
              <a:rPr lang="en-US" altLang="ko-KR" dirty="0" smtClean="0"/>
              <a:t>TB_TEST_01 (</a:t>
            </a:r>
          </a:p>
          <a:p>
            <a:r>
              <a:rPr lang="en-US" altLang="ko-KR" dirty="0" smtClean="0"/>
              <a:t>    </a:t>
            </a:r>
            <a:r>
              <a:rPr lang="en-US" altLang="ko-KR" dirty="0" smtClean="0">
                <a:solidFill>
                  <a:srgbClr val="FF0000"/>
                </a:solidFill>
              </a:rPr>
              <a:t>KEY_01</a:t>
            </a:r>
            <a:r>
              <a:rPr lang="en-US" altLang="ko-KR" dirty="0" smtClean="0"/>
              <a:t>  VARCHAR2(10),</a:t>
            </a:r>
          </a:p>
          <a:p>
            <a:r>
              <a:rPr lang="en-US" altLang="ko-KR" dirty="0" smtClean="0"/>
              <a:t>    COL_01  VARCHAR2(100),</a:t>
            </a:r>
          </a:p>
          <a:p>
            <a:r>
              <a:rPr lang="en-US" altLang="ko-KR" dirty="0" smtClean="0"/>
              <a:t>    </a:t>
            </a:r>
            <a:r>
              <a:rPr lang="en-US" altLang="ko-KR" dirty="0" smtClean="0">
                <a:solidFill>
                  <a:srgbClr val="0000FF"/>
                </a:solidFill>
              </a:rPr>
              <a:t>CONSTRAINT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PK_TB_TEST_01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PRIMARY KEY 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KEY_01</a:t>
            </a:r>
            <a:r>
              <a:rPr lang="en-US" altLang="ko-KR" dirty="0" smtClean="0"/>
              <a:t>)    </a:t>
            </a:r>
          </a:p>
          <a:p>
            <a:r>
              <a:rPr lang="en-US" altLang="ko-KR" dirty="0" smtClean="0"/>
              <a:t>);</a:t>
            </a:r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r>
              <a:rPr lang="en-US" altLang="ko-KR" dirty="0" smtClean="0">
                <a:solidFill>
                  <a:srgbClr val="0000FF"/>
                </a:solidFill>
              </a:rPr>
              <a:t>DROP TABLE </a:t>
            </a:r>
            <a:r>
              <a:rPr lang="en-US" altLang="ko-KR" dirty="0" smtClean="0"/>
              <a:t>TB_TEST_02 PURGE;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 TABLE </a:t>
            </a:r>
            <a:r>
              <a:rPr lang="en-US" altLang="ko-KR" dirty="0" smtClean="0"/>
              <a:t>TB_TEST_02 (</a:t>
            </a:r>
          </a:p>
          <a:p>
            <a:r>
              <a:rPr lang="en-US" altLang="ko-KR" dirty="0" smtClean="0"/>
              <a:t>    </a:t>
            </a:r>
            <a:r>
              <a:rPr lang="en-US" altLang="ko-KR" dirty="0" smtClean="0">
                <a:solidFill>
                  <a:srgbClr val="FF0000"/>
                </a:solidFill>
              </a:rPr>
              <a:t>KEY_01</a:t>
            </a:r>
            <a:r>
              <a:rPr lang="en-US" altLang="ko-KR" dirty="0" smtClean="0"/>
              <a:t>  VARCHAR2(10),</a:t>
            </a:r>
          </a:p>
          <a:p>
            <a:r>
              <a:rPr lang="en-US" altLang="ko-KR" dirty="0" smtClean="0"/>
              <a:t>    </a:t>
            </a:r>
            <a:r>
              <a:rPr lang="en-US" altLang="ko-KR" dirty="0" smtClean="0">
                <a:solidFill>
                  <a:srgbClr val="FF0000"/>
                </a:solidFill>
              </a:rPr>
              <a:t>KEY_02</a:t>
            </a:r>
            <a:r>
              <a:rPr lang="en-US" altLang="ko-KR" dirty="0" smtClean="0"/>
              <a:t>  VARCHAR2(10),</a:t>
            </a:r>
          </a:p>
          <a:p>
            <a:r>
              <a:rPr lang="en-US" altLang="ko-KR" dirty="0" smtClean="0"/>
              <a:t>    COL_01  VARCHAR2(100),</a:t>
            </a:r>
          </a:p>
          <a:p>
            <a:r>
              <a:rPr lang="en-US" altLang="ko-KR" dirty="0" smtClean="0"/>
              <a:t>    COL_02  VARCHAR2(100),</a:t>
            </a:r>
          </a:p>
          <a:p>
            <a:r>
              <a:rPr lang="en-US" altLang="ko-KR" dirty="0" smtClean="0"/>
              <a:t>    </a:t>
            </a:r>
            <a:r>
              <a:rPr lang="en-US" altLang="ko-KR" dirty="0" smtClean="0">
                <a:solidFill>
                  <a:srgbClr val="0000FF"/>
                </a:solidFill>
              </a:rPr>
              <a:t>CONSTRAINT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PK_TB_TEST_02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PRIMARY KEY 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KEY_01, KEY_02</a:t>
            </a:r>
            <a:r>
              <a:rPr lang="en-US" altLang="ko-KR" dirty="0" smtClean="0"/>
              <a:t>)    </a:t>
            </a:r>
          </a:p>
          <a:p>
            <a:r>
              <a:rPr lang="en-US" altLang="ko-KR" dirty="0" smtClean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err="1" smtClean="0"/>
              <a:t>다중행</a:t>
            </a:r>
            <a:r>
              <a:rPr lang="ko-KR" altLang="en-US" dirty="0" smtClean="0"/>
              <a:t> 입력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일반</a:t>
            </a:r>
            <a:r>
              <a:rPr lang="en-US" altLang="ko-KR" dirty="0" smtClean="0"/>
              <a:t>) </a:t>
            </a:r>
          </a:p>
          <a:p>
            <a:r>
              <a:rPr lang="en-US" altLang="ko-KR" dirty="0" smtClean="0"/>
              <a:t>--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제약조건 에러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ALL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INTO</a:t>
            </a:r>
            <a:r>
              <a:rPr lang="en-US" altLang="ko-KR" dirty="0" smtClean="0"/>
              <a:t> TB_TEST_01 (</a:t>
            </a:r>
            <a:r>
              <a:rPr lang="en-US" altLang="ko-KR" dirty="0" smtClean="0">
                <a:solidFill>
                  <a:srgbClr val="FF0000"/>
                </a:solidFill>
              </a:rPr>
              <a:t>KEY_01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FF0000"/>
                </a:solidFill>
              </a:rPr>
              <a:t>COL_01</a:t>
            </a:r>
            <a:r>
              <a:rPr lang="en-US" altLang="ko-KR" dirty="0" smtClean="0"/>
              <a:t>) </a:t>
            </a:r>
          </a:p>
          <a:p>
            <a:r>
              <a:rPr lang="en-US" altLang="ko-KR" dirty="0" smtClean="0"/>
              <a:t>	VALUES (</a:t>
            </a:r>
            <a:r>
              <a:rPr lang="en-US" altLang="ko-KR" dirty="0" smtClean="0">
                <a:solidFill>
                  <a:srgbClr val="FF0000"/>
                </a:solidFill>
              </a:rPr>
              <a:t>DEPARTMENT_ID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FF0000"/>
                </a:solidFill>
              </a:rPr>
              <a:t>DEPARTMENT_NAME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INTO</a:t>
            </a:r>
            <a:r>
              <a:rPr lang="en-US" altLang="ko-KR" dirty="0" smtClean="0"/>
              <a:t> TB_TEST_02 (</a:t>
            </a:r>
            <a:r>
              <a:rPr lang="en-US" altLang="ko-KR" dirty="0" smtClean="0">
                <a:solidFill>
                  <a:srgbClr val="FF0000"/>
                </a:solidFill>
              </a:rPr>
              <a:t>KEY_01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92D050"/>
                </a:solidFill>
              </a:rPr>
              <a:t>KEY_02, COL_01, COL_02</a:t>
            </a:r>
            <a:r>
              <a:rPr lang="en-US" altLang="ko-KR" dirty="0" smtClean="0"/>
              <a:t>) </a:t>
            </a:r>
          </a:p>
          <a:p>
            <a:r>
              <a:rPr lang="en-US" altLang="ko-KR" dirty="0" smtClean="0"/>
              <a:t>	VALUES (</a:t>
            </a:r>
            <a:r>
              <a:rPr lang="en-US" altLang="ko-KR" dirty="0" smtClean="0">
                <a:solidFill>
                  <a:srgbClr val="FF0000"/>
                </a:solidFill>
              </a:rPr>
              <a:t>DEPARTMENT_ID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>
                <a:solidFill>
                  <a:srgbClr val="92D050"/>
                </a:solidFill>
              </a:rPr>
              <a:t>		EMPLOYEE_ID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92D050"/>
                </a:solidFill>
              </a:rPr>
              <a:t>FIRST_NAME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92D050"/>
                </a:solidFill>
              </a:rPr>
              <a:t>LAST_NAME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A.DEPARTMENT_ID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FF0000"/>
                </a:solidFill>
              </a:rPr>
              <a:t>A.DEPARTMENT_NAME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>
                <a:solidFill>
                  <a:srgbClr val="92D050"/>
                </a:solidFill>
              </a:rPr>
              <a:t>	B.EMPLOYEE_ID, B.FIRST_NAME, B.LAST_NAME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DEPARTMENTS A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92D050"/>
                </a:solidFill>
              </a:rPr>
              <a:t>EMPLOYEES B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WHERE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A.DEPARTMENT_ID</a:t>
            </a:r>
            <a:r>
              <a:rPr lang="en-US" altLang="ko-KR" dirty="0" smtClean="0"/>
              <a:t> = </a:t>
            </a:r>
            <a:r>
              <a:rPr lang="en-US" altLang="ko-KR" dirty="0" smtClean="0">
                <a:solidFill>
                  <a:srgbClr val="92D050"/>
                </a:solidFill>
              </a:rPr>
              <a:t>B.DEPARTMENT_ID</a:t>
            </a:r>
            <a:r>
              <a:rPr lang="en-US" altLang="ko-KR" dirty="0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조건으로 </a:t>
            </a:r>
            <a:r>
              <a:rPr lang="ko-KR" altLang="en-US" dirty="0" err="1" smtClean="0"/>
              <a:t>무결성</a:t>
            </a:r>
            <a:r>
              <a:rPr lang="ko-KR" altLang="en-US" dirty="0" smtClean="0"/>
              <a:t> 제약 조건을 맞추어 입력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ALL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WHEN</a:t>
            </a:r>
            <a:r>
              <a:rPr lang="en-US" altLang="ko-KR" dirty="0" smtClean="0"/>
              <a:t> ROW_NUM = 1 </a:t>
            </a:r>
            <a:r>
              <a:rPr lang="en-US" altLang="ko-KR" dirty="0" smtClean="0">
                <a:solidFill>
                  <a:srgbClr val="0000FF"/>
                </a:solidFill>
              </a:rPr>
              <a:t>THEN	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INTO</a:t>
            </a:r>
            <a:r>
              <a:rPr lang="en-US" altLang="ko-KR" dirty="0" smtClean="0"/>
              <a:t> TB_TEST_01 (</a:t>
            </a:r>
            <a:r>
              <a:rPr lang="en-US" altLang="ko-KR" dirty="0" smtClean="0">
                <a:solidFill>
                  <a:srgbClr val="FF0000"/>
                </a:solidFill>
              </a:rPr>
              <a:t>KEY_01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FF0000"/>
                </a:solidFill>
              </a:rPr>
              <a:t>COL_01</a:t>
            </a:r>
            <a:r>
              <a:rPr lang="en-US" altLang="ko-KR" dirty="0" smtClean="0"/>
              <a:t>) </a:t>
            </a:r>
          </a:p>
          <a:p>
            <a:r>
              <a:rPr lang="en-US" altLang="ko-KR" dirty="0" smtClean="0"/>
              <a:t>	VALUES (</a:t>
            </a:r>
            <a:r>
              <a:rPr lang="en-US" altLang="ko-KR" dirty="0" smtClean="0">
                <a:solidFill>
                  <a:srgbClr val="FF0000"/>
                </a:solidFill>
              </a:rPr>
              <a:t>DEPARTMENT_ID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FF0000"/>
                </a:solidFill>
              </a:rPr>
              <a:t>DEPARTMENT_NAME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WHEN</a:t>
            </a:r>
            <a:r>
              <a:rPr lang="en-US" altLang="ko-KR" dirty="0" smtClean="0"/>
              <a:t> 1 = 1 </a:t>
            </a:r>
            <a:r>
              <a:rPr lang="en-US" altLang="ko-KR" dirty="0" smtClean="0">
                <a:solidFill>
                  <a:srgbClr val="0000FF"/>
                </a:solidFill>
              </a:rPr>
              <a:t>THEN	             </a:t>
            </a:r>
            <a:r>
              <a:rPr lang="en-US" altLang="ko-KR" dirty="0" smtClean="0"/>
              <a:t>-- </a:t>
            </a:r>
            <a:r>
              <a:rPr lang="ko-KR" altLang="en-US" dirty="0" smtClean="0"/>
              <a:t>참일 경우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INTO</a:t>
            </a:r>
            <a:r>
              <a:rPr lang="en-US" altLang="ko-KR" dirty="0" smtClean="0"/>
              <a:t> TB_TEST_02 (</a:t>
            </a:r>
            <a:r>
              <a:rPr lang="en-US" altLang="ko-KR" dirty="0" smtClean="0">
                <a:solidFill>
                  <a:srgbClr val="FF0000"/>
                </a:solidFill>
              </a:rPr>
              <a:t>KEY_01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92D050"/>
                </a:solidFill>
              </a:rPr>
              <a:t>KEY_02, COL_01, COL_02</a:t>
            </a:r>
            <a:r>
              <a:rPr lang="en-US" altLang="ko-KR" dirty="0" smtClean="0"/>
              <a:t>) </a:t>
            </a:r>
          </a:p>
          <a:p>
            <a:r>
              <a:rPr lang="en-US" altLang="ko-KR" dirty="0" smtClean="0"/>
              <a:t>	VALUES (</a:t>
            </a:r>
            <a:r>
              <a:rPr lang="en-US" altLang="ko-KR" dirty="0" smtClean="0">
                <a:solidFill>
                  <a:srgbClr val="FF0000"/>
                </a:solidFill>
              </a:rPr>
              <a:t>DEPARTMENT_ID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		</a:t>
            </a:r>
            <a:r>
              <a:rPr lang="en-US" altLang="ko-KR" dirty="0" smtClean="0">
                <a:solidFill>
                  <a:srgbClr val="92D050"/>
                </a:solidFill>
              </a:rPr>
              <a:t>EMPLOYEE_ID, FIRST_NAME, LAST_NAME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A.DEPARTMENT_ID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FF0000"/>
                </a:solidFill>
              </a:rPr>
              <a:t>A.DEPARTMENT_NAME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rgbClr val="92D050"/>
                </a:solidFill>
              </a:rPr>
              <a:t>B.EMPLOYEE_ID, B.FIRST_NAME, B.LAST_NAME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	</a:t>
            </a:r>
            <a:r>
              <a:rPr lang="en-US" altLang="ko-KR" dirty="0" smtClean="0">
                <a:solidFill>
                  <a:srgbClr val="0000FF"/>
                </a:solidFill>
              </a:rPr>
              <a:t>ROW_NUMBER() </a:t>
            </a:r>
          </a:p>
          <a:p>
            <a:r>
              <a:rPr lang="en-US" altLang="ko-KR" dirty="0" smtClean="0"/>
              <a:t>		</a:t>
            </a:r>
            <a:r>
              <a:rPr lang="en-US" altLang="ko-KR" dirty="0" smtClean="0">
                <a:solidFill>
                  <a:srgbClr val="0000FF"/>
                </a:solidFill>
              </a:rPr>
              <a:t>OVER</a:t>
            </a:r>
            <a:r>
              <a:rPr lang="en-US" altLang="ko-KR" dirty="0" smtClean="0"/>
              <a:t> (</a:t>
            </a:r>
            <a:r>
              <a:rPr lang="en-US" altLang="ko-KR" dirty="0" smtClean="0">
                <a:solidFill>
                  <a:srgbClr val="0000FF"/>
                </a:solidFill>
              </a:rPr>
              <a:t>PARTITION BY </a:t>
            </a:r>
            <a:r>
              <a:rPr lang="en-US" altLang="ko-KR" dirty="0" smtClean="0">
                <a:solidFill>
                  <a:srgbClr val="FF0000"/>
                </a:solidFill>
              </a:rPr>
              <a:t>A.DEPARTMENT_ID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			</a:t>
            </a:r>
            <a:r>
              <a:rPr lang="en-US" altLang="ko-KR" dirty="0" smtClean="0">
                <a:solidFill>
                  <a:srgbClr val="0000FF"/>
                </a:solidFill>
              </a:rPr>
              <a:t>ORDER BY </a:t>
            </a:r>
            <a:r>
              <a:rPr lang="en-US" altLang="ko-KR" dirty="0" smtClean="0">
                <a:solidFill>
                  <a:srgbClr val="FF0000"/>
                </a:solidFill>
              </a:rPr>
              <a:t>A.DEPARTMENT_ID</a:t>
            </a:r>
            <a:r>
              <a:rPr lang="en-US" altLang="ko-KR" dirty="0" smtClean="0"/>
              <a:t>) </a:t>
            </a:r>
            <a:r>
              <a:rPr lang="en-US" altLang="ko-KR" dirty="0" smtClean="0">
                <a:solidFill>
                  <a:srgbClr val="0000FF"/>
                </a:solidFill>
              </a:rPr>
              <a:t>AS</a:t>
            </a:r>
            <a:r>
              <a:rPr lang="en-US" altLang="ko-KR" dirty="0" smtClean="0"/>
              <a:t> ROW_NUM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DEPARTMENTS A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92D050"/>
                </a:solidFill>
              </a:rPr>
              <a:t>EMPLOYEES B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WHERE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A.DEPARTMENT_ID</a:t>
            </a:r>
            <a:r>
              <a:rPr lang="en-US" altLang="ko-KR" dirty="0" smtClean="0"/>
              <a:t> = </a:t>
            </a:r>
            <a:r>
              <a:rPr lang="en-US" altLang="ko-KR" dirty="0" smtClean="0">
                <a:solidFill>
                  <a:srgbClr val="92D050"/>
                </a:solidFill>
              </a:rPr>
              <a:t>B.DEPARTMENT_ID</a:t>
            </a:r>
            <a:r>
              <a:rPr lang="en-US" altLang="ko-KR" dirty="0" smtClean="0"/>
              <a:t>;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6929454" y="4143380"/>
            <a:ext cx="1428760" cy="42862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/>
        </p:nvSpPr>
        <p:spPr>
          <a:xfrm>
            <a:off x="357158" y="1214422"/>
            <a:ext cx="4071966" cy="28575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데이터 조회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 </a:t>
            </a:r>
            <a:r>
              <a:rPr lang="en-US" altLang="ko-KR" dirty="0" smtClean="0"/>
              <a:t>*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</a:t>
            </a:r>
            <a:r>
              <a:rPr lang="en-US" altLang="ko-KR" dirty="0" smtClean="0"/>
              <a:t> TB_TEST_01;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데이터 조회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</a:t>
            </a:r>
            <a:r>
              <a:rPr lang="en-US" altLang="ko-KR" dirty="0" smtClean="0"/>
              <a:t> *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</a:t>
            </a:r>
            <a:r>
              <a:rPr lang="en-US" altLang="ko-KR" dirty="0" smtClean="0"/>
              <a:t> TB_TEST_02;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복원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ROLLBACK</a:t>
            </a:r>
            <a:r>
              <a:rPr lang="en-US" altLang="ko-KR" dirty="0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다중테이블에 조건에 맞게 입력</a:t>
            </a:r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다중테이블 생성</a:t>
            </a:r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키가 존재하는 테이블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DROP TABLE </a:t>
            </a:r>
            <a:r>
              <a:rPr lang="en-US" altLang="ko-KR" dirty="0" smtClean="0"/>
              <a:t>TB_TEST_01 PURGE;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 TABLE </a:t>
            </a:r>
            <a:r>
              <a:rPr lang="en-US" altLang="ko-KR" dirty="0" smtClean="0"/>
              <a:t>TB_TEST_01 (</a:t>
            </a:r>
          </a:p>
          <a:p>
            <a:r>
              <a:rPr lang="en-US" altLang="ko-KR" dirty="0" smtClean="0"/>
              <a:t>    </a:t>
            </a:r>
            <a:r>
              <a:rPr lang="en-US" altLang="ko-KR" dirty="0" smtClean="0">
                <a:solidFill>
                  <a:srgbClr val="FF0000"/>
                </a:solidFill>
              </a:rPr>
              <a:t>KEY_01</a:t>
            </a:r>
            <a:r>
              <a:rPr lang="en-US" altLang="ko-KR" dirty="0" smtClean="0"/>
              <a:t>  VARCHAR2(10),</a:t>
            </a:r>
          </a:p>
          <a:p>
            <a:r>
              <a:rPr lang="en-US" altLang="ko-KR" dirty="0" smtClean="0"/>
              <a:t>    COL_01  VARCHAR2(100),</a:t>
            </a:r>
          </a:p>
          <a:p>
            <a:r>
              <a:rPr lang="en-US" altLang="ko-KR" dirty="0" smtClean="0"/>
              <a:t>    CONSTRAINT </a:t>
            </a:r>
            <a:r>
              <a:rPr lang="en-US" altLang="ko-KR" dirty="0" smtClean="0">
                <a:solidFill>
                  <a:srgbClr val="FF0000"/>
                </a:solidFill>
              </a:rPr>
              <a:t>PK_TB_TEST_01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PRIMARY KEY 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KEY_01</a:t>
            </a:r>
            <a:r>
              <a:rPr lang="en-US" altLang="ko-KR" dirty="0" smtClean="0"/>
              <a:t>)    </a:t>
            </a:r>
          </a:p>
          <a:p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DROP TABLE </a:t>
            </a:r>
            <a:r>
              <a:rPr lang="en-US" altLang="ko-KR" dirty="0" smtClean="0"/>
              <a:t>TB_TEST_02 PURGE;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 TABLE </a:t>
            </a:r>
            <a:r>
              <a:rPr lang="en-US" altLang="ko-KR" dirty="0" smtClean="0"/>
              <a:t>TB_TEST_02 (</a:t>
            </a:r>
          </a:p>
          <a:p>
            <a:r>
              <a:rPr lang="en-US" altLang="ko-KR" dirty="0" smtClean="0"/>
              <a:t>    </a:t>
            </a:r>
            <a:r>
              <a:rPr lang="en-US" altLang="ko-KR" dirty="0" smtClean="0">
                <a:solidFill>
                  <a:srgbClr val="FF0000"/>
                </a:solidFill>
              </a:rPr>
              <a:t>KEY_02 </a:t>
            </a:r>
            <a:r>
              <a:rPr lang="en-US" altLang="ko-KR" dirty="0" smtClean="0"/>
              <a:t> VARCHAR2(10),</a:t>
            </a:r>
          </a:p>
          <a:p>
            <a:r>
              <a:rPr lang="en-US" altLang="ko-KR" dirty="0" smtClean="0"/>
              <a:t>    COL_02  VARCHAR2(100),</a:t>
            </a:r>
          </a:p>
          <a:p>
            <a:r>
              <a:rPr lang="en-US" altLang="ko-KR" dirty="0" smtClean="0"/>
              <a:t>    CONSTRAINT </a:t>
            </a:r>
            <a:r>
              <a:rPr lang="en-US" altLang="ko-KR" dirty="0" smtClean="0">
                <a:solidFill>
                  <a:srgbClr val="FF0000"/>
                </a:solidFill>
              </a:rPr>
              <a:t>PK_TB_TEST_02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PRIMARY KEY 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KEY_02</a:t>
            </a:r>
            <a:r>
              <a:rPr lang="en-US" altLang="ko-KR" dirty="0" smtClean="0"/>
              <a:t>)    </a:t>
            </a:r>
          </a:p>
          <a:p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0034" y="1142984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8. </a:t>
            </a:r>
            <a:r>
              <a:rPr lang="ko-KR" altLang="en-US" dirty="0" smtClean="0"/>
              <a:t>그러면 자동적으로 생성됨을 </a:t>
            </a:r>
            <a:r>
              <a:rPr lang="en-US" altLang="ko-KR" dirty="0" smtClean="0"/>
              <a:t>DDL </a:t>
            </a:r>
            <a:r>
              <a:rPr lang="ko-KR" altLang="en-US" dirty="0" smtClean="0"/>
              <a:t>탭에서  확인할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13" name="그림 12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38250" y="1738334"/>
            <a:ext cx="6667500" cy="4762500"/>
          </a:xfrm>
          <a:prstGeom prst="rect">
            <a:avLst/>
          </a:prstGeom>
        </p:spPr>
      </p:pic>
      <p:sp>
        <p:nvSpPr>
          <p:cNvPr id="14" name="오른쪽 화살표 13"/>
          <p:cNvSpPr/>
          <p:nvPr/>
        </p:nvSpPr>
        <p:spPr>
          <a:xfrm>
            <a:off x="3089220" y="2643182"/>
            <a:ext cx="357190" cy="357190"/>
          </a:xfrm>
          <a:prstGeom prst="rightArrow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r>
              <a:rPr lang="en-US" altLang="ko-KR" dirty="0" smtClean="0">
                <a:solidFill>
                  <a:srgbClr val="0000FF"/>
                </a:solidFill>
              </a:rPr>
              <a:t>DROP TABLE </a:t>
            </a:r>
            <a:r>
              <a:rPr lang="en-US" altLang="ko-KR" dirty="0" smtClean="0"/>
              <a:t>TB_TEST_03 PURGE;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 TABLE </a:t>
            </a:r>
            <a:r>
              <a:rPr lang="en-US" altLang="ko-KR" dirty="0" smtClean="0"/>
              <a:t>TB_TEST_03 (</a:t>
            </a:r>
          </a:p>
          <a:p>
            <a:r>
              <a:rPr lang="en-US" altLang="ko-KR" dirty="0" smtClean="0"/>
              <a:t>    </a:t>
            </a:r>
            <a:r>
              <a:rPr lang="en-US" altLang="ko-KR" dirty="0" smtClean="0">
                <a:solidFill>
                  <a:srgbClr val="FF0000"/>
                </a:solidFill>
              </a:rPr>
              <a:t>KEY_03</a:t>
            </a:r>
            <a:r>
              <a:rPr lang="en-US" altLang="ko-KR" dirty="0" smtClean="0"/>
              <a:t>  VARCHAR2(10),</a:t>
            </a:r>
          </a:p>
          <a:p>
            <a:r>
              <a:rPr lang="en-US" altLang="ko-KR" dirty="0" smtClean="0"/>
              <a:t>    COL_03  VARCHAR2(100),</a:t>
            </a:r>
          </a:p>
          <a:p>
            <a:r>
              <a:rPr lang="en-US" altLang="ko-KR" dirty="0" smtClean="0"/>
              <a:t>    CONSTRAINT </a:t>
            </a:r>
            <a:r>
              <a:rPr lang="en-US" altLang="ko-KR" dirty="0" smtClean="0">
                <a:solidFill>
                  <a:srgbClr val="FF0000"/>
                </a:solidFill>
              </a:rPr>
              <a:t>PK_TB_TEST_03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PRIMARY KEY </a:t>
            </a:r>
            <a:r>
              <a:rPr lang="en-US" altLang="ko-KR" dirty="0" smtClean="0"/>
              <a:t>(</a:t>
            </a:r>
            <a:r>
              <a:rPr lang="en-US" altLang="ko-KR" dirty="0" smtClean="0">
                <a:solidFill>
                  <a:srgbClr val="FF0000"/>
                </a:solidFill>
              </a:rPr>
              <a:t>KEY_03</a:t>
            </a:r>
            <a:r>
              <a:rPr lang="en-US" altLang="ko-KR" dirty="0" smtClean="0"/>
              <a:t>)    </a:t>
            </a:r>
          </a:p>
          <a:p>
            <a:r>
              <a:rPr lang="en-US" altLang="ko-KR" dirty="0" smtClean="0"/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조건을 통한 입력제어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ALL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WHEN</a:t>
            </a:r>
            <a:r>
              <a:rPr lang="en-US" altLang="ko-KR" dirty="0" smtClean="0"/>
              <a:t> KEY_03 </a:t>
            </a:r>
            <a:r>
              <a:rPr lang="en-US" altLang="ko-KR" dirty="0" smtClean="0">
                <a:solidFill>
                  <a:srgbClr val="0000FF"/>
                </a:solidFill>
              </a:rPr>
              <a:t>LIKE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'AD%' </a:t>
            </a:r>
            <a:r>
              <a:rPr lang="en-US" altLang="ko-KR" dirty="0" smtClean="0">
                <a:solidFill>
                  <a:srgbClr val="0000FF"/>
                </a:solidFill>
              </a:rPr>
              <a:t>THEN 	</a:t>
            </a:r>
            <a:r>
              <a:rPr lang="en-US" altLang="ko-KR" dirty="0" smtClean="0"/>
              <a:t>-– AD</a:t>
            </a:r>
            <a:r>
              <a:rPr lang="ko-KR" altLang="en-US" dirty="0" smtClean="0"/>
              <a:t>로 시작하는 것은 </a:t>
            </a:r>
            <a:r>
              <a:rPr lang="en-US" altLang="ko-KR" dirty="0" smtClean="0"/>
              <a:t>TB_TEST_01</a:t>
            </a:r>
            <a:r>
              <a:rPr lang="ko-KR" altLang="en-US" dirty="0" smtClean="0"/>
              <a:t>에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INTO</a:t>
            </a:r>
            <a:r>
              <a:rPr lang="en-US" altLang="ko-KR" dirty="0" smtClean="0"/>
              <a:t> TB_TEST_01 (</a:t>
            </a:r>
            <a:r>
              <a:rPr lang="en-US" altLang="ko-KR" dirty="0" smtClean="0">
                <a:solidFill>
                  <a:srgbClr val="FF0000"/>
                </a:solidFill>
              </a:rPr>
              <a:t>KEY_01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92D050"/>
                </a:solidFill>
              </a:rPr>
              <a:t>COL_01</a:t>
            </a:r>
            <a:r>
              <a:rPr lang="en-US" altLang="ko-KR" dirty="0" smtClean="0"/>
              <a:t>) VALUES (</a:t>
            </a:r>
            <a:r>
              <a:rPr lang="en-US" altLang="ko-KR" dirty="0" smtClean="0">
                <a:solidFill>
                  <a:srgbClr val="FF0000"/>
                </a:solidFill>
              </a:rPr>
              <a:t>KEY_03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92D050"/>
                </a:solidFill>
              </a:rPr>
              <a:t>JOB_TITLE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WHEN</a:t>
            </a:r>
            <a:r>
              <a:rPr lang="en-US" altLang="ko-KR" dirty="0" smtClean="0"/>
              <a:t> KEY_03 LIKE </a:t>
            </a:r>
            <a:r>
              <a:rPr lang="en-US" altLang="ko-KR" dirty="0" smtClean="0">
                <a:solidFill>
                  <a:srgbClr val="FF0000"/>
                </a:solidFill>
              </a:rPr>
              <a:t>'SA%'  </a:t>
            </a:r>
            <a:r>
              <a:rPr lang="en-US" altLang="ko-KR" dirty="0" smtClean="0">
                <a:solidFill>
                  <a:srgbClr val="0000FF"/>
                </a:solidFill>
              </a:rPr>
              <a:t>THEN	 </a:t>
            </a:r>
            <a:r>
              <a:rPr lang="en-US" altLang="ko-KR" dirty="0" smtClean="0"/>
              <a:t>-– SA</a:t>
            </a:r>
            <a:r>
              <a:rPr lang="ko-KR" altLang="en-US" dirty="0" smtClean="0"/>
              <a:t>로 시작하는 것은 </a:t>
            </a:r>
            <a:r>
              <a:rPr lang="en-US" altLang="ko-KR" dirty="0" smtClean="0"/>
              <a:t>TB_TEST_02</a:t>
            </a:r>
            <a:r>
              <a:rPr lang="ko-KR" altLang="en-US" dirty="0" smtClean="0"/>
              <a:t>에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INTO</a:t>
            </a:r>
            <a:r>
              <a:rPr lang="en-US" altLang="ko-KR" dirty="0" smtClean="0"/>
              <a:t> TB_TEST_02 (</a:t>
            </a:r>
            <a:r>
              <a:rPr lang="en-US" altLang="ko-KR" dirty="0" smtClean="0">
                <a:solidFill>
                  <a:srgbClr val="FF0000"/>
                </a:solidFill>
              </a:rPr>
              <a:t>KEY_02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92D050"/>
                </a:solidFill>
              </a:rPr>
              <a:t>COL_02</a:t>
            </a:r>
            <a:r>
              <a:rPr lang="en-US" altLang="ko-KR" dirty="0" smtClean="0"/>
              <a:t>) VALUES (</a:t>
            </a:r>
            <a:r>
              <a:rPr lang="en-US" altLang="ko-KR" dirty="0" smtClean="0">
                <a:solidFill>
                  <a:srgbClr val="FF0000"/>
                </a:solidFill>
              </a:rPr>
              <a:t>KEY_03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92D050"/>
                </a:solidFill>
              </a:rPr>
              <a:t>JOB_TITLE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ELSE				</a:t>
            </a:r>
            <a:r>
              <a:rPr lang="en-US" altLang="ko-KR" dirty="0" smtClean="0"/>
              <a:t>-- </a:t>
            </a:r>
            <a:r>
              <a:rPr lang="ko-KR" altLang="en-US" dirty="0" smtClean="0"/>
              <a:t>나머지는 </a:t>
            </a:r>
            <a:r>
              <a:rPr lang="en-US" altLang="ko-KR" dirty="0" smtClean="0"/>
              <a:t>TB_TEST_03</a:t>
            </a:r>
            <a:r>
              <a:rPr lang="ko-KR" altLang="en-US" dirty="0" smtClean="0"/>
              <a:t>에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INTO</a:t>
            </a:r>
            <a:r>
              <a:rPr lang="en-US" altLang="ko-KR" dirty="0" smtClean="0"/>
              <a:t> TB_TEST_03 (</a:t>
            </a:r>
            <a:r>
              <a:rPr lang="en-US" altLang="ko-KR" dirty="0" smtClean="0">
                <a:solidFill>
                  <a:srgbClr val="FF0000"/>
                </a:solidFill>
              </a:rPr>
              <a:t>KEY_03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92D050"/>
                </a:solidFill>
              </a:rPr>
              <a:t>COL_03</a:t>
            </a:r>
            <a:r>
              <a:rPr lang="en-US" altLang="ko-KR" dirty="0" smtClean="0"/>
              <a:t>) VALUES (</a:t>
            </a:r>
            <a:r>
              <a:rPr lang="en-US" altLang="ko-KR" dirty="0" smtClean="0">
                <a:solidFill>
                  <a:srgbClr val="FF0000"/>
                </a:solidFill>
              </a:rPr>
              <a:t>KEY_03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92D050"/>
                </a:solidFill>
              </a:rPr>
              <a:t>JOB_TITLE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 </a:t>
            </a:r>
            <a:r>
              <a:rPr lang="en-US" altLang="ko-KR" dirty="0" smtClean="0">
                <a:solidFill>
                  <a:srgbClr val="FF0000"/>
                </a:solidFill>
              </a:rPr>
              <a:t>JOB_ID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AS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KEY_03</a:t>
            </a:r>
            <a:r>
              <a:rPr lang="en-US" altLang="ko-KR" dirty="0" smtClean="0"/>
              <a:t>, </a:t>
            </a:r>
            <a:r>
              <a:rPr lang="en-US" altLang="ko-KR" dirty="0" smtClean="0">
                <a:solidFill>
                  <a:srgbClr val="92D050"/>
                </a:solidFill>
              </a:rPr>
              <a:t>JOB_TITLE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</a:t>
            </a:r>
            <a:r>
              <a:rPr lang="en-US" altLang="ko-KR" dirty="0" smtClean="0"/>
              <a:t> JOBS;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--JOB_ID</a:t>
            </a:r>
            <a:r>
              <a:rPr lang="ko-KR" altLang="en-US" dirty="0" smtClean="0"/>
              <a:t>는</a:t>
            </a:r>
            <a:r>
              <a:rPr lang="en-US" altLang="ko-KR" dirty="0" smtClean="0"/>
              <a:t> KEY_03</a:t>
            </a:r>
            <a:r>
              <a:rPr lang="ko-KR" altLang="en-US" dirty="0" smtClean="0"/>
              <a:t>으로 사용하며</a:t>
            </a:r>
            <a:r>
              <a:rPr lang="en-US" altLang="ko-KR" dirty="0" smtClean="0"/>
              <a:t>,   JOB_TITLE</a:t>
            </a:r>
            <a:r>
              <a:rPr lang="ko-KR" altLang="en-US" dirty="0" smtClean="0"/>
              <a:t>은 그냥 사용</a:t>
            </a:r>
            <a:endParaRPr lang="en-US" altLang="ko-KR" dirty="0" smtClean="0"/>
          </a:p>
          <a:p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데이터 조회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</a:t>
            </a:r>
            <a:r>
              <a:rPr lang="en-US" altLang="ko-KR" dirty="0" smtClean="0"/>
              <a:t> *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</a:t>
            </a:r>
            <a:r>
              <a:rPr lang="en-US" altLang="ko-KR" dirty="0" smtClean="0"/>
              <a:t> TB_TEST_01;	-- AD</a:t>
            </a:r>
            <a:r>
              <a:rPr lang="ko-KR" altLang="en-US" dirty="0" smtClean="0"/>
              <a:t>로 시작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데이터 조회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</a:t>
            </a:r>
            <a:r>
              <a:rPr lang="en-US" altLang="ko-KR" dirty="0" smtClean="0"/>
              <a:t> *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</a:t>
            </a:r>
            <a:r>
              <a:rPr lang="en-US" altLang="ko-KR" dirty="0" smtClean="0"/>
              <a:t> TB_TEST_02;	-- SA</a:t>
            </a:r>
            <a:r>
              <a:rPr lang="ko-KR" altLang="en-US" dirty="0" smtClean="0"/>
              <a:t>로 시작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데이터 조회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</a:t>
            </a:r>
            <a:r>
              <a:rPr lang="en-US" altLang="ko-KR" dirty="0" smtClean="0"/>
              <a:t> *		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</a:t>
            </a:r>
            <a:r>
              <a:rPr lang="en-US" altLang="ko-KR" dirty="0" smtClean="0"/>
              <a:t> TB_TEST_03;	-- </a:t>
            </a:r>
            <a:r>
              <a:rPr lang="ko-KR" altLang="en-US" dirty="0" smtClean="0"/>
              <a:t>나머지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ROLLBACK</a:t>
            </a:r>
            <a:r>
              <a:rPr lang="en-US" altLang="ko-KR" dirty="0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데이터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수정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– UPDATE ~ SET ~ </a:t>
            </a: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기존의 데이터의 값을 수정 할 때 사용하는 명령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-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단일 테이블의 단일 칼럼 수정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UPDATE TABLE1 SET COL1 =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변경값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1</a:t>
            </a: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WHERE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선택조건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UPDATE TABLE1 SET COL1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= 'IT_PROG'</a:t>
            </a:r>
            <a:endParaRPr lang="en-US" altLang="ko-KR" sz="2000" b="1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WHERE COL1 IS NULL;</a:t>
            </a:r>
          </a:p>
          <a:p>
            <a:pPr marL="0" indent="0"/>
            <a:endParaRPr lang="en-US" altLang="ko-KR" sz="2000" b="1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-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단일 테이블의 다중 칼럼 수정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UPDATE 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TABLE1 SET COL1 = </a:t>
            </a:r>
            <a:r>
              <a:rPr lang="ko-KR" altLang="en-US" sz="2000" b="1" dirty="0" err="1">
                <a:latin typeface="돋움체" pitchFamily="49" charset="-127"/>
                <a:ea typeface="돋움체" pitchFamily="49" charset="-127"/>
              </a:rPr>
              <a:t>변경값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1,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COL2 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=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변경값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2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   WHERE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 선택조건</a:t>
            </a:r>
            <a:endParaRPr lang="en-US" altLang="ko-KR" sz="2000" b="1" dirty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UPDATE TABLE1 SET COL1 =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'A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'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, COL2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=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'B'</a:t>
            </a:r>
            <a:endParaRPr lang="en-US" altLang="ko-KR" sz="2000" b="1" dirty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WHERE COL1 IS NULL;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5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dirty="0" smtClean="0">
                <a:latin typeface="굴림" charset="-127"/>
                <a:ea typeface="굴림" charset="-127"/>
              </a:rPr>
              <a:t>2. </a:t>
            </a:r>
            <a:r>
              <a:rPr lang="ko-KR" altLang="en-US" sz="2800" b="1" dirty="0" smtClean="0">
                <a:latin typeface="굴림" charset="-127"/>
                <a:ea typeface="굴림" charset="-127"/>
              </a:rPr>
              <a:t>데이터 수정 </a:t>
            </a:r>
            <a:r>
              <a:rPr lang="en-US" altLang="ko-KR" sz="2800" b="1" dirty="0" smtClean="0">
                <a:latin typeface="굴림" charset="-127"/>
                <a:ea typeface="굴림" charset="-127"/>
              </a:rPr>
              <a:t>(1/2)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- NVL, CASE, DECODE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를 이용한 값의 조정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UPDATE TABLE1 SET COL1 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= NVL(COL1,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변경값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2)</a:t>
            </a: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WHERE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선택조건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UPDATE TABLE1 SET COL1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=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NVL(COL1, 'IT_PROG‘)</a:t>
            </a:r>
            <a:endParaRPr lang="en-US" altLang="ko-KR" sz="2000" b="1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WHERE COL1 IS NULL;</a:t>
            </a:r>
          </a:p>
          <a:p>
            <a:pPr marL="0" indent="0"/>
            <a:endParaRPr lang="en-US" altLang="ko-KR" sz="2000" b="1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-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다른 테이블의 값을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기반으로 데이터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수정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UPDATE 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TABLE1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SET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(COL1, COL2) 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= 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     (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SELECT COL_01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, COL_02 FROM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TABLE2)</a:t>
            </a: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WHERE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조건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UPDATE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TABLE1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A SET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(COL1, COL2)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= </a:t>
            </a: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(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SELECT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FIRST_NAME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,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LAST_NAME FROM EMPLOYEES B</a:t>
            </a: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WHERE B.EMPLOYEE_ID = A.KEY1) </a:t>
            </a:r>
            <a:endParaRPr lang="en-US" altLang="ko-KR" sz="2000" b="1" dirty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WHERE COL1 IS NULL;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8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dirty="0" smtClean="0">
                <a:latin typeface="굴림" charset="-127"/>
                <a:ea typeface="굴림" charset="-127"/>
              </a:rPr>
              <a:t>2. </a:t>
            </a:r>
            <a:r>
              <a:rPr lang="ko-KR" altLang="en-US" sz="2800" b="1" dirty="0" smtClean="0">
                <a:latin typeface="굴림" charset="-127"/>
                <a:ea typeface="굴림" charset="-127"/>
              </a:rPr>
              <a:t>데이터 수정 </a:t>
            </a:r>
            <a:r>
              <a:rPr lang="en-US" altLang="ko-KR" sz="2800" b="1" dirty="0" smtClean="0">
                <a:latin typeface="굴림" charset="-127"/>
                <a:ea typeface="굴림" charset="-127"/>
              </a:rPr>
              <a:t>(2/2)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데이터의 수정</a:t>
            </a:r>
          </a:p>
          <a:p>
            <a:r>
              <a:rPr lang="en-US" altLang="ko-KR" dirty="0" smtClean="0"/>
              <a:t>--</a:t>
            </a:r>
            <a:r>
              <a:rPr lang="ko-KR" altLang="en-US" dirty="0" err="1" smtClean="0"/>
              <a:t>테이터</a:t>
            </a:r>
            <a:r>
              <a:rPr lang="ko-KR" altLang="en-US" dirty="0" smtClean="0"/>
              <a:t> 수정을 위한 테이블 복사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DROP</a:t>
            </a:r>
            <a:r>
              <a:rPr lang="en-US" altLang="ko-KR" dirty="0" smtClean="0"/>
              <a:t> TABLE TB_JOBS_BK PURGE;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 TABLE </a:t>
            </a:r>
            <a:r>
              <a:rPr lang="en-US" altLang="ko-KR" dirty="0" smtClean="0"/>
              <a:t>TB_JOBS_BK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AS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 </a:t>
            </a:r>
            <a:r>
              <a:rPr lang="en-US" altLang="ko-KR" dirty="0" smtClean="0"/>
              <a:t>*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</a:t>
            </a:r>
            <a:r>
              <a:rPr lang="en-US" altLang="ko-KR" dirty="0" smtClean="0"/>
              <a:t> JOBS;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</a:t>
            </a:r>
            <a:r>
              <a:rPr lang="en-US" altLang="ko-KR" dirty="0" smtClean="0"/>
              <a:t> *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</a:t>
            </a:r>
            <a:r>
              <a:rPr lang="en-US" altLang="ko-KR" dirty="0" smtClean="0"/>
              <a:t> TB_JOBS_BK;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단일 테이블 단일칼럼 수정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UPDATE</a:t>
            </a:r>
            <a:r>
              <a:rPr lang="en-US" altLang="ko-KR" dirty="0" smtClean="0"/>
              <a:t> TB_JOBS_BK </a:t>
            </a:r>
            <a:r>
              <a:rPr lang="en-US" altLang="ko-KR" dirty="0" smtClean="0">
                <a:solidFill>
                  <a:srgbClr val="0000FF"/>
                </a:solidFill>
              </a:rPr>
              <a:t>SET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MIN_SALARY = 0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WHERE</a:t>
            </a:r>
            <a:r>
              <a:rPr lang="en-US" altLang="ko-KR" dirty="0" smtClean="0"/>
              <a:t> JOB_ID </a:t>
            </a:r>
            <a:r>
              <a:rPr lang="en-US" altLang="ko-KR" dirty="0" smtClean="0">
                <a:solidFill>
                  <a:srgbClr val="0000FF"/>
                </a:solidFill>
              </a:rPr>
              <a:t>LIKE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'AD_%'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ROLLBACK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단일 테이블 다중칼럼 수정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UPDATE</a:t>
            </a:r>
            <a:r>
              <a:rPr lang="en-US" altLang="ko-KR" dirty="0" smtClean="0"/>
              <a:t> TB_JOBS_BK </a:t>
            </a:r>
            <a:r>
              <a:rPr lang="en-US" altLang="ko-KR" dirty="0" smtClean="0">
                <a:solidFill>
                  <a:srgbClr val="0000FF"/>
                </a:solidFill>
              </a:rPr>
              <a:t>SET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MIN_SALARY = NULL, MAX_SALARY = NULL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WHERE</a:t>
            </a:r>
            <a:r>
              <a:rPr lang="en-US" altLang="ko-KR" dirty="0" smtClean="0"/>
              <a:t> JOB_ID </a:t>
            </a:r>
            <a:r>
              <a:rPr lang="en-US" altLang="ko-KR" dirty="0" smtClean="0">
                <a:solidFill>
                  <a:srgbClr val="0000FF"/>
                </a:solidFill>
              </a:rPr>
              <a:t>LIKE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'AD_%'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COMMIT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</a:t>
            </a:r>
            <a:r>
              <a:rPr lang="en-US" altLang="ko-KR" dirty="0" smtClean="0"/>
              <a:t> *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</a:t>
            </a:r>
            <a:r>
              <a:rPr lang="en-US" altLang="ko-KR" dirty="0" smtClean="0"/>
              <a:t> TB_JOBS_BK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WHERE</a:t>
            </a:r>
            <a:r>
              <a:rPr lang="en-US" altLang="ko-KR" dirty="0" smtClean="0"/>
              <a:t> JOB_ID </a:t>
            </a:r>
            <a:r>
              <a:rPr lang="en-US" altLang="ko-KR" dirty="0" smtClean="0">
                <a:solidFill>
                  <a:srgbClr val="0000FF"/>
                </a:solidFill>
              </a:rPr>
              <a:t>LIKE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'AD_%'</a:t>
            </a:r>
            <a:r>
              <a:rPr lang="en-US" altLang="ko-KR" dirty="0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--NVL, DECODE </a:t>
            </a:r>
            <a:r>
              <a:rPr lang="ko-KR" altLang="en-US" dirty="0" smtClean="0"/>
              <a:t>사용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UPDATE</a:t>
            </a:r>
            <a:r>
              <a:rPr lang="en-US" altLang="ko-KR" dirty="0" smtClean="0"/>
              <a:t> TB_JOBS_BK 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	SET</a:t>
            </a:r>
            <a:r>
              <a:rPr lang="en-US" altLang="ko-KR" dirty="0" smtClean="0"/>
              <a:t> MIN_SALARY = </a:t>
            </a:r>
            <a:r>
              <a:rPr lang="en-US" altLang="ko-KR" dirty="0" smtClean="0">
                <a:solidFill>
                  <a:srgbClr val="FF0000"/>
                </a:solidFill>
              </a:rPr>
              <a:t>NVL(MIN_SALARY, 0)</a:t>
            </a:r>
            <a:r>
              <a:rPr lang="en-US" altLang="ko-KR" dirty="0" smtClean="0"/>
              <a:t>,  </a:t>
            </a:r>
          </a:p>
          <a:p>
            <a:r>
              <a:rPr lang="en-US" altLang="ko-KR" dirty="0" smtClean="0"/>
              <a:t>		-- </a:t>
            </a:r>
            <a:r>
              <a:rPr lang="ko-KR" altLang="en-US" dirty="0" smtClean="0"/>
              <a:t>값이 다르지 않다면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그대로 아니면 </a:t>
            </a:r>
            <a:r>
              <a:rPr lang="en-US" altLang="ko-KR" dirty="0" smtClean="0"/>
              <a:t>0</a:t>
            </a:r>
            <a:r>
              <a:rPr lang="ko-KR" altLang="en-US" dirty="0" smtClean="0"/>
              <a:t>으로 입력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	       MAX_SALARY = </a:t>
            </a:r>
            <a:r>
              <a:rPr lang="en-US" altLang="ko-KR" dirty="0" smtClean="0">
                <a:solidFill>
                  <a:srgbClr val="FF0000"/>
                </a:solidFill>
              </a:rPr>
              <a:t>DECODE(MAX_SALARY, NULL, 2, 0)</a:t>
            </a:r>
          </a:p>
          <a:p>
            <a:r>
              <a:rPr lang="en-US" altLang="ko-KR" dirty="0" smtClean="0"/>
              <a:t>		-- </a:t>
            </a:r>
            <a:r>
              <a:rPr lang="ko-KR" altLang="en-US" dirty="0" smtClean="0"/>
              <a:t>해당되는 값</a:t>
            </a:r>
            <a:r>
              <a:rPr lang="en-US" altLang="ko-KR" dirty="0" smtClean="0"/>
              <a:t>(MAX_SALARY)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일 경우는 </a:t>
            </a:r>
            <a:r>
              <a:rPr lang="en-US" altLang="ko-KR" dirty="0" smtClean="0"/>
              <a:t>2, </a:t>
            </a:r>
            <a:r>
              <a:rPr lang="ko-KR" altLang="en-US" dirty="0" smtClean="0"/>
              <a:t>아니면 </a:t>
            </a:r>
            <a:r>
              <a:rPr lang="en-US" altLang="ko-KR" dirty="0" smtClean="0"/>
              <a:t>0.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WHERE</a:t>
            </a:r>
            <a:r>
              <a:rPr lang="en-US" altLang="ko-KR" dirty="0" smtClean="0"/>
              <a:t> JOB_ID LIKE 'AD_%';</a:t>
            </a:r>
          </a:p>
          <a:p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--CASE </a:t>
            </a:r>
            <a:r>
              <a:rPr lang="ko-KR" altLang="en-US" dirty="0" smtClean="0"/>
              <a:t>사용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UPDATE</a:t>
            </a:r>
            <a:r>
              <a:rPr lang="en-US" altLang="ko-KR" dirty="0" smtClean="0"/>
              <a:t> TB_JOBS_BK 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       SET</a:t>
            </a:r>
            <a:r>
              <a:rPr lang="en-US" altLang="ko-KR" dirty="0" smtClean="0"/>
              <a:t> MIN_SALARY = </a:t>
            </a:r>
            <a:r>
              <a:rPr lang="en-US" altLang="ko-KR" dirty="0" smtClean="0">
                <a:solidFill>
                  <a:srgbClr val="FF0000"/>
                </a:solidFill>
              </a:rPr>
              <a:t>CASE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WHEN</a:t>
            </a:r>
            <a:r>
              <a:rPr lang="en-US" altLang="ko-KR" dirty="0" smtClean="0"/>
              <a:t> MIN_SALARY 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					IS</a:t>
            </a:r>
            <a:r>
              <a:rPr lang="en-US" altLang="ko-KR" dirty="0" smtClean="0"/>
              <a:t> NULL </a:t>
            </a:r>
            <a:r>
              <a:rPr lang="en-US" altLang="ko-KR" dirty="0" smtClean="0">
                <a:solidFill>
                  <a:srgbClr val="0000FF"/>
                </a:solidFill>
              </a:rPr>
              <a:t>THEN</a:t>
            </a:r>
            <a:r>
              <a:rPr lang="en-US" altLang="ko-KR" dirty="0" smtClean="0"/>
              <a:t> 1 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						ELSE</a:t>
            </a:r>
            <a:r>
              <a:rPr lang="en-US" altLang="ko-KR" dirty="0" smtClean="0"/>
              <a:t> 0 </a:t>
            </a:r>
            <a:r>
              <a:rPr lang="en-US" altLang="ko-KR" dirty="0" smtClean="0">
                <a:solidFill>
                  <a:srgbClr val="0000FF"/>
                </a:solidFill>
              </a:rPr>
              <a:t>END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		-- </a:t>
            </a:r>
            <a:r>
              <a:rPr lang="ko-KR" altLang="en-US" dirty="0" smtClean="0"/>
              <a:t>해당되는 값</a:t>
            </a:r>
            <a:r>
              <a:rPr lang="en-US" altLang="ko-KR" dirty="0" smtClean="0"/>
              <a:t>(MIN_SALARY)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1, </a:t>
            </a:r>
            <a:r>
              <a:rPr lang="ko-KR" altLang="en-US" dirty="0" smtClean="0"/>
              <a:t>아니면 </a:t>
            </a:r>
            <a:r>
              <a:rPr lang="en-US" altLang="ko-KR" dirty="0" smtClean="0"/>
              <a:t>0.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/>
              <a:t>	MAX_SALARY = </a:t>
            </a:r>
            <a:r>
              <a:rPr lang="en-US" altLang="ko-KR" dirty="0" smtClean="0">
                <a:solidFill>
                  <a:srgbClr val="FF0000"/>
                </a:solidFill>
              </a:rPr>
              <a:t>CASE </a:t>
            </a:r>
            <a:r>
              <a:rPr lang="en-US" altLang="ko-KR" dirty="0" smtClean="0">
                <a:solidFill>
                  <a:srgbClr val="0000FF"/>
                </a:solidFill>
              </a:rPr>
              <a:t>WHEN </a:t>
            </a:r>
            <a:r>
              <a:rPr lang="en-US" altLang="ko-KR" dirty="0" smtClean="0"/>
              <a:t>MAX_SALARY </a:t>
            </a:r>
          </a:p>
          <a:p>
            <a:r>
              <a:rPr lang="en-US" altLang="ko-KR" dirty="0" smtClean="0"/>
              <a:t>					IS NULL </a:t>
            </a:r>
            <a:r>
              <a:rPr lang="en-US" altLang="ko-KR" dirty="0" smtClean="0">
                <a:solidFill>
                  <a:srgbClr val="0000FF"/>
                </a:solidFill>
              </a:rPr>
              <a:t>THEN</a:t>
            </a:r>
            <a:r>
              <a:rPr lang="en-US" altLang="ko-KR" dirty="0" smtClean="0"/>
              <a:t> 2 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						ELSE</a:t>
            </a:r>
            <a:r>
              <a:rPr lang="en-US" altLang="ko-KR" dirty="0" smtClean="0"/>
              <a:t> 0 </a:t>
            </a:r>
            <a:r>
              <a:rPr lang="en-US" altLang="ko-KR" dirty="0" smtClean="0">
                <a:solidFill>
                  <a:srgbClr val="0000FF"/>
                </a:solidFill>
              </a:rPr>
              <a:t>END</a:t>
            </a:r>
          </a:p>
          <a:p>
            <a:r>
              <a:rPr lang="en-US" altLang="ko-KR" dirty="0" smtClean="0"/>
              <a:t>		-- </a:t>
            </a:r>
            <a:r>
              <a:rPr lang="ko-KR" altLang="en-US" dirty="0" smtClean="0"/>
              <a:t>해당되는 값</a:t>
            </a:r>
            <a:r>
              <a:rPr lang="en-US" altLang="ko-KR" dirty="0" smtClean="0"/>
              <a:t>(MAX_SALARY)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이면 </a:t>
            </a:r>
            <a:r>
              <a:rPr lang="en-US" altLang="ko-KR" dirty="0" smtClean="0"/>
              <a:t>2, </a:t>
            </a:r>
            <a:r>
              <a:rPr lang="ko-KR" altLang="en-US" dirty="0" smtClean="0"/>
              <a:t>아니면 </a:t>
            </a:r>
            <a:r>
              <a:rPr lang="en-US" altLang="ko-KR" dirty="0" smtClean="0"/>
              <a:t>0.</a:t>
            </a:r>
            <a:r>
              <a:rPr lang="ko-KR" altLang="en-US" dirty="0" smtClean="0"/>
              <a:t> </a:t>
            </a:r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WHERE</a:t>
            </a:r>
            <a:r>
              <a:rPr lang="en-US" altLang="ko-KR" dirty="0" smtClean="0"/>
              <a:t> JOB_ID </a:t>
            </a:r>
            <a:r>
              <a:rPr lang="en-US" altLang="ko-KR" dirty="0" smtClean="0">
                <a:solidFill>
                  <a:srgbClr val="0000FF"/>
                </a:solidFill>
              </a:rPr>
              <a:t>LIKE</a:t>
            </a:r>
            <a:r>
              <a:rPr lang="en-US" altLang="ko-KR" dirty="0" smtClean="0"/>
              <a:t> 'AD_%';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COMMIT</a:t>
            </a:r>
            <a:r>
              <a:rPr lang="en-US" altLang="ko-KR" dirty="0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다른 테이블을 기반으로 테이블 수정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UPDATE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TB_JOBS_BK A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SET</a:t>
            </a:r>
            <a:r>
              <a:rPr lang="en-US" altLang="ko-KR" dirty="0" smtClean="0"/>
              <a:t> (MIN_SALARY, MAX_SALARY) </a:t>
            </a:r>
          </a:p>
          <a:p>
            <a:r>
              <a:rPr lang="en-US" altLang="ko-KR" dirty="0" smtClean="0"/>
              <a:t>	= ( </a:t>
            </a:r>
            <a:r>
              <a:rPr lang="en-US" altLang="ko-KR" dirty="0" smtClean="0">
                <a:solidFill>
                  <a:srgbClr val="0000FF"/>
                </a:solidFill>
              </a:rPr>
              <a:t>SELECT</a:t>
            </a:r>
            <a:r>
              <a:rPr lang="en-US" altLang="ko-KR" dirty="0" smtClean="0"/>
              <a:t> MIN_SALARY, MAX_SALARY </a:t>
            </a:r>
          </a:p>
          <a:p>
            <a:r>
              <a:rPr lang="en-US" altLang="ko-KR" dirty="0" smtClean="0"/>
              <a:t>		</a:t>
            </a:r>
            <a:r>
              <a:rPr lang="en-US" altLang="ko-KR" dirty="0" smtClean="0">
                <a:solidFill>
                  <a:srgbClr val="0000FF"/>
                </a:solidFill>
              </a:rPr>
              <a:t>FROM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92D050"/>
                </a:solidFill>
              </a:rPr>
              <a:t>JOBS B</a:t>
            </a:r>
          </a:p>
          <a:p>
            <a:r>
              <a:rPr lang="en-US" altLang="ko-KR" dirty="0" smtClean="0"/>
              <a:t>		</a:t>
            </a:r>
            <a:r>
              <a:rPr lang="en-US" altLang="ko-KR" dirty="0" smtClean="0">
                <a:solidFill>
                  <a:srgbClr val="0000FF"/>
                </a:solidFill>
              </a:rPr>
              <a:t>WHERE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A.JOB_ID</a:t>
            </a:r>
            <a:r>
              <a:rPr lang="en-US" altLang="ko-KR" dirty="0" smtClean="0"/>
              <a:t> = </a:t>
            </a:r>
            <a:r>
              <a:rPr lang="en-US" altLang="ko-KR" dirty="0" smtClean="0">
                <a:solidFill>
                  <a:srgbClr val="92D050"/>
                </a:solidFill>
              </a:rPr>
              <a:t>B.JOB_ID 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WHERE</a:t>
            </a:r>
            <a:r>
              <a:rPr lang="en-US" altLang="ko-KR" dirty="0" smtClean="0"/>
              <a:t> JOB_ID </a:t>
            </a:r>
            <a:r>
              <a:rPr lang="en-US" altLang="ko-KR" dirty="0" smtClean="0">
                <a:solidFill>
                  <a:srgbClr val="0000FF"/>
                </a:solidFill>
              </a:rPr>
              <a:t>LIKE</a:t>
            </a:r>
            <a:r>
              <a:rPr lang="en-US" altLang="ko-KR" dirty="0" smtClean="0"/>
              <a:t> 'AD_%';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</a:t>
            </a:r>
            <a:r>
              <a:rPr lang="en-US" altLang="ko-KR" dirty="0" smtClean="0"/>
              <a:t> *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</a:t>
            </a:r>
            <a:r>
              <a:rPr lang="en-US" altLang="ko-KR" dirty="0" smtClean="0"/>
              <a:t> TB_JOBS_BK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WHERE</a:t>
            </a:r>
            <a:r>
              <a:rPr lang="en-US" altLang="ko-KR" dirty="0" smtClean="0"/>
              <a:t> JOB_ID </a:t>
            </a:r>
            <a:r>
              <a:rPr lang="en-US" altLang="ko-KR" dirty="0" smtClean="0">
                <a:solidFill>
                  <a:srgbClr val="0000FF"/>
                </a:solidFill>
              </a:rPr>
              <a:t>LIKE</a:t>
            </a:r>
            <a:r>
              <a:rPr lang="en-US" altLang="ko-KR" dirty="0" smtClean="0"/>
              <a:t> 'AD_%';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COMMIT</a:t>
            </a:r>
            <a:r>
              <a:rPr lang="en-US" altLang="ko-KR" dirty="0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45"/>
          <p:cNvSpPr>
            <a:spLocks noChangeArrowheads="1"/>
          </p:cNvSpPr>
          <p:nvPr/>
        </p:nvSpPr>
        <p:spPr bwMode="auto">
          <a:xfrm>
            <a:off x="943330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Text Box 446"/>
          <p:cNvSpPr txBox="1">
            <a:spLocks noChangeArrowheads="1"/>
          </p:cNvSpPr>
          <p:nvPr/>
        </p:nvSpPr>
        <p:spPr bwMode="auto">
          <a:xfrm>
            <a:off x="1015338" y="1610962"/>
            <a:ext cx="72000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TOAD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를 이용한 테이블스페이스 생성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 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8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3.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테이블스페이스 생성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(2/5)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2955" y="2043010"/>
            <a:ext cx="3758927" cy="3893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-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데이터 삭제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DELETE FROM TABLE1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WHERE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선택조건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DELETE FROM TABLE1</a:t>
            </a:r>
            <a:endParaRPr lang="en-US" altLang="ko-KR" sz="2000" b="1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WHERE COL1 IS NULL;</a:t>
            </a:r>
          </a:p>
          <a:p>
            <a:pPr marL="0" indent="0"/>
            <a:endParaRPr lang="en-US" altLang="ko-KR" sz="2000" b="1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-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다른 테이블의 값을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기반으로 데이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터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 삭제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DELETE FROM TABLE1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WHERE KEY IN (SELECT KEY FROM TABLE2)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DELETE FROM TABLE1</a:t>
            </a: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WHERE (KEY1, KEY2) IN (SELECT KEY1, KEY2 </a:t>
            </a:r>
            <a:endParaRPr lang="en-US" altLang="ko-KR" sz="2000" b="1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                  FROM TABLE2);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5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3.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데이터 삭</a:t>
            </a:r>
            <a:r>
              <a:rPr lang="ko-KR" altLang="en-US" sz="2800" b="1">
                <a:latin typeface="굴림" charset="-127"/>
                <a:ea typeface="굴림" charset="-127"/>
              </a:rPr>
              <a:t>제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데이터 삭제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</a:t>
            </a:r>
            <a:r>
              <a:rPr lang="en-US" altLang="ko-KR" dirty="0" smtClean="0"/>
              <a:t> *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</a:t>
            </a:r>
            <a:r>
              <a:rPr lang="en-US" altLang="ko-KR" dirty="0" smtClean="0"/>
              <a:t> TB_JOBS_BK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WHERE</a:t>
            </a:r>
            <a:r>
              <a:rPr lang="en-US" altLang="ko-KR" dirty="0" smtClean="0"/>
              <a:t> JOB_ID </a:t>
            </a:r>
            <a:r>
              <a:rPr lang="en-US" altLang="ko-KR" dirty="0" smtClean="0">
                <a:solidFill>
                  <a:srgbClr val="0000FF"/>
                </a:solidFill>
              </a:rPr>
              <a:t>LIKE</a:t>
            </a:r>
            <a:r>
              <a:rPr lang="en-US" altLang="ko-KR" dirty="0" smtClean="0"/>
              <a:t> 'AD_%';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DELETE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</a:t>
            </a:r>
            <a:r>
              <a:rPr lang="en-US" altLang="ko-KR" dirty="0" smtClean="0"/>
              <a:t> TB_JOBS_BK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WHERE</a:t>
            </a:r>
            <a:r>
              <a:rPr lang="en-US" altLang="ko-KR" dirty="0" smtClean="0"/>
              <a:t> JOB_ID </a:t>
            </a:r>
            <a:r>
              <a:rPr lang="en-US" altLang="ko-KR" dirty="0" smtClean="0">
                <a:solidFill>
                  <a:srgbClr val="0000FF"/>
                </a:solidFill>
              </a:rPr>
              <a:t>LIKE</a:t>
            </a:r>
            <a:r>
              <a:rPr lang="en-US" altLang="ko-KR" dirty="0" smtClean="0"/>
              <a:t> 'AD_%';</a:t>
            </a:r>
          </a:p>
          <a:p>
            <a:endParaRPr lang="en-US" altLang="ko-KR" dirty="0" smtClean="0">
              <a:solidFill>
                <a:srgbClr val="0000FF"/>
              </a:solidFill>
            </a:endParaRPr>
          </a:p>
          <a:p>
            <a:r>
              <a:rPr lang="en-US" altLang="ko-KR" dirty="0" smtClean="0">
                <a:solidFill>
                  <a:srgbClr val="0000FF"/>
                </a:solidFill>
              </a:rPr>
              <a:t>ROLLBACK</a:t>
            </a:r>
            <a:r>
              <a:rPr lang="en-US" altLang="ko-KR" dirty="0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다른 테이블을 기반으로 데이터 삭제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DELETE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</a:t>
            </a:r>
            <a:r>
              <a:rPr lang="en-US" altLang="ko-KR" dirty="0" smtClean="0"/>
              <a:t> TB_JOBS_BK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WHERE</a:t>
            </a:r>
            <a:r>
              <a:rPr lang="en-US" altLang="ko-KR" dirty="0" smtClean="0"/>
              <a:t> JOB_ID </a:t>
            </a:r>
            <a:r>
              <a:rPr lang="en-US" altLang="ko-KR" dirty="0" smtClean="0">
                <a:solidFill>
                  <a:srgbClr val="0000FF"/>
                </a:solidFill>
              </a:rPr>
              <a:t>IN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	(</a:t>
            </a:r>
            <a:r>
              <a:rPr lang="en-US" altLang="ko-KR" dirty="0" smtClean="0">
                <a:solidFill>
                  <a:srgbClr val="0000FF"/>
                </a:solidFill>
              </a:rPr>
              <a:t>SELECT</a:t>
            </a:r>
            <a:r>
              <a:rPr lang="en-US" altLang="ko-KR" dirty="0" smtClean="0"/>
              <a:t> JOB_ID </a:t>
            </a:r>
            <a:r>
              <a:rPr lang="en-US" altLang="ko-KR" dirty="0" smtClean="0">
                <a:solidFill>
                  <a:srgbClr val="0000FF"/>
                </a:solidFill>
              </a:rPr>
              <a:t>FROM</a:t>
            </a:r>
            <a:r>
              <a:rPr lang="en-US" altLang="ko-KR" dirty="0" smtClean="0"/>
              <a:t> JOBS 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		WHERE</a:t>
            </a:r>
            <a:r>
              <a:rPr lang="en-US" altLang="ko-KR" dirty="0" smtClean="0"/>
              <a:t> JOB_ID </a:t>
            </a:r>
            <a:r>
              <a:rPr lang="en-US" altLang="ko-KR" dirty="0" smtClean="0">
                <a:solidFill>
                  <a:srgbClr val="0000FF"/>
                </a:solidFill>
              </a:rPr>
              <a:t>LIKE</a:t>
            </a:r>
            <a:r>
              <a:rPr lang="en-US" altLang="ko-KR" dirty="0" smtClean="0"/>
              <a:t> 'AD_%');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 JOBS </a:t>
            </a:r>
            <a:r>
              <a:rPr lang="ko-KR" altLang="en-US" dirty="0" smtClean="0"/>
              <a:t>에서</a:t>
            </a:r>
            <a:r>
              <a:rPr lang="en-US" altLang="ko-KR" dirty="0" smtClean="0"/>
              <a:t> JOB_ID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가지고 오는데 </a:t>
            </a:r>
            <a:r>
              <a:rPr lang="en-US" altLang="ko-KR" dirty="0" smtClean="0"/>
              <a:t>JOB_ID </a:t>
            </a:r>
            <a:r>
              <a:rPr lang="ko-KR" altLang="en-US" dirty="0" smtClean="0"/>
              <a:t>의 철자 </a:t>
            </a:r>
            <a:r>
              <a:rPr lang="en-US" altLang="ko-KR" dirty="0" smtClean="0"/>
              <a:t>AD_</a:t>
            </a:r>
            <a:r>
              <a:rPr lang="ko-KR" altLang="en-US" dirty="0" smtClean="0"/>
              <a:t>로 시작하는 데이터를 삭제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ko-KR" altLang="ko-KR" dirty="0" smtClean="0"/>
              <a:t>문제</a:t>
            </a:r>
            <a:r>
              <a:rPr lang="en-US" altLang="ko-KR" dirty="0" smtClean="0"/>
              <a:t>1</a:t>
            </a:r>
            <a:r>
              <a:rPr lang="en-US" altLang="ko-KR" dirty="0"/>
              <a:t>) </a:t>
            </a:r>
            <a:r>
              <a:rPr lang="en-US" altLang="ko-KR" dirty="0" smtClean="0"/>
              <a:t>EMPLOYEES </a:t>
            </a:r>
            <a:r>
              <a:rPr lang="ko-KR" altLang="ko-KR" dirty="0" smtClean="0"/>
              <a:t>테이블에서 </a:t>
            </a:r>
            <a:r>
              <a:rPr lang="ko-KR" altLang="ko-KR" dirty="0"/>
              <a:t>부서별로 인원수</a:t>
            </a:r>
            <a:r>
              <a:rPr lang="en-US" altLang="ko-KR" dirty="0"/>
              <a:t>,</a:t>
            </a:r>
            <a:r>
              <a:rPr lang="ko-KR" altLang="ko-KR" dirty="0"/>
              <a:t>평균 급여</a:t>
            </a:r>
            <a:r>
              <a:rPr lang="en-US" altLang="ko-KR" dirty="0"/>
              <a:t>,</a:t>
            </a:r>
            <a:r>
              <a:rPr lang="ko-KR" altLang="ko-KR" dirty="0"/>
              <a:t>급여의 합</a:t>
            </a:r>
            <a:r>
              <a:rPr lang="en-US" altLang="ko-KR" dirty="0"/>
              <a:t>,</a:t>
            </a:r>
            <a:r>
              <a:rPr lang="ko-KR" altLang="ko-KR" dirty="0"/>
              <a:t>최소 급여</a:t>
            </a:r>
            <a:r>
              <a:rPr lang="en-US" altLang="ko-KR" dirty="0"/>
              <a:t>,</a:t>
            </a:r>
            <a:r>
              <a:rPr lang="ko-KR" altLang="ko-KR" dirty="0"/>
              <a:t>최대 급여를 포함하는</a:t>
            </a:r>
            <a:r>
              <a:rPr lang="en-US" altLang="ko-KR" dirty="0"/>
              <a:t> EMP_DEPTNO </a:t>
            </a:r>
            <a:r>
              <a:rPr lang="ko-KR" altLang="ko-KR" dirty="0"/>
              <a:t>테이블을 </a:t>
            </a:r>
            <a:r>
              <a:rPr lang="ko-KR" altLang="ko-KR" dirty="0" smtClean="0"/>
              <a:t>생성하라</a:t>
            </a:r>
            <a:r>
              <a:rPr lang="en-US" altLang="ko-KR" dirty="0" smtClean="0"/>
              <a:t>.</a:t>
            </a:r>
          </a:p>
          <a:p>
            <a:endParaRPr lang="en-US" altLang="ko-KR" dirty="0">
              <a:solidFill>
                <a:srgbClr val="0000FF"/>
              </a:solidFill>
            </a:endParaRPr>
          </a:p>
          <a:p>
            <a:r>
              <a:rPr lang="en-US" altLang="ko-KR" dirty="0">
                <a:solidFill>
                  <a:srgbClr val="0000FF"/>
                </a:solidFill>
              </a:rPr>
              <a:t>CREATE TABLE </a:t>
            </a:r>
            <a:r>
              <a:rPr lang="en-US" altLang="ko-KR" dirty="0" err="1">
                <a:solidFill>
                  <a:srgbClr val="0000FF"/>
                </a:solidFill>
              </a:rPr>
              <a:t>emp_deptno</a:t>
            </a:r>
            <a:r>
              <a:rPr lang="en-US" altLang="ko-KR" dirty="0">
                <a:solidFill>
                  <a:srgbClr val="0000FF"/>
                </a:solidFill>
              </a:rPr>
              <a:t>(</a:t>
            </a:r>
            <a:r>
              <a:rPr lang="en-US" altLang="ko-KR" dirty="0" err="1">
                <a:solidFill>
                  <a:srgbClr val="0000FF"/>
                </a:solidFill>
              </a:rPr>
              <a:t>deptno,e_count,e_avg,e_sum,e_min,e_max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AS SELECT DEPARTMENT_ID,COUNT(*),AVG(SALARY),SUM(SALARY),MIN(SALARY</a:t>
            </a:r>
            <a:r>
              <a:rPr lang="en-US" altLang="ko-KR" dirty="0" smtClean="0">
                <a:solidFill>
                  <a:srgbClr val="0000FF"/>
                </a:solidFill>
              </a:rPr>
              <a:t>),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	</a:t>
            </a:r>
            <a:r>
              <a:rPr lang="en-US" altLang="ko-KR" dirty="0" smtClean="0">
                <a:solidFill>
                  <a:srgbClr val="0000FF"/>
                </a:solidFill>
              </a:rPr>
              <a:t>MAX(SALARY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FROM EMPLOYEES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GROUP BY </a:t>
            </a:r>
            <a:r>
              <a:rPr lang="en-US" altLang="ko-KR" dirty="0" smtClean="0">
                <a:solidFill>
                  <a:srgbClr val="0000FF"/>
                </a:solidFill>
              </a:rPr>
              <a:t>DEPARTMENT_ID;</a:t>
            </a:r>
          </a:p>
          <a:p>
            <a:endParaRPr lang="en-US" altLang="ko-KR" dirty="0">
              <a:solidFill>
                <a:srgbClr val="0000FF"/>
              </a:solidFill>
            </a:endParaRPr>
          </a:p>
          <a:p>
            <a:r>
              <a:rPr lang="en-US" altLang="ko-KR" dirty="0">
                <a:solidFill>
                  <a:srgbClr val="0000FF"/>
                </a:solidFill>
              </a:rPr>
              <a:t>SELECT *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FROM </a:t>
            </a:r>
            <a:r>
              <a:rPr lang="en-US" altLang="ko-KR" dirty="0" err="1">
                <a:solidFill>
                  <a:srgbClr val="0000FF"/>
                </a:solidFill>
              </a:rPr>
              <a:t>emp_deptno</a:t>
            </a:r>
            <a:r>
              <a:rPr lang="en-US" altLang="ko-KR" dirty="0">
                <a:solidFill>
                  <a:srgbClr val="0000FF"/>
                </a:solidFill>
              </a:rPr>
              <a:t>;</a:t>
            </a:r>
          </a:p>
          <a:p>
            <a:endParaRPr lang="en-US" altLang="ko-KR" dirty="0">
              <a:solidFill>
                <a:srgbClr val="0000FF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2371" y="4005064"/>
            <a:ext cx="65341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2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ko-KR" altLang="ko-KR" dirty="0" smtClean="0"/>
              <a:t>문제</a:t>
            </a:r>
            <a:r>
              <a:rPr lang="en-US" altLang="ko-KR" dirty="0" smtClean="0"/>
              <a:t>2) EMP_DEPTNO </a:t>
            </a:r>
            <a:r>
              <a:rPr lang="ko-KR" altLang="ko-KR" dirty="0" smtClean="0"/>
              <a:t>테이블에</a:t>
            </a:r>
            <a:r>
              <a:rPr lang="en-US" altLang="ko-KR" dirty="0" smtClean="0"/>
              <a:t> ETC COLUMN</a:t>
            </a:r>
            <a:r>
              <a:rPr lang="ko-KR" altLang="ko-KR" dirty="0" smtClean="0"/>
              <a:t>을 추가하라</a:t>
            </a:r>
            <a:r>
              <a:rPr lang="en-US" altLang="ko-KR" dirty="0" smtClean="0"/>
              <a:t>. </a:t>
            </a:r>
          </a:p>
          <a:p>
            <a:r>
              <a:rPr lang="ko-KR" altLang="ko-KR" dirty="0" smtClean="0"/>
              <a:t>단 </a:t>
            </a:r>
            <a:r>
              <a:rPr lang="ko-KR" altLang="ko-KR" dirty="0" err="1" smtClean="0"/>
              <a:t>자료형은</a:t>
            </a:r>
            <a:r>
              <a:rPr lang="en-US" altLang="ko-KR" dirty="0" smtClean="0"/>
              <a:t> VARCHAR2(50) </a:t>
            </a:r>
            <a:r>
              <a:rPr lang="ko-KR" altLang="ko-KR" dirty="0" smtClean="0"/>
              <a:t>사용하라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fr-FR" altLang="ko-KR" dirty="0" smtClean="0">
                <a:solidFill>
                  <a:srgbClr val="0000FF"/>
                </a:solidFill>
              </a:rPr>
              <a:t>ALTER TABLE emp_deptno</a:t>
            </a:r>
          </a:p>
          <a:p>
            <a:r>
              <a:rPr lang="fr-FR" altLang="ko-KR" dirty="0" smtClean="0">
                <a:solidFill>
                  <a:srgbClr val="0000FF"/>
                </a:solidFill>
              </a:rPr>
              <a:t>ADD (etc VARCHAR2(50));</a:t>
            </a:r>
            <a:endParaRPr lang="ko-KR" altLang="ko-KR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921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ko-KR" altLang="ko-KR" dirty="0" smtClean="0"/>
              <a:t>문제</a:t>
            </a:r>
            <a:r>
              <a:rPr lang="en-US" altLang="ko-KR" dirty="0" smtClean="0"/>
              <a:t>3) </a:t>
            </a:r>
            <a:r>
              <a:rPr lang="en-US" altLang="ko-KR" dirty="0"/>
              <a:t>EMP_DEPTNO </a:t>
            </a:r>
            <a:r>
              <a:rPr lang="ko-KR" altLang="ko-KR" dirty="0" smtClean="0"/>
              <a:t>테이블에</a:t>
            </a:r>
            <a:r>
              <a:rPr lang="en-US" altLang="ko-KR" dirty="0" smtClean="0"/>
              <a:t> </a:t>
            </a:r>
            <a:r>
              <a:rPr lang="en-US" altLang="ko-KR" dirty="0"/>
              <a:t>ETC COLUMN</a:t>
            </a:r>
            <a:r>
              <a:rPr lang="ko-KR" altLang="ko-KR" dirty="0"/>
              <a:t>을 </a:t>
            </a:r>
            <a:r>
              <a:rPr lang="ko-KR" altLang="en-US" dirty="0" smtClean="0"/>
              <a:t>수정</a:t>
            </a:r>
            <a:r>
              <a:rPr lang="ko-KR" altLang="ko-KR" dirty="0" smtClean="0"/>
              <a:t>하라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r>
              <a:rPr lang="ko-KR" altLang="ko-KR" dirty="0" smtClean="0"/>
              <a:t>자료</a:t>
            </a:r>
            <a:r>
              <a:rPr lang="en-US" altLang="ko-KR" dirty="0" smtClean="0"/>
              <a:t> </a:t>
            </a:r>
            <a:r>
              <a:rPr lang="ko-KR" altLang="ko-KR" dirty="0" smtClean="0"/>
              <a:t>형은</a:t>
            </a:r>
            <a:r>
              <a:rPr lang="en-US" altLang="ko-KR" dirty="0" smtClean="0"/>
              <a:t> VARCHAR2(15)</a:t>
            </a:r>
            <a:r>
              <a:rPr lang="ko-KR" altLang="en-US" dirty="0" smtClean="0"/>
              <a:t>로 </a:t>
            </a:r>
            <a:r>
              <a:rPr lang="ko-KR" altLang="ko-KR" dirty="0" smtClean="0"/>
              <a:t>하라</a:t>
            </a:r>
            <a:r>
              <a:rPr lang="en-US" altLang="ko-KR" dirty="0" smtClean="0"/>
              <a:t>.</a:t>
            </a:r>
          </a:p>
          <a:p>
            <a:endParaRPr lang="en-US" altLang="ko-KR" dirty="0">
              <a:solidFill>
                <a:srgbClr val="0000FF"/>
              </a:solidFill>
            </a:endParaRPr>
          </a:p>
          <a:p>
            <a:r>
              <a:rPr lang="en-US" altLang="ko-KR" dirty="0">
                <a:solidFill>
                  <a:srgbClr val="0000FF"/>
                </a:solidFill>
              </a:rPr>
              <a:t>ALTER TABLE </a:t>
            </a:r>
            <a:r>
              <a:rPr lang="en-US" altLang="ko-KR" dirty="0" err="1">
                <a:solidFill>
                  <a:srgbClr val="0000FF"/>
                </a:solidFill>
              </a:rPr>
              <a:t>emp_deptno</a:t>
            </a:r>
            <a:endParaRPr lang="en-US" altLang="ko-KR" dirty="0">
              <a:solidFill>
                <a:srgbClr val="0000FF"/>
              </a:solidFill>
            </a:endParaRPr>
          </a:p>
          <a:p>
            <a:r>
              <a:rPr lang="en-US" altLang="ko-KR" dirty="0">
                <a:solidFill>
                  <a:srgbClr val="0000FF"/>
                </a:solidFill>
              </a:rPr>
              <a:t>MODIFY (</a:t>
            </a:r>
            <a:r>
              <a:rPr lang="en-US" altLang="ko-KR" dirty="0" err="1">
                <a:solidFill>
                  <a:srgbClr val="0000FF"/>
                </a:solidFill>
              </a:rPr>
              <a:t>etc</a:t>
            </a:r>
            <a:r>
              <a:rPr lang="en-US" altLang="ko-KR" dirty="0">
                <a:solidFill>
                  <a:srgbClr val="0000FF"/>
                </a:solidFill>
              </a:rPr>
              <a:t> VARCHAR2(15));</a:t>
            </a:r>
            <a:endParaRPr lang="ko-KR" altLang="ko-KR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237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ko-KR" altLang="ko-KR" dirty="0" smtClean="0"/>
              <a:t>문제</a:t>
            </a:r>
            <a:r>
              <a:rPr lang="en-US" altLang="ko-KR" dirty="0" smtClean="0"/>
              <a:t>4) </a:t>
            </a:r>
            <a:r>
              <a:rPr lang="en-US" altLang="ko-KR" dirty="0"/>
              <a:t>EMP_DEPTNO </a:t>
            </a:r>
            <a:r>
              <a:rPr lang="ko-KR" altLang="ko-KR" dirty="0" smtClean="0"/>
              <a:t>테이블에 있는</a:t>
            </a:r>
            <a:r>
              <a:rPr lang="en-US" altLang="ko-KR" dirty="0" smtClean="0"/>
              <a:t> ETC </a:t>
            </a:r>
            <a:r>
              <a:rPr lang="ko-KR" altLang="ko-KR" dirty="0" smtClean="0"/>
              <a:t>을 </a:t>
            </a:r>
            <a:r>
              <a:rPr lang="ko-KR" altLang="ko-KR" dirty="0"/>
              <a:t>삭제하고</a:t>
            </a:r>
            <a:r>
              <a:rPr lang="en-US" altLang="ko-KR" dirty="0"/>
              <a:t> </a:t>
            </a:r>
            <a:r>
              <a:rPr lang="ko-KR" altLang="ko-KR" dirty="0" smtClean="0"/>
              <a:t>확인하라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00FF"/>
                </a:solidFill>
              </a:rPr>
              <a:t>ALTER TABLE </a:t>
            </a:r>
            <a:r>
              <a:rPr lang="en-US" altLang="ko-KR" dirty="0" err="1">
                <a:solidFill>
                  <a:srgbClr val="0000FF"/>
                </a:solidFill>
              </a:rPr>
              <a:t>emp_deptno</a:t>
            </a:r>
            <a:endParaRPr lang="en-US" altLang="ko-KR" dirty="0">
              <a:solidFill>
                <a:srgbClr val="0000FF"/>
              </a:solidFill>
            </a:endParaRPr>
          </a:p>
          <a:p>
            <a:r>
              <a:rPr lang="en-US" altLang="ko-KR" dirty="0">
                <a:solidFill>
                  <a:srgbClr val="0000FF"/>
                </a:solidFill>
              </a:rPr>
              <a:t>DROP(</a:t>
            </a:r>
            <a:r>
              <a:rPr lang="en-US" altLang="ko-KR" dirty="0" err="1">
                <a:solidFill>
                  <a:srgbClr val="0000FF"/>
                </a:solidFill>
              </a:rPr>
              <a:t>etc</a:t>
            </a:r>
            <a:r>
              <a:rPr lang="en-US" altLang="ko-KR" dirty="0">
                <a:solidFill>
                  <a:srgbClr val="0000FF"/>
                </a:solidFill>
              </a:rPr>
              <a:t>);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3228132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ko-KR" altLang="ko-KR" dirty="0" smtClean="0"/>
              <a:t>문제</a:t>
            </a:r>
            <a:r>
              <a:rPr lang="en-US" altLang="ko-KR" dirty="0" smtClean="0"/>
              <a:t>5) </a:t>
            </a:r>
            <a:r>
              <a:rPr lang="ko-KR" altLang="ko-KR" dirty="0" smtClean="0"/>
              <a:t>이전에 </a:t>
            </a:r>
            <a:r>
              <a:rPr lang="ko-KR" altLang="ko-KR" dirty="0"/>
              <a:t>생성한</a:t>
            </a:r>
            <a:r>
              <a:rPr lang="en-US" altLang="ko-KR" dirty="0"/>
              <a:t> EMP_DEPTNO</a:t>
            </a:r>
            <a:r>
              <a:rPr lang="en-US" altLang="ko-KR" dirty="0" smtClean="0"/>
              <a:t> </a:t>
            </a:r>
            <a:r>
              <a:rPr lang="ko-KR" altLang="ko-KR" dirty="0"/>
              <a:t>테이블의 이름을</a:t>
            </a:r>
            <a:r>
              <a:rPr lang="en-US" altLang="ko-KR" dirty="0"/>
              <a:t> </a:t>
            </a:r>
            <a:r>
              <a:rPr lang="en-US" altLang="ko-KR" dirty="0" smtClean="0"/>
              <a:t>EMP_DEPT</a:t>
            </a:r>
            <a:r>
              <a:rPr lang="ko-KR" altLang="ko-KR" dirty="0" smtClean="0"/>
              <a:t>로 변경하라</a:t>
            </a:r>
            <a:r>
              <a:rPr lang="en-US" altLang="ko-KR" dirty="0"/>
              <a:t>.</a:t>
            </a:r>
            <a:endParaRPr lang="ko-KR" altLang="ko-KR" dirty="0"/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00FF"/>
                </a:solidFill>
              </a:rPr>
              <a:t>RENAME EMP_DEPTNO TO </a:t>
            </a:r>
            <a:r>
              <a:rPr lang="en-US" altLang="ko-KR" dirty="0" smtClean="0">
                <a:solidFill>
                  <a:srgbClr val="0000FF"/>
                </a:solidFill>
              </a:rPr>
              <a:t>EMP_DEPT;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119301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ko-KR" altLang="ko-KR" dirty="0" smtClean="0"/>
              <a:t>문제</a:t>
            </a:r>
            <a:r>
              <a:rPr lang="en-US" altLang="ko-KR" dirty="0" smtClean="0"/>
              <a:t>6) EMP_DEPT </a:t>
            </a:r>
            <a:r>
              <a:rPr lang="ko-KR" altLang="ko-KR" dirty="0" smtClean="0"/>
              <a:t>테이블</a:t>
            </a:r>
            <a:r>
              <a:rPr lang="ko-KR" altLang="en-US" dirty="0" smtClean="0"/>
              <a:t>을</a:t>
            </a:r>
            <a:r>
              <a:rPr lang="ko-KR" altLang="ko-KR" dirty="0" smtClean="0"/>
              <a:t> 삭제하라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00FF"/>
                </a:solidFill>
              </a:rPr>
              <a:t>DROP TABLE </a:t>
            </a:r>
            <a:r>
              <a:rPr lang="en-US" altLang="ko-KR" dirty="0" err="1" smtClean="0">
                <a:solidFill>
                  <a:srgbClr val="0000FF"/>
                </a:solidFill>
              </a:rPr>
              <a:t>emp_dept</a:t>
            </a:r>
            <a:r>
              <a:rPr lang="en-US" altLang="ko-KR" dirty="0" smtClean="0">
                <a:solidFill>
                  <a:srgbClr val="0000FF"/>
                </a:solidFill>
              </a:rPr>
              <a:t>;</a:t>
            </a:r>
            <a:endParaRPr lang="ko-KR" altLang="ko-KR" dirty="0"/>
          </a:p>
        </p:txBody>
      </p:sp>
    </p:spTree>
    <p:extLst>
      <p:ext uri="{BB962C8B-B14F-4D97-AF65-F5344CB8AC3E}">
        <p14:creationId xmlns:p14="http://schemas.microsoft.com/office/powerpoint/2010/main" val="2466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ko-KR" altLang="ko-KR" dirty="0" smtClean="0"/>
              <a:t>문제</a:t>
            </a:r>
            <a:r>
              <a:rPr lang="en-US" altLang="ko-KR" dirty="0" smtClean="0"/>
              <a:t>7) </a:t>
            </a:r>
            <a:r>
              <a:rPr lang="en-US" altLang="ko-KR" dirty="0"/>
              <a:t>EMPLOYEES </a:t>
            </a:r>
            <a:r>
              <a:rPr lang="ko-KR" altLang="ko-KR" dirty="0" smtClean="0"/>
              <a:t>테이블</a:t>
            </a:r>
            <a:r>
              <a:rPr lang="ko-KR" altLang="en-US" dirty="0" smtClean="0"/>
              <a:t>을 </a:t>
            </a:r>
            <a:r>
              <a:rPr lang="en-US" altLang="ko-KR" dirty="0" smtClean="0"/>
              <a:t>EMP </a:t>
            </a:r>
            <a:r>
              <a:rPr lang="ko-KR" altLang="en-US" dirty="0" smtClean="0"/>
              <a:t>테이블을 생성하고 복제하도록 하라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(</a:t>
            </a:r>
            <a:r>
              <a:rPr lang="ko-KR" altLang="en-US" dirty="0" smtClean="0"/>
              <a:t>데이터 포함</a:t>
            </a:r>
            <a:r>
              <a:rPr lang="en-US" altLang="ko-KR" dirty="0" smtClean="0"/>
              <a:t>)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00FF"/>
                </a:solidFill>
              </a:rPr>
              <a:t>CREATE TABLE EMP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AS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SELECT *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FROM </a:t>
            </a:r>
            <a:r>
              <a:rPr lang="en-US" altLang="ko-KR" dirty="0" smtClean="0">
                <a:solidFill>
                  <a:srgbClr val="0000FF"/>
                </a:solidFill>
              </a:rPr>
              <a:t>EMPLOYEES;</a:t>
            </a:r>
            <a:endParaRPr lang="en-US" altLang="ko-KR" dirty="0">
              <a:solidFill>
                <a:srgbClr val="0000FF"/>
              </a:solidFill>
            </a:endParaRP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6872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445"/>
          <p:cNvSpPr>
            <a:spLocks noChangeArrowheads="1"/>
          </p:cNvSpPr>
          <p:nvPr/>
        </p:nvSpPr>
        <p:spPr bwMode="auto">
          <a:xfrm>
            <a:off x="714348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" name="Text Box 446"/>
          <p:cNvSpPr txBox="1">
            <a:spLocks noChangeArrowheads="1"/>
          </p:cNvSpPr>
          <p:nvPr/>
        </p:nvSpPr>
        <p:spPr bwMode="auto">
          <a:xfrm>
            <a:off x="786356" y="1610962"/>
            <a:ext cx="7200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명령을 통한 테이블스페이스 생성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   테이블스페이스 생성 문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법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CREATE [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BIGFILE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|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SMALLFILE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] TABLESPACE </a:t>
            </a:r>
            <a:r>
              <a:rPr lang="ko-KR" altLang="en-US" b="1" smtClean="0">
                <a:latin typeface="돋움체" pitchFamily="49" charset="-127"/>
                <a:ea typeface="돋움체" pitchFamily="49" charset="-127"/>
              </a:rPr>
              <a:t>테이블스페이스명</a:t>
            </a:r>
            <a:endParaRPr lang="en-US" altLang="ko-KR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DATAFILE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파일명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1 [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SIZE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용량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[K|M|G|T|P][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REUSE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][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확장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]]</a:t>
            </a: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… [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,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파일명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n [SIZE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용량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[K|M|G|T|P][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REUSE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][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확장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]]</a:t>
            </a: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DEFAULT STORAGE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저장공간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[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ONLINE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|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OFFLINE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]</a:t>
            </a: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[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PERMANT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|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TEMPORARY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]</a:t>
            </a: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[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LOGGING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|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NOLOGGING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]</a:t>
            </a: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[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NININUM EXTENT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숫자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]</a:t>
            </a:r>
          </a:p>
          <a:p>
            <a:pPr marL="0" indent="0"/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주요 옵션 설명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DATAFILE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: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데이터 파일의 이름을 지정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(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여러 개 가능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)</a:t>
            </a: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기존 파일을 재사용시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REUSE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사용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1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3.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테이블스페이스 생성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(3/5)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ko-KR" altLang="ko-KR" dirty="0" smtClean="0"/>
              <a:t>문제</a:t>
            </a:r>
            <a:r>
              <a:rPr lang="en-US" altLang="ko-KR" dirty="0" smtClean="0"/>
              <a:t>8) EMP </a:t>
            </a:r>
            <a:r>
              <a:rPr lang="ko-KR" altLang="ko-KR" dirty="0" smtClean="0"/>
              <a:t>테이블에</a:t>
            </a:r>
            <a:r>
              <a:rPr lang="en-US" altLang="ko-KR" dirty="0" smtClean="0"/>
              <a:t> row</a:t>
            </a:r>
            <a:r>
              <a:rPr lang="ko-KR" altLang="en-US" dirty="0" smtClean="0"/>
              <a:t>를 추가해 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다만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반드시 데이터를 기입을 </a:t>
            </a:r>
            <a:r>
              <a:rPr lang="ko-KR" altLang="en-US" dirty="0" err="1" smtClean="0"/>
              <a:t>안해도</a:t>
            </a:r>
            <a:r>
              <a:rPr lang="ko-KR" altLang="en-US" dirty="0" smtClean="0"/>
              <a:t> 되면</a:t>
            </a:r>
            <a:r>
              <a:rPr lang="en-US" altLang="ko-KR" dirty="0" smtClean="0"/>
              <a:t>, NULL</a:t>
            </a:r>
            <a:r>
              <a:rPr lang="ko-KR" altLang="en-US" dirty="0" smtClean="0"/>
              <a:t>로 설정하도록 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>
                <a:solidFill>
                  <a:srgbClr val="0000FF"/>
                </a:solidFill>
              </a:rPr>
              <a:t>INSERT INTO EMP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VALUES (7788, NULL, 'YOON', '</a:t>
            </a:r>
            <a:r>
              <a:rPr lang="en-US" altLang="ko-KR" dirty="0" err="1">
                <a:solidFill>
                  <a:srgbClr val="0000FF"/>
                </a:solidFill>
              </a:rPr>
              <a:t>dbs</a:t>
            </a:r>
            <a:r>
              <a:rPr lang="en-US" altLang="ko-KR" dirty="0">
                <a:solidFill>
                  <a:srgbClr val="0000FF"/>
                </a:solidFill>
              </a:rPr>
              <a:t>', NULL, SYSDATE, 'ST_MAN', NULL, NULL, NULL, NULL);</a:t>
            </a:r>
          </a:p>
        </p:txBody>
      </p:sp>
    </p:spTree>
    <p:extLst>
      <p:ext uri="{BB962C8B-B14F-4D97-AF65-F5344CB8AC3E}">
        <p14:creationId xmlns:p14="http://schemas.microsoft.com/office/powerpoint/2010/main" val="303462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ko-KR" altLang="ko-KR" dirty="0" smtClean="0"/>
              <a:t>문제</a:t>
            </a:r>
            <a:r>
              <a:rPr lang="en-US" altLang="ko-KR" dirty="0" smtClean="0"/>
              <a:t>9) </a:t>
            </a:r>
            <a:r>
              <a:rPr lang="en-US" altLang="ko-KR" dirty="0"/>
              <a:t>EMPLOYEES </a:t>
            </a:r>
            <a:r>
              <a:rPr lang="ko-KR" altLang="ko-KR" dirty="0" smtClean="0"/>
              <a:t>테이블에서</a:t>
            </a:r>
            <a:r>
              <a:rPr lang="en-US" altLang="ko-KR" dirty="0" smtClean="0"/>
              <a:t> </a:t>
            </a:r>
            <a:r>
              <a:rPr lang="en-US" altLang="ko-KR" dirty="0"/>
              <a:t>EMPNO,ENAME,SAL,HIREDATE</a:t>
            </a:r>
            <a:r>
              <a:rPr lang="ko-KR" altLang="ko-KR" dirty="0"/>
              <a:t>의</a:t>
            </a:r>
            <a:r>
              <a:rPr lang="en-US" altLang="ko-KR" dirty="0"/>
              <a:t> COLUMN</a:t>
            </a:r>
            <a:r>
              <a:rPr lang="ko-KR" altLang="ko-KR" dirty="0"/>
              <a:t>만 선택하여</a:t>
            </a:r>
            <a:r>
              <a:rPr lang="en-US" altLang="ko-KR" dirty="0"/>
              <a:t> EMP_10 </a:t>
            </a:r>
            <a:r>
              <a:rPr lang="ko-KR" altLang="ko-KR" dirty="0"/>
              <a:t>테이블을 </a:t>
            </a:r>
            <a:r>
              <a:rPr lang="ko-KR" altLang="ko-KR" dirty="0" smtClean="0"/>
              <a:t>생성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데이터 미포함</a:t>
            </a:r>
            <a:r>
              <a:rPr lang="en-US" altLang="ko-KR" dirty="0" smtClean="0"/>
              <a:t>)</a:t>
            </a:r>
            <a:r>
              <a:rPr lang="ko-KR" altLang="ko-KR" dirty="0" smtClean="0"/>
              <a:t>한 </a:t>
            </a:r>
            <a:r>
              <a:rPr lang="ko-KR" altLang="ko-KR" dirty="0"/>
              <a:t>후</a:t>
            </a:r>
            <a:r>
              <a:rPr lang="en-US" altLang="ko-KR" dirty="0"/>
              <a:t> 10</a:t>
            </a:r>
            <a:r>
              <a:rPr lang="ko-KR" altLang="ko-KR" dirty="0"/>
              <a:t>번 부서만 선택하여 </a:t>
            </a:r>
            <a:endParaRPr lang="en-US" altLang="ko-KR" dirty="0" smtClean="0"/>
          </a:p>
          <a:p>
            <a:r>
              <a:rPr lang="ko-KR" altLang="ko-KR" dirty="0" smtClean="0"/>
              <a:t>이에 </a:t>
            </a:r>
            <a:r>
              <a:rPr lang="ko-KR" altLang="ko-KR" dirty="0"/>
              <a:t>대응하는 값을</a:t>
            </a:r>
            <a:r>
              <a:rPr lang="en-US" altLang="ko-KR" dirty="0"/>
              <a:t> EMP_10</a:t>
            </a:r>
            <a:r>
              <a:rPr lang="ko-KR" altLang="ko-KR" dirty="0"/>
              <a:t>테이블에 </a:t>
            </a:r>
            <a:r>
              <a:rPr lang="ko-KR" altLang="ko-KR" dirty="0" smtClean="0"/>
              <a:t>입력하라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00FF"/>
                </a:solidFill>
              </a:rPr>
              <a:t>CREATE TABLE emp_10(id</a:t>
            </a:r>
            <a:r>
              <a:rPr lang="en-US" altLang="ko-KR" dirty="0" smtClean="0">
                <a:solidFill>
                  <a:srgbClr val="0000FF"/>
                </a:solidFill>
              </a:rPr>
              <a:t>, name, salary, </a:t>
            </a:r>
            <a:r>
              <a:rPr lang="en-US" altLang="ko-KR" dirty="0" err="1" smtClean="0">
                <a:solidFill>
                  <a:srgbClr val="0000FF"/>
                </a:solidFill>
              </a:rPr>
              <a:t>hiredate</a:t>
            </a:r>
            <a:r>
              <a:rPr lang="en-US" altLang="ko-KR" dirty="0">
                <a:solidFill>
                  <a:srgbClr val="0000FF"/>
                </a:solidFill>
              </a:rPr>
              <a:t>)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AS SELECT EMPLOYEE_ID, LAST_NAME, SALARY, HIRE_DATE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FROM EMPLOYEES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WHERE 1 = 2;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00FF"/>
                </a:solidFill>
              </a:rPr>
              <a:t>INSERT INTO emp_10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SELECT EMPLOYEE_ID, LAST_NAME, SALARY, HIRE_DATE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FROM EMPLOYEES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WHERE DEPARTMENT_ID = </a:t>
            </a:r>
            <a:r>
              <a:rPr lang="en-US" altLang="ko-KR" dirty="0" smtClean="0">
                <a:solidFill>
                  <a:srgbClr val="0000FF"/>
                </a:solidFill>
              </a:rPr>
              <a:t>10</a:t>
            </a:r>
            <a:r>
              <a:rPr lang="en-US" altLang="ko-KR" dirty="0">
                <a:solidFill>
                  <a:srgbClr val="0000FF"/>
                </a:solidFill>
              </a:rPr>
              <a:t>;</a:t>
            </a:r>
            <a:endParaRPr lang="ko-KR" altLang="ko-KR" dirty="0">
              <a:solidFill>
                <a:srgbClr val="0000FF"/>
              </a:solidFill>
            </a:endParaRP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32025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ko-KR" altLang="ko-KR" dirty="0" smtClean="0"/>
              <a:t>문제</a:t>
            </a:r>
            <a:r>
              <a:rPr lang="en-US" altLang="ko-KR" dirty="0" smtClean="0"/>
              <a:t>10) </a:t>
            </a:r>
            <a:r>
              <a:rPr lang="ko-KR" altLang="en-US" dirty="0" smtClean="0"/>
              <a:t>다음은 </a:t>
            </a:r>
            <a:r>
              <a:rPr lang="ko-KR" altLang="ko-KR" dirty="0" err="1" smtClean="0"/>
              <a:t>무결성</a:t>
            </a:r>
            <a:r>
              <a:rPr lang="ko-KR" altLang="ko-KR" dirty="0" smtClean="0"/>
              <a:t> </a:t>
            </a:r>
            <a:r>
              <a:rPr lang="ko-KR" altLang="ko-KR" dirty="0"/>
              <a:t>제약 </a:t>
            </a:r>
            <a:r>
              <a:rPr lang="ko-KR" altLang="ko-KR" dirty="0" smtClean="0"/>
              <a:t>조건이 위배</a:t>
            </a:r>
            <a:r>
              <a:rPr lang="ko-KR" altLang="en-US" dirty="0" smtClean="0"/>
              <a:t>된 쿼리이다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무엇을 위배했는지 알아보도록 합시다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INSERT INTO EMPLOYEES</a:t>
            </a:r>
          </a:p>
          <a:p>
            <a:r>
              <a:rPr lang="en-US" altLang="ko-KR" dirty="0"/>
              <a:t>VALUES (</a:t>
            </a:r>
            <a:r>
              <a:rPr lang="en-US" altLang="ko-KR" dirty="0">
                <a:solidFill>
                  <a:srgbClr val="0000FF"/>
                </a:solidFill>
              </a:rPr>
              <a:t>100</a:t>
            </a:r>
            <a:r>
              <a:rPr lang="en-US" altLang="ko-KR" dirty="0"/>
              <a:t>, NULL, 'YOON', '</a:t>
            </a:r>
            <a:r>
              <a:rPr lang="en-US" altLang="ko-KR" dirty="0" err="1"/>
              <a:t>dbs</a:t>
            </a:r>
            <a:r>
              <a:rPr lang="en-US" altLang="ko-KR" dirty="0"/>
              <a:t>', NULL, SYSDATE, 'ST_MAN', NULL, NULL, NULL, NULL</a:t>
            </a:r>
            <a:r>
              <a:rPr lang="en-US" altLang="ko-KR" dirty="0" smtClean="0"/>
              <a:t>);	</a:t>
            </a:r>
          </a:p>
          <a:p>
            <a:r>
              <a:rPr lang="en-US" altLang="ko-KR" dirty="0" smtClean="0">
                <a:solidFill>
                  <a:srgbClr val="0000FF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err="1" smtClean="0">
                <a:solidFill>
                  <a:srgbClr val="0000FF"/>
                </a:solidFill>
                <a:sym typeface="Wingdings" panose="05000000000000000000" pitchFamily="2" charset="2"/>
              </a:rPr>
              <a:t>기본키</a:t>
            </a:r>
            <a:r>
              <a:rPr lang="en-US" altLang="ko-KR" dirty="0" smtClean="0">
                <a:solidFill>
                  <a:srgbClr val="0000FF"/>
                </a:solidFill>
                <a:sym typeface="Wingdings" panose="05000000000000000000" pitchFamily="2" charset="2"/>
              </a:rPr>
              <a:t> </a:t>
            </a:r>
            <a:r>
              <a:rPr lang="ko-KR" altLang="en-US" dirty="0" smtClean="0">
                <a:solidFill>
                  <a:srgbClr val="0000FF"/>
                </a:solidFill>
                <a:sym typeface="Wingdings" panose="05000000000000000000" pitchFamily="2" charset="2"/>
              </a:rPr>
              <a:t>위반</a:t>
            </a:r>
            <a:r>
              <a:rPr lang="en-US" altLang="ko-KR" dirty="0" smtClean="0">
                <a:solidFill>
                  <a:srgbClr val="0000FF"/>
                </a:solidFill>
                <a:sym typeface="Wingdings" panose="05000000000000000000" pitchFamily="2" charset="2"/>
              </a:rPr>
              <a:t> 100</a:t>
            </a:r>
            <a:r>
              <a:rPr lang="en-US" altLang="ko-KR" dirty="0" smtClean="0">
                <a:solidFill>
                  <a:srgbClr val="0000FF"/>
                </a:solidFill>
              </a:rPr>
              <a:t> </a:t>
            </a:r>
            <a:endParaRPr lang="en-US" altLang="ko-KR" dirty="0">
              <a:solidFill>
                <a:srgbClr val="0000FF"/>
              </a:solidFill>
            </a:endParaRPr>
          </a:p>
          <a:p>
            <a:endParaRPr lang="en-US" altLang="ko-KR" dirty="0"/>
          </a:p>
          <a:p>
            <a:r>
              <a:rPr lang="en-US" altLang="ko-KR" dirty="0"/>
              <a:t>INSERT INTO EMPLOYEES</a:t>
            </a:r>
          </a:p>
          <a:p>
            <a:r>
              <a:rPr lang="en-US" altLang="ko-KR" dirty="0"/>
              <a:t>VALUES (98, NULL, 'YOON', </a:t>
            </a:r>
            <a:r>
              <a:rPr lang="en-US" altLang="ko-KR" dirty="0" smtClean="0">
                <a:solidFill>
                  <a:srgbClr val="0000FF"/>
                </a:solidFill>
              </a:rPr>
              <a:t>'</a:t>
            </a:r>
            <a:r>
              <a:rPr lang="en-US" altLang="ko-KR" dirty="0" err="1" smtClean="0">
                <a:solidFill>
                  <a:srgbClr val="0000FF"/>
                </a:solidFill>
              </a:rPr>
              <a:t>dbs</a:t>
            </a:r>
            <a:r>
              <a:rPr lang="en-US" altLang="ko-KR" dirty="0" smtClean="0">
                <a:solidFill>
                  <a:srgbClr val="0000FF"/>
                </a:solidFill>
              </a:rPr>
              <a:t>'</a:t>
            </a:r>
            <a:r>
              <a:rPr lang="en-US" altLang="ko-KR" dirty="0" smtClean="0"/>
              <a:t>, </a:t>
            </a:r>
            <a:r>
              <a:rPr lang="en-US" altLang="ko-KR" dirty="0"/>
              <a:t>NULL, SYSDATE, 'ST_MAN', NULL, NULL, NULL, 100</a:t>
            </a:r>
            <a:r>
              <a:rPr lang="en-US" altLang="ko-KR" dirty="0" smtClean="0"/>
              <a:t>);</a:t>
            </a:r>
          </a:p>
          <a:p>
            <a:pPr marL="285750" indent="-285750">
              <a:buFont typeface="Wingdings"/>
              <a:buChar char="à"/>
            </a:pPr>
            <a:r>
              <a:rPr lang="ko-KR" altLang="en-US" dirty="0" smtClean="0">
                <a:solidFill>
                  <a:srgbClr val="0000FF"/>
                </a:solidFill>
                <a:sym typeface="Wingdings" panose="05000000000000000000" pitchFamily="2" charset="2"/>
              </a:rPr>
              <a:t>고유키 위반 </a:t>
            </a:r>
            <a:r>
              <a:rPr lang="en-US" altLang="ko-KR" dirty="0" smtClean="0">
                <a:solidFill>
                  <a:srgbClr val="0000FF"/>
                </a:solidFill>
              </a:rPr>
              <a:t>'</a:t>
            </a:r>
            <a:r>
              <a:rPr lang="en-US" altLang="ko-KR" dirty="0" err="1" smtClean="0">
                <a:solidFill>
                  <a:srgbClr val="0000FF"/>
                </a:solidFill>
              </a:rPr>
              <a:t>dbs</a:t>
            </a:r>
            <a:r>
              <a:rPr lang="en-US" altLang="ko-KR" dirty="0" smtClean="0">
                <a:solidFill>
                  <a:srgbClr val="0000FF"/>
                </a:solidFill>
              </a:rPr>
              <a:t>‘</a:t>
            </a:r>
          </a:p>
          <a:p>
            <a:pPr marL="285750" indent="-285750">
              <a:buFont typeface="Wingdings"/>
              <a:buChar char="à"/>
            </a:pPr>
            <a:endParaRPr lang="en-US" altLang="ko-KR" dirty="0">
              <a:solidFill>
                <a:srgbClr val="0000FF"/>
              </a:solidFill>
            </a:endParaRPr>
          </a:p>
          <a:p>
            <a:r>
              <a:rPr lang="en-US" altLang="ko-KR" dirty="0"/>
              <a:t>INSERT INTO EMPLOYEES</a:t>
            </a:r>
          </a:p>
          <a:p>
            <a:r>
              <a:rPr lang="en-US" altLang="ko-KR" dirty="0"/>
              <a:t>VALUES (98, NULL, 'YOON', 'dbs2', NULL, SYSDATE, 'ST_MAN', NULL, NULL, NULL, </a:t>
            </a:r>
            <a:r>
              <a:rPr lang="en-US" altLang="ko-KR" dirty="0">
                <a:solidFill>
                  <a:srgbClr val="0000FF"/>
                </a:solidFill>
              </a:rPr>
              <a:t>101</a:t>
            </a:r>
            <a:r>
              <a:rPr lang="en-US" altLang="ko-KR" dirty="0" smtClean="0"/>
              <a:t>);</a:t>
            </a:r>
          </a:p>
          <a:p>
            <a:r>
              <a:rPr lang="en-US" altLang="ko-KR" dirty="0" smtClean="0">
                <a:solidFill>
                  <a:srgbClr val="0000FF"/>
                </a:solidFill>
                <a:sym typeface="Wingdings" panose="05000000000000000000" pitchFamily="2" charset="2"/>
              </a:rPr>
              <a:t> </a:t>
            </a:r>
            <a:r>
              <a:rPr lang="ko-KR" altLang="en-US" dirty="0" err="1" smtClean="0">
                <a:solidFill>
                  <a:srgbClr val="0000FF"/>
                </a:solidFill>
                <a:sym typeface="Wingdings" panose="05000000000000000000" pitchFamily="2" charset="2"/>
              </a:rPr>
              <a:t>외래키</a:t>
            </a:r>
            <a:r>
              <a:rPr lang="ko-KR" altLang="en-US" dirty="0" smtClean="0">
                <a:solidFill>
                  <a:srgbClr val="0000FF"/>
                </a:solidFill>
                <a:sym typeface="Wingdings" panose="05000000000000000000" pitchFamily="2" charset="2"/>
              </a:rPr>
              <a:t> 위반 </a:t>
            </a:r>
            <a:r>
              <a:rPr lang="en-US" altLang="ko-KR" dirty="0" smtClean="0">
                <a:solidFill>
                  <a:srgbClr val="0000FF"/>
                </a:solidFill>
                <a:sym typeface="Wingdings" panose="05000000000000000000" pitchFamily="2" charset="2"/>
              </a:rPr>
              <a:t>‘101’</a:t>
            </a:r>
            <a:endParaRPr lang="en-US" altLang="ko-KR" dirty="0">
              <a:solidFill>
                <a:srgbClr val="0000FF"/>
              </a:solidFill>
            </a:endParaRP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566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ko-KR" altLang="ko-KR" dirty="0" smtClean="0"/>
              <a:t>문제</a:t>
            </a:r>
            <a:r>
              <a:rPr lang="en-US" altLang="ko-KR" dirty="0" smtClean="0"/>
              <a:t>11) </a:t>
            </a:r>
            <a:r>
              <a:rPr lang="en-US" altLang="ko-KR" dirty="0"/>
              <a:t>EMPLOYEES </a:t>
            </a:r>
            <a:r>
              <a:rPr lang="ko-KR" altLang="ko-KR" dirty="0" smtClean="0"/>
              <a:t>테이블에서 </a:t>
            </a:r>
            <a:r>
              <a:rPr lang="ko-KR" altLang="ko-KR" dirty="0"/>
              <a:t>사원 </a:t>
            </a:r>
            <a:r>
              <a:rPr lang="ko-KR" altLang="ko-KR" dirty="0" smtClean="0"/>
              <a:t>번호가</a:t>
            </a:r>
            <a:r>
              <a:rPr lang="en-US" altLang="ko-KR" dirty="0" smtClean="0"/>
              <a:t> 107</a:t>
            </a:r>
            <a:r>
              <a:rPr lang="ko-KR" altLang="ko-KR" dirty="0" smtClean="0"/>
              <a:t>인 </a:t>
            </a:r>
            <a:r>
              <a:rPr lang="ko-KR" altLang="ko-KR" dirty="0"/>
              <a:t>사원의 부서를</a:t>
            </a:r>
            <a:r>
              <a:rPr lang="en-US" altLang="ko-KR" dirty="0"/>
              <a:t> 10</a:t>
            </a:r>
            <a:r>
              <a:rPr lang="ko-KR" altLang="ko-KR" dirty="0"/>
              <a:t>번으로 변경하여라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>
                <a:solidFill>
                  <a:srgbClr val="0000FF"/>
                </a:solidFill>
              </a:rPr>
              <a:t>UPDATE EMPLOYEES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SET DEPARTMENT_ID = 200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WHERE EMPLOYEE_ID = </a:t>
            </a:r>
            <a:r>
              <a:rPr lang="en-US" altLang="ko-KR" dirty="0" smtClean="0">
                <a:solidFill>
                  <a:srgbClr val="0000FF"/>
                </a:solidFill>
              </a:rPr>
              <a:t>107;</a:t>
            </a:r>
            <a:endParaRPr lang="ko-KR" altLang="ko-KR" dirty="0">
              <a:solidFill>
                <a:srgbClr val="0000FF"/>
              </a:solidFill>
            </a:endParaRP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6630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ko-KR" altLang="ko-KR" dirty="0" smtClean="0"/>
              <a:t>문제</a:t>
            </a:r>
            <a:r>
              <a:rPr lang="en-US" altLang="ko-KR" dirty="0" smtClean="0"/>
              <a:t>12) </a:t>
            </a:r>
            <a:r>
              <a:rPr lang="en-US" altLang="ko-KR" dirty="0"/>
              <a:t>EMPLOYEES </a:t>
            </a:r>
            <a:r>
              <a:rPr lang="ko-KR" altLang="ko-KR" dirty="0" smtClean="0"/>
              <a:t>테이블에서 </a:t>
            </a:r>
            <a:r>
              <a:rPr lang="ko-KR" altLang="ko-KR" dirty="0"/>
              <a:t>사원 </a:t>
            </a:r>
            <a:r>
              <a:rPr lang="ko-KR" altLang="ko-KR" dirty="0" smtClean="0"/>
              <a:t>번호가</a:t>
            </a:r>
            <a:r>
              <a:rPr lang="en-US" altLang="ko-KR" dirty="0" smtClean="0"/>
              <a:t> 180</a:t>
            </a:r>
            <a:r>
              <a:rPr lang="ko-KR" altLang="ko-KR" dirty="0" smtClean="0"/>
              <a:t>인 </a:t>
            </a:r>
            <a:r>
              <a:rPr lang="ko-KR" altLang="ko-KR" dirty="0"/>
              <a:t>사원의 부서를</a:t>
            </a:r>
            <a:r>
              <a:rPr lang="en-US" altLang="ko-KR" dirty="0"/>
              <a:t> 20, </a:t>
            </a:r>
            <a:r>
              <a:rPr lang="ko-KR" altLang="ko-KR" dirty="0"/>
              <a:t>급여를</a:t>
            </a:r>
            <a:r>
              <a:rPr lang="en-US" altLang="ko-KR" dirty="0"/>
              <a:t> 3500</a:t>
            </a:r>
            <a:r>
              <a:rPr lang="ko-KR" altLang="ko-KR" dirty="0"/>
              <a:t>으로 변경하여라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00FF"/>
                </a:solidFill>
              </a:rPr>
              <a:t>UPDATE EMPLOYEES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SET DEPARTMENT_ID = 20, SALARY = 3500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WHERE EMPLOYEE_ID = 180;</a:t>
            </a:r>
            <a:endParaRPr lang="ko-KR" altLang="ko-KR" dirty="0">
              <a:solidFill>
                <a:srgbClr val="0000FF"/>
              </a:solidFill>
            </a:endParaRP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9957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ko-KR" altLang="ko-KR" dirty="0" smtClean="0"/>
              <a:t>문제</a:t>
            </a:r>
            <a:r>
              <a:rPr lang="en-US" altLang="ko-KR" dirty="0" smtClean="0"/>
              <a:t>13) </a:t>
            </a:r>
            <a:r>
              <a:rPr lang="en-US" altLang="ko-KR" dirty="0"/>
              <a:t>EMPLOYEES </a:t>
            </a:r>
            <a:r>
              <a:rPr lang="ko-KR" altLang="ko-KR" dirty="0" smtClean="0"/>
              <a:t>테이블에서</a:t>
            </a:r>
            <a:r>
              <a:rPr lang="en-US" altLang="ko-KR" dirty="0" smtClean="0"/>
              <a:t> Smith</a:t>
            </a:r>
            <a:r>
              <a:rPr lang="ko-KR" altLang="ko-KR" dirty="0" smtClean="0"/>
              <a:t>의 </a:t>
            </a:r>
            <a:r>
              <a:rPr lang="ko-KR" altLang="ko-KR" dirty="0"/>
              <a:t>업무와 급여가 </a:t>
            </a:r>
            <a:r>
              <a:rPr lang="en-US" altLang="ko-KR" dirty="0" smtClean="0"/>
              <a:t>Hall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ko-KR" dirty="0" smtClean="0"/>
              <a:t>업무와 급여</a:t>
            </a:r>
            <a:r>
              <a:rPr lang="ko-KR" altLang="en-US" dirty="0" smtClean="0"/>
              <a:t>와</a:t>
            </a:r>
            <a:endParaRPr lang="en-US" altLang="ko-KR" dirty="0" smtClean="0"/>
          </a:p>
          <a:p>
            <a:r>
              <a:rPr lang="ko-KR" altLang="en-US" dirty="0" smtClean="0"/>
              <a:t>일치하도록 수정하라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00FF"/>
                </a:solidFill>
              </a:rPr>
              <a:t>UPDATE EMPLOYEES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SET (JOB_ID, SALARY) = (SELECT JOB_ID, SALARY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    FROM EMPLOYEES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    WHERE LAST_NAME = 'SCOTT')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WHERE LAST_NAME = 'JONES';</a:t>
            </a:r>
            <a:endParaRPr lang="ko-KR" altLang="ko-KR" dirty="0">
              <a:solidFill>
                <a:srgbClr val="0000FF"/>
              </a:solidFill>
            </a:endParaRPr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35559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ko-KR" altLang="ko-KR" dirty="0" smtClean="0"/>
              <a:t>문제</a:t>
            </a:r>
            <a:r>
              <a:rPr lang="en-US" altLang="ko-KR" dirty="0" smtClean="0"/>
              <a:t>14) </a:t>
            </a:r>
            <a:r>
              <a:rPr lang="ko-KR" altLang="en-US" dirty="0" smtClean="0"/>
              <a:t>다음은 </a:t>
            </a:r>
            <a:r>
              <a:rPr lang="en-US" altLang="ko-KR" dirty="0"/>
              <a:t>EMPLOYEES </a:t>
            </a:r>
            <a:r>
              <a:rPr lang="ko-KR" altLang="ko-KR" dirty="0" smtClean="0"/>
              <a:t>테이블에서</a:t>
            </a:r>
            <a:r>
              <a:rPr lang="en-US" altLang="ko-KR" dirty="0" smtClean="0"/>
              <a:t> 100</a:t>
            </a:r>
            <a:r>
              <a:rPr lang="ko-KR" altLang="ko-KR" dirty="0" smtClean="0"/>
              <a:t>번 </a:t>
            </a:r>
            <a:r>
              <a:rPr lang="ko-KR" altLang="ko-KR" dirty="0"/>
              <a:t>부서의 사원을 모두</a:t>
            </a:r>
            <a:r>
              <a:rPr lang="en-US" altLang="ko-KR" dirty="0"/>
              <a:t> 91</a:t>
            </a:r>
            <a:r>
              <a:rPr lang="ko-KR" altLang="ko-KR" dirty="0"/>
              <a:t>번 </a:t>
            </a:r>
            <a:endParaRPr lang="en-US" altLang="ko-KR" dirty="0" smtClean="0"/>
          </a:p>
          <a:p>
            <a:r>
              <a:rPr lang="ko-KR" altLang="ko-KR" dirty="0" smtClean="0"/>
              <a:t>부서로 갱신하</a:t>
            </a:r>
            <a:r>
              <a:rPr lang="ko-KR" altLang="en-US" dirty="0" smtClean="0"/>
              <a:t>는 쿼리입니다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무엇을 위배했는지 알아보도록 합시다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00FF"/>
                </a:solidFill>
              </a:rPr>
              <a:t>UPDATE EMPLOYEES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SET DEPARTMENT_ID = 91</a:t>
            </a:r>
          </a:p>
          <a:p>
            <a:r>
              <a:rPr lang="en-US" altLang="ko-KR" dirty="0">
                <a:solidFill>
                  <a:srgbClr val="0000FF"/>
                </a:solidFill>
              </a:rPr>
              <a:t>WHERE DEPARTMENT_ID = 100</a:t>
            </a:r>
            <a:r>
              <a:rPr lang="en-US" altLang="ko-KR" dirty="0" smtClean="0">
                <a:solidFill>
                  <a:srgbClr val="0000FF"/>
                </a:solidFill>
              </a:rPr>
              <a:t>;</a:t>
            </a:r>
          </a:p>
          <a:p>
            <a:endParaRPr lang="en-US" altLang="ko-KR" dirty="0">
              <a:solidFill>
                <a:srgbClr val="0000FF"/>
              </a:solidFill>
            </a:endParaRPr>
          </a:p>
          <a:p>
            <a:r>
              <a:rPr lang="ko-KR" altLang="en-US" dirty="0" smtClean="0">
                <a:solidFill>
                  <a:srgbClr val="0000FF"/>
                </a:solidFill>
              </a:rPr>
              <a:t>무결성의 위배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r>
              <a:rPr lang="ko-KR" altLang="en-US" dirty="0" smtClean="0">
                <a:solidFill>
                  <a:srgbClr val="0000FF"/>
                </a:solidFill>
              </a:rPr>
              <a:t>부모 테이블에서 수정해 주어야 한다</a:t>
            </a:r>
            <a:r>
              <a:rPr lang="en-US" altLang="ko-KR" dirty="0" smtClean="0">
                <a:solidFill>
                  <a:srgbClr val="0000FF"/>
                </a:solidFill>
              </a:rPr>
              <a:t>.</a:t>
            </a:r>
            <a:endParaRPr lang="en-US" altLang="ko-KR" dirty="0">
              <a:solidFill>
                <a:srgbClr val="0000FF"/>
              </a:solidFill>
            </a:endParaRP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21626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ko-KR" altLang="ko-KR" dirty="0" smtClean="0"/>
              <a:t>문제</a:t>
            </a:r>
            <a:r>
              <a:rPr lang="en-US" altLang="ko-KR" dirty="0" smtClean="0"/>
              <a:t>15) </a:t>
            </a:r>
            <a:r>
              <a:rPr lang="en-US" altLang="ko-KR" dirty="0"/>
              <a:t>EMPLOYEES </a:t>
            </a:r>
            <a:r>
              <a:rPr lang="ko-KR" altLang="ko-KR" dirty="0" smtClean="0"/>
              <a:t>테이블에서 </a:t>
            </a:r>
            <a:r>
              <a:rPr lang="ko-KR" altLang="ko-KR" dirty="0"/>
              <a:t>사원번호가</a:t>
            </a:r>
            <a:r>
              <a:rPr lang="en-US" altLang="ko-KR" dirty="0"/>
              <a:t> </a:t>
            </a:r>
            <a:r>
              <a:rPr lang="en-US" altLang="ko-KR" dirty="0" smtClean="0"/>
              <a:t>112</a:t>
            </a:r>
            <a:r>
              <a:rPr lang="ko-KR" altLang="ko-KR" dirty="0" smtClean="0"/>
              <a:t>인 </a:t>
            </a:r>
            <a:r>
              <a:rPr lang="ko-KR" altLang="ko-KR" dirty="0"/>
              <a:t>사원의 정보를 </a:t>
            </a:r>
            <a:r>
              <a:rPr lang="ko-KR" altLang="ko-KR" dirty="0" smtClean="0"/>
              <a:t>삭제하라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>
                <a:solidFill>
                  <a:srgbClr val="0000FF"/>
                </a:solidFill>
              </a:rPr>
              <a:t>DELETE </a:t>
            </a:r>
            <a:r>
              <a:rPr lang="en-US" altLang="ko-KR" dirty="0" err="1">
                <a:solidFill>
                  <a:srgbClr val="0000FF"/>
                </a:solidFill>
              </a:rPr>
              <a:t>emp</a:t>
            </a:r>
            <a:endParaRPr lang="ko-KR" altLang="ko-KR" dirty="0">
              <a:solidFill>
                <a:srgbClr val="0000FF"/>
              </a:solidFill>
            </a:endParaRPr>
          </a:p>
          <a:p>
            <a:r>
              <a:rPr lang="en-US" altLang="ko-KR" dirty="0" smtClean="0">
                <a:solidFill>
                  <a:srgbClr val="0000FF"/>
                </a:solidFill>
              </a:rPr>
              <a:t>WHERE </a:t>
            </a:r>
            <a:r>
              <a:rPr lang="en-US" altLang="ko-KR" dirty="0">
                <a:solidFill>
                  <a:srgbClr val="0000FF"/>
                </a:solidFill>
              </a:rPr>
              <a:t>empno </a:t>
            </a:r>
            <a:r>
              <a:rPr lang="en-US" altLang="ko-KR">
                <a:solidFill>
                  <a:srgbClr val="0000FF"/>
                </a:solidFill>
              </a:rPr>
              <a:t>= </a:t>
            </a:r>
            <a:r>
              <a:rPr lang="en-US" altLang="ko-KR" smtClean="0">
                <a:solidFill>
                  <a:srgbClr val="0000FF"/>
                </a:solidFill>
              </a:rPr>
              <a:t>112;</a:t>
            </a:r>
            <a:endParaRPr lang="en-US" altLang="ko-KR" dirty="0" smtClean="0">
              <a:solidFill>
                <a:srgbClr val="0000FF"/>
              </a:solidFill>
            </a:endParaRP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SQL </a:t>
            </a:r>
            <a:r>
              <a:rPr lang="ko-KR" altLang="en-US" dirty="0"/>
              <a:t>오류</a:t>
            </a:r>
            <a:r>
              <a:rPr lang="en-US" altLang="ko-KR" dirty="0"/>
              <a:t>: ORA-02292: integrity constraint (HR.JHIST_EMP_FK) violated - child record </a:t>
            </a:r>
            <a:r>
              <a:rPr lang="en-US" altLang="ko-KR" dirty="0" smtClean="0"/>
              <a:t>found</a:t>
            </a:r>
          </a:p>
          <a:p>
            <a:endParaRPr lang="en-US" altLang="ko-KR" dirty="0"/>
          </a:p>
          <a:p>
            <a:r>
              <a:rPr lang="ko-KR" altLang="en-US" dirty="0" smtClean="0"/>
              <a:t>에러가 나올 시엔 </a:t>
            </a:r>
            <a:r>
              <a:rPr lang="ko-KR" altLang="en-US" dirty="0"/>
              <a:t>부모테이블에서 삭제해주면 </a:t>
            </a:r>
            <a:r>
              <a:rPr lang="ko-KR" altLang="en-US" dirty="0" smtClean="0"/>
              <a:t>됩니다</a:t>
            </a:r>
            <a:r>
              <a:rPr lang="en-US" altLang="ko-KR" dirty="0" smtClean="0"/>
              <a:t>.</a:t>
            </a:r>
            <a:endParaRPr lang="ko-KR" altLang="ko-KR" dirty="0"/>
          </a:p>
          <a:p>
            <a:endParaRPr lang="ko-KR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38172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주요 옵션 설명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(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계속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)</a:t>
            </a: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DEFAULT STORAGE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: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물리적인 저장공간에 대한 속성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.</a:t>
            </a: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초기 크기값과 다음확장시 크기등을 지정가능하다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.</a:t>
            </a: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-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ONLINE/OFFLINE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: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테이블스페이스 생성 후 상태 지정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.</a:t>
            </a: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ONLINE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이 기본값 이다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.</a:t>
            </a: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-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PERMANENT/TEMPORARY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: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영구와 임시 구분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PERMANENT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는 일반적인 테이블스페이스 이며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TEMPORARY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는 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임시 테이블스페이스 생성 옵션이다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.</a:t>
            </a: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-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LOGGING/NOLOGGING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: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테이블스페이스에 오라클 객체를 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생성할 때 리두 로그 기록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(REDO LOG)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을 남기거나 남기지 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않게 지정한다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. LOGGING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이 기본값이다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.</a:t>
            </a: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-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MINIMUM EXTENT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: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최소 익스텐트의 크기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지정된 숫자와 같거나 숫자의 배수가 되도록 한다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.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8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3.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테이블스페이스 생성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(4/5)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445"/>
          <p:cNvSpPr>
            <a:spLocks noChangeArrowheads="1"/>
          </p:cNvSpPr>
          <p:nvPr/>
        </p:nvSpPr>
        <p:spPr bwMode="auto">
          <a:xfrm>
            <a:off x="727353" y="1601707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Text Box 446"/>
          <p:cNvSpPr txBox="1">
            <a:spLocks noChangeArrowheads="1"/>
          </p:cNvSpPr>
          <p:nvPr/>
        </p:nvSpPr>
        <p:spPr bwMode="auto">
          <a:xfrm>
            <a:off x="814189" y="1620465"/>
            <a:ext cx="72000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테이블스페이스 생성 예문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CREATE TABLESPACE TEST_TBS</a:t>
            </a:r>
          </a:p>
          <a:p>
            <a:pPr marL="0" indent="0"/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DATAFILE </a:t>
            </a:r>
            <a:r>
              <a:rPr lang="en-US" altLang="ko-KR" sz="2000">
                <a:solidFill>
                  <a:srgbClr val="0070C0"/>
                </a:solidFill>
              </a:rPr>
              <a:t>'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C:\TEST\TEST_TBS01.DBF</a:t>
            </a:r>
            <a:r>
              <a:rPr lang="en-US" altLang="ko-KR" sz="2000">
                <a:solidFill>
                  <a:srgbClr val="0070C0"/>
                </a:solidFill>
              </a:rPr>
              <a:t>'</a:t>
            </a:r>
            <a:r>
              <a:rPr lang="en-US" altLang="ko-KR" sz="2000" smtClean="0">
                <a:solidFill>
                  <a:srgbClr val="0070C0"/>
                </a:solidFill>
              </a:rPr>
              <a:t>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SIZE 10M</a:t>
            </a: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AUTOEXTEND ON NEXT 1M MAXSIZE UNLIMITED</a:t>
            </a:r>
          </a:p>
          <a:p>
            <a:pPr marL="0" indent="0"/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LOGGING</a:t>
            </a:r>
            <a:endParaRPr lang="en-US" altLang="ko-KR" sz="2000" b="1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EXTENT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MANAGEMENT LOCAL AUTOALLOCATE</a:t>
            </a:r>
          </a:p>
          <a:p>
            <a:pPr marL="0" indent="0"/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BLOCKSIZE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8K</a:t>
            </a:r>
          </a:p>
          <a:p>
            <a:pPr marL="0" indent="0"/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SEGMENT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SPACE MANAGEMENT AUTO</a:t>
            </a:r>
          </a:p>
          <a:p>
            <a:pPr marL="0" indent="0"/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FLASHBACK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ON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;</a:t>
            </a:r>
            <a:endParaRPr lang="en-US" altLang="ko-KR" sz="2000" b="1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0" name="Rectangle 444"/>
          <p:cNvSpPr>
            <a:spLocks noChangeArrowheads="1"/>
          </p:cNvSpPr>
          <p:nvPr/>
        </p:nvSpPr>
        <p:spPr bwMode="auto">
          <a:xfrm>
            <a:off x="238125" y="756294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3.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테이블스페이스 생성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(5/5)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2"/>
          <p:cNvSpPr txBox="1"/>
          <p:nvPr/>
        </p:nvSpPr>
        <p:spPr>
          <a:xfrm>
            <a:off x="568902" y="2677885"/>
            <a:ext cx="8088312" cy="224676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테이블스페이스 란</a:t>
            </a:r>
            <a:r>
              <a:rPr lang="en-US" altLang="ko-KR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?</a:t>
            </a: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테이블스페이스 종</a:t>
            </a:r>
            <a:r>
              <a:rPr lang="ko-KR" altLang="en-US" sz="14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류</a:t>
            </a:r>
            <a:endParaRPr lang="en-US" altLang="ko-KR" sz="1400" b="1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테이블스페이스 </a:t>
            </a: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생성</a:t>
            </a:r>
            <a:endParaRPr lang="en-US" altLang="ko-KR" sz="1400" b="1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테이블스페이스 수정</a:t>
            </a:r>
            <a:endParaRPr kumimoji="0" lang="en-US" altLang="ko-KR" sz="1400" b="1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테이블스페이스 삭제</a:t>
            </a:r>
            <a:endParaRPr kumimoji="0" lang="en-US" altLang="ko-KR" sz="1400" b="1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7" name="Line 19"/>
          <p:cNvSpPr>
            <a:spLocks noChangeShapeType="1"/>
          </p:cNvSpPr>
          <p:nvPr/>
        </p:nvSpPr>
        <p:spPr bwMode="auto">
          <a:xfrm>
            <a:off x="532028" y="2408010"/>
            <a:ext cx="86040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ea typeface="돋움" pitchFamily="50" charset="-127"/>
            </a:endParaRPr>
          </a:p>
        </p:txBody>
      </p:sp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-32" y="1987322"/>
            <a:ext cx="247650" cy="69532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굴림" charset="-127"/>
              <a:ea typeface="돋움" pitchFamily="50" charset="-127"/>
            </a:endParaRPr>
          </a:p>
        </p:txBody>
      </p:sp>
      <p:sp>
        <p:nvSpPr>
          <p:cNvPr id="13" name="Rectangle 17"/>
          <p:cNvSpPr txBox="1">
            <a:spLocks noChangeArrowheads="1"/>
          </p:cNvSpPr>
          <p:nvPr/>
        </p:nvSpPr>
        <p:spPr>
          <a:xfrm>
            <a:off x="568902" y="1933347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defRPr/>
            </a:pPr>
            <a:r>
              <a:rPr kumimoji="0" lang="ko-KR" altLang="en-US" sz="2400" b="1" smtClean="0">
                <a:latin typeface="+mj-lt"/>
                <a:ea typeface="+mj-ea"/>
                <a:cs typeface="+mj-cs"/>
              </a:rPr>
              <a:t>테이블스페이스</a:t>
            </a:r>
            <a:endParaRPr kumimoji="0" lang="en-US" altLang="ko-KR" sz="2400" b="1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dirty="0" smtClean="0"/>
              <a:t>--</a:t>
            </a:r>
            <a:r>
              <a:rPr lang="ko-KR" altLang="en-US" dirty="0" smtClean="0"/>
              <a:t>테이블 스페이스 생성</a:t>
            </a:r>
          </a:p>
          <a:p>
            <a:pPr>
              <a:buNone/>
            </a:pPr>
            <a:endParaRPr lang="ko-KR" altLang="en-US" dirty="0" smtClean="0"/>
          </a:p>
          <a:p>
            <a:pPr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CREATE TABLESPACE </a:t>
            </a:r>
            <a:r>
              <a:rPr lang="en-US" altLang="ko-KR" dirty="0" smtClean="0"/>
              <a:t>TABLESPACE2</a:t>
            </a:r>
          </a:p>
          <a:p>
            <a:pPr>
              <a:buNone/>
            </a:pPr>
            <a:r>
              <a:rPr lang="en-US" altLang="ko-KR" dirty="0" smtClean="0"/>
              <a:t>DATAFILE 'C:\TEST\</a:t>
            </a:r>
            <a:r>
              <a:rPr lang="en-US" altLang="ko-KR" dirty="0" smtClean="0">
                <a:solidFill>
                  <a:srgbClr val="FF0000"/>
                </a:solidFill>
              </a:rPr>
              <a:t>TEST_TBS1_02.DBF</a:t>
            </a:r>
            <a:r>
              <a:rPr lang="en-US" altLang="ko-KR" dirty="0" smtClean="0"/>
              <a:t>' </a:t>
            </a:r>
            <a:r>
              <a:rPr lang="en-US" altLang="ko-KR" dirty="0" smtClean="0">
                <a:solidFill>
                  <a:srgbClr val="FF0000"/>
                </a:solidFill>
              </a:rPr>
              <a:t>SIZE 10M</a:t>
            </a:r>
          </a:p>
          <a:p>
            <a:pPr>
              <a:buNone/>
            </a:pPr>
            <a:r>
              <a:rPr lang="en-US" altLang="ko-KR" dirty="0" smtClean="0"/>
              <a:t>AUTOEXTEND ON </a:t>
            </a:r>
            <a:r>
              <a:rPr lang="en-US" altLang="ko-KR" dirty="0" smtClean="0">
                <a:solidFill>
                  <a:srgbClr val="FF0000"/>
                </a:solidFill>
              </a:rPr>
              <a:t>NEXT 1M </a:t>
            </a:r>
            <a:r>
              <a:rPr lang="en-US" altLang="ko-KR" dirty="0" smtClean="0"/>
              <a:t>MAXSIZE UNLIMITED	-- </a:t>
            </a:r>
            <a:r>
              <a:rPr lang="ko-KR" altLang="en-US" dirty="0" smtClean="0"/>
              <a:t>추가 되는 용량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LOGGING</a:t>
            </a:r>
            <a:r>
              <a:rPr lang="en-US" altLang="ko-KR" dirty="0" smtClean="0"/>
              <a:t>					-- </a:t>
            </a:r>
            <a:r>
              <a:rPr lang="ko-KR" altLang="en-US" dirty="0" err="1" smtClean="0"/>
              <a:t>로깅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EXTENT MANAGEMENT </a:t>
            </a:r>
            <a:r>
              <a:rPr lang="en-US" altLang="ko-KR" dirty="0" smtClean="0">
                <a:solidFill>
                  <a:srgbClr val="FF0000"/>
                </a:solidFill>
              </a:rPr>
              <a:t>LOCAL</a:t>
            </a:r>
            <a:r>
              <a:rPr lang="en-US" altLang="ko-KR" dirty="0" smtClean="0"/>
              <a:t> AUTOALLOCATE	-- </a:t>
            </a:r>
            <a:r>
              <a:rPr lang="ko-KR" altLang="en-US" dirty="0" smtClean="0"/>
              <a:t>로컬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BLOCKSIZE 8K	</a:t>
            </a:r>
            <a:r>
              <a:rPr lang="en-US" altLang="ko-KR" dirty="0" smtClean="0"/>
              <a:t>				-- </a:t>
            </a:r>
            <a:r>
              <a:rPr lang="ko-KR" altLang="en-US" dirty="0" smtClean="0"/>
              <a:t>블록 크기 </a:t>
            </a:r>
            <a:r>
              <a:rPr lang="en-US" altLang="ko-KR" dirty="0" smtClean="0"/>
              <a:t>8k	</a:t>
            </a:r>
          </a:p>
          <a:p>
            <a:pPr>
              <a:buNone/>
            </a:pPr>
            <a:r>
              <a:rPr lang="en-US" altLang="ko-KR" dirty="0" smtClean="0"/>
              <a:t>SEGMENT SPACE MANAGEMENT AUTO</a:t>
            </a:r>
          </a:p>
          <a:p>
            <a:pPr>
              <a:buNone/>
            </a:pPr>
            <a:r>
              <a:rPr lang="en-US" altLang="ko-KR" dirty="0" smtClean="0"/>
              <a:t>FLASHBACK ON;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dirty="0" smtClean="0"/>
              <a:t>--</a:t>
            </a:r>
            <a:r>
              <a:rPr lang="ko-KR" altLang="en-US" dirty="0" smtClean="0"/>
              <a:t>단 코드로 </a:t>
            </a:r>
            <a:r>
              <a:rPr lang="en-US" altLang="ko-KR" dirty="0" smtClean="0"/>
              <a:t>TABLESPACE</a:t>
            </a:r>
            <a:r>
              <a:rPr lang="ko-KR" altLang="en-US" dirty="0" smtClean="0"/>
              <a:t>를 작성할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폴더를 먼저 생성해야 한다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위의 예제의 경우</a:t>
            </a:r>
            <a:r>
              <a:rPr lang="en-US" altLang="ko-KR" sz="1800" dirty="0" smtClean="0"/>
              <a:t>, TEST </a:t>
            </a:r>
            <a:r>
              <a:rPr lang="ko-KR" altLang="en-US" sz="1800" dirty="0" smtClean="0"/>
              <a:t>폴더가 </a:t>
            </a:r>
            <a:r>
              <a:rPr lang="en-US" altLang="ko-KR" sz="1800" dirty="0" smtClean="0"/>
              <a:t>C</a:t>
            </a:r>
            <a:r>
              <a:rPr lang="ko-KR" altLang="en-US" sz="1800" dirty="0" smtClean="0"/>
              <a:t>드라이버에 생성되어 있어야 한다</a:t>
            </a:r>
            <a:r>
              <a:rPr lang="en-US" altLang="ko-KR" sz="1800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Oracle SQL Developer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를 이용한 테이블스페이스 수정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 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8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4.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테이블스페이스 수정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(1/4)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65" y="2115018"/>
            <a:ext cx="5237680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0034" y="1142984"/>
            <a:ext cx="800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수정하고 싶은 </a:t>
            </a:r>
            <a:r>
              <a:rPr lang="en-US" altLang="ko-KR" dirty="0" smtClean="0"/>
              <a:t>TABLESPACE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마우스 오른쪽 클릭하여 편집을 선택합니다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81287" y="2166952"/>
            <a:ext cx="3781425" cy="33337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0034" y="1142984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</a:t>
            </a:r>
            <a:r>
              <a:rPr lang="ko-KR" altLang="en-US" dirty="0" smtClean="0"/>
              <a:t>그러면</a:t>
            </a:r>
            <a:r>
              <a:rPr lang="en-US" altLang="ko-KR" dirty="0" smtClean="0"/>
              <a:t> </a:t>
            </a:r>
            <a:r>
              <a:rPr lang="ko-KR" altLang="en-US" dirty="0" smtClean="0"/>
              <a:t>원하는 데로 수정이 가능하게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38250" y="1747859"/>
            <a:ext cx="6667500" cy="47529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5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TOAD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를 이용한 테이블스페이스 수정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 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8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4.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테이블스페이스 수정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(2/4)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368" y="2043010"/>
            <a:ext cx="3767365" cy="389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명령을 통한 테이블스페이스 수정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테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이블스페이스 명칭 수정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ALTER 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TABLESPACE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테이블스페이스명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RENAME 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TO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새로운테이블스페이스명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;</a:t>
            </a:r>
          </a:p>
          <a:p>
            <a:pPr marL="0" indent="0"/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ALTER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TABLESPACE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TEST_TBS</a:t>
            </a: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RENAME TO TEST_TBS1;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테이블스페이스 데이터파일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SIZE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수정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ALTER DATABASE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</a:t>
            </a: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DATAFILE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파일명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RESIZE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용량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[K|M|G|T|P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]</a:t>
            </a:r>
          </a:p>
          <a:p>
            <a:pPr marL="0" indent="0"/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ALTER DATABASE</a:t>
            </a:r>
            <a:endParaRPr lang="en-US" altLang="ko-KR" sz="2000" b="1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DATAFILE </a:t>
            </a:r>
            <a:r>
              <a:rPr lang="en-US" altLang="ko-KR" sz="2000">
                <a:solidFill>
                  <a:srgbClr val="0070C0"/>
                </a:solidFill>
              </a:rPr>
              <a:t>'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C:\TEST\TEST_TBS01.DBF</a:t>
            </a:r>
            <a:r>
              <a:rPr lang="en-US" altLang="ko-KR" sz="2000">
                <a:solidFill>
                  <a:srgbClr val="0070C0"/>
                </a:solidFill>
              </a:rPr>
              <a:t>'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RESIZE 20M;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0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4.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테이블스페이스 수정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(3/4)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dirty="0" smtClean="0"/>
              <a:t>--</a:t>
            </a:r>
            <a:r>
              <a:rPr lang="ko-KR" altLang="en-US" dirty="0" smtClean="0"/>
              <a:t>테이블 스페이스 수정</a:t>
            </a:r>
          </a:p>
          <a:p>
            <a:pPr>
              <a:buNone/>
            </a:pPr>
            <a:r>
              <a:rPr lang="en-US" altLang="ko-KR" dirty="0" smtClean="0"/>
              <a:t>--</a:t>
            </a:r>
            <a:r>
              <a:rPr lang="ko-KR" altLang="en-US" dirty="0" smtClean="0"/>
              <a:t>테이블 스페이스 명 수정</a:t>
            </a:r>
          </a:p>
          <a:p>
            <a:pPr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ALTER TABLESPACE </a:t>
            </a:r>
            <a:r>
              <a:rPr lang="en-US" altLang="ko-KR" dirty="0" smtClean="0"/>
              <a:t>TABLESPACE2</a:t>
            </a:r>
          </a:p>
          <a:p>
            <a:pPr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RENAME</a:t>
            </a:r>
            <a:r>
              <a:rPr lang="en-US" altLang="ko-KR" dirty="0" smtClean="0"/>
              <a:t> TO TEST_TBS_NEW;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--</a:t>
            </a:r>
            <a:r>
              <a:rPr lang="ko-KR" altLang="en-US" dirty="0" smtClean="0"/>
              <a:t>데이터 파일 용량 수정</a:t>
            </a:r>
          </a:p>
          <a:p>
            <a:pPr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ALTER DATABASE</a:t>
            </a:r>
          </a:p>
          <a:p>
            <a:pPr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DATAFILE</a:t>
            </a:r>
            <a:r>
              <a:rPr lang="en-US" altLang="ko-KR" dirty="0" smtClean="0"/>
              <a:t> 'C:\TEST\TEST_TBS1_02.DBF' </a:t>
            </a:r>
            <a:r>
              <a:rPr lang="en-US" altLang="ko-KR" dirty="0" smtClean="0">
                <a:solidFill>
                  <a:srgbClr val="FF0000"/>
                </a:solidFill>
              </a:rPr>
              <a:t>RESIZE 7M</a:t>
            </a:r>
            <a:r>
              <a:rPr lang="en-US" altLang="ko-KR" dirty="0" smtClean="0"/>
              <a:t>;</a:t>
            </a:r>
            <a:endParaRPr lang="en-US" altLang="ko-KR" sz="1800" dirty="0" smtClean="0"/>
          </a:p>
        </p:txBody>
      </p:sp>
      <p:pic>
        <p:nvPicPr>
          <p:cNvPr id="3" name="그림 2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47787" y="3571876"/>
            <a:ext cx="6448425" cy="2343150"/>
          </a:xfrm>
          <a:prstGeom prst="rect">
            <a:avLst/>
          </a:prstGeom>
        </p:spPr>
      </p:pic>
      <p:sp>
        <p:nvSpPr>
          <p:cNvPr id="4" name="타원 3"/>
          <p:cNvSpPr/>
          <p:nvPr/>
        </p:nvSpPr>
        <p:spPr>
          <a:xfrm>
            <a:off x="3812309" y="5126094"/>
            <a:ext cx="296227" cy="285752"/>
          </a:xfrm>
          <a:prstGeom prst="ellipse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45"/>
          <p:cNvSpPr>
            <a:spLocks noChangeArrowheads="1"/>
          </p:cNvSpPr>
          <p:nvPr/>
        </p:nvSpPr>
        <p:spPr bwMode="auto">
          <a:xfrm>
            <a:off x="727353" y="1601707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Text Box 446"/>
          <p:cNvSpPr txBox="1">
            <a:spLocks noChangeArrowheads="1"/>
          </p:cNvSpPr>
          <p:nvPr/>
        </p:nvSpPr>
        <p:spPr bwMode="auto">
          <a:xfrm>
            <a:off x="814189" y="1620465"/>
            <a:ext cx="72000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- 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테이블스페이스 데이터파일 추가</a:t>
            </a:r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ALTER TABLESPACE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테이블스페이스명</a:t>
            </a:r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ADD DATAFILE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파일명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SIZE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용량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&lt;K|M|G|T|P&gt; [REUSE]</a:t>
            </a: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AUTOEXTEND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&lt;OFF|ON&gt; 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NEXT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용량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&lt;K|M|G|T|P&gt;</a:t>
            </a: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MAXSIZE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&lt;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용량</a:t>
            </a: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&lt;K|M|G|T|P&gt;|UNLIMITED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&gt;</a:t>
            </a:r>
          </a:p>
          <a:p>
            <a:pPr marL="0" indent="0"/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ALTER TABLESPACE TEST_TBS1</a:t>
            </a:r>
          </a:p>
          <a:p>
            <a:pPr marL="0" indent="0"/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ADD DATAFILE </a:t>
            </a:r>
            <a:r>
              <a:rPr lang="en-US" altLang="ko-KR" sz="2000" smtClean="0">
                <a:solidFill>
                  <a:srgbClr val="0070C0"/>
                </a:solidFill>
              </a:rPr>
              <a:t>'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C:\TEST\TEST_TBS02.DBF</a:t>
            </a:r>
            <a:r>
              <a:rPr lang="en-US" altLang="ko-KR" sz="2000" smtClean="0">
                <a:solidFill>
                  <a:srgbClr val="0070C0"/>
                </a:solidFill>
              </a:rPr>
              <a:t>'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SIZE 10M</a:t>
            </a:r>
          </a:p>
          <a:p>
            <a:pPr marL="0" indent="0"/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AUTOEXTEND ON NEXT 1M MAXSIZE UNLIMITED;</a:t>
            </a:r>
            <a:endParaRPr lang="en-US" altLang="ko-KR" sz="2000" b="1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9" name="Rectangle 444"/>
          <p:cNvSpPr>
            <a:spLocks noChangeArrowheads="1"/>
          </p:cNvSpPr>
          <p:nvPr/>
        </p:nvSpPr>
        <p:spPr bwMode="auto">
          <a:xfrm>
            <a:off x="238125" y="756294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4.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테이블스페이스 수</a:t>
            </a:r>
            <a:r>
              <a:rPr lang="ko-KR" altLang="en-US" sz="2800" b="1">
                <a:latin typeface="굴림" charset="-127"/>
                <a:ea typeface="굴림" charset="-127"/>
              </a:rPr>
              <a:t>정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(4/4)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dirty="0" smtClean="0"/>
              <a:t>--</a:t>
            </a:r>
            <a:r>
              <a:rPr lang="ko-KR" altLang="en-US" dirty="0" smtClean="0"/>
              <a:t>데이터 파일 추가</a:t>
            </a:r>
          </a:p>
          <a:p>
            <a:pPr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ALTER TABLESPACE </a:t>
            </a:r>
            <a:r>
              <a:rPr lang="en-US" altLang="ko-KR" dirty="0" smtClean="0"/>
              <a:t>TEST_TBS_NEW</a:t>
            </a:r>
          </a:p>
          <a:p>
            <a:pPr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ADD DATAFILE </a:t>
            </a:r>
            <a:r>
              <a:rPr lang="en-US" altLang="ko-KR" dirty="0" smtClean="0"/>
              <a:t>'C:\TEST\</a:t>
            </a:r>
            <a:r>
              <a:rPr lang="en-US" altLang="ko-KR" dirty="0" smtClean="0">
                <a:solidFill>
                  <a:srgbClr val="FF0000"/>
                </a:solidFill>
              </a:rPr>
              <a:t>TEST_TBS1_03.DBF</a:t>
            </a:r>
            <a:r>
              <a:rPr lang="en-US" altLang="ko-KR" dirty="0" smtClean="0"/>
              <a:t>' </a:t>
            </a:r>
            <a:r>
              <a:rPr lang="en-US" altLang="ko-KR" dirty="0" smtClean="0">
                <a:solidFill>
                  <a:srgbClr val="FF0000"/>
                </a:solidFill>
              </a:rPr>
              <a:t>SIZE 10M</a:t>
            </a:r>
          </a:p>
          <a:p>
            <a:pPr>
              <a:buNone/>
            </a:pPr>
            <a:r>
              <a:rPr lang="en-US" altLang="ko-KR" dirty="0" smtClean="0"/>
              <a:t>AUTOEXTEND ON </a:t>
            </a:r>
            <a:r>
              <a:rPr lang="en-US" altLang="ko-KR" dirty="0" smtClean="0">
                <a:solidFill>
                  <a:srgbClr val="FF0000"/>
                </a:solidFill>
              </a:rPr>
              <a:t>NEXT 1M </a:t>
            </a:r>
            <a:r>
              <a:rPr lang="en-US" altLang="ko-KR" dirty="0" smtClean="0"/>
              <a:t>MAXSIZE UNLIMITED;</a:t>
            </a:r>
            <a:endParaRPr lang="en-US" altLang="ko-KR" sz="1800" dirty="0" smtClean="0"/>
          </a:p>
        </p:txBody>
      </p:sp>
      <p:pic>
        <p:nvPicPr>
          <p:cNvPr id="5" name="그림 4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38250" y="2362216"/>
            <a:ext cx="6667500" cy="33528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437437" y="4063233"/>
            <a:ext cx="1500198" cy="214314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3857620" y="4268838"/>
            <a:ext cx="3857652" cy="214314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3974369" y="5072074"/>
            <a:ext cx="3669465" cy="214314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유틸리티를 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이용한 테이블스페이스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삭제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                               &lt;TOAD&gt;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   &lt;SQL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Developer&gt;</a:t>
            </a:r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0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5.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테이블스페이스 삭</a:t>
            </a:r>
            <a:r>
              <a:rPr lang="ko-KR" altLang="en-US" sz="2800" b="1">
                <a:latin typeface="굴림" charset="-127"/>
                <a:ea typeface="굴림" charset="-127"/>
              </a:rPr>
              <a:t>제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(1/2)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0613" y="2518466"/>
            <a:ext cx="3190875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200" y="2011072"/>
            <a:ext cx="3703899" cy="3446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45"/>
          <p:cNvSpPr>
            <a:spLocks noChangeArrowheads="1"/>
          </p:cNvSpPr>
          <p:nvPr/>
        </p:nvSpPr>
        <p:spPr bwMode="auto">
          <a:xfrm>
            <a:off x="742181" y="1460496"/>
            <a:ext cx="7200000" cy="1323191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Text Box 446"/>
          <p:cNvSpPr txBox="1">
            <a:spLocks noChangeArrowheads="1"/>
          </p:cNvSpPr>
          <p:nvPr/>
        </p:nvSpPr>
        <p:spPr bwMode="auto">
          <a:xfrm>
            <a:off x="814189" y="1460248"/>
            <a:ext cx="72000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오라클에서 테이블 및 다른 오브젝트를 저장하는 논리적 공간</a:t>
            </a:r>
            <a:endParaRPr lang="en-US" altLang="ko-KR" sz="2000" b="1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※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하나의 테이블스페이스는 물리적으로 하나 이상의</a:t>
            </a:r>
            <a:endParaRPr lang="en-US" altLang="ko-KR" sz="2000" b="1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데이터 파일로 구성된다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.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9" name="Rectangle 444"/>
          <p:cNvSpPr>
            <a:spLocks noChangeArrowheads="1"/>
          </p:cNvSpPr>
          <p:nvPr/>
        </p:nvSpPr>
        <p:spPr bwMode="auto">
          <a:xfrm>
            <a:off x="238125" y="596077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dirty="0" smtClean="0">
                <a:latin typeface="굴림" charset="-127"/>
                <a:ea typeface="굴림" charset="-127"/>
              </a:rPr>
              <a:t>1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테이블스페이스 란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?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  <p:pic>
        <p:nvPicPr>
          <p:cNvPr id="10" name="Picture 2" descr="Description of Figure 3-1 follow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519" y="2980363"/>
            <a:ext cx="6480720" cy="3281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0034" y="1142984"/>
            <a:ext cx="800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삭제하고 싶은 </a:t>
            </a:r>
            <a:r>
              <a:rPr lang="en-US" altLang="ko-KR" dirty="0" smtClean="0"/>
              <a:t>TABLESPACE</a:t>
            </a:r>
            <a:r>
              <a:rPr lang="ko-KR" altLang="en-US" dirty="0" smtClean="0"/>
              <a:t>를</a:t>
            </a:r>
            <a:r>
              <a:rPr lang="en-US" altLang="ko-KR" dirty="0" smtClean="0"/>
              <a:t> </a:t>
            </a:r>
            <a:r>
              <a:rPr lang="ko-KR" altLang="en-US" dirty="0" smtClean="0"/>
              <a:t>마우스 오른쪽 클릭하여 삭제를 선택합니다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2910" y="2571744"/>
            <a:ext cx="4046963" cy="2357454"/>
          </a:xfrm>
          <a:prstGeom prst="rect">
            <a:avLst/>
          </a:prstGeom>
        </p:spPr>
      </p:pic>
      <p:pic>
        <p:nvPicPr>
          <p:cNvPr id="6" name="그림 5" descr="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357686" y="2143116"/>
            <a:ext cx="3929090" cy="36858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테이블스페이스 삭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제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 문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법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DROP </a:t>
            </a:r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TABLESPACE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테이블스페이스명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[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INCLUDING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[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CONTENTS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] [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AND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] [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DATAFILES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]]</a:t>
            </a: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[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CASCADE CONSTRAINTS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]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;</a:t>
            </a:r>
          </a:p>
          <a:p>
            <a:pPr marL="0" indent="0"/>
            <a:endParaRPr lang="en-US" altLang="ko-KR" sz="2000" b="1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DROP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TABLESPACE TEST_TBS1</a:t>
            </a: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INCLUDING CONTENTS AND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DATAFILES</a:t>
            </a:r>
            <a:endParaRPr lang="en-US" altLang="ko-KR" sz="2000" b="1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CASCADE CONSTRAINTS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;</a:t>
            </a:r>
          </a:p>
          <a:p>
            <a:pPr marL="0" indent="0"/>
            <a:endParaRPr lang="en-US" altLang="ko-KR" sz="2000" b="1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주요 옵션 설명</a:t>
            </a:r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  -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INCLUDING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: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테이블스페이스 삭제시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DATAFILE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및 관련 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콘텐츠를 삭제 할때 사용한다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.</a:t>
            </a:r>
            <a:endParaRPr lang="en-US" altLang="ko-KR" sz="2000" b="1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-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CASCADE CONSTRAINTS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: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제약조건을 무시하고 테이블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스페이스를 삭제 할때 사용한다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.</a:t>
            </a:r>
          </a:p>
        </p:txBody>
      </p:sp>
      <p:sp>
        <p:nvSpPr>
          <p:cNvPr id="13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5.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테이블스페이스 삭</a:t>
            </a:r>
            <a:r>
              <a:rPr lang="ko-KR" altLang="en-US" sz="2800" b="1">
                <a:latin typeface="굴림" charset="-127"/>
                <a:ea typeface="굴림" charset="-127"/>
              </a:rPr>
              <a:t>제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(2/2)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--</a:t>
            </a:r>
            <a:r>
              <a:rPr lang="ko-KR" altLang="en-US" dirty="0" smtClean="0"/>
              <a:t>테이블스페이스 삭제</a:t>
            </a:r>
          </a:p>
          <a:p>
            <a:pPr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DROP TABLESPACE </a:t>
            </a:r>
            <a:r>
              <a:rPr lang="en-US" altLang="ko-KR" dirty="0" smtClean="0"/>
              <a:t>TEST_TBS_NEW</a:t>
            </a:r>
          </a:p>
          <a:p>
            <a:pPr>
              <a:buNone/>
            </a:pPr>
            <a:r>
              <a:rPr lang="en-US" altLang="ko-KR" dirty="0" smtClean="0"/>
              <a:t>INCLUDING CONTENTS AND DATAFILES</a:t>
            </a:r>
          </a:p>
          <a:p>
            <a:pPr>
              <a:buNone/>
            </a:pPr>
            <a:r>
              <a:rPr lang="en-US" altLang="ko-KR" dirty="0" smtClean="0"/>
              <a:t>CASCADE CONSTRAINTS;</a:t>
            </a:r>
            <a:endParaRPr lang="en-US" altLang="ko-K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2"/>
          <p:cNvSpPr txBox="1"/>
          <p:nvPr/>
        </p:nvSpPr>
        <p:spPr>
          <a:xfrm>
            <a:off x="568902" y="2677885"/>
            <a:ext cx="8088312" cy="2246769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테이블 이란</a:t>
            </a:r>
            <a:r>
              <a:rPr lang="en-US" altLang="ko-KR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?</a:t>
            </a: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유틸리티를 이용한 테이블 관리</a:t>
            </a:r>
            <a:endParaRPr lang="en-US" altLang="ko-KR" sz="1400" b="1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테이블 생성</a:t>
            </a:r>
            <a:endParaRPr kumimoji="0" lang="en-US" altLang="ko-KR" sz="1400" b="1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360363" indent="-360363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sz="1400" b="1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테이블 </a:t>
            </a: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수정</a:t>
            </a:r>
            <a:endParaRPr lang="en-US" altLang="ko-KR" sz="1400" b="1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360363" indent="-360363">
              <a:lnSpc>
                <a:spcPct val="200000"/>
              </a:lnSpc>
              <a:buFont typeface="+mj-lt"/>
              <a:buAutoNum type="arabicPeriod"/>
              <a:defRPr/>
            </a:pP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테이블 삭제</a:t>
            </a:r>
            <a:endParaRPr kumimoji="0" lang="en-US" altLang="ko-KR" sz="1400" b="1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4" name="Line 19"/>
          <p:cNvSpPr>
            <a:spLocks noChangeShapeType="1"/>
          </p:cNvSpPr>
          <p:nvPr/>
        </p:nvSpPr>
        <p:spPr bwMode="auto">
          <a:xfrm>
            <a:off x="532028" y="2408010"/>
            <a:ext cx="86040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ea typeface="돋움" pitchFamily="50" charset="-127"/>
            </a:endParaRPr>
          </a:p>
        </p:txBody>
      </p:sp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-32" y="1987322"/>
            <a:ext cx="247650" cy="69532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굴림" charset="-127"/>
              <a:ea typeface="돋움" pitchFamily="50" charset="-127"/>
            </a:endParaRPr>
          </a:p>
        </p:txBody>
      </p:sp>
      <p:sp>
        <p:nvSpPr>
          <p:cNvPr id="6" name="Rectangle 17"/>
          <p:cNvSpPr txBox="1">
            <a:spLocks noChangeArrowheads="1"/>
          </p:cNvSpPr>
          <p:nvPr/>
        </p:nvSpPr>
        <p:spPr>
          <a:xfrm>
            <a:off x="568902" y="1933347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defRPr/>
            </a:pPr>
            <a:r>
              <a:rPr kumimoji="0" lang="ko-KR" altLang="en-US" sz="2400" b="1" smtClean="0">
                <a:latin typeface="+mj-lt"/>
                <a:ea typeface="+mj-ea"/>
                <a:cs typeface="+mj-cs"/>
              </a:rPr>
              <a:t>테이블</a:t>
            </a:r>
            <a:endParaRPr kumimoji="0" lang="en-US" altLang="ko-KR" sz="2400" b="1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445"/>
          <p:cNvSpPr>
            <a:spLocks noChangeArrowheads="1"/>
          </p:cNvSpPr>
          <p:nvPr/>
        </p:nvSpPr>
        <p:spPr bwMode="auto">
          <a:xfrm>
            <a:off x="742181" y="1593082"/>
            <a:ext cx="7200000" cy="1727944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Text Box 446"/>
          <p:cNvSpPr txBox="1">
            <a:spLocks noChangeArrowheads="1"/>
          </p:cNvSpPr>
          <p:nvPr/>
        </p:nvSpPr>
        <p:spPr bwMode="auto">
          <a:xfrm>
            <a:off x="814189" y="1592834"/>
            <a:ext cx="720000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오라클에서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가장 기본적인 데이터 저장 단위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세로 열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(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컬럼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)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과 가로 행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(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로우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)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로 표현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endParaRPr lang="en-US" altLang="ko-KR" sz="2000" b="1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※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테이블은 실제 테이블스페이스에서 관리되며 실제는 데이터 파일에 저장  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9" name="Rectangle 444"/>
          <p:cNvSpPr>
            <a:spLocks noChangeArrowheads="1"/>
          </p:cNvSpPr>
          <p:nvPr/>
        </p:nvSpPr>
        <p:spPr bwMode="auto">
          <a:xfrm>
            <a:off x="238125" y="728663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1.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테이블 이란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?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  <p:pic>
        <p:nvPicPr>
          <p:cNvPr id="10" name="tabl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5786" y="4152722"/>
            <a:ext cx="3194581" cy="1261981"/>
          </a:xfrm>
          <a:prstGeom prst="rect">
            <a:avLst/>
          </a:prstGeom>
        </p:spPr>
      </p:pic>
      <p:sp>
        <p:nvSpPr>
          <p:cNvPr id="11" name="TextBox 21"/>
          <p:cNvSpPr txBox="1"/>
          <p:nvPr/>
        </p:nvSpPr>
        <p:spPr>
          <a:xfrm>
            <a:off x="1679001" y="3783390"/>
            <a:ext cx="719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>
                <a:solidFill>
                  <a:schemeClr val="tx2">
                    <a:lumMod val="75000"/>
                  </a:schemeClr>
                </a:solidFill>
              </a:rPr>
              <a:t>Table</a:t>
            </a:r>
            <a:endParaRPr lang="ko-KR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4475609" y="3887798"/>
            <a:ext cx="1019100" cy="17374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3" name="원통 12"/>
          <p:cNvSpPr/>
          <p:nvPr/>
        </p:nvSpPr>
        <p:spPr>
          <a:xfrm>
            <a:off x="6431613" y="3906382"/>
            <a:ext cx="1799400" cy="1718900"/>
          </a:xfrm>
          <a:prstGeom prst="can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4" name="오른쪽 화살표 13"/>
          <p:cNvSpPr/>
          <p:nvPr/>
        </p:nvSpPr>
        <p:spPr>
          <a:xfrm>
            <a:off x="3626504" y="4617170"/>
            <a:ext cx="783683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5" name="오른쪽 화살표 14"/>
          <p:cNvSpPr/>
          <p:nvPr/>
        </p:nvSpPr>
        <p:spPr>
          <a:xfrm>
            <a:off x="5535938" y="4617170"/>
            <a:ext cx="862051" cy="21602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6" name="TextBox 28"/>
          <p:cNvSpPr txBox="1"/>
          <p:nvPr/>
        </p:nvSpPr>
        <p:spPr>
          <a:xfrm>
            <a:off x="4308291" y="3516328"/>
            <a:ext cx="1305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>
                <a:solidFill>
                  <a:schemeClr val="tx2">
                    <a:lumMod val="75000"/>
                  </a:schemeClr>
                </a:solidFill>
              </a:rPr>
              <a:t>Tablespace</a:t>
            </a:r>
            <a:endParaRPr lang="ko-KR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7" name="TextBox 29"/>
          <p:cNvSpPr txBox="1"/>
          <p:nvPr/>
        </p:nvSpPr>
        <p:spPr>
          <a:xfrm>
            <a:off x="6718845" y="3537050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>
                <a:solidFill>
                  <a:schemeClr val="tx2">
                    <a:lumMod val="75000"/>
                  </a:schemeClr>
                </a:solidFill>
              </a:rPr>
              <a:t>Data File</a:t>
            </a:r>
            <a:endParaRPr lang="ko-KR" altLang="en-US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8" name="TextBox 30"/>
          <p:cNvSpPr txBox="1"/>
          <p:nvPr/>
        </p:nvSpPr>
        <p:spPr>
          <a:xfrm>
            <a:off x="3588224" y="4331276"/>
            <a:ext cx="765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Insert</a:t>
            </a:r>
            <a:endParaRPr lang="ko-KR" altLang="en-US"/>
          </a:p>
        </p:txBody>
      </p:sp>
      <p:sp>
        <p:nvSpPr>
          <p:cNvPr id="19" name="TextBox 31"/>
          <p:cNvSpPr txBox="1"/>
          <p:nvPr/>
        </p:nvSpPr>
        <p:spPr>
          <a:xfrm>
            <a:off x="5521010" y="4329138"/>
            <a:ext cx="74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Write</a:t>
            </a:r>
            <a:endParaRPr lang="ko-KR" altLang="en-US"/>
          </a:p>
        </p:txBody>
      </p:sp>
      <p:sp>
        <p:nvSpPr>
          <p:cNvPr id="20" name="TextBox 32"/>
          <p:cNvSpPr txBox="1"/>
          <p:nvPr/>
        </p:nvSpPr>
        <p:spPr>
          <a:xfrm>
            <a:off x="6499367" y="4340568"/>
            <a:ext cx="16482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Col1_1 Col2_1</a:t>
            </a:r>
          </a:p>
          <a:p>
            <a:r>
              <a:rPr lang="en-US" altLang="ko-KR" smtClean="0"/>
              <a:t>Col3_1 Col1_2</a:t>
            </a:r>
          </a:p>
          <a:p>
            <a:r>
              <a:rPr lang="en-US" altLang="ko-KR" smtClean="0"/>
              <a:t>Col2_2 Col3_2</a:t>
            </a:r>
          </a:p>
          <a:p>
            <a:r>
              <a:rPr lang="en-US" altLang="ko-KR" smtClean="0"/>
              <a:t>…</a:t>
            </a:r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397029" y="3537050"/>
            <a:ext cx="3384376" cy="2592288"/>
          </a:xfrm>
          <a:prstGeom prst="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4054549" y="3537050"/>
            <a:ext cx="1800200" cy="2592288"/>
          </a:xfrm>
          <a:prstGeom prst="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6142781" y="3537050"/>
            <a:ext cx="2304256" cy="2592288"/>
          </a:xfrm>
          <a:prstGeom prst="rect">
            <a:avLst/>
          </a:prstGeom>
          <a:noFill/>
          <a:ln w="381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24" name="TextBox 36"/>
          <p:cNvSpPr txBox="1"/>
          <p:nvPr/>
        </p:nvSpPr>
        <p:spPr>
          <a:xfrm>
            <a:off x="1678285" y="5697290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>
                <a:solidFill>
                  <a:srgbClr val="C00000"/>
                </a:solidFill>
              </a:rPr>
              <a:t>USER</a:t>
            </a: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25" name="TextBox 37"/>
          <p:cNvSpPr txBox="1"/>
          <p:nvPr/>
        </p:nvSpPr>
        <p:spPr>
          <a:xfrm>
            <a:off x="4486597" y="5720150"/>
            <a:ext cx="102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>
                <a:solidFill>
                  <a:srgbClr val="C00000"/>
                </a:solidFill>
              </a:rPr>
              <a:t>ORACLE</a:t>
            </a:r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26" name="TextBox 38"/>
          <p:cNvSpPr txBox="1"/>
          <p:nvPr/>
        </p:nvSpPr>
        <p:spPr>
          <a:xfrm>
            <a:off x="7150893" y="5708720"/>
            <a:ext cx="487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>
                <a:solidFill>
                  <a:srgbClr val="C00000"/>
                </a:solidFill>
              </a:rPr>
              <a:t>OS</a:t>
            </a:r>
            <a:endParaRPr lang="ko-KR" altLang="en-US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28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Oracle SQL Developer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를 이용한 테이블 관리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 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29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2.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유틸리티를 이용한 테이블 관리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(1/2)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8245" y="2043010"/>
            <a:ext cx="5327792" cy="40008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0034" y="1142984"/>
            <a:ext cx="800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HR </a:t>
            </a:r>
            <a:r>
              <a:rPr lang="ko-KR" altLang="en-US" dirty="0" smtClean="0"/>
              <a:t>계정으로 </a:t>
            </a:r>
            <a:r>
              <a:rPr lang="en-US" altLang="ko-KR" dirty="0" smtClean="0"/>
              <a:t>Table</a:t>
            </a:r>
            <a:r>
              <a:rPr lang="ko-KR" altLang="en-US" dirty="0" smtClean="0"/>
              <a:t>을 생성하기 위해서 오른쪽 클릭로 새 테이블을 선택합니다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43240" y="1973906"/>
            <a:ext cx="2733683" cy="40268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0034" y="714356"/>
            <a:ext cx="800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Table </a:t>
            </a:r>
            <a:r>
              <a:rPr lang="ko-KR" altLang="en-US" dirty="0" smtClean="0"/>
              <a:t>명은 </a:t>
            </a:r>
            <a:r>
              <a:rPr lang="en-US" altLang="ko-KR" dirty="0" smtClean="0"/>
              <a:t>TB_TEST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Column </a:t>
            </a:r>
            <a:r>
              <a:rPr lang="ko-KR" altLang="en-US" dirty="0" smtClean="0"/>
              <a:t>명은 </a:t>
            </a:r>
            <a:r>
              <a:rPr lang="en-US" altLang="ko-KR" dirty="0" smtClean="0"/>
              <a:t>COL_01, Column </a:t>
            </a:r>
            <a:r>
              <a:rPr lang="ko-KR" altLang="en-US" dirty="0" smtClean="0"/>
              <a:t>명은 </a:t>
            </a:r>
            <a:r>
              <a:rPr lang="en-US" altLang="ko-KR" dirty="0" smtClean="0"/>
              <a:t>COL_02,</a:t>
            </a:r>
          </a:p>
          <a:p>
            <a:r>
              <a:rPr lang="en-US" altLang="ko-KR" dirty="0" smtClean="0"/>
              <a:t>Column </a:t>
            </a:r>
            <a:r>
              <a:rPr lang="ko-KR" altLang="en-US" dirty="0" smtClean="0"/>
              <a:t>명은 </a:t>
            </a:r>
            <a:r>
              <a:rPr lang="en-US" altLang="ko-KR" dirty="0" smtClean="0"/>
              <a:t>COL_03</a:t>
            </a:r>
            <a:r>
              <a:rPr lang="ko-KR" altLang="en-US" dirty="0" smtClean="0"/>
              <a:t>로</a:t>
            </a:r>
            <a:r>
              <a:rPr lang="en-US" altLang="ko-KR" dirty="0" smtClean="0"/>
              <a:t> 3</a:t>
            </a:r>
            <a:r>
              <a:rPr lang="ko-KR" altLang="en-US" dirty="0" smtClean="0"/>
              <a:t>가지를 추가합니다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5" name="그림 4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43042" y="1607331"/>
            <a:ext cx="6143668" cy="4607751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2258090" y="2143116"/>
            <a:ext cx="3456917" cy="142876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1829463" y="3017790"/>
            <a:ext cx="5546037" cy="482648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오른쪽 화살표 8"/>
          <p:cNvSpPr/>
          <p:nvPr/>
        </p:nvSpPr>
        <p:spPr>
          <a:xfrm>
            <a:off x="6715140" y="2582219"/>
            <a:ext cx="357190" cy="357190"/>
          </a:xfrm>
          <a:prstGeom prst="rightArrow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0034" y="714356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DDL </a:t>
            </a:r>
            <a:r>
              <a:rPr lang="ko-KR" altLang="en-US" dirty="0" smtClean="0"/>
              <a:t>탭에서 확인해 봅니다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11" name="그림 10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51750" y="1616923"/>
            <a:ext cx="6134959" cy="4614656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812045" y="3017790"/>
            <a:ext cx="4331591" cy="1054152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1902667" y="2312119"/>
            <a:ext cx="357190" cy="357190"/>
          </a:xfrm>
          <a:prstGeom prst="rightArrow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0034" y="714356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4. </a:t>
            </a:r>
            <a:r>
              <a:rPr lang="ko-KR" altLang="en-US" dirty="0" smtClean="0"/>
              <a:t>확인을 누르고 테이블이 생성되었는지 확인해 봅니다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6" name="그림 5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61962" y="1714488"/>
            <a:ext cx="8220075" cy="2895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용도별 구분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시스템 테이블스페이스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오라클 기동에 반드시 필요한 테이블스페이스</a:t>
            </a:r>
            <a:endParaRPr lang="en-US" altLang="ko-KR" sz="2000" b="1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데이터베이스 생성 시에 생성되며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DB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정보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,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유저오브젝트 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정보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,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롤백 세그먼트가 존재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</a:t>
            </a:r>
            <a:r>
              <a:rPr lang="ko-KR" altLang="en-US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대표적으로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SYSTEM, SYSAUX</a:t>
            </a: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※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일반 사용자는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UNLIMITED TABLESPACE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권한에 주의 </a:t>
            </a:r>
            <a:endParaRPr lang="en-US" altLang="ko-KR" sz="2000" b="1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(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시스템 테이블스페이스 관리차원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)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-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비 시스템 테이블스페이스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일반사용자가 생성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,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수정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, 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삭제 가능한 테이블스페이스</a:t>
            </a:r>
            <a:endParaRPr lang="en-US" altLang="ko-KR" sz="2000" b="1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일반적인 데이터를 저장하는 일반 테이블스페이스와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 정렬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(ORDER BY, GROUP BY)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등에서 임시로 사용되는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 임시 테이블스페이스로 구분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대표적으로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USERS, EXAMPLE, TEMP</a:t>
            </a:r>
          </a:p>
        </p:txBody>
      </p:sp>
      <p:sp>
        <p:nvSpPr>
          <p:cNvPr id="5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2.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테이블스페이스 종류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(1/2)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0034" y="714356"/>
            <a:ext cx="800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5. </a:t>
            </a:r>
            <a:r>
              <a:rPr lang="ko-KR" altLang="en-US" dirty="0" smtClean="0"/>
              <a:t>수정을 하고 싶을 시에는 테이블을 오른쪽 클릭으로 편집을 선택하신 후에</a:t>
            </a:r>
            <a:endParaRPr lang="en-US" altLang="ko-KR" dirty="0" smtClean="0"/>
          </a:p>
          <a:p>
            <a:r>
              <a:rPr lang="ko-KR" altLang="en-US" dirty="0" smtClean="0"/>
              <a:t>추가 또는 수정을 하면 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076575" y="1743092"/>
            <a:ext cx="2990850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0034" y="714356"/>
            <a:ext cx="800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6. </a:t>
            </a:r>
            <a:r>
              <a:rPr lang="ko-KR" altLang="en-US" dirty="0" smtClean="0"/>
              <a:t>또한 테이블을 삭제하고 싶은 경우에는 테이블을 오른쪽 클릭으로 </a:t>
            </a:r>
            <a:endParaRPr lang="en-US" altLang="ko-KR" dirty="0" smtClean="0"/>
          </a:p>
          <a:p>
            <a:r>
              <a:rPr lang="ko-KR" altLang="en-US" dirty="0" smtClean="0"/>
              <a:t>테이블</a:t>
            </a:r>
            <a:r>
              <a:rPr lang="en-US" altLang="ko-KR" dirty="0" smtClean="0"/>
              <a:t>/</a:t>
            </a:r>
            <a:r>
              <a:rPr lang="ko-KR" altLang="en-US" dirty="0" smtClean="0"/>
              <a:t>삭제를 클릭합니다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pic>
        <p:nvPicPr>
          <p:cNvPr id="5" name="그림 4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66964" y="1863230"/>
            <a:ext cx="4419614" cy="42804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0034" y="714356"/>
            <a:ext cx="8001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7. </a:t>
            </a:r>
            <a:r>
              <a:rPr lang="ko-KR" altLang="en-US" dirty="0" smtClean="0"/>
              <a:t>삭제 다이얼로그가 실행되면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옵션을 선택하고 삭제하면 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계단식 제약 조건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비우기 등을 </a:t>
            </a:r>
            <a:r>
              <a:rPr lang="ko-KR" altLang="en-US" dirty="0" err="1" smtClean="0"/>
              <a:t>첵크하여</a:t>
            </a:r>
            <a:r>
              <a:rPr lang="ko-KR" altLang="en-US" dirty="0" smtClean="0"/>
              <a:t> 모두 삭제할 수 있습니다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62237" y="2400313"/>
            <a:ext cx="3819525" cy="2886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테이블 생성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: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CREATE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문을 이용하여 테이블 생성 가능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※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다른 스키마에 테이블을 생성하기 위해서는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CREATE ANY TABLE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권한이 필요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테이블 생성 기본 부분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(1)</a:t>
            </a: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가장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기본이 되는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부분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 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테이블 명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,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컬럼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명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,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컬럼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타입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,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제약조건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등을 선언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CREATE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TABLE [schema.]</a:t>
            </a:r>
            <a:r>
              <a:rPr lang="en-US" altLang="ko-KR" sz="2000" b="1" dirty="0" err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table_name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(</a:t>
            </a: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</a:t>
            </a:r>
            <a:r>
              <a:rPr lang="en-US" altLang="ko-KR" sz="2000" b="1" dirty="0" err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Columun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err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datatype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[DEFAULT </a:t>
            </a:r>
            <a:r>
              <a:rPr lang="en-US" altLang="ko-KR" sz="2000" b="1" dirty="0" err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expr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]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[</a:t>
            </a:r>
            <a:r>
              <a:rPr lang="en-US" altLang="ko-KR" sz="2000" b="1" dirty="0" err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column_constraint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]</a:t>
            </a: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[, …]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);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8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dirty="0" smtClean="0">
                <a:latin typeface="굴림" charset="-127"/>
                <a:ea typeface="굴림" charset="-127"/>
              </a:rPr>
              <a:t>3. </a:t>
            </a:r>
            <a:r>
              <a:rPr lang="ko-KR" altLang="en-US" sz="2800" b="1" dirty="0" smtClean="0">
                <a:latin typeface="굴림" charset="-127"/>
                <a:ea typeface="굴림" charset="-127"/>
              </a:rPr>
              <a:t>테이블 생성 </a:t>
            </a:r>
            <a:r>
              <a:rPr lang="en-US" altLang="ko-KR" sz="2800" b="1" dirty="0" smtClean="0">
                <a:latin typeface="굴림" charset="-127"/>
                <a:ea typeface="굴림" charset="-127"/>
              </a:rPr>
              <a:t>(1/6)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테이블스페이스 부분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(2)</a:t>
            </a: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테이블스페이스 지정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, PCTFREE, PCTUSED, INITTRANS, </a:t>
            </a: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MAXTRANS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값 설정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[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TABLESPACE tablespace]</a:t>
            </a: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[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PCTFREE int]</a:t>
            </a: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[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PCTUSED int]</a:t>
            </a: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[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INITTRANS int]</a:t>
            </a: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[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MAXTRANS int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]</a:t>
            </a:r>
          </a:p>
          <a:p>
            <a:pPr marL="0" indent="0"/>
            <a:endParaRPr lang="en-US" altLang="ko-KR" sz="2000" b="1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 TABLESPACE :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테이블을 생성할 테이블스페이스 지정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PCTFREE :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수정시 늘어나는 데이터를 위한 공간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PCTUSED :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재사용되기 위해 필요한 블록의 충진도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INITTRANS :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데이터 블록에 지정될 초기 트랜잭션 값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MAXTRANS :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데이터 블록에 지정될 트랜잭션 최대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0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dirty="0" smtClean="0">
                <a:latin typeface="굴림" charset="-127"/>
                <a:ea typeface="굴림" charset="-127"/>
              </a:rPr>
              <a:t>3. </a:t>
            </a:r>
            <a:r>
              <a:rPr lang="ko-KR" altLang="en-US" sz="2800" b="1" dirty="0" smtClean="0">
                <a:latin typeface="굴림" charset="-127"/>
                <a:ea typeface="굴림" charset="-127"/>
              </a:rPr>
              <a:t>테이블 생성 </a:t>
            </a:r>
            <a:r>
              <a:rPr lang="en-US" altLang="ko-KR" sz="2800" b="1" dirty="0" smtClean="0">
                <a:latin typeface="굴림" charset="-127"/>
                <a:ea typeface="굴림" charset="-127"/>
              </a:rPr>
              <a:t>(2/6)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dirty="0" smtClean="0"/>
              <a:t>--</a:t>
            </a:r>
            <a:r>
              <a:rPr lang="ko-KR" altLang="en-US" dirty="0" smtClean="0"/>
              <a:t>테이블 스페이스 생성</a:t>
            </a:r>
          </a:p>
          <a:p>
            <a:pPr>
              <a:buNone/>
            </a:pPr>
            <a:endParaRPr lang="ko-KR" altLang="en-US" dirty="0" smtClean="0"/>
          </a:p>
          <a:p>
            <a:pPr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CREATE TABLESPACE </a:t>
            </a:r>
            <a:r>
              <a:rPr lang="en-US" altLang="ko-KR" dirty="0" smtClean="0"/>
              <a:t>TABLESPACE2</a:t>
            </a:r>
          </a:p>
          <a:p>
            <a:pPr>
              <a:buNone/>
            </a:pPr>
            <a:r>
              <a:rPr lang="en-US" altLang="ko-KR" dirty="0" smtClean="0"/>
              <a:t>DATAFILE 'C:\TEST\</a:t>
            </a:r>
            <a:r>
              <a:rPr lang="en-US" altLang="ko-KR" dirty="0" smtClean="0">
                <a:solidFill>
                  <a:srgbClr val="FF0000"/>
                </a:solidFill>
              </a:rPr>
              <a:t>TEST_TBS1_02.DBF</a:t>
            </a:r>
            <a:r>
              <a:rPr lang="en-US" altLang="ko-KR" dirty="0" smtClean="0"/>
              <a:t>' </a:t>
            </a:r>
            <a:r>
              <a:rPr lang="en-US" altLang="ko-KR" dirty="0" smtClean="0">
                <a:solidFill>
                  <a:srgbClr val="FF0000"/>
                </a:solidFill>
              </a:rPr>
              <a:t>SIZE 10M</a:t>
            </a:r>
          </a:p>
          <a:p>
            <a:pPr>
              <a:buNone/>
            </a:pPr>
            <a:r>
              <a:rPr lang="en-US" altLang="ko-KR" dirty="0" smtClean="0"/>
              <a:t>AUTOEXTEND ON </a:t>
            </a:r>
            <a:r>
              <a:rPr lang="en-US" altLang="ko-KR" dirty="0" smtClean="0">
                <a:solidFill>
                  <a:srgbClr val="FF0000"/>
                </a:solidFill>
              </a:rPr>
              <a:t>NEXT 1M </a:t>
            </a:r>
            <a:r>
              <a:rPr lang="en-US" altLang="ko-KR" dirty="0" smtClean="0"/>
              <a:t>MAXSIZE UNLIMITED	-- </a:t>
            </a:r>
            <a:r>
              <a:rPr lang="ko-KR" altLang="en-US" dirty="0" smtClean="0"/>
              <a:t>추가 되는 용량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LOGGING</a:t>
            </a:r>
            <a:r>
              <a:rPr lang="en-US" altLang="ko-KR" dirty="0" smtClean="0"/>
              <a:t>					-- </a:t>
            </a:r>
            <a:r>
              <a:rPr lang="ko-KR" altLang="en-US" dirty="0" err="1" smtClean="0"/>
              <a:t>로깅</a:t>
            </a:r>
            <a:r>
              <a:rPr lang="ko-KR" altLang="en-US" dirty="0" smtClean="0"/>
              <a:t> 사용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EXTENT MANAGEMENT </a:t>
            </a:r>
            <a:r>
              <a:rPr lang="en-US" altLang="ko-KR" dirty="0" smtClean="0">
                <a:solidFill>
                  <a:srgbClr val="FF0000"/>
                </a:solidFill>
              </a:rPr>
              <a:t>LOCAL</a:t>
            </a:r>
            <a:r>
              <a:rPr lang="en-US" altLang="ko-KR" dirty="0" smtClean="0"/>
              <a:t> AUTOALLOCATE	-- </a:t>
            </a:r>
            <a:r>
              <a:rPr lang="ko-KR" altLang="en-US" dirty="0" smtClean="0"/>
              <a:t>로컬</a:t>
            </a:r>
            <a:endParaRPr lang="en-US" altLang="ko-KR" dirty="0" smtClean="0"/>
          </a:p>
          <a:p>
            <a:pPr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BLOCKSIZE 8K	</a:t>
            </a:r>
            <a:r>
              <a:rPr lang="en-US" altLang="ko-KR" dirty="0" smtClean="0"/>
              <a:t>				-- </a:t>
            </a:r>
            <a:r>
              <a:rPr lang="ko-KR" altLang="en-US" dirty="0" smtClean="0"/>
              <a:t>블록 크기 </a:t>
            </a:r>
            <a:r>
              <a:rPr lang="en-US" altLang="ko-KR" dirty="0" smtClean="0"/>
              <a:t>8k	</a:t>
            </a:r>
          </a:p>
          <a:p>
            <a:pPr>
              <a:buNone/>
            </a:pPr>
            <a:r>
              <a:rPr lang="en-US" altLang="ko-KR" dirty="0" smtClean="0"/>
              <a:t>SEGMENT SPACE MANAGEMENT AUTO</a:t>
            </a:r>
          </a:p>
          <a:p>
            <a:pPr>
              <a:buNone/>
            </a:pPr>
            <a:r>
              <a:rPr lang="en-US" altLang="ko-KR" dirty="0" smtClean="0"/>
              <a:t>FLASHBACK ON;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dirty="0" smtClean="0"/>
              <a:t>--</a:t>
            </a:r>
            <a:r>
              <a:rPr lang="ko-KR" altLang="en-US" dirty="0" smtClean="0"/>
              <a:t>단 코드로 </a:t>
            </a:r>
            <a:r>
              <a:rPr lang="en-US" altLang="ko-KR" dirty="0" smtClean="0"/>
              <a:t>TABLESPACE</a:t>
            </a:r>
            <a:r>
              <a:rPr lang="ko-KR" altLang="en-US" dirty="0" smtClean="0"/>
              <a:t>를 작성할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해당 폴더를 먼저 생성해야 한다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sz="1800" dirty="0" smtClean="0"/>
              <a:t>--</a:t>
            </a:r>
            <a:r>
              <a:rPr lang="ko-KR" altLang="en-US" sz="1800" dirty="0" smtClean="0"/>
              <a:t>위의 예제의 경우</a:t>
            </a:r>
            <a:r>
              <a:rPr lang="en-US" altLang="ko-KR" sz="1800" dirty="0" smtClean="0"/>
              <a:t>, TEST </a:t>
            </a:r>
            <a:r>
              <a:rPr lang="ko-KR" altLang="en-US" sz="1800" dirty="0" smtClean="0"/>
              <a:t>폴더가 </a:t>
            </a:r>
            <a:r>
              <a:rPr lang="en-US" altLang="ko-KR" sz="1800" dirty="0" smtClean="0"/>
              <a:t>C</a:t>
            </a:r>
            <a:r>
              <a:rPr lang="ko-KR" altLang="en-US" sz="1800" dirty="0" smtClean="0"/>
              <a:t>드라이브에 생성되어 있어야 한다</a:t>
            </a:r>
            <a:r>
              <a:rPr lang="en-US" altLang="ko-KR" sz="1800" dirty="0" smtClean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--</a:t>
            </a:r>
            <a:r>
              <a:rPr lang="ko-KR" altLang="en-US" dirty="0" smtClean="0"/>
              <a:t>테이블 생성</a:t>
            </a:r>
          </a:p>
          <a:p>
            <a:pPr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CREATE TABLE</a:t>
            </a:r>
            <a:r>
              <a:rPr lang="en-US" altLang="ko-KR" dirty="0" smtClean="0"/>
              <a:t> TB_TEST01 (</a:t>
            </a:r>
          </a:p>
          <a:p>
            <a:pPr>
              <a:buNone/>
            </a:pPr>
            <a:r>
              <a:rPr lang="en-US" altLang="ko-KR" dirty="0" smtClean="0"/>
              <a:t>  COL_01 VARCHAR2(10),</a:t>
            </a:r>
          </a:p>
          <a:p>
            <a:pPr>
              <a:buNone/>
            </a:pPr>
            <a:r>
              <a:rPr lang="en-US" altLang="ko-KR" dirty="0" smtClean="0"/>
              <a:t>  COL_02 VARCHAR2(10),</a:t>
            </a:r>
          </a:p>
          <a:p>
            <a:pPr>
              <a:buNone/>
            </a:pPr>
            <a:r>
              <a:rPr lang="en-US" altLang="ko-KR" dirty="0" smtClean="0"/>
              <a:t>  COL_03 VARCHAR2(10),</a:t>
            </a:r>
          </a:p>
          <a:p>
            <a:pPr>
              <a:buNone/>
            </a:pPr>
            <a:r>
              <a:rPr lang="en-US" altLang="ko-KR" dirty="0" smtClean="0"/>
              <a:t>  COL_04 VARCHAR2(10)  </a:t>
            </a:r>
          </a:p>
          <a:p>
            <a:pPr>
              <a:buNone/>
            </a:pPr>
            <a:r>
              <a:rPr lang="en-US" altLang="ko-KR" dirty="0" smtClean="0"/>
              <a:t>)</a:t>
            </a:r>
          </a:p>
          <a:p>
            <a:pPr>
              <a:buNone/>
            </a:pPr>
            <a:r>
              <a:rPr lang="en-US" altLang="ko-KR" sz="1800" dirty="0" smtClean="0"/>
              <a:t>-- </a:t>
            </a:r>
            <a:r>
              <a:rPr lang="ko-KR" altLang="en-US" sz="1800" dirty="0" smtClean="0"/>
              <a:t>테이블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스페이스를 지정하지 </a:t>
            </a:r>
            <a:r>
              <a:rPr lang="ko-KR" altLang="en-US" dirty="0" smtClean="0"/>
              <a:t>않고 생성한다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endParaRPr lang="en-US" altLang="ko-K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472" y="1571612"/>
            <a:ext cx="7429520" cy="2658332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099431" y="3283832"/>
            <a:ext cx="571504" cy="142876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026491" y="2184369"/>
            <a:ext cx="214314" cy="142876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928926" y="3372688"/>
            <a:ext cx="357190" cy="142876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왼쪽 화살표 6"/>
          <p:cNvSpPr/>
          <p:nvPr/>
        </p:nvSpPr>
        <p:spPr>
          <a:xfrm>
            <a:off x="6241201" y="1649467"/>
            <a:ext cx="357190" cy="285752"/>
          </a:xfrm>
          <a:prstGeom prst="leftArrow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HR </a:t>
            </a:r>
            <a:r>
              <a:rPr lang="ko-KR" altLang="en-US" dirty="0" smtClean="0"/>
              <a:t>계정의 디폴트로 </a:t>
            </a:r>
            <a:r>
              <a:rPr lang="en-US" altLang="ko-KR" dirty="0" smtClean="0"/>
              <a:t>USERS</a:t>
            </a:r>
            <a:r>
              <a:rPr lang="ko-KR" altLang="en-US" dirty="0" smtClean="0"/>
              <a:t>가 테이블 스페이스로 지정되어 있음을 확인할 수 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있다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HR </a:t>
            </a:r>
            <a:r>
              <a:rPr lang="ko-KR" altLang="en-US" dirty="0" smtClean="0"/>
              <a:t>계정의 테이블 스페이스를 확인하려면 </a:t>
            </a:r>
            <a:r>
              <a:rPr lang="en-US" altLang="ko-KR" dirty="0" smtClean="0"/>
              <a:t>system/</a:t>
            </a:r>
            <a:r>
              <a:rPr lang="ko-KR" altLang="en-US" dirty="0" smtClean="0"/>
              <a:t>다른 사용자</a:t>
            </a:r>
            <a:r>
              <a:rPr lang="en-US" altLang="ko-KR" dirty="0" smtClean="0"/>
              <a:t>/HR</a:t>
            </a:r>
            <a:r>
              <a:rPr lang="ko-KR" altLang="en-US" dirty="0" smtClean="0"/>
              <a:t>을 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오른쪽 클릭하고 사용자 편집을 선택하면 확인할 수 있습니다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</p:txBody>
      </p:sp>
      <p:pic>
        <p:nvPicPr>
          <p:cNvPr id="7" name="그림 6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034" y="2285992"/>
            <a:ext cx="2214578" cy="4259397"/>
          </a:xfrm>
          <a:prstGeom prst="rect">
            <a:avLst/>
          </a:prstGeom>
        </p:spPr>
      </p:pic>
      <p:pic>
        <p:nvPicPr>
          <p:cNvPr id="9" name="그림 8" descr="1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14678" y="2285992"/>
            <a:ext cx="5437402" cy="4214842"/>
          </a:xfrm>
          <a:prstGeom prst="rect">
            <a:avLst/>
          </a:prstGeom>
        </p:spPr>
      </p:pic>
      <p:sp>
        <p:nvSpPr>
          <p:cNvPr id="10" name="직사각형 9"/>
          <p:cNvSpPr/>
          <p:nvPr/>
        </p:nvSpPr>
        <p:spPr>
          <a:xfrm>
            <a:off x="4483144" y="4294965"/>
            <a:ext cx="3929090" cy="142876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r>
              <a:rPr lang="en-US" altLang="ko-KR" dirty="0" smtClean="0"/>
              <a:t>--</a:t>
            </a:r>
            <a:r>
              <a:rPr lang="ko-KR" altLang="en-US" dirty="0" smtClean="0"/>
              <a:t>테이블 생성</a:t>
            </a:r>
          </a:p>
          <a:p>
            <a:pPr>
              <a:buNone/>
            </a:pPr>
            <a:r>
              <a:rPr lang="en-US" altLang="ko-KR" dirty="0" smtClean="0">
                <a:solidFill>
                  <a:srgbClr val="FF0000"/>
                </a:solidFill>
              </a:rPr>
              <a:t>CREATE TABLE</a:t>
            </a:r>
            <a:r>
              <a:rPr lang="en-US" altLang="ko-KR" dirty="0" smtClean="0"/>
              <a:t> TB_TEST02 (</a:t>
            </a:r>
          </a:p>
          <a:p>
            <a:pPr>
              <a:buNone/>
            </a:pPr>
            <a:r>
              <a:rPr lang="en-US" altLang="ko-KR" dirty="0" smtClean="0"/>
              <a:t>  COL_01 VARCHAR2(10),</a:t>
            </a:r>
          </a:p>
          <a:p>
            <a:pPr>
              <a:buNone/>
            </a:pPr>
            <a:r>
              <a:rPr lang="en-US" altLang="ko-KR" dirty="0" smtClean="0"/>
              <a:t>  COL_02 VARCHAR2(10),</a:t>
            </a:r>
          </a:p>
          <a:p>
            <a:pPr>
              <a:buNone/>
            </a:pPr>
            <a:r>
              <a:rPr lang="en-US" altLang="ko-KR" dirty="0" smtClean="0"/>
              <a:t>  COL_03 VARCHAR2(10),</a:t>
            </a:r>
          </a:p>
          <a:p>
            <a:pPr>
              <a:buNone/>
            </a:pPr>
            <a:r>
              <a:rPr lang="en-US" altLang="ko-KR" dirty="0" smtClean="0"/>
              <a:t>  COL_04 VARCHAR2(10)  </a:t>
            </a:r>
          </a:p>
          <a:p>
            <a:pPr>
              <a:buNone/>
            </a:pPr>
            <a:r>
              <a:rPr lang="en-US" altLang="ko-KR" dirty="0" smtClean="0"/>
              <a:t>)</a:t>
            </a:r>
          </a:p>
          <a:p>
            <a:pPr>
              <a:buNone/>
            </a:pPr>
            <a:r>
              <a:rPr lang="en-US" altLang="ko-KR" dirty="0" smtClean="0"/>
              <a:t>TABLESPACE TABLESPACE1;</a:t>
            </a:r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sz="1800" dirty="0" smtClean="0"/>
              <a:t>-- </a:t>
            </a:r>
            <a:r>
              <a:rPr lang="ko-KR" altLang="en-US" sz="1800" dirty="0" smtClean="0"/>
              <a:t>테이블</a:t>
            </a:r>
            <a:r>
              <a:rPr lang="en-US" altLang="ko-KR" sz="1800" dirty="0" smtClean="0"/>
              <a:t> </a:t>
            </a:r>
            <a:r>
              <a:rPr lang="ko-KR" altLang="en-US" sz="1800" dirty="0" smtClean="0"/>
              <a:t>스페이스를 지정하고</a:t>
            </a:r>
            <a:r>
              <a:rPr lang="ko-KR" altLang="en-US" dirty="0" smtClean="0"/>
              <a:t> 생성한다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endParaRPr lang="en-US" altLang="ko-K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기능별 구분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영구 테이블스페이스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유저 오브젝트를 저장하는 테이블 스페이스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시스템 테이블스페이스나 사용자가 저장을 원하는 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유저오브젝트를 저장하는 테이블스페이스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</a:t>
            </a:r>
            <a:r>
              <a:rPr lang="ko-KR" altLang="en-US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대표적으로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SYSTEM, SYSAUX, USERS, EXAMPLE</a:t>
            </a: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언도 테이블스페이스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언도 데이터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(Undo Data)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를 저장하는 테이블 스페이스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롤백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(ROLLBACK)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또는 읽기 일관성을 목적으로 하는 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언도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데이터를 저장하는 테이블스페이스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대표적으로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UNDOTBS1</a:t>
            </a: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-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임시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테이블스페이스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ko-KR" altLang="en-US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임시 테이블의 저장 및 데이터 정렬 시 임시로 사용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ko-KR" altLang="en-US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대표적으로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TEMP</a:t>
            </a:r>
          </a:p>
        </p:txBody>
      </p:sp>
      <p:sp>
        <p:nvSpPr>
          <p:cNvPr id="8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2.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테이블스페이스 종류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(2/2)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dirty="0" smtClean="0"/>
          </a:p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dirty="0" smtClean="0"/>
              <a:t>-- TABLE SPACE</a:t>
            </a:r>
            <a:r>
              <a:rPr lang="ko-KR" altLang="en-US" dirty="0" smtClean="0"/>
              <a:t>는 먼저 </a:t>
            </a:r>
            <a:r>
              <a:rPr lang="en-US" altLang="ko-KR" dirty="0" smtClean="0"/>
              <a:t>sys</a:t>
            </a:r>
            <a:r>
              <a:rPr lang="ko-KR" altLang="en-US" dirty="0" smtClean="0"/>
              <a:t>계정으로 생성되어 있어야 한다</a:t>
            </a:r>
            <a:r>
              <a:rPr lang="en-US" altLang="ko-KR" dirty="0" smtClean="0"/>
              <a:t>. (page6)</a:t>
            </a:r>
            <a:endParaRPr lang="en-US" altLang="ko-KR" sz="1800" dirty="0" smtClean="0"/>
          </a:p>
        </p:txBody>
      </p:sp>
      <p:pic>
        <p:nvPicPr>
          <p:cNvPr id="10" name="그림 9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472" y="1571612"/>
            <a:ext cx="7477671" cy="2643206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099431" y="3394164"/>
            <a:ext cx="571504" cy="142876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3026491" y="2184369"/>
            <a:ext cx="214314" cy="142876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2911508" y="3348853"/>
            <a:ext cx="642942" cy="158002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왼쪽 화살표 6"/>
          <p:cNvSpPr/>
          <p:nvPr/>
        </p:nvSpPr>
        <p:spPr>
          <a:xfrm>
            <a:off x="6241201" y="1649467"/>
            <a:ext cx="357190" cy="285752"/>
          </a:xfrm>
          <a:prstGeom prst="leftArrow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445"/>
          <p:cNvSpPr>
            <a:spLocks noChangeArrowheads="1"/>
          </p:cNvSpPr>
          <p:nvPr/>
        </p:nvSpPr>
        <p:spPr bwMode="auto">
          <a:xfrm>
            <a:off x="742181" y="1485219"/>
            <a:ext cx="7200000" cy="1630968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1" name="Text Box 446"/>
          <p:cNvSpPr txBox="1">
            <a:spLocks noChangeArrowheads="1"/>
          </p:cNvSpPr>
          <p:nvPr/>
        </p:nvSpPr>
        <p:spPr bwMode="auto">
          <a:xfrm>
            <a:off x="814189" y="1484971"/>
            <a:ext cx="720000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- ROW-MIGRATION (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해결을 위한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파라미터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PCTFREE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)</a:t>
            </a: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입력한 데이터를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수정할때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수정한 내용이 더 커서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새로운 블록으로 이동하는 경우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※ PCTFREE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는 수정된내용을 저장하기 위한 공간 확보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2" name="Rectangle 444"/>
          <p:cNvSpPr>
            <a:spLocks noChangeArrowheads="1"/>
          </p:cNvSpPr>
          <p:nvPr/>
        </p:nvSpPr>
        <p:spPr bwMode="auto">
          <a:xfrm>
            <a:off x="238125" y="620800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dirty="0" smtClean="0">
                <a:latin typeface="굴림" charset="-127"/>
                <a:ea typeface="굴림" charset="-127"/>
              </a:rPr>
              <a:t>3. </a:t>
            </a:r>
            <a:r>
              <a:rPr lang="ko-KR" altLang="en-US" sz="2800" b="1" dirty="0" smtClean="0">
                <a:latin typeface="굴림" charset="-127"/>
                <a:ea typeface="굴림" charset="-127"/>
              </a:rPr>
              <a:t>테이블 생성 </a:t>
            </a:r>
            <a:r>
              <a:rPr lang="en-US" altLang="ko-KR" sz="2800" b="1" dirty="0" smtClean="0">
                <a:latin typeface="굴림" charset="-127"/>
                <a:ea typeface="굴림" charset="-127"/>
              </a:rPr>
              <a:t>(3/6)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354" y="3285171"/>
            <a:ext cx="5760640" cy="2952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082" y="4571379"/>
            <a:ext cx="2428875" cy="1566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445"/>
          <p:cNvSpPr>
            <a:spLocks noChangeArrowheads="1"/>
          </p:cNvSpPr>
          <p:nvPr/>
        </p:nvSpPr>
        <p:spPr bwMode="auto">
          <a:xfrm>
            <a:off x="742181" y="1629085"/>
            <a:ext cx="7200000" cy="1630968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8" name="Text Box 446"/>
          <p:cNvSpPr txBox="1">
            <a:spLocks noChangeArrowheads="1"/>
          </p:cNvSpPr>
          <p:nvPr/>
        </p:nvSpPr>
        <p:spPr bwMode="auto">
          <a:xfrm>
            <a:off x="814189" y="1628837"/>
            <a:ext cx="720000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- ROW-CHAINING (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해결을 위한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파라미터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PCTUSED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)</a:t>
            </a:r>
          </a:p>
          <a:p>
            <a:pPr marL="0" indent="0"/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    데이터를 삭제하고 커다란 데이터가 입력 할 때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새로운 블록으로 이동하는 경우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※ PCTUSED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는 사용된 데이터 블록의 최대 값을 지정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0" name="Rectangle 444"/>
          <p:cNvSpPr>
            <a:spLocks noChangeArrowheads="1"/>
          </p:cNvSpPr>
          <p:nvPr/>
        </p:nvSpPr>
        <p:spPr bwMode="auto">
          <a:xfrm>
            <a:off x="238125" y="764666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dirty="0" smtClean="0">
                <a:latin typeface="굴림" charset="-127"/>
                <a:ea typeface="굴림" charset="-127"/>
              </a:rPr>
              <a:t>3. </a:t>
            </a:r>
            <a:r>
              <a:rPr lang="ko-KR" altLang="en-US" sz="2800" b="1" dirty="0" smtClean="0">
                <a:latin typeface="굴림" charset="-127"/>
                <a:ea typeface="굴림" charset="-127"/>
              </a:rPr>
              <a:t>테이블 생성 </a:t>
            </a:r>
            <a:r>
              <a:rPr lang="en-US" altLang="ko-KR" sz="2800" b="1" dirty="0" smtClean="0">
                <a:latin typeface="굴림" charset="-127"/>
                <a:ea typeface="굴림" charset="-127"/>
              </a:rPr>
              <a:t>(4/6)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  <p:pic>
        <p:nvPicPr>
          <p:cNvPr id="15" name="Picture 2" descr="http://cfile30.uf.tistory.com/image/193ED73D4D7F2CF7120CA3"/>
          <p:cNvPicPr>
            <a:picLocks noChangeAspect="1" noChangeArrowheads="1"/>
          </p:cNvPicPr>
          <p:nvPr/>
        </p:nvPicPr>
        <p:blipFill>
          <a:blip r:embed="rId2" r:link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335" y="3429037"/>
            <a:ext cx="6778630" cy="2664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스토리지 부분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(3)</a:t>
            </a:r>
          </a:p>
          <a:p>
            <a:pPr marL="0" indent="0"/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     익스텐트 저장공간에 대한 값을 지정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[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STORAGE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(INITIAL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byte</a:t>
            </a: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   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NEXT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byte</a:t>
            </a: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   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MINEXTENTS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byte</a:t>
            </a: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   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MAXEXTENTS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byte</a:t>
            </a: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   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PCTINCREASE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int</a:t>
            </a: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     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FREELIST int)]</a:t>
            </a:r>
            <a:endParaRPr lang="en-US" altLang="ko-KR" sz="2000" b="1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 INITIAL :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테이블을 생성할 때 차지하는 크기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NEXT :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초기 공간이 모두 사용되었을때 추가되는 크기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 MINEXTENTS :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최초 생성되는 익스텐트의 수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MAXEXTENTS :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생성될 총 익스텐트 수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PCTINCREASE :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최종 생성된 익스텐트 다음의 증가율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FREELIST :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데이터 입력시 미리 사용가능한 블록수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1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dirty="0" smtClean="0">
                <a:latin typeface="굴림" charset="-127"/>
                <a:ea typeface="굴림" charset="-127"/>
              </a:rPr>
              <a:t>3. </a:t>
            </a:r>
            <a:r>
              <a:rPr lang="ko-KR" altLang="en-US" sz="2800" b="1" dirty="0" smtClean="0">
                <a:latin typeface="굴림" charset="-127"/>
                <a:ea typeface="굴림" charset="-127"/>
              </a:rPr>
              <a:t>테이블 생성 </a:t>
            </a:r>
            <a:r>
              <a:rPr lang="en-US" altLang="ko-KR" sz="2800" b="1" dirty="0" smtClean="0">
                <a:latin typeface="굴림" charset="-127"/>
                <a:ea typeface="굴림" charset="-127"/>
              </a:rPr>
              <a:t>(5/6)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7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테이블 생성 옵션 부분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(4)</a:t>
            </a:r>
          </a:p>
          <a:p>
            <a:pPr marL="0" indent="0"/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     테이블 생성관련 옵션 지정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[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CLUSTER cluster (column, …)]</a:t>
            </a: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[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ENABLE enable_clause]</a:t>
            </a: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[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DISABLE enable_clause]</a:t>
            </a: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[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AS subquery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]</a:t>
            </a: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 CLUSTER :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클러스터 테이블 옵션 지정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 ENABLE :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제약조건 활성화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 DISABLE :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제약조건 비 활성화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AS subquery : SELECT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문을 이용한 테이블 복제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8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dirty="0" smtClean="0">
                <a:latin typeface="굴림" charset="-127"/>
                <a:ea typeface="굴림" charset="-127"/>
              </a:rPr>
              <a:t>3. </a:t>
            </a:r>
            <a:r>
              <a:rPr lang="ko-KR" altLang="en-US" sz="2800" b="1" dirty="0" smtClean="0">
                <a:latin typeface="굴림" charset="-127"/>
                <a:ea typeface="굴림" charset="-127"/>
              </a:rPr>
              <a:t>테이블 생성 </a:t>
            </a:r>
            <a:r>
              <a:rPr lang="en-US" altLang="ko-KR" sz="2800" b="1" dirty="0" smtClean="0">
                <a:latin typeface="굴림" charset="-127"/>
                <a:ea typeface="굴림" charset="-127"/>
              </a:rPr>
              <a:t>(6/6)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ko-KR" altLang="en-US" b="1" dirty="0" smtClean="0"/>
              <a:t>클러스터란 </a:t>
            </a:r>
            <a:r>
              <a:rPr lang="en-US" altLang="ko-KR" b="1" dirty="0" smtClean="0"/>
              <a:t>?</a:t>
            </a:r>
          </a:p>
          <a:p>
            <a:r>
              <a:rPr lang="ko-KR" altLang="en-US" dirty="0" smtClean="0"/>
              <a:t>디스크로부터 데이터를 읽어오는 시간을 줄이기 위해서 조인이나 자주 사용되는 테이블의 데이터를 디스크의 같은 위치에 저장시키는 방법 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 </a:t>
            </a:r>
          </a:p>
          <a:p>
            <a:r>
              <a:rPr lang="ko-KR" altLang="en-US" b="1" dirty="0" smtClean="0"/>
              <a:t>클러스터 하기 좋은 테이블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주로 조회가 자주 발생하고 수정이 거의 발생하지 않는 테이블</a:t>
            </a:r>
          </a:p>
          <a:p>
            <a:r>
              <a:rPr lang="en-US" altLang="ko-KR" dirty="0" smtClean="0"/>
              <a:t>- </a:t>
            </a:r>
            <a:r>
              <a:rPr lang="ko-KR" altLang="en-US" dirty="0" err="1" smtClean="0"/>
              <a:t>컬럼안의</a:t>
            </a:r>
            <a:r>
              <a:rPr lang="ko-KR" altLang="en-US" dirty="0" smtClean="0"/>
              <a:t> 많은 중복 데이터를 가지는 테이블</a:t>
            </a:r>
            <a:endParaRPr lang="en-US" altLang="ko-KR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자주 </a:t>
            </a:r>
            <a:r>
              <a:rPr lang="en-US" altLang="ko-KR" dirty="0" smtClean="0"/>
              <a:t>Join</a:t>
            </a:r>
            <a:r>
              <a:rPr lang="ko-KR" altLang="en-US" dirty="0" smtClean="0"/>
              <a:t>되는 테이블</a:t>
            </a:r>
            <a:endParaRPr lang="en-US" altLang="ko-KR" dirty="0" smtClean="0"/>
          </a:p>
          <a:p>
            <a:endParaRPr lang="ko-KR" altLang="en-US" dirty="0" smtClean="0"/>
          </a:p>
          <a:p>
            <a:r>
              <a:rPr lang="ko-KR" altLang="en-US" b="1" dirty="0" smtClean="0"/>
              <a:t>클러스터 </a:t>
            </a:r>
            <a:r>
              <a:rPr lang="en-US" altLang="ko-KR" b="1" dirty="0" smtClean="0"/>
              <a:t>Key</a:t>
            </a:r>
            <a:r>
              <a:rPr lang="ko-KR" altLang="en-US" b="1" dirty="0" smtClean="0"/>
              <a:t>가 되기 좋은 컬럼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데이터 값의 범위가 큰 </a:t>
            </a:r>
            <a:r>
              <a:rPr lang="ko-KR" altLang="en-US" dirty="0" err="1" smtClean="0"/>
              <a:t>컬럼</a:t>
            </a:r>
            <a:endParaRPr lang="ko-KR" altLang="en-US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테이블 간의 조인에 사용되는 </a:t>
            </a:r>
            <a:r>
              <a:rPr lang="ko-KR" altLang="en-US" dirty="0" err="1" smtClean="0"/>
              <a:t>컬럼</a:t>
            </a:r>
            <a:endParaRPr lang="en-US" altLang="ko-KR" dirty="0" smtClean="0"/>
          </a:p>
          <a:p>
            <a:endParaRPr lang="ko-KR" altLang="en-US" dirty="0" smtClean="0"/>
          </a:p>
          <a:p>
            <a:r>
              <a:rPr lang="ko-KR" altLang="en-US" b="1" dirty="0" smtClean="0"/>
              <a:t>클러스터 </a:t>
            </a:r>
            <a:r>
              <a:rPr lang="en-US" altLang="ko-KR" b="1" dirty="0" smtClean="0"/>
              <a:t>key</a:t>
            </a:r>
            <a:r>
              <a:rPr lang="ko-KR" altLang="en-US" b="1" dirty="0" smtClean="0"/>
              <a:t>가 되기 나쁜 컬럼</a:t>
            </a:r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특정 데이터 값이 적은 </a:t>
            </a:r>
            <a:r>
              <a:rPr lang="ko-KR" altLang="en-US" dirty="0" err="1" smtClean="0"/>
              <a:t>컬럼</a:t>
            </a:r>
            <a:endParaRPr lang="ko-KR" altLang="en-US" dirty="0" smtClean="0"/>
          </a:p>
          <a:p>
            <a:r>
              <a:rPr lang="en-US" altLang="ko-KR" dirty="0" smtClean="0"/>
              <a:t>- </a:t>
            </a:r>
            <a:r>
              <a:rPr lang="ko-KR" altLang="en-US" dirty="0" smtClean="0"/>
              <a:t>자주 데이터 수정이 발생하는 </a:t>
            </a:r>
            <a:r>
              <a:rPr lang="ko-KR" altLang="en-US" dirty="0" err="1" smtClean="0"/>
              <a:t>컬럼</a:t>
            </a:r>
            <a:endParaRPr lang="ko-KR" altLang="en-US" dirty="0" smtClean="0"/>
          </a:p>
          <a:p>
            <a:r>
              <a:rPr lang="en-US" altLang="ko-KR" dirty="0" smtClean="0"/>
              <a:t>- LONG, LONG RAW </a:t>
            </a:r>
            <a:r>
              <a:rPr lang="ko-KR" altLang="en-US" dirty="0" err="1" smtClean="0"/>
              <a:t>컬럼은</a:t>
            </a:r>
            <a:r>
              <a:rPr lang="ko-KR" altLang="en-US" dirty="0" smtClean="0"/>
              <a:t> 포함할 수 없습니다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endParaRPr lang="en-US" altLang="ko-KR" dirty="0" smtClean="0"/>
          </a:p>
          <a:p>
            <a:r>
              <a:rPr lang="en-US" altLang="ko-KR" dirty="0" smtClean="0"/>
              <a:t> </a:t>
            </a:r>
            <a:endParaRPr lang="en-US" altLang="ko-K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endParaRPr lang="en-US" altLang="ko-KR" sz="1800" dirty="0" smtClean="0"/>
          </a:p>
          <a:p>
            <a:pPr>
              <a:buNone/>
            </a:pPr>
            <a:r>
              <a:rPr lang="en-US" altLang="ko-KR" dirty="0" smtClean="0"/>
              <a:t>--</a:t>
            </a:r>
            <a:r>
              <a:rPr lang="ko-KR" altLang="en-US" dirty="0" smtClean="0"/>
              <a:t>지금까지의 테이블 옵션을 살펴 보기 위한 예제로 </a:t>
            </a:r>
            <a:r>
              <a:rPr lang="en-US" altLang="ko-KR" dirty="0" smtClean="0"/>
              <a:t>TB_TEST02</a:t>
            </a:r>
            <a:r>
              <a:rPr lang="ko-KR" altLang="en-US" dirty="0" smtClean="0"/>
              <a:t>를 선택하고</a:t>
            </a:r>
            <a:endParaRPr lang="en-US" altLang="ko-KR" dirty="0" smtClean="0"/>
          </a:p>
          <a:p>
            <a:pPr>
              <a:buNone/>
            </a:pPr>
            <a:r>
              <a:rPr lang="ko-KR" altLang="en-US" dirty="0" smtClean="0"/>
              <a:t>옵션의 적용을 살펴 봅니다</a:t>
            </a:r>
            <a:r>
              <a:rPr lang="en-US" altLang="ko-KR" dirty="0" smtClean="0"/>
              <a:t>.</a:t>
            </a:r>
          </a:p>
          <a:p>
            <a:pPr>
              <a:buNone/>
            </a:pPr>
            <a:r>
              <a:rPr lang="en-US" altLang="ko-KR" dirty="0" smtClean="0"/>
              <a:t> </a:t>
            </a:r>
            <a:endParaRPr lang="en-US" altLang="ko-KR" sz="1800" dirty="0" smtClean="0"/>
          </a:p>
        </p:txBody>
      </p:sp>
      <p:pic>
        <p:nvPicPr>
          <p:cNvPr id="9" name="그림 8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625" y="1895490"/>
            <a:ext cx="8286750" cy="3676650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759659" y="3822792"/>
            <a:ext cx="7715304" cy="785818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Text Box 446"/>
          <p:cNvSpPr txBox="1">
            <a:spLocks noChangeArrowheads="1"/>
          </p:cNvSpPr>
          <p:nvPr/>
        </p:nvSpPr>
        <p:spPr bwMode="auto">
          <a:xfrm>
            <a:off x="814989" y="1610962"/>
            <a:ext cx="7200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테이블 수정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: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ALTER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문을 이용하여 테이블 수정 가능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※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다른 스키마에 테이블을 수정하기 위해서는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ALTER ANY TABLE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권한이 필요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테이블 이름 변경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ALTER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TABLE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OLD_TBL_NAME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RENAME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TO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NEW_TBL_NAME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;</a:t>
            </a:r>
          </a:p>
          <a:p>
            <a:pPr marL="0" indent="0"/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컬럼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추가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 ·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단일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컬럼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추가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ALTER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TABLE TBL_NAME</a:t>
            </a:r>
            <a:r>
              <a:rPr lang="ko-KR" altLang="en-US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ADD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NEW_COL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VARCHAR2(30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);</a:t>
            </a:r>
          </a:p>
          <a:p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·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다중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컬럼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추가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ALTER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TABLE TBL_NAME 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ADD (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NEW_COL1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VARCHAR2(30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)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 , NEW_COL2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VARCHAR2(30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)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)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;</a:t>
            </a:r>
            <a:endParaRPr lang="en-US" altLang="ko-KR" sz="2000" b="1" dirty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7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4.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테이블 수정 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(1/4)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-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컬럼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수정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 ·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단일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컬럼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수정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ALTER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TABLE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TBL_NAME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MODIFY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OLD_COL VARCHAR(30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);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  ·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다중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컬럼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수정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ALTER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TABLE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TBL_NAME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MODIFY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(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OLD_COL1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VARCHAR2(30)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  , OLD_COL2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VARCHAR2(30)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)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;</a:t>
            </a:r>
          </a:p>
          <a:p>
            <a:pPr marL="0" indent="0"/>
            <a:endParaRPr lang="en-US" altLang="ko-KR" sz="2000" b="1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컬럼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삭제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·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단일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컬럼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삭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제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ALTER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TABLE TBL_NAME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DROP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COLUMN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OLD_COL;</a:t>
            </a:r>
          </a:p>
          <a:p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·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다중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컬럼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삭제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ALTER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TABLE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TBL_NAME </a:t>
            </a:r>
          </a:p>
          <a:p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DROP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(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OLD_COL1, OLD_COL2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)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;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0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4.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테이블 수정 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(2/4)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컬럼명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수정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ALTER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TABLE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TBL_NAME</a:t>
            </a:r>
          </a:p>
          <a:p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RENAME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COLUMN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OLD_COL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TO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NEW_COL;</a:t>
            </a:r>
          </a:p>
          <a:p>
            <a:endParaRPr lang="en-US" altLang="ko-KR" sz="2000" b="1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컬럼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숨기기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(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논리적인 삭제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)</a:t>
            </a:r>
          </a:p>
          <a:p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·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단일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컬럼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숨기기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ALTER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TABLE TBL_NAME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SET UNUSED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COLUMN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OLD_COL;</a:t>
            </a:r>
          </a:p>
          <a:p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    ·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다중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컬럼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숨기기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ALTER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TABLE TBL_NAME </a:t>
            </a:r>
          </a:p>
          <a:p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SET UNUSED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(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OLD_COL1, OLD_COL2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)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;</a:t>
            </a:r>
          </a:p>
          <a:p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  ·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실질적으로 삭제를 하여 공간 확보 명령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ALTER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TABLE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TBL_NAME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DROP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UNUSED COLUMNS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;</a:t>
            </a:r>
          </a:p>
          <a:p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※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논리적인 삭제에서 복구하는 방법이 없기 때문에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사용에 주의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0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4.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테이블 수정 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(3/4)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Oracle SQL Developer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를 이용한 테이블스페이스 생성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 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0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3.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테이블스페이스 생성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(1/5)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1165" y="2115018"/>
            <a:ext cx="5237680" cy="374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수동으로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익스텐트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할당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ALTER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TABLE TBL_NAME</a:t>
            </a:r>
          </a:p>
          <a:p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ALLOCATE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EXTENT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(SIZE 1M </a:t>
            </a:r>
            <a:endParaRPr lang="en-US" altLang="ko-KR" sz="2000" b="1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[DATAFILE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'C:\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oracle\oradata\orcl\file.dbf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'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]);</a:t>
            </a:r>
            <a:endParaRPr lang="en-US" altLang="ko-KR" sz="2000" b="1" dirty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수동으로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익스텐트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해제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ALTER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TABLE TEST</a:t>
            </a:r>
          </a:p>
          <a:p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DEALLOCATE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UNUSED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;</a:t>
            </a:r>
          </a:p>
          <a:p>
            <a:endParaRPr lang="en-US" altLang="ko-KR" sz="2000" b="1" dirty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※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데이터 </a:t>
            </a:r>
            <a:r>
              <a:rPr lang="ko-KR" altLang="en-US" sz="2000" b="1" dirty="0" err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로드시</a:t>
            </a:r>
            <a:r>
              <a:rPr lang="ko-KR" altLang="en-US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현재의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익스텐트보다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큰 데이터를 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로드할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경우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할당에 </a:t>
            </a:r>
            <a:r>
              <a:rPr lang="ko-KR" altLang="en-US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대한 과부하가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발생하거나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로드하다가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공간이 부족해서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에</a:t>
            </a:r>
            <a:r>
              <a:rPr lang="ko-KR" altLang="en-US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러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를 발생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ko-KR" altLang="en-US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이러한 현상을 사전에 방지하기 위하여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익스텐트를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수동으로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할당</a:t>
            </a:r>
            <a:endParaRPr lang="en-US" altLang="ko-KR" sz="2000" b="1" dirty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0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4.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테이블 수정 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(4/4)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2910" y="6072206"/>
            <a:ext cx="76438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1400" dirty="0" smtClean="0">
                <a:solidFill>
                  <a:srgbClr val="0000FF"/>
                </a:solidFill>
              </a:rPr>
              <a:t>* Extent</a:t>
            </a:r>
            <a:r>
              <a:rPr lang="ko-KR" altLang="en-US" sz="1400" dirty="0" smtClean="0">
                <a:solidFill>
                  <a:srgbClr val="0000FF"/>
                </a:solidFill>
              </a:rPr>
              <a:t>는 일정한 수의 연속된 </a:t>
            </a:r>
            <a:r>
              <a:rPr lang="en-US" altLang="ko-KR" sz="1400" dirty="0" smtClean="0">
                <a:solidFill>
                  <a:srgbClr val="0000FF"/>
                </a:solidFill>
              </a:rPr>
              <a:t>ORACLE block</a:t>
            </a:r>
            <a:r>
              <a:rPr lang="ko-KR" altLang="en-US" sz="1400" dirty="0" smtClean="0">
                <a:solidFill>
                  <a:srgbClr val="0000FF"/>
                </a:solidFill>
              </a:rPr>
              <a:t> 들을 말합니다</a:t>
            </a:r>
            <a:r>
              <a:rPr lang="en-US" altLang="ko-KR" sz="1400" dirty="0" smtClean="0">
                <a:solidFill>
                  <a:srgbClr val="0000FF"/>
                </a:solidFill>
              </a:rPr>
              <a:t>. </a:t>
            </a:r>
          </a:p>
          <a:p>
            <a:pPr algn="r"/>
            <a:r>
              <a:rPr lang="ko-KR" altLang="en-US" sz="1400" dirty="0" smtClean="0">
                <a:solidFill>
                  <a:srgbClr val="0000FF"/>
                </a:solidFill>
              </a:rPr>
              <a:t>일정한 수라는 의미는 사용자가 지정 한 값을 말합니다</a:t>
            </a:r>
            <a:r>
              <a:rPr lang="en-US" altLang="ko-KR" sz="1400" dirty="0" smtClean="0">
                <a:solidFill>
                  <a:srgbClr val="0000FF"/>
                </a:solidFill>
              </a:rPr>
              <a:t>.</a:t>
            </a:r>
            <a:endParaRPr lang="ko-KR" altLang="en-US" sz="14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테이블의 복제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 </a:t>
            </a:r>
            <a:r>
              <a:rPr lang="ko-KR" altLang="en-US" dirty="0" smtClean="0">
                <a:solidFill>
                  <a:srgbClr val="FF0000"/>
                </a:solidFill>
              </a:rPr>
              <a:t>포함</a:t>
            </a:r>
            <a:r>
              <a:rPr lang="ko-KR" altLang="en-US" dirty="0" smtClean="0"/>
              <a:t>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CREATE TABLE </a:t>
            </a:r>
            <a:r>
              <a:rPr lang="en-US" altLang="ko-KR" dirty="0" smtClean="0"/>
              <a:t>TB_TEST03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AS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*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</a:t>
            </a:r>
            <a:r>
              <a:rPr lang="en-US" altLang="ko-KR" dirty="0" smtClean="0"/>
              <a:t> HR.JOBS;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테이블의 복제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데이터 </a:t>
            </a:r>
            <a:r>
              <a:rPr lang="ko-KR" altLang="en-US" dirty="0" smtClean="0">
                <a:solidFill>
                  <a:srgbClr val="FF0000"/>
                </a:solidFill>
              </a:rPr>
              <a:t>미포함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CREATE TABLE </a:t>
            </a:r>
            <a:r>
              <a:rPr lang="en-US" altLang="ko-KR" dirty="0" smtClean="0"/>
              <a:t>TB_TEST04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AS 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 *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 </a:t>
            </a:r>
            <a:r>
              <a:rPr lang="en-US" altLang="ko-KR" dirty="0" smtClean="0"/>
              <a:t>HR.JOBS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WHERE 1 = 2</a:t>
            </a:r>
            <a:r>
              <a:rPr lang="en-US" altLang="ko-KR" dirty="0" smtClean="0"/>
              <a:t>; 	-- </a:t>
            </a:r>
            <a:r>
              <a:rPr lang="ko-KR" altLang="en-US" dirty="0" smtClean="0"/>
              <a:t>이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성립할 수 없는 조건을 작성한다</a:t>
            </a:r>
            <a:endParaRPr lang="en-US" altLang="ko-KR" dirty="0" smtClean="0"/>
          </a:p>
          <a:p>
            <a:r>
              <a:rPr lang="en-US" altLang="ko-KR" dirty="0" smtClean="0"/>
              <a:t> </a:t>
            </a:r>
            <a:endParaRPr lang="en-US" altLang="ko-K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테이블 수정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테이블 이름 변경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ALTER TABLE </a:t>
            </a:r>
            <a:r>
              <a:rPr lang="en-US" altLang="ko-KR" dirty="0" smtClean="0"/>
              <a:t>TB_TEST04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RENAME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TO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TB_TEST99;</a:t>
            </a:r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테이블수정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단일컬럼</a:t>
            </a:r>
            <a:r>
              <a:rPr lang="ko-KR" altLang="en-US" dirty="0" smtClean="0"/>
              <a:t> 추가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ALTER TABLE </a:t>
            </a:r>
            <a:r>
              <a:rPr lang="en-US" altLang="ko-KR" dirty="0" smtClean="0"/>
              <a:t>TB_TEST99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ADD </a:t>
            </a:r>
          </a:p>
          <a:p>
            <a:r>
              <a:rPr lang="en-US" altLang="ko-KR" dirty="0" smtClean="0"/>
              <a:t>COL_01 VARCHAR2(30); 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테이블수정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다중컬럼</a:t>
            </a:r>
            <a:r>
              <a:rPr lang="ko-KR" altLang="en-US" dirty="0" smtClean="0"/>
              <a:t> 추가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ALTER TABLE </a:t>
            </a:r>
            <a:r>
              <a:rPr lang="en-US" altLang="ko-KR" dirty="0" smtClean="0"/>
              <a:t>TB_TEST99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ADD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en-US" altLang="ko-KR" dirty="0" smtClean="0"/>
              <a:t>COL_02 VARCHAR2(30), COL_03 NUMBER(10)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테이블수정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단일컬럼</a:t>
            </a:r>
            <a:r>
              <a:rPr lang="ko-KR" altLang="en-US" dirty="0" smtClean="0"/>
              <a:t> 수정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ALTER TABLE </a:t>
            </a:r>
            <a:r>
              <a:rPr lang="en-US" altLang="ko-KR" dirty="0" smtClean="0"/>
              <a:t>TB_TEST99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MODIFY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COL_01 VARCHAR2(20);</a:t>
            </a:r>
          </a:p>
          <a:p>
            <a:endParaRPr lang="en-US" altLang="ko-KR" sz="1800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테이블수정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다중컬럼</a:t>
            </a:r>
            <a:r>
              <a:rPr lang="ko-KR" altLang="en-US" dirty="0" smtClean="0"/>
              <a:t> 수정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ALTER TABLE</a:t>
            </a:r>
            <a:r>
              <a:rPr lang="en-US" altLang="ko-KR" dirty="0" smtClean="0"/>
              <a:t> TB_TEST99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MODIFY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en-US" altLang="ko-KR" dirty="0" smtClean="0"/>
              <a:t>COL_02 VARCHAR2(20), COL_03 VARCHAR2(20)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;</a:t>
            </a:r>
            <a:endParaRPr lang="en-US" altLang="ko-K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b="1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테이블수정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단일컬럼</a:t>
            </a:r>
            <a:r>
              <a:rPr lang="ko-KR" altLang="en-US" dirty="0" smtClean="0"/>
              <a:t> 삭제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ALTER TABLE </a:t>
            </a:r>
            <a:r>
              <a:rPr lang="en-US" altLang="ko-KR" dirty="0" smtClean="0"/>
              <a:t>TB_TEST99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DROP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COLUMN </a:t>
            </a:r>
          </a:p>
          <a:p>
            <a:r>
              <a:rPr lang="en-US" altLang="ko-KR" dirty="0" smtClean="0"/>
              <a:t>COL_01;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테이블수정 </a:t>
            </a:r>
            <a:r>
              <a:rPr lang="en-US" altLang="ko-KR" dirty="0" smtClean="0"/>
              <a:t>: </a:t>
            </a:r>
            <a:r>
              <a:rPr lang="ko-KR" altLang="en-US" dirty="0" err="1" smtClean="0"/>
              <a:t>다중컬럼</a:t>
            </a:r>
            <a:r>
              <a:rPr lang="ko-KR" altLang="en-US" dirty="0" smtClean="0"/>
              <a:t> 삭제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ALTER TABLE </a:t>
            </a:r>
            <a:r>
              <a:rPr lang="en-US" altLang="ko-KR" dirty="0" smtClean="0"/>
              <a:t>TB_TEST99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DROP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en-US" altLang="ko-KR" dirty="0" smtClean="0"/>
              <a:t>COL_02, COL_03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테이블수정 </a:t>
            </a:r>
            <a:r>
              <a:rPr lang="en-US" altLang="ko-KR" dirty="0" smtClean="0"/>
              <a:t>:</a:t>
            </a:r>
            <a:r>
              <a:rPr lang="ko-KR" altLang="en-US" dirty="0" err="1" smtClean="0"/>
              <a:t>컬럼명</a:t>
            </a:r>
            <a:r>
              <a:rPr lang="ko-KR" altLang="en-US" dirty="0" smtClean="0"/>
              <a:t> 수정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ALTER TABLE </a:t>
            </a:r>
            <a:r>
              <a:rPr lang="en-US" altLang="ko-KR" dirty="0" smtClean="0"/>
              <a:t>TB_TEST99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RENAME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COLUMN 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JOB_ID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TO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0000FF"/>
                </a:solidFill>
              </a:rPr>
              <a:t>JOB_ID1</a:t>
            </a:r>
            <a:r>
              <a:rPr lang="en-US" altLang="ko-KR" dirty="0" smtClean="0"/>
              <a:t>;</a:t>
            </a:r>
            <a:endParaRPr lang="en-US" altLang="ko-K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테이블수정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단일 </a:t>
            </a:r>
            <a:r>
              <a:rPr lang="ko-KR" altLang="en-US" dirty="0" err="1" smtClean="0"/>
              <a:t>컬럼명</a:t>
            </a:r>
            <a:r>
              <a:rPr lang="ko-KR" altLang="en-US" dirty="0" smtClean="0"/>
              <a:t> 숨기기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ALTER TABLE </a:t>
            </a:r>
            <a:r>
              <a:rPr lang="en-US" altLang="ko-KR" dirty="0" smtClean="0"/>
              <a:t>TB_TEST99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SET UNUSED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COLUMN </a:t>
            </a:r>
          </a:p>
          <a:p>
            <a:r>
              <a:rPr lang="en-US" altLang="ko-KR" dirty="0" smtClean="0"/>
              <a:t>JOB_TITLE;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테이블수정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다중 </a:t>
            </a:r>
            <a:r>
              <a:rPr lang="ko-KR" altLang="en-US" dirty="0" err="1" smtClean="0"/>
              <a:t>컬럼명</a:t>
            </a:r>
            <a:r>
              <a:rPr lang="ko-KR" altLang="en-US" dirty="0" smtClean="0"/>
              <a:t> 숨기기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ALTER TABLE </a:t>
            </a:r>
            <a:r>
              <a:rPr lang="en-US" altLang="ko-KR" dirty="0" smtClean="0"/>
              <a:t>TB_TEST99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SET UNUSED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(</a:t>
            </a:r>
            <a:r>
              <a:rPr lang="en-US" altLang="ko-KR" dirty="0" smtClean="0"/>
              <a:t>MIN_SALARY, MAX_SALARY</a:t>
            </a:r>
            <a:r>
              <a:rPr lang="en-US" altLang="ko-KR" dirty="0" smtClean="0">
                <a:solidFill>
                  <a:srgbClr val="FF0000"/>
                </a:solidFill>
              </a:rPr>
              <a:t>)</a:t>
            </a:r>
            <a:r>
              <a:rPr lang="en-US" altLang="ko-KR" dirty="0" smtClean="0"/>
              <a:t>;</a:t>
            </a:r>
            <a:endParaRPr lang="en-US" altLang="ko-K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err="1" smtClean="0"/>
              <a:t>컬럼명</a:t>
            </a:r>
            <a:r>
              <a:rPr lang="ko-KR" altLang="en-US" dirty="0" smtClean="0"/>
              <a:t> 숨기기 확인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 *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 </a:t>
            </a:r>
            <a:r>
              <a:rPr lang="en-US" altLang="ko-KR" dirty="0" smtClean="0"/>
              <a:t>TB_TEST99;	-- </a:t>
            </a:r>
            <a:r>
              <a:rPr lang="ko-KR" altLang="en-US" dirty="0" err="1" smtClean="0"/>
              <a:t>컬럼이</a:t>
            </a:r>
            <a:r>
              <a:rPr lang="ko-KR" altLang="en-US" dirty="0" smtClean="0"/>
              <a:t> 보이지 않는다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 *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USER_UNUSED_COL_TABS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WHERE</a:t>
            </a:r>
            <a:r>
              <a:rPr lang="en-US" altLang="ko-KR" dirty="0" smtClean="0"/>
              <a:t> TABLE_NAME  = 'TB_TEST99';	-- n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unused 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 확인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실질적인 삭제하여 공간 확보 명령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ALTER TABLE </a:t>
            </a:r>
            <a:r>
              <a:rPr lang="en-US" altLang="ko-KR" dirty="0" smtClean="0"/>
              <a:t>TB_TEST99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DROP UNUSED </a:t>
            </a:r>
          </a:p>
          <a:p>
            <a:r>
              <a:rPr lang="en-US" altLang="ko-KR" dirty="0" smtClean="0"/>
              <a:t>COLUMNS;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sz="1800" dirty="0" smtClean="0"/>
          </a:p>
          <a:p>
            <a:endParaRPr lang="en-US" altLang="ko-K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기존 </a:t>
            </a:r>
            <a:r>
              <a:rPr lang="ko-KR" altLang="en-US" dirty="0" err="1" smtClean="0"/>
              <a:t>익스텐트</a:t>
            </a:r>
            <a:r>
              <a:rPr lang="ko-KR" altLang="en-US" dirty="0" smtClean="0"/>
              <a:t> 확인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 *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USER_EXTENTS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WHERE</a:t>
            </a:r>
            <a:r>
              <a:rPr lang="en-US" altLang="ko-KR" dirty="0" smtClean="0"/>
              <a:t> SEGMENT_NAME = 'TB_TEST99';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INSERT INTO </a:t>
            </a:r>
            <a:r>
              <a:rPr lang="en-US" altLang="ko-KR" dirty="0" smtClean="0"/>
              <a:t>TB_TEST99 (JOB_ID1)</a:t>
            </a:r>
          </a:p>
          <a:p>
            <a:r>
              <a:rPr lang="en-US" altLang="ko-KR" dirty="0" smtClean="0"/>
              <a:t>VALUES ('01');</a:t>
            </a:r>
            <a:endParaRPr lang="en-US" altLang="ko-KR" sz="1800" dirty="0" smtClean="0"/>
          </a:p>
          <a:p>
            <a:endParaRPr lang="en-US" altLang="ko-K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66887" y="1928802"/>
            <a:ext cx="5610225" cy="28384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00034" y="1142984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메뉴의 보기</a:t>
            </a:r>
            <a:r>
              <a:rPr lang="en-US" altLang="ko-KR" dirty="0" smtClean="0"/>
              <a:t>/DBA</a:t>
            </a:r>
            <a:r>
              <a:rPr lang="ko-KR" altLang="en-US" dirty="0" smtClean="0"/>
              <a:t>를 선택합니다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수동으로 </a:t>
            </a:r>
            <a:r>
              <a:rPr lang="ko-KR" altLang="en-US" dirty="0" err="1" smtClean="0"/>
              <a:t>익스텐트</a:t>
            </a:r>
            <a:r>
              <a:rPr lang="ko-KR" altLang="en-US" dirty="0" smtClean="0"/>
              <a:t> 할당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ALTER TABLE </a:t>
            </a:r>
            <a:r>
              <a:rPr lang="en-US" altLang="ko-KR" dirty="0" smtClean="0"/>
              <a:t>TB_TEST99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ALLOCATE EXTENT </a:t>
            </a:r>
            <a:r>
              <a:rPr lang="en-US" altLang="ko-KR" dirty="0" smtClean="0"/>
              <a:t>(SIZE 1M);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수동으로 </a:t>
            </a:r>
            <a:r>
              <a:rPr lang="ko-KR" altLang="en-US" dirty="0" err="1" smtClean="0"/>
              <a:t>익스텐트</a:t>
            </a:r>
            <a:r>
              <a:rPr lang="ko-KR" altLang="en-US" dirty="0" smtClean="0"/>
              <a:t> 해제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ALTER TABLE </a:t>
            </a:r>
            <a:r>
              <a:rPr lang="en-US" altLang="ko-KR" dirty="0" smtClean="0"/>
              <a:t>TB_TEST99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DEALLOCATE UNUSED</a:t>
            </a:r>
            <a:r>
              <a:rPr lang="en-US" altLang="ko-KR" dirty="0" smtClean="0"/>
              <a:t>;</a:t>
            </a:r>
            <a:endParaRPr lang="en-US" altLang="ko-K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4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테이블 삭제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: </a:t>
            </a:r>
            <a:r>
              <a:rPr lang="en-US" altLang="ko-KR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DROP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문을 이용하여 테이블 삭</a:t>
            </a:r>
            <a:r>
              <a:rPr lang="ko-KR" altLang="en-US" sz="2000" b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제</a:t>
            </a:r>
            <a:r>
              <a:rPr lang="ko-KR" altLang="en-US" sz="2000" b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가능</a:t>
            </a:r>
            <a:endParaRPr lang="en-US" altLang="ko-KR" sz="2000" b="1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테이블 삭제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DROP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TABLE [schema.]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table_name</a:t>
            </a: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[CASCADE CONSTRAINTS];</a:t>
            </a:r>
          </a:p>
          <a:p>
            <a:pPr marL="0" indent="0"/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CASCADE CONSTRAINTS</a:t>
            </a:r>
          </a:p>
          <a:p>
            <a:pPr marL="0" indent="0"/>
            <a:r>
              <a:rPr lang="en-US" altLang="ko-KR" sz="2000" b="1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제약조건을 무시하고 관련된 테이블 삭제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ko-KR" altLang="en-US" sz="2000" b="1">
                <a:latin typeface="돋움체" pitchFamily="49" charset="-127"/>
                <a:ea typeface="돋움체" pitchFamily="49" charset="-127"/>
              </a:rPr>
              <a:t>테이블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완전 삭제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(10g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이후 휴지통 기능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)</a:t>
            </a:r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DROP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TABLE [schema.]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table_name PURGE;</a:t>
            </a: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</a:t>
            </a:r>
          </a:p>
          <a:p>
            <a:pPr marL="0" indent="0"/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휴지통 관련 </a:t>
            </a:r>
            <a:r>
              <a:rPr lang="en-US" altLang="ko-KR" sz="2000" b="1" smtClean="0">
                <a:latin typeface="돋움체" pitchFamily="49" charset="-127"/>
                <a:ea typeface="돋움체" pitchFamily="49" charset="-127"/>
              </a:rPr>
              <a:t>SQL </a:t>
            </a:r>
            <a:r>
              <a:rPr lang="ko-KR" altLang="en-US" sz="2000" b="1" smtClean="0">
                <a:latin typeface="돋움체" pitchFamily="49" charset="-127"/>
                <a:ea typeface="돋움체" pitchFamily="49" charset="-127"/>
              </a:rPr>
              <a:t>명령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PURGE TABLE [schema.]table_name;</a:t>
            </a:r>
            <a:endParaRPr lang="en-US" altLang="ko-KR" sz="2000" b="1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SHOW RECYCLEBIN, PURGE RECYCLEBIN</a:t>
            </a:r>
          </a:p>
          <a:p>
            <a:pPr marL="0" indent="0"/>
            <a:r>
              <a:rPr lang="en-US" altLang="ko-KR" sz="2000" b="1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 FLASHBACK TABLE table_name TO BEFORE DROP</a:t>
            </a:r>
            <a:endParaRPr lang="en-US" altLang="ko-KR" sz="2000" b="1" smtClean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5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5.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테이블 삭제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테이블 삭제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일반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DROP TABLE </a:t>
            </a:r>
            <a:r>
              <a:rPr lang="en-US" altLang="ko-KR" dirty="0" smtClean="0"/>
              <a:t>TB_TEST99;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제약조건 에러 확인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DROP TABLE </a:t>
            </a:r>
            <a:r>
              <a:rPr lang="en-US" altLang="ko-KR" dirty="0" smtClean="0"/>
              <a:t>JOBS;</a:t>
            </a:r>
            <a:endParaRPr lang="en-US" altLang="ko-K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제약조건 포함 삭제</a:t>
            </a:r>
          </a:p>
          <a:p>
            <a:r>
              <a:rPr lang="en-US" altLang="ko-KR" dirty="0" smtClean="0"/>
              <a:t>--1. </a:t>
            </a:r>
            <a:r>
              <a:rPr lang="ko-KR" altLang="en-US" dirty="0" smtClean="0"/>
              <a:t>테이블 복제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CREATE TABLE </a:t>
            </a:r>
            <a:r>
              <a:rPr lang="en-US" altLang="ko-KR" dirty="0" smtClean="0"/>
              <a:t>JOBS_BK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AS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 *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 </a:t>
            </a:r>
            <a:r>
              <a:rPr lang="en-US" altLang="ko-KR" dirty="0" smtClean="0"/>
              <a:t>JOBS;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CREATE TABLE </a:t>
            </a:r>
            <a:r>
              <a:rPr lang="en-US" altLang="ko-KR" dirty="0" smtClean="0"/>
              <a:t>EMPLOYEES_BK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AS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 *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 </a:t>
            </a:r>
            <a:r>
              <a:rPr lang="en-US" altLang="ko-KR" dirty="0" smtClean="0"/>
              <a:t>EMPLOYEES;</a:t>
            </a:r>
            <a:endParaRPr lang="en-US" altLang="ko-K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기본 키 선언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ALTER TABLE </a:t>
            </a:r>
            <a:r>
              <a:rPr lang="en-US" altLang="ko-KR" dirty="0" smtClean="0"/>
              <a:t>JOBS_BK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ADD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CONSTRAINT</a:t>
            </a:r>
            <a:r>
              <a:rPr lang="en-US" altLang="ko-KR" dirty="0" smtClean="0"/>
              <a:t> PK_JOBS_BK </a:t>
            </a:r>
            <a:r>
              <a:rPr lang="en-US" altLang="ko-KR" dirty="0" smtClean="0">
                <a:solidFill>
                  <a:srgbClr val="FF0000"/>
                </a:solidFill>
              </a:rPr>
              <a:t>PRIMARY KEY </a:t>
            </a:r>
            <a:r>
              <a:rPr lang="en-US" altLang="ko-KR" dirty="0" smtClean="0"/>
              <a:t>(JOB_ID);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ALTER TABLE </a:t>
            </a:r>
            <a:r>
              <a:rPr lang="en-US" altLang="ko-KR" dirty="0" smtClean="0"/>
              <a:t>EMPLOYEES_BK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ADD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CONSTRAINT</a:t>
            </a:r>
            <a:r>
              <a:rPr lang="en-US" altLang="ko-KR" dirty="0" smtClean="0"/>
              <a:t> PK_EMPLOYEES_BK </a:t>
            </a:r>
            <a:r>
              <a:rPr lang="en-US" altLang="ko-KR" dirty="0" smtClean="0">
                <a:solidFill>
                  <a:srgbClr val="FF0000"/>
                </a:solidFill>
              </a:rPr>
              <a:t>PRIMARY KEY </a:t>
            </a:r>
            <a:r>
              <a:rPr lang="en-US" altLang="ko-KR" dirty="0" smtClean="0"/>
              <a:t>(EMPLOYEE_ID);</a:t>
            </a:r>
            <a:endParaRPr lang="en-US" altLang="ko-K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제약조건 선언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ALTER TABLE </a:t>
            </a:r>
            <a:r>
              <a:rPr lang="en-US" altLang="ko-KR" dirty="0" smtClean="0"/>
              <a:t>EMPLOYEES_BK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ADD CONSTRAINT 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EMP_JOB_BK_FK</a:t>
            </a:r>
          </a:p>
          <a:p>
            <a:r>
              <a:rPr lang="en-US" altLang="ko-KR" dirty="0" smtClean="0"/>
              <a:t>	FOREIGN KEY (JOB_ID) </a:t>
            </a:r>
          </a:p>
          <a:p>
            <a:r>
              <a:rPr lang="en-US" altLang="ko-KR" dirty="0" smtClean="0"/>
              <a:t>	REFERENCES JOBS_BK (JOB_ID);</a:t>
            </a:r>
          </a:p>
          <a:p>
            <a:r>
              <a:rPr lang="en-US" altLang="ko-KR" dirty="0" smtClean="0"/>
              <a:t>    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제약조건 에러 확인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DROP TABLE </a:t>
            </a:r>
            <a:r>
              <a:rPr lang="en-US" altLang="ko-KR" dirty="0" smtClean="0"/>
              <a:t>JOBS_BK;</a:t>
            </a:r>
            <a:endParaRPr lang="en-US" altLang="ko-K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제약조건 삭제를 포함한 테이블 삭제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DROP TABLE </a:t>
            </a:r>
            <a:r>
              <a:rPr lang="en-US" altLang="ko-KR" dirty="0" smtClean="0"/>
              <a:t>JOBS_BK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CASCADE CONSTRAINTS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데이터 확인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연계 테이블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SELECT *FROM </a:t>
            </a:r>
            <a:r>
              <a:rPr lang="en-US" altLang="ko-KR" dirty="0" smtClean="0"/>
              <a:t>EMPLOYEES_BK;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제약조건 삭제 확인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 *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 </a:t>
            </a:r>
            <a:r>
              <a:rPr lang="en-US" altLang="ko-KR" dirty="0" smtClean="0">
                <a:solidFill>
                  <a:srgbClr val="FF0000"/>
                </a:solidFill>
              </a:rPr>
              <a:t>USER_CONSTRAINTS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WHERE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CONSTRAINT_NAME =</a:t>
            </a:r>
            <a:r>
              <a:rPr lang="en-US" altLang="ko-KR" dirty="0" smtClean="0"/>
              <a:t> '</a:t>
            </a:r>
            <a:r>
              <a:rPr lang="en-US" altLang="ko-KR" dirty="0" smtClean="0">
                <a:solidFill>
                  <a:srgbClr val="0000FF"/>
                </a:solidFill>
              </a:rPr>
              <a:t>EMP_JOB_BK_FK</a:t>
            </a:r>
            <a:r>
              <a:rPr lang="en-US" altLang="ko-KR" dirty="0" smtClean="0"/>
              <a:t>';</a:t>
            </a:r>
            <a:endParaRPr lang="en-US" altLang="ko-K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err="1" smtClean="0"/>
              <a:t>오라클</a:t>
            </a:r>
            <a:r>
              <a:rPr lang="ko-KR" altLang="en-US" dirty="0" smtClean="0"/>
              <a:t> 휴지통 기능 확인</a:t>
            </a:r>
          </a:p>
          <a:p>
            <a:r>
              <a:rPr lang="en-US" altLang="ko-KR" dirty="0" smtClean="0"/>
              <a:t>--1 </a:t>
            </a:r>
            <a:r>
              <a:rPr lang="ko-KR" altLang="en-US" dirty="0" smtClean="0"/>
              <a:t>기존의 휴지통 비우기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PURGE RECYCLEBIN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--2. DROP </a:t>
            </a:r>
            <a:r>
              <a:rPr lang="ko-KR" altLang="en-US" dirty="0" smtClean="0"/>
              <a:t>으로 삭제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 * FROM </a:t>
            </a:r>
            <a:r>
              <a:rPr lang="en-US" altLang="ko-KR" dirty="0" smtClean="0"/>
              <a:t>TB_TEST03;	--</a:t>
            </a:r>
            <a:r>
              <a:rPr lang="ko-KR" altLang="en-US" dirty="0" smtClean="0"/>
              <a:t>삭제 전 확인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DROP TABLE </a:t>
            </a:r>
            <a:r>
              <a:rPr lang="en-US" altLang="ko-KR" dirty="0" smtClean="0"/>
              <a:t>TB_TEST03;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DROP TABLE </a:t>
            </a:r>
            <a:r>
              <a:rPr lang="en-US" altLang="ko-KR" dirty="0" smtClean="0"/>
              <a:t>TB_TEST02;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--3. PURGE </a:t>
            </a:r>
            <a:r>
              <a:rPr lang="ko-KR" altLang="en-US" dirty="0" smtClean="0"/>
              <a:t>옵션으로 삭제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DROP TABLE </a:t>
            </a:r>
            <a:r>
              <a:rPr lang="en-US" altLang="ko-KR" dirty="0" smtClean="0"/>
              <a:t>TB_TEST01 </a:t>
            </a:r>
            <a:r>
              <a:rPr lang="en-US" altLang="ko-KR" dirty="0" smtClean="0">
                <a:solidFill>
                  <a:srgbClr val="0000FF"/>
                </a:solidFill>
              </a:rPr>
              <a:t>PURGE</a:t>
            </a:r>
            <a:r>
              <a:rPr lang="en-US" altLang="ko-KR" dirty="0" smtClean="0"/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--4. PURGE </a:t>
            </a:r>
            <a:r>
              <a:rPr lang="ko-KR" altLang="en-US" dirty="0" smtClean="0"/>
              <a:t>명령으로 삭제 </a:t>
            </a:r>
            <a:r>
              <a:rPr lang="en-US" altLang="ko-KR" dirty="0" smtClean="0"/>
              <a:t>(DROP TABLE </a:t>
            </a:r>
            <a:r>
              <a:rPr lang="ko-KR" altLang="en-US" dirty="0" smtClean="0"/>
              <a:t>로 삭제한 테이블 휴지통 비우기</a:t>
            </a:r>
            <a:r>
              <a:rPr lang="en-US" altLang="ko-KR" dirty="0" smtClean="0"/>
              <a:t>)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PURGE TABLE </a:t>
            </a:r>
            <a:r>
              <a:rPr lang="en-US" altLang="ko-KR" dirty="0" smtClean="0"/>
              <a:t>TB_TEST02;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--5. </a:t>
            </a:r>
            <a:r>
              <a:rPr lang="ko-KR" altLang="en-US" dirty="0" smtClean="0"/>
              <a:t>휴지통에서 복구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FLASHBACK TABLE </a:t>
            </a:r>
            <a:r>
              <a:rPr lang="en-US" altLang="ko-KR" dirty="0" smtClean="0"/>
              <a:t>TB_TEST03 </a:t>
            </a:r>
            <a:r>
              <a:rPr lang="en-US" altLang="ko-KR" dirty="0" smtClean="0">
                <a:solidFill>
                  <a:srgbClr val="FF0000"/>
                </a:solidFill>
              </a:rPr>
              <a:t>TO BEFORE DROP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--6. </a:t>
            </a:r>
            <a:r>
              <a:rPr lang="ko-KR" altLang="en-US" dirty="0" smtClean="0"/>
              <a:t>테이블 확인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SELECT *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FROM </a:t>
            </a:r>
            <a:r>
              <a:rPr lang="en-US" altLang="ko-KR" dirty="0" smtClean="0"/>
              <a:t>TB_TEST03;</a:t>
            </a:r>
            <a:endParaRPr lang="en-US" altLang="ko-K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sz="1800" dirty="0" smtClean="0"/>
              <a:t>삭제한 테이블을 확인하기 위해서 휴지통 메뉴에서 확인해 볼 수 있습니다</a:t>
            </a:r>
            <a:r>
              <a:rPr lang="en-US" altLang="ko-KR" sz="1800" dirty="0" smtClean="0"/>
              <a:t>.</a:t>
            </a:r>
          </a:p>
          <a:p>
            <a:endParaRPr lang="en-US" altLang="ko-KR" sz="1800" dirty="0" smtClean="0"/>
          </a:p>
        </p:txBody>
      </p:sp>
      <p:pic>
        <p:nvPicPr>
          <p:cNvPr id="3" name="그림 2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14614" y="1571612"/>
            <a:ext cx="4100526" cy="4483590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2802072" y="5364612"/>
            <a:ext cx="1285884" cy="285752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0034" y="1142984"/>
            <a:ext cx="8001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2. ‘+’ </a:t>
            </a:r>
            <a:r>
              <a:rPr lang="ko-KR" altLang="en-US" dirty="0" smtClean="0"/>
              <a:t>를 클릭합니다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pic>
        <p:nvPicPr>
          <p:cNvPr id="4" name="그림 3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76437" y="1957387"/>
            <a:ext cx="5191125" cy="2943225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1749316" y="2946352"/>
            <a:ext cx="357190" cy="357190"/>
          </a:xfrm>
          <a:prstGeom prst="rightArrow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2"/>
          <p:cNvSpPr txBox="1"/>
          <p:nvPr/>
        </p:nvSpPr>
        <p:spPr>
          <a:xfrm>
            <a:off x="568902" y="2246998"/>
            <a:ext cx="8088312" cy="3108543"/>
          </a:xfrm>
          <a:prstGeom prst="rect">
            <a:avLst/>
          </a:prstGeom>
          <a:noFill/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무결성 제약조건의 정의</a:t>
            </a:r>
            <a:endParaRPr kumimoji="0" lang="en-US" altLang="ko-KR" sz="1400" b="1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무결성 제약조건 예제</a:t>
            </a:r>
            <a:endParaRPr lang="en-US" altLang="ko-KR" sz="1400" b="1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무결성 제약조건 선언</a:t>
            </a:r>
            <a:endParaRPr lang="en-US" altLang="ko-KR" sz="1400" b="1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en-US" altLang="ko-KR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NULL </a:t>
            </a:r>
            <a:r>
              <a:rPr kumimoji="0"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무결성</a:t>
            </a:r>
            <a:endParaRPr kumimoji="0" lang="en-US" altLang="ko-KR" sz="1400" b="1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개체 무결성</a:t>
            </a:r>
            <a:endParaRPr lang="en-US" altLang="ko-KR" sz="1400" b="1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kumimoji="0"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도메인 무결성</a:t>
            </a:r>
            <a:endParaRPr kumimoji="0" lang="en-US" altLang="ko-KR" sz="1400" b="1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  <a:p>
            <a:pPr marL="360363" indent="-360363" fontAlgn="auto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defRPr/>
            </a:pPr>
            <a:r>
              <a:rPr lang="ko-KR" altLang="en-US" sz="1400" b="1" smtClean="0">
                <a:solidFill>
                  <a:schemeClr val="tx1">
                    <a:lumMod val="85000"/>
                    <a:lumOff val="15000"/>
                  </a:schemeClr>
                </a:solidFill>
                <a:latin typeface="맑은 고딕" pitchFamily="50" charset="-127"/>
                <a:ea typeface="맑은 고딕" pitchFamily="50" charset="-127"/>
                <a:cs typeface="Tahoma" pitchFamily="34" charset="0"/>
              </a:rPr>
              <a:t>참조 무결성</a:t>
            </a:r>
            <a:endParaRPr kumimoji="0" lang="en-US" altLang="ko-KR" sz="1400" b="1" smtClean="0">
              <a:solidFill>
                <a:schemeClr val="tx1">
                  <a:lumMod val="85000"/>
                  <a:lumOff val="15000"/>
                </a:schemeClr>
              </a:solidFill>
              <a:latin typeface="맑은 고딕" pitchFamily="50" charset="-127"/>
              <a:ea typeface="맑은 고딕" pitchFamily="50" charset="-127"/>
              <a:cs typeface="Tahoma" pitchFamily="34" charset="0"/>
            </a:endParaRPr>
          </a:p>
        </p:txBody>
      </p:sp>
      <p:sp>
        <p:nvSpPr>
          <p:cNvPr id="6" name="Line 19"/>
          <p:cNvSpPr>
            <a:spLocks noChangeShapeType="1"/>
          </p:cNvSpPr>
          <p:nvPr/>
        </p:nvSpPr>
        <p:spPr bwMode="auto">
          <a:xfrm>
            <a:off x="532028" y="1977123"/>
            <a:ext cx="8604000" cy="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ea typeface="돋움" pitchFamily="50" charset="-127"/>
            </a:endParaRPr>
          </a:p>
        </p:txBody>
      </p:sp>
      <p:sp>
        <p:nvSpPr>
          <p:cNvPr id="7" name="Rectangle 20"/>
          <p:cNvSpPr>
            <a:spLocks noChangeArrowheads="1"/>
          </p:cNvSpPr>
          <p:nvPr/>
        </p:nvSpPr>
        <p:spPr bwMode="auto">
          <a:xfrm>
            <a:off x="-32" y="1556435"/>
            <a:ext cx="247650" cy="69532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ko-KR" altLang="en-US">
              <a:latin typeface="굴림" charset="-127"/>
              <a:ea typeface="돋움" pitchFamily="50" charset="-127"/>
            </a:endParaRPr>
          </a:p>
        </p:txBody>
      </p:sp>
      <p:sp>
        <p:nvSpPr>
          <p:cNvPr id="9" name="Rectangle 17"/>
          <p:cNvSpPr txBox="1">
            <a:spLocks noChangeArrowheads="1"/>
          </p:cNvSpPr>
          <p:nvPr/>
        </p:nvSpPr>
        <p:spPr>
          <a:xfrm>
            <a:off x="568902" y="1502460"/>
            <a:ext cx="2140330" cy="461665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defRPr/>
            </a:pPr>
            <a:r>
              <a:rPr kumimoji="0" lang="ko-KR" altLang="en-US" sz="2400" b="1" smtClean="0">
                <a:latin typeface="+mj-lt"/>
                <a:ea typeface="+mj-ea"/>
                <a:cs typeface="+mj-cs"/>
              </a:rPr>
              <a:t>테이블 무결성</a:t>
            </a:r>
            <a:endParaRPr kumimoji="0" lang="en-US" altLang="ko-KR" sz="2400" b="1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10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개체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로우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(ROW)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의 존재는 고유해야 한다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.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기본 키를 구성 하는 속성은 중복할 수 없다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.</a:t>
            </a: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대표적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인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무결성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제약조건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PRIMARY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KEY, UNIQUE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KEY</a:t>
            </a:r>
          </a:p>
          <a:p>
            <a:pPr marL="0" indent="0"/>
            <a:endParaRPr lang="en-US" altLang="ko-KR" sz="2000" b="1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컬럼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특정한 </a:t>
            </a:r>
            <a:r>
              <a:rPr lang="ko-KR" altLang="en-US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범위의 값을 가지고 있어야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한다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. </a:t>
            </a: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특정 </a:t>
            </a:r>
            <a:r>
              <a:rPr lang="ko-KR" altLang="en-US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속성의 값이 정의된 도메인에 속한 값이어야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한다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.</a:t>
            </a: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대표적인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무결성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제약조건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CHECK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,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DEFAULT</a:t>
            </a:r>
            <a:endParaRPr lang="en-US" altLang="ko-KR" sz="2000" b="1" dirty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1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dirty="0" smtClean="0">
                <a:latin typeface="굴림" charset="-127"/>
                <a:ea typeface="굴림" charset="-127"/>
              </a:rPr>
              <a:t>1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무결성 제약조건의 정의 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(1/2)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참조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다른 </a:t>
            </a:r>
            <a:r>
              <a:rPr lang="ko-KR" altLang="en-US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테이블의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컬럼과의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관계를 위반하지 않아야 한다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.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외래 </a:t>
            </a:r>
            <a:r>
              <a:rPr lang="ko-KR" altLang="en-US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키 값은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NULL </a:t>
            </a:r>
            <a:r>
              <a:rPr lang="ko-KR" altLang="en-US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이거나 참조 관계 테이블의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기본 킷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값과 </a:t>
            </a:r>
            <a:r>
              <a:rPr lang="ko-KR" altLang="en-US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같아야 한다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.</a:t>
            </a: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대표적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인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무결성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제약조건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FOREIGN KEY</a:t>
            </a:r>
          </a:p>
          <a:p>
            <a:pPr marL="0" indent="0"/>
            <a:endParaRPr lang="en-US" altLang="ko-KR" sz="2000" b="1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NULL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반드시 </a:t>
            </a:r>
            <a:r>
              <a:rPr lang="ko-KR" altLang="en-US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입력을 하여야 하는 속성을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정의 한다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.</a:t>
            </a: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키본키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이외에도 반드시 입력이 필요한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속성으로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지정되면 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NULL</a:t>
            </a:r>
            <a:r>
              <a:rPr lang="ko-KR" altLang="en-US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값을 </a:t>
            </a:r>
            <a:r>
              <a:rPr lang="ko-KR" altLang="en-US" sz="2000" b="1" dirty="0" err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넣을수</a:t>
            </a:r>
            <a:r>
              <a:rPr lang="ko-KR" altLang="en-US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없다는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규정이다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.</a:t>
            </a: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대표적인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무결성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제약조건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 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NOT NULL</a:t>
            </a:r>
            <a:endParaRPr lang="en-US" altLang="ko-KR" sz="2000" b="1" dirty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7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dirty="0" smtClean="0">
                <a:latin typeface="굴림" charset="-127"/>
                <a:ea typeface="굴림" charset="-127"/>
              </a:rPr>
              <a:t>1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무결성 제약조건의 정의 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(2/2)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28596" y="1428736"/>
            <a:ext cx="6362700" cy="4848225"/>
          </a:xfrm>
          <a:prstGeom prst="rect">
            <a:avLst/>
          </a:prstGeom>
        </p:spPr>
      </p:pic>
      <p:sp>
        <p:nvSpPr>
          <p:cNvPr id="9" name="Rectangle 444"/>
          <p:cNvSpPr>
            <a:spLocks noChangeArrowheads="1"/>
          </p:cNvSpPr>
          <p:nvPr/>
        </p:nvSpPr>
        <p:spPr bwMode="auto">
          <a:xfrm>
            <a:off x="238125" y="642918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dirty="0" smtClean="0">
                <a:solidFill>
                  <a:prstClr val="black"/>
                </a:solidFill>
                <a:latin typeface="굴림" charset="-127"/>
                <a:ea typeface="굴림" charset="-127"/>
              </a:rPr>
              <a:t>2. </a:t>
            </a:r>
            <a:r>
              <a:rPr lang="ko-KR" altLang="en-US" sz="2800" b="1" dirty="0" err="1" smtClean="0">
                <a:solidFill>
                  <a:prstClr val="black"/>
                </a:solidFill>
                <a:latin typeface="굴림" charset="-127"/>
                <a:ea typeface="굴림" charset="-127"/>
              </a:rPr>
              <a:t>무결성</a:t>
            </a:r>
            <a:r>
              <a:rPr lang="ko-KR" altLang="en-US" sz="2800" b="1" dirty="0" smtClean="0">
                <a:solidFill>
                  <a:prstClr val="black"/>
                </a:solidFill>
                <a:latin typeface="굴림" charset="-127"/>
                <a:ea typeface="굴림" charset="-127"/>
              </a:rPr>
              <a:t> 제약조건 예제</a:t>
            </a:r>
            <a:endParaRPr lang="ko-KR" altLang="en-US" sz="2800" b="1" dirty="0">
              <a:solidFill>
                <a:prstClr val="black"/>
              </a:solidFill>
              <a:latin typeface="굴림" charset="-127"/>
              <a:ea typeface="굴림" charset="-127"/>
            </a:endParaRPr>
          </a:p>
        </p:txBody>
      </p:sp>
      <p:sp>
        <p:nvSpPr>
          <p:cNvPr id="10" name="AutoShape 445"/>
          <p:cNvSpPr>
            <a:spLocks noChangeArrowheads="1"/>
          </p:cNvSpPr>
          <p:nvPr/>
        </p:nvSpPr>
        <p:spPr bwMode="auto">
          <a:xfrm>
            <a:off x="6858016" y="4024733"/>
            <a:ext cx="1889466" cy="1761721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P =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기본 키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F =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외래키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테이블 생성 또는 수정을 통해 선언이 가능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테이블 수정을 통해 제약 조건을 선언 할 때는 기존의 데이터 값도 제약 조건을 만족 해야 가능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테이블 수준의 제약조건 선언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CONSTRAINT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제약이름 제약종류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[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제약 종류에 따른 문법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] (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제약이 걸리는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컬럼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목록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)</a:t>
            </a:r>
          </a:p>
          <a:p>
            <a:pPr marL="342900" indent="-342900">
              <a:buFont typeface="Wingdings" pitchFamily="2" charset="2"/>
              <a:buChar char="ü"/>
            </a:pP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컬럼별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수준의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제약조건 선언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컬럼명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자료형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(NULL|NOT NULL|DEFAULT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값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)</a:t>
            </a: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컬럼명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자료형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CONSTRAINT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제약이름 제약종류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 [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제약종류에 따른 문법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]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0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3.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무결성 제약조건 선언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6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NULL, NOT NULL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선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언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컬럼명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자료형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{NULL|NOT NULL}</a:t>
            </a: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-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컬럼에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대해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NULL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의 입력 가능 또는 불가능 선언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COL01 VARCHAR2(10) NOT NULL,</a:t>
            </a:r>
          </a:p>
          <a:p>
            <a:pPr marL="0" indent="0"/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COL02 VARCHAR2(10) (NULL) &lt;- </a:t>
            </a:r>
            <a:r>
              <a:rPr lang="ko-KR" altLang="en-US" sz="2000" b="1" dirty="0" err="1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생략시</a:t>
            </a:r>
            <a:endParaRPr lang="en-US" altLang="ko-KR" sz="2000" b="1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기본값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dirty="0">
                <a:latin typeface="돋움체" pitchFamily="49" charset="-127"/>
                <a:ea typeface="돋움체" pitchFamily="49" charset="-127"/>
              </a:rPr>
              <a:t>선언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컬럼명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ko-KR" altLang="en-US" sz="2000" b="1" dirty="0" err="1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자료형</a:t>
            </a:r>
            <a:r>
              <a:rPr lang="ko-KR" altLang="en-US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DEFAULT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기본값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-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갈럼에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대한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NULL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에 대한 기본값을 선언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COL01 VARCHAR2(10) </a:t>
            </a:r>
            <a:r>
              <a:rPr lang="en-US" altLang="ko-KR" sz="2000" b="1" dirty="0" smtClean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DEFAULT 'TOP</a:t>
            </a:r>
            <a:r>
              <a:rPr lang="en-US" altLang="ko-KR" sz="2000" b="1" dirty="0">
                <a:solidFill>
                  <a:srgbClr val="0070C0"/>
                </a:solidFill>
                <a:latin typeface="돋움체" pitchFamily="49" charset="-127"/>
                <a:ea typeface="돋움체" pitchFamily="49" charset="-127"/>
              </a:rPr>
              <a:t>'</a:t>
            </a:r>
            <a:endParaRPr lang="en-US" altLang="ko-KR" sz="2000" b="1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※ (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주의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) </a:t>
            </a:r>
            <a:r>
              <a:rPr lang="ko-KR" altLang="en-US" sz="2000" b="1" dirty="0" err="1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컬럼별수준의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선언만 가능</a:t>
            </a:r>
            <a:r>
              <a:rPr lang="en-US" altLang="ko-KR" sz="2000" b="1" dirty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,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 데이터입력에만 적용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7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4. NULL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무결성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--NULL NOT NULL </a:t>
            </a:r>
            <a:r>
              <a:rPr lang="ko-KR" altLang="en-US" dirty="0" smtClean="0"/>
              <a:t>선언</a:t>
            </a:r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테이블 생성시에 선언 하는 방법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DROP TABLE </a:t>
            </a:r>
            <a:r>
              <a:rPr lang="en-US" altLang="ko-KR" dirty="0" smtClean="0"/>
              <a:t>TB_TEST;</a:t>
            </a:r>
          </a:p>
          <a:p>
            <a:endParaRPr lang="en-US" altLang="ko-KR" dirty="0" smtClean="0"/>
          </a:p>
          <a:p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 TABLE </a:t>
            </a:r>
            <a:r>
              <a:rPr lang="en-US" altLang="ko-KR" dirty="0" smtClean="0"/>
              <a:t>TB_TEST (</a:t>
            </a:r>
          </a:p>
          <a:p>
            <a:r>
              <a:rPr lang="en-US" altLang="ko-KR" dirty="0" smtClean="0"/>
              <a:t>    COL_01 VARCHAR2(10) </a:t>
            </a:r>
            <a:r>
              <a:rPr lang="en-US" altLang="ko-KR" dirty="0" smtClean="0">
                <a:solidFill>
                  <a:srgbClr val="FF0000"/>
                </a:solidFill>
              </a:rPr>
              <a:t>NOT NULL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    COL_02 VARCHAR2(20) </a:t>
            </a:r>
          </a:p>
          <a:p>
            <a:r>
              <a:rPr lang="en-US" altLang="ko-KR" dirty="0" smtClean="0"/>
              <a:t>);</a:t>
            </a:r>
            <a:endParaRPr lang="en-US" altLang="ko-KR" sz="1800" dirty="0" smtClean="0"/>
          </a:p>
        </p:txBody>
      </p:sp>
      <p:pic>
        <p:nvPicPr>
          <p:cNvPr id="3" name="그림 2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19212" y="4229114"/>
            <a:ext cx="6505575" cy="12001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제약조건 실험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INTO </a:t>
            </a:r>
            <a:r>
              <a:rPr lang="en-US" altLang="ko-KR" dirty="0" smtClean="0"/>
              <a:t>TB_TEST (COL_01, COL_02)</a:t>
            </a:r>
          </a:p>
          <a:p>
            <a:r>
              <a:rPr lang="en-US" altLang="ko-KR" dirty="0" smtClean="0"/>
              <a:t>VALUES (</a:t>
            </a:r>
            <a:r>
              <a:rPr lang="en-US" altLang="ko-KR" dirty="0" smtClean="0">
                <a:solidFill>
                  <a:srgbClr val="FF0000"/>
                </a:solidFill>
              </a:rPr>
              <a:t>'AAA', 'AAA'</a:t>
            </a:r>
            <a:r>
              <a:rPr lang="en-US" altLang="ko-KR" dirty="0" smtClean="0"/>
              <a:t>);			-- not null, not null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INTO </a:t>
            </a:r>
            <a:r>
              <a:rPr lang="en-US" altLang="ko-KR" dirty="0" smtClean="0"/>
              <a:t>TB_TEST (COL_01, COL_02)</a:t>
            </a:r>
          </a:p>
          <a:p>
            <a:r>
              <a:rPr lang="en-US" altLang="ko-KR" dirty="0" smtClean="0"/>
              <a:t>VALUES (</a:t>
            </a:r>
            <a:r>
              <a:rPr lang="en-US" altLang="ko-KR" dirty="0" smtClean="0">
                <a:solidFill>
                  <a:srgbClr val="FF0000"/>
                </a:solidFill>
              </a:rPr>
              <a:t>'BBB', ''</a:t>
            </a:r>
            <a:r>
              <a:rPr lang="en-US" altLang="ko-KR" dirty="0" smtClean="0"/>
              <a:t>);			 -- not null, null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INTO </a:t>
            </a:r>
            <a:r>
              <a:rPr lang="en-US" altLang="ko-KR" dirty="0" smtClean="0"/>
              <a:t>TB_TEST (COL_01, COL_02)</a:t>
            </a:r>
          </a:p>
          <a:p>
            <a:r>
              <a:rPr lang="en-US" altLang="ko-KR" dirty="0" smtClean="0"/>
              <a:t>VALUES (</a:t>
            </a:r>
            <a:r>
              <a:rPr lang="en-US" altLang="ko-KR" dirty="0" smtClean="0">
                <a:solidFill>
                  <a:srgbClr val="FF0000"/>
                </a:solidFill>
              </a:rPr>
              <a:t>'', 'CCC'</a:t>
            </a:r>
            <a:r>
              <a:rPr lang="en-US" altLang="ko-KR" dirty="0" smtClean="0"/>
              <a:t>);			 -- null, not null</a:t>
            </a:r>
          </a:p>
          <a:p>
            <a:r>
              <a:rPr lang="en-US" altLang="ko-KR" sz="1800" dirty="0" smtClean="0"/>
              <a:t>-- </a:t>
            </a:r>
            <a:r>
              <a:rPr lang="ko-KR" altLang="en-US" sz="1800" dirty="0" err="1" smtClean="0"/>
              <a:t>무결성</a:t>
            </a:r>
            <a:r>
              <a:rPr lang="ko-KR" altLang="en-US" sz="1800" dirty="0" smtClean="0"/>
              <a:t> 에러 발생</a:t>
            </a:r>
            <a:endParaRPr lang="en-US" altLang="ko-KR" sz="1800" dirty="0" smtClean="0"/>
          </a:p>
          <a:p>
            <a:endParaRPr lang="en-US" altLang="ko-K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테이블 수정을 통한 제약조건 선언 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기존 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수정</a:t>
            </a:r>
            <a:r>
              <a:rPr lang="en-US" altLang="ko-KR" dirty="0" smtClean="0"/>
              <a:t>) </a:t>
            </a:r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값이 제약조건을 지켜야 함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ALTER TABLE </a:t>
            </a:r>
            <a:r>
              <a:rPr lang="en-US" altLang="ko-KR" dirty="0" smtClean="0"/>
              <a:t>TB_TEST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MODIFY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altLang="ko-KR" dirty="0" smtClean="0"/>
              <a:t>COL_02 VARCHAR2(20) </a:t>
            </a:r>
            <a:r>
              <a:rPr lang="en-US" altLang="ko-KR" dirty="0" smtClean="0">
                <a:solidFill>
                  <a:srgbClr val="FF0000"/>
                </a:solidFill>
              </a:rPr>
              <a:t>NOT NULL</a:t>
            </a:r>
            <a:r>
              <a:rPr lang="en-US" altLang="ko-KR" dirty="0" smtClean="0"/>
              <a:t>;</a:t>
            </a:r>
          </a:p>
          <a:p>
            <a:r>
              <a:rPr lang="en-US" altLang="ko-KR" sz="1800" dirty="0" smtClean="0"/>
              <a:t>-- </a:t>
            </a:r>
            <a:r>
              <a:rPr lang="ko-KR" altLang="en-US" sz="1800" dirty="0" smtClean="0"/>
              <a:t>기존에</a:t>
            </a:r>
            <a:r>
              <a:rPr lang="en-US" altLang="ko-KR" sz="1800" dirty="0" smtClean="0"/>
              <a:t> null </a:t>
            </a:r>
            <a:r>
              <a:rPr lang="ko-KR" altLang="en-US" sz="1800" dirty="0" smtClean="0"/>
              <a:t>값이 있기 때문에 </a:t>
            </a:r>
            <a:r>
              <a:rPr lang="en-US" altLang="ko-KR" sz="1800" dirty="0" smtClean="0"/>
              <a:t>NOT NULL</a:t>
            </a:r>
            <a:r>
              <a:rPr lang="ko-KR" altLang="en-US" sz="1800" dirty="0" smtClean="0"/>
              <a:t>로 할 수 없다는 에러가 발생</a:t>
            </a:r>
            <a:endParaRPr lang="en-US" altLang="ko-KR" sz="1800" dirty="0" smtClean="0"/>
          </a:p>
          <a:p>
            <a:endParaRPr lang="en-US" altLang="ko-KR" dirty="0" smtClean="0"/>
          </a:p>
          <a:p>
            <a:endParaRPr lang="en-US" altLang="ko-KR" sz="1800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테이블수정을 통한 제약조건 선언</a:t>
            </a:r>
            <a:r>
              <a:rPr lang="en-US" altLang="ko-KR" dirty="0" smtClean="0"/>
              <a:t>-</a:t>
            </a:r>
            <a:r>
              <a:rPr lang="ko-KR" altLang="en-US" dirty="0" smtClean="0"/>
              <a:t>값이 제약조건을 지켜야 함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ALTER TABLE </a:t>
            </a:r>
            <a:r>
              <a:rPr lang="en-US" altLang="ko-KR" dirty="0" smtClean="0"/>
              <a:t>TB_TEST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ADD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COL_03 VARCHAR2(20) </a:t>
            </a:r>
            <a:r>
              <a:rPr lang="en-US" altLang="ko-KR" dirty="0" smtClean="0">
                <a:solidFill>
                  <a:srgbClr val="FF0000"/>
                </a:solidFill>
              </a:rPr>
              <a:t>NOT NULL</a:t>
            </a:r>
            <a:r>
              <a:rPr lang="en-US" altLang="ko-KR" dirty="0" smtClean="0"/>
              <a:t>;</a:t>
            </a:r>
          </a:p>
          <a:p>
            <a:r>
              <a:rPr lang="en-US" altLang="ko-KR" sz="1800" dirty="0" smtClean="0"/>
              <a:t>--</a:t>
            </a:r>
            <a:r>
              <a:rPr lang="ko-KR" altLang="en-US" sz="1800" dirty="0" smtClean="0"/>
              <a:t>기본의 데이터가 모두 </a:t>
            </a:r>
            <a:r>
              <a:rPr lang="en-US" altLang="ko-KR" sz="1800" dirty="0" smtClean="0"/>
              <a:t>null </a:t>
            </a:r>
            <a:r>
              <a:rPr lang="ko-KR" altLang="en-US" sz="1800" dirty="0" smtClean="0"/>
              <a:t>값을 갖고 있기 때문에 추가 생성되지 않으므로 </a:t>
            </a:r>
            <a:endParaRPr lang="en-US" altLang="ko-KR" sz="1800" dirty="0" smtClean="0"/>
          </a:p>
          <a:p>
            <a:r>
              <a:rPr lang="ko-KR" altLang="en-US" sz="1800" dirty="0" smtClean="0"/>
              <a:t>에러가 나온다</a:t>
            </a:r>
            <a:endParaRPr lang="en-US" altLang="ko-K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테이블수정을 통한 제약조건 선언 값이 제약조건을 지켜야 함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변경 안됨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ALTER TABLE </a:t>
            </a:r>
            <a:r>
              <a:rPr lang="en-US" altLang="ko-KR" dirty="0" smtClean="0"/>
              <a:t>TB_TEST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MODIFY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altLang="ko-KR" dirty="0" smtClean="0"/>
              <a:t>COL_01 VARCHAR2(10);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테이블수정을 통한 제약조건 선언</a:t>
            </a:r>
            <a:r>
              <a:rPr lang="en-US" altLang="ko-KR" dirty="0" smtClean="0"/>
              <a:t>-</a:t>
            </a:r>
            <a:r>
              <a:rPr lang="ko-KR" altLang="en-US" dirty="0" smtClean="0"/>
              <a:t>값이 제약조건을 지켜야 함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ALTER TABLE </a:t>
            </a:r>
            <a:r>
              <a:rPr lang="en-US" altLang="ko-KR" dirty="0" smtClean="0"/>
              <a:t>TB_TEST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MODIFY </a:t>
            </a:r>
          </a:p>
          <a:p>
            <a:r>
              <a:rPr lang="en-US" altLang="ko-KR" dirty="0" smtClean="0"/>
              <a:t>COL_01 VARCHAR2(10) </a:t>
            </a:r>
            <a:r>
              <a:rPr lang="en-US" altLang="ko-KR" dirty="0" smtClean="0">
                <a:solidFill>
                  <a:srgbClr val="FF0000"/>
                </a:solidFill>
              </a:rPr>
              <a:t>NULL</a:t>
            </a:r>
            <a:r>
              <a:rPr lang="en-US" altLang="ko-KR" dirty="0" smtClean="0"/>
              <a:t>;</a:t>
            </a:r>
          </a:p>
          <a:p>
            <a:r>
              <a:rPr lang="en-US" altLang="ko-KR" sz="1800" dirty="0" smtClean="0"/>
              <a:t>--</a:t>
            </a:r>
            <a:r>
              <a:rPr lang="en-US" altLang="ko-KR" dirty="0" smtClean="0"/>
              <a:t>null </a:t>
            </a:r>
            <a:r>
              <a:rPr lang="ko-KR" altLang="en-US" dirty="0" smtClean="0"/>
              <a:t>로 변경된다</a:t>
            </a:r>
            <a:r>
              <a:rPr lang="en-US" altLang="ko-KR" sz="1800" dirty="0" smtClean="0"/>
              <a:t> </a:t>
            </a:r>
          </a:p>
          <a:p>
            <a:endParaRPr lang="en-US" altLang="ko-K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00034" y="1142984"/>
            <a:ext cx="80010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3. </a:t>
            </a:r>
            <a:r>
              <a:rPr lang="ko-KR" altLang="en-US" dirty="0" smtClean="0"/>
              <a:t>접속이름은 원하는 데로 기입하고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 이름은 </a:t>
            </a:r>
            <a:r>
              <a:rPr lang="en-US" altLang="ko-KR" dirty="0" smtClean="0"/>
              <a:t>“system”</a:t>
            </a:r>
            <a:r>
              <a:rPr lang="ko-KR" altLang="en-US" dirty="0" smtClean="0"/>
              <a:t>으로 비밀번호는 처음 </a:t>
            </a:r>
            <a:r>
              <a:rPr lang="en-US" altLang="ko-KR" dirty="0" smtClean="0"/>
              <a:t>SQL Plus</a:t>
            </a:r>
            <a:r>
              <a:rPr lang="ko-KR" altLang="en-US" dirty="0" smtClean="0"/>
              <a:t>를 설정했을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비번을 기입합니다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p:pic>
        <p:nvPicPr>
          <p:cNvPr id="6" name="그림 5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76312" y="2028844"/>
            <a:ext cx="7191375" cy="4114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기본값 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추가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ALTER TABLE </a:t>
            </a:r>
            <a:r>
              <a:rPr lang="en-US" altLang="ko-KR" dirty="0" smtClean="0"/>
              <a:t>TB_TEST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MODIFY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COL_02 VARCHAR2(20) </a:t>
            </a:r>
            <a:r>
              <a:rPr lang="en-US" altLang="ko-KR" dirty="0" smtClean="0">
                <a:solidFill>
                  <a:srgbClr val="FF0000"/>
                </a:solidFill>
              </a:rPr>
              <a:t>DEFAULT 'LOW'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ALTER TABLE </a:t>
            </a:r>
            <a:r>
              <a:rPr lang="en-US" altLang="ko-KR" dirty="0" smtClean="0"/>
              <a:t>TB_TEST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ADD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COL_03 VARCHAR2(20) </a:t>
            </a:r>
            <a:r>
              <a:rPr lang="en-US" altLang="ko-KR" dirty="0" smtClean="0">
                <a:solidFill>
                  <a:srgbClr val="FF0000"/>
                </a:solidFill>
              </a:rPr>
              <a:t>DEFAULT 'TOP'</a:t>
            </a:r>
            <a:r>
              <a:rPr lang="en-US" altLang="ko-KR" dirty="0" smtClean="0"/>
              <a:t>;</a:t>
            </a:r>
          </a:p>
          <a:p>
            <a:endParaRPr lang="en-US" altLang="ko-KR" sz="1800" dirty="0" smtClean="0"/>
          </a:p>
          <a:p>
            <a:r>
              <a:rPr lang="en-US" altLang="ko-KR" dirty="0" smtClean="0"/>
              <a:t>-- </a:t>
            </a:r>
            <a:r>
              <a:rPr lang="ko-KR" altLang="en-US" dirty="0" smtClean="0"/>
              <a:t>실행하면</a:t>
            </a:r>
            <a:r>
              <a:rPr lang="en-US" altLang="ko-KR" dirty="0" smtClean="0"/>
              <a:t>, </a:t>
            </a:r>
            <a:r>
              <a:rPr lang="ko-KR" altLang="en-US" dirty="0" smtClean="0"/>
              <a:t>기존의 값을 수정한 </a:t>
            </a:r>
            <a:r>
              <a:rPr lang="en-US" altLang="ko-KR" dirty="0" smtClean="0"/>
              <a:t>‘LOW’</a:t>
            </a:r>
            <a:r>
              <a:rPr lang="ko-KR" altLang="en-US" dirty="0" smtClean="0"/>
              <a:t>는 값이 들어 가지 않고</a:t>
            </a:r>
            <a:endParaRPr lang="en-US" altLang="ko-KR" dirty="0" smtClean="0"/>
          </a:p>
          <a:p>
            <a:r>
              <a:rPr lang="ko-KR" altLang="en-US" sz="1800" dirty="0" smtClean="0"/>
              <a:t>새롭게 값을 넣은 </a:t>
            </a:r>
            <a:r>
              <a:rPr lang="en-US" altLang="ko-KR" sz="1800" dirty="0" smtClean="0"/>
              <a:t>‘TOP’</a:t>
            </a:r>
            <a:r>
              <a:rPr lang="ko-KR" altLang="en-US" sz="1800" dirty="0" smtClean="0"/>
              <a:t>은 값이 잘 들어 가는 것을 볼 수 있다</a:t>
            </a:r>
            <a:r>
              <a:rPr lang="en-US" altLang="ko-KR" sz="1800" dirty="0" smtClean="0"/>
              <a:t>.</a:t>
            </a:r>
          </a:p>
        </p:txBody>
      </p:sp>
      <p:pic>
        <p:nvPicPr>
          <p:cNvPr id="3" name="그림 2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71850" y="4638693"/>
            <a:ext cx="2400300" cy="136207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4382944" y="5143512"/>
            <a:ext cx="1189188" cy="571504"/>
          </a:xfrm>
          <a:prstGeom prst="rect">
            <a:avLst/>
          </a:prstGeom>
          <a:noFill/>
          <a:ln w="25400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UPDATE</a:t>
            </a:r>
            <a:r>
              <a:rPr lang="en-US" altLang="ko-KR" dirty="0" smtClean="0"/>
              <a:t> TB_TEST SET COL_03 </a:t>
            </a:r>
            <a:r>
              <a:rPr lang="en-US" altLang="ko-KR" dirty="0" smtClean="0">
                <a:solidFill>
                  <a:srgbClr val="FF0000"/>
                </a:solidFill>
              </a:rPr>
              <a:t>= NULL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INSERT INTO </a:t>
            </a:r>
            <a:r>
              <a:rPr lang="en-US" altLang="ko-KR" dirty="0" smtClean="0"/>
              <a:t>TB_TEST (COL_01, COL_02, COL_03)</a:t>
            </a:r>
          </a:p>
          <a:p>
            <a:r>
              <a:rPr lang="en-US" altLang="ko-KR" dirty="0" smtClean="0"/>
              <a:t>VALUES (</a:t>
            </a:r>
            <a:r>
              <a:rPr lang="en-US" altLang="ko-KR" dirty="0" smtClean="0">
                <a:solidFill>
                  <a:srgbClr val="FF0000"/>
                </a:solidFill>
              </a:rPr>
              <a:t>'CCC', '', NULL</a:t>
            </a:r>
            <a:r>
              <a:rPr lang="en-US" altLang="ko-KR" dirty="0" smtClean="0"/>
              <a:t>);</a:t>
            </a:r>
          </a:p>
          <a:p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INSERT INTO </a:t>
            </a:r>
            <a:r>
              <a:rPr lang="en-US" altLang="ko-KR" dirty="0" smtClean="0"/>
              <a:t>TB_TEST (COL_01, COL_02, COL_03)</a:t>
            </a:r>
          </a:p>
          <a:p>
            <a:r>
              <a:rPr lang="en-US" altLang="ko-KR" dirty="0" smtClean="0"/>
              <a:t>VALUES (</a:t>
            </a:r>
            <a:r>
              <a:rPr lang="en-US" altLang="ko-KR" dirty="0" smtClean="0">
                <a:solidFill>
                  <a:srgbClr val="FF0000"/>
                </a:solidFill>
              </a:rPr>
              <a:t>'DDD', 'DDD', ''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FF0000"/>
                </a:solidFill>
              </a:rPr>
              <a:t>INSERT INTO </a:t>
            </a:r>
            <a:r>
              <a:rPr lang="en-US" altLang="ko-KR" dirty="0" smtClean="0"/>
              <a:t>TB_TEST (COL_01, COL_02)</a:t>
            </a:r>
          </a:p>
          <a:p>
            <a:r>
              <a:rPr lang="en-US" altLang="ko-KR" dirty="0" smtClean="0"/>
              <a:t>VALUES (</a:t>
            </a:r>
            <a:r>
              <a:rPr lang="en-US" altLang="ko-KR" dirty="0" smtClean="0">
                <a:solidFill>
                  <a:srgbClr val="FF0000"/>
                </a:solidFill>
              </a:rPr>
              <a:t>'EEE', 'EEE'</a:t>
            </a:r>
            <a:r>
              <a:rPr lang="en-US" altLang="ko-KR" dirty="0" smtClean="0"/>
              <a:t>);</a:t>
            </a:r>
            <a:endParaRPr lang="en-US" altLang="ko-K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445"/>
          <p:cNvSpPr>
            <a:spLocks noChangeArrowheads="1"/>
          </p:cNvSpPr>
          <p:nvPr/>
        </p:nvSpPr>
        <p:spPr bwMode="auto">
          <a:xfrm>
            <a:off x="742181" y="1611210"/>
            <a:ext cx="7200000" cy="4500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 fontAlgn="base" latinLnBrk="1">
              <a:lnSpc>
                <a:spcPct val="120000"/>
              </a:lnSpc>
              <a:spcBef>
                <a:spcPct val="50000"/>
              </a:spcBef>
              <a:buFontTx/>
              <a:buNone/>
            </a:pPr>
            <a:endParaRPr lang="ko-KR" altLang="ko-KR" sz="2000" b="1">
              <a:latin typeface="돋움" pitchFamily="50" charset="-127"/>
              <a:ea typeface="돋움" pitchFamily="50" charset="-127"/>
            </a:endParaRPr>
          </a:p>
        </p:txBody>
      </p:sp>
      <p:sp>
        <p:nvSpPr>
          <p:cNvPr id="9" name="Text Box 446"/>
          <p:cNvSpPr txBox="1">
            <a:spLocks noChangeArrowheads="1"/>
          </p:cNvSpPr>
          <p:nvPr/>
        </p:nvSpPr>
        <p:spPr bwMode="auto">
          <a:xfrm>
            <a:off x="814189" y="1610962"/>
            <a:ext cx="72000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기본 키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(PRIMARY KEY)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= NOT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NULL +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고유키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(UNIQUE KEY)</a:t>
            </a: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유일하게 식별 할 수 있는 정의된 규칙</a:t>
            </a:r>
            <a:endParaRPr lang="en-US" altLang="ko-KR" sz="2000" b="1" dirty="0" smtClean="0">
              <a:solidFill>
                <a:srgbClr val="FF000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- NULL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값과 중복된 값 불가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,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테이블당 하나의 기본 키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-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최대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32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개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컬럼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까지만 지정 가능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-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컬럼별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선언과 테이블 수준 선언 동시 사용 불가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endParaRPr lang="en-US" altLang="ko-KR" sz="2000" b="1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342900" indent="-342900">
              <a:buFont typeface="Wingdings" pitchFamily="2" charset="2"/>
              <a:buChar char="ü"/>
            </a:pP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고유키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(</a:t>
            </a:r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UNIQUE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KEY)</a:t>
            </a:r>
            <a:endParaRPr lang="en-US" altLang="ko-KR" sz="2000" b="1" dirty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  </a:t>
            </a:r>
            <a:r>
              <a:rPr lang="en-US" altLang="ko-KR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NULL </a:t>
            </a:r>
            <a:r>
              <a:rPr lang="ko-KR" altLang="en-US" sz="2000" b="1" dirty="0" smtClean="0">
                <a:solidFill>
                  <a:srgbClr val="FF0000"/>
                </a:solidFill>
                <a:latin typeface="돋움체" pitchFamily="49" charset="-127"/>
                <a:ea typeface="돋움체" pitchFamily="49" charset="-127"/>
              </a:rPr>
              <a:t>값을 제외한 유일하게 식별 할 수 있는 규칙</a:t>
            </a:r>
            <a:endParaRPr lang="en-US" altLang="ko-KR" sz="2000" b="1" dirty="0" smtClean="0">
              <a:solidFill>
                <a:srgbClr val="0070C0"/>
              </a:solidFill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-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여러 개의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컬럼으로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구성된 경우 전부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NULL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값 만 가능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-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고유키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컬럼에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NOT NULL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제약 조건을 선언하면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기본 키처럼 사용 가능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-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최대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32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개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컬럼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까지만 지정 가능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- </a:t>
            </a:r>
            <a:r>
              <a:rPr lang="ko-KR" altLang="en-US" sz="2000" b="1" dirty="0" err="1" smtClean="0">
                <a:latin typeface="돋움체" pitchFamily="49" charset="-127"/>
                <a:ea typeface="돋움체" pitchFamily="49" charset="-127"/>
              </a:rPr>
              <a:t>컬럼별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 선언과 테이블 수준 선언 동시 사용 불가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  <a:p>
            <a:pPr marL="0" indent="0"/>
            <a:r>
              <a:rPr lang="en-US" altLang="ko-KR" sz="2000" b="1" dirty="0">
                <a:latin typeface="돋움체" pitchFamily="49" charset="-127"/>
                <a:ea typeface="돋움체" pitchFamily="49" charset="-127"/>
              </a:rPr>
              <a:t> </a:t>
            </a:r>
            <a:r>
              <a:rPr lang="en-US" altLang="ko-KR" sz="2000" b="1" dirty="0" smtClean="0">
                <a:latin typeface="돋움체" pitchFamily="49" charset="-127"/>
                <a:ea typeface="돋움체" pitchFamily="49" charset="-127"/>
              </a:rPr>
              <a:t>  - </a:t>
            </a:r>
            <a:r>
              <a:rPr lang="ko-KR" altLang="en-US" sz="2000" b="1" dirty="0" smtClean="0">
                <a:latin typeface="돋움체" pitchFamily="49" charset="-127"/>
                <a:ea typeface="돋움체" pitchFamily="49" charset="-127"/>
              </a:rPr>
              <a:t>테이블당 여러 개의 고유키 지정 가능</a:t>
            </a:r>
            <a:endParaRPr lang="en-US" altLang="ko-KR" sz="2000" b="1" dirty="0" smtClean="0">
              <a:latin typeface="돋움체" pitchFamily="49" charset="-127"/>
              <a:ea typeface="돋움체" pitchFamily="49" charset="-127"/>
            </a:endParaRPr>
          </a:p>
        </p:txBody>
      </p:sp>
      <p:sp>
        <p:nvSpPr>
          <p:cNvPr id="10" name="Rectangle 444"/>
          <p:cNvSpPr>
            <a:spLocks noChangeArrowheads="1"/>
          </p:cNvSpPr>
          <p:nvPr/>
        </p:nvSpPr>
        <p:spPr bwMode="auto">
          <a:xfrm>
            <a:off x="238125" y="746791"/>
            <a:ext cx="8667750" cy="847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accent2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5573" tIns="47787" rIns="95573" bIns="47787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ko-KR" sz="2800" b="1" smtClean="0">
                <a:latin typeface="굴림" charset="-127"/>
                <a:ea typeface="굴림" charset="-127"/>
              </a:rPr>
              <a:t>5.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개체</a:t>
            </a:r>
            <a:r>
              <a:rPr lang="en-US" altLang="ko-KR" sz="2800" b="1" smtClean="0">
                <a:latin typeface="굴림" charset="-127"/>
                <a:ea typeface="굴림" charset="-127"/>
              </a:rPr>
              <a:t> </a:t>
            </a:r>
            <a:r>
              <a:rPr lang="ko-KR" altLang="en-US" sz="2800" b="1" smtClean="0">
                <a:latin typeface="굴림" charset="-127"/>
                <a:ea typeface="굴림" charset="-127"/>
              </a:rPr>
              <a:t>무결성</a:t>
            </a:r>
            <a:endParaRPr lang="ko-KR" altLang="en-US" sz="2800" b="1" dirty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테이블 생성시 </a:t>
            </a:r>
            <a:r>
              <a:rPr lang="en-US" altLang="ko-KR" dirty="0" smtClean="0"/>
              <a:t>- </a:t>
            </a:r>
            <a:r>
              <a:rPr lang="ko-KR" altLang="en-US" dirty="0" smtClean="0"/>
              <a:t>기본 키 선언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DROP TABLE </a:t>
            </a:r>
            <a:r>
              <a:rPr lang="en-US" altLang="ko-KR" dirty="0" smtClean="0"/>
              <a:t>TEST_01;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수준의 선언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잘못된 예 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 TABLE </a:t>
            </a:r>
            <a:r>
              <a:rPr lang="en-US" altLang="ko-KR" dirty="0" smtClean="0"/>
              <a:t>TEST_01 (</a:t>
            </a:r>
          </a:p>
          <a:p>
            <a:r>
              <a:rPr lang="en-US" altLang="ko-KR" dirty="0" smtClean="0"/>
              <a:t>  KEY_01 VARCHAR2(10) </a:t>
            </a:r>
            <a:r>
              <a:rPr lang="en-US" altLang="ko-KR" dirty="0" smtClean="0">
                <a:solidFill>
                  <a:srgbClr val="FF0000"/>
                </a:solidFill>
              </a:rPr>
              <a:t>CONSTRAINT PK_TEST_01 PRIMARY KEY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  KEY_02 VARCHAR2(10) </a:t>
            </a:r>
            <a:r>
              <a:rPr lang="en-US" altLang="ko-KR" dirty="0" smtClean="0">
                <a:solidFill>
                  <a:srgbClr val="FF0000"/>
                </a:solidFill>
              </a:rPr>
              <a:t>CONSTRAINT PK_TEST_01 PRIMARY KEY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  COL_01 VARCHAR2(100),</a:t>
            </a:r>
          </a:p>
          <a:p>
            <a:r>
              <a:rPr lang="en-US" altLang="ko-KR" dirty="0" smtClean="0"/>
              <a:t>  COL_02 VARCHAR2(100)</a:t>
            </a:r>
          </a:p>
          <a:p>
            <a:r>
              <a:rPr lang="en-US" altLang="ko-KR" dirty="0" smtClean="0"/>
              <a:t>);</a:t>
            </a:r>
          </a:p>
          <a:p>
            <a:endParaRPr lang="en-US" altLang="ko-KR" sz="1800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동시에 </a:t>
            </a:r>
            <a:r>
              <a:rPr lang="en-US" altLang="ko-KR" dirty="0" smtClean="0"/>
              <a:t>PRIMARY KEY </a:t>
            </a:r>
            <a:r>
              <a:rPr lang="ko-KR" altLang="en-US" dirty="0" smtClean="0"/>
              <a:t>선언은 불가능하다</a:t>
            </a:r>
            <a:endParaRPr lang="en-US" altLang="ko-K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수준의 선언 </a:t>
            </a:r>
            <a:r>
              <a:rPr lang="en-US" altLang="ko-KR" dirty="0" smtClean="0"/>
              <a:t>- </a:t>
            </a:r>
            <a:r>
              <a:rPr lang="ko-KR" altLang="en-US" dirty="0" smtClean="0"/>
              <a:t>정상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 TABLE </a:t>
            </a:r>
            <a:r>
              <a:rPr lang="en-US" altLang="ko-KR" dirty="0" smtClean="0"/>
              <a:t>TEST_01 (</a:t>
            </a:r>
          </a:p>
          <a:p>
            <a:r>
              <a:rPr lang="en-US" altLang="ko-KR" dirty="0" smtClean="0"/>
              <a:t>  KEY_01 VARCHAR2(10) </a:t>
            </a:r>
            <a:r>
              <a:rPr lang="en-US" altLang="ko-KR" dirty="0" smtClean="0">
                <a:solidFill>
                  <a:srgbClr val="FF0000"/>
                </a:solidFill>
              </a:rPr>
              <a:t>CONSTRAINT PK_TEST_01 PRIMARY KEY USING INDEX TABLESPACE USERS</a:t>
            </a:r>
            <a:r>
              <a:rPr lang="en-US" altLang="ko-KR" dirty="0" smtClean="0"/>
              <a:t>,</a:t>
            </a:r>
          </a:p>
          <a:p>
            <a:r>
              <a:rPr lang="en-US" altLang="ko-KR" dirty="0" smtClean="0"/>
              <a:t>  KEY_02 VARCHAR2(10),</a:t>
            </a:r>
          </a:p>
          <a:p>
            <a:r>
              <a:rPr lang="en-US" altLang="ko-KR" dirty="0" smtClean="0"/>
              <a:t>  COL_01 VARCHAR2(100),</a:t>
            </a:r>
          </a:p>
          <a:p>
            <a:r>
              <a:rPr lang="en-US" altLang="ko-KR" dirty="0" smtClean="0"/>
              <a:t>  COL_02 VARCHAR2(100)</a:t>
            </a:r>
          </a:p>
          <a:p>
            <a:r>
              <a:rPr lang="en-US" altLang="ko-KR" dirty="0" smtClean="0"/>
              <a:t>);</a:t>
            </a:r>
            <a:endParaRPr lang="en-US" altLang="ko-K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테이블 수준의 선언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DROP TABLE </a:t>
            </a:r>
            <a:r>
              <a:rPr lang="en-US" altLang="ko-KR" dirty="0" smtClean="0"/>
              <a:t>TEST_01;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</a:t>
            </a:r>
            <a:r>
              <a:rPr lang="en-US" altLang="ko-KR" dirty="0" smtClean="0"/>
              <a:t> TABLE TEST_01 (</a:t>
            </a:r>
          </a:p>
          <a:p>
            <a:r>
              <a:rPr lang="en-US" altLang="ko-KR" dirty="0" smtClean="0"/>
              <a:t>  </a:t>
            </a:r>
            <a:r>
              <a:rPr lang="en-US" altLang="ko-KR" dirty="0" smtClean="0">
                <a:solidFill>
                  <a:srgbClr val="FF0000"/>
                </a:solidFill>
              </a:rPr>
              <a:t>KEY_01 </a:t>
            </a:r>
            <a:r>
              <a:rPr lang="en-US" altLang="ko-KR" dirty="0" smtClean="0"/>
              <a:t>VARCHAR2(10),</a:t>
            </a:r>
          </a:p>
          <a:p>
            <a:r>
              <a:rPr lang="en-US" altLang="ko-KR" dirty="0" smtClean="0"/>
              <a:t>  </a:t>
            </a:r>
            <a:r>
              <a:rPr lang="en-US" altLang="ko-KR" dirty="0" smtClean="0">
                <a:solidFill>
                  <a:srgbClr val="FF0000"/>
                </a:solidFill>
              </a:rPr>
              <a:t>KEY_02</a:t>
            </a:r>
            <a:r>
              <a:rPr lang="en-US" altLang="ko-KR" dirty="0" smtClean="0"/>
              <a:t> VARCHAR2(10),</a:t>
            </a:r>
          </a:p>
          <a:p>
            <a:r>
              <a:rPr lang="en-US" altLang="ko-KR" dirty="0" smtClean="0"/>
              <a:t>  COL_01 VARCHAR2(100),</a:t>
            </a:r>
          </a:p>
          <a:p>
            <a:r>
              <a:rPr lang="en-US" altLang="ko-KR" dirty="0" smtClean="0"/>
              <a:t>  COL_02 VARCHAR2(100),</a:t>
            </a:r>
          </a:p>
          <a:p>
            <a:r>
              <a:rPr lang="en-US" altLang="ko-KR" dirty="0" smtClean="0"/>
              <a:t>  </a:t>
            </a:r>
            <a:r>
              <a:rPr lang="en-US" altLang="ko-KR" dirty="0" smtClean="0">
                <a:solidFill>
                  <a:srgbClr val="FF0000"/>
                </a:solidFill>
              </a:rPr>
              <a:t>CONSTRAINT PK_TEST_01 PRIMARY KEY (KEY_01, KEY_02) USING INDEX TABLESPACE USERS</a:t>
            </a:r>
          </a:p>
          <a:p>
            <a:r>
              <a:rPr lang="en-US" altLang="ko-KR" dirty="0" smtClean="0"/>
              <a:t>);</a:t>
            </a:r>
          </a:p>
          <a:p>
            <a:endParaRPr lang="en-US" altLang="ko-KR" sz="1800" dirty="0" smtClean="0"/>
          </a:p>
          <a:p>
            <a:r>
              <a:rPr lang="en-US" altLang="ko-KR" dirty="0" smtClean="0"/>
              <a:t>-- </a:t>
            </a:r>
            <a:r>
              <a:rPr lang="ko-KR" altLang="en-US" dirty="0" err="1" smtClean="0"/>
              <a:t>복합키를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PRIMARY KEY </a:t>
            </a:r>
            <a:r>
              <a:rPr lang="ko-KR" altLang="en-US" dirty="0" smtClean="0"/>
              <a:t>로 선언할 시</a:t>
            </a:r>
            <a:endParaRPr lang="en-US" altLang="ko-K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기존의 테이블에 기본 키 선언</a:t>
            </a:r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테이블 삭제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DROP TABLE </a:t>
            </a:r>
            <a:r>
              <a:rPr lang="en-US" altLang="ko-KR" dirty="0" smtClean="0"/>
              <a:t>TEST_01;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테이블생성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CREATE TABLE </a:t>
            </a:r>
            <a:r>
              <a:rPr lang="en-US" altLang="ko-KR" dirty="0" smtClean="0"/>
              <a:t>TEST_01 (</a:t>
            </a:r>
          </a:p>
          <a:p>
            <a:r>
              <a:rPr lang="en-US" altLang="ko-KR" dirty="0" smtClean="0"/>
              <a:t>  KEY_01 VARCHAR2(10),</a:t>
            </a:r>
          </a:p>
          <a:p>
            <a:r>
              <a:rPr lang="en-US" altLang="ko-KR" dirty="0" smtClean="0"/>
              <a:t>  KEY_02 VARCHAR2(10),</a:t>
            </a:r>
          </a:p>
          <a:p>
            <a:r>
              <a:rPr lang="en-US" altLang="ko-KR" dirty="0" smtClean="0"/>
              <a:t>  COL_01 VARCHAR2(100),</a:t>
            </a:r>
          </a:p>
          <a:p>
            <a:r>
              <a:rPr lang="en-US" altLang="ko-KR" dirty="0" smtClean="0"/>
              <a:t>  COL_02 VARCHAR2(100)</a:t>
            </a:r>
          </a:p>
          <a:p>
            <a:r>
              <a:rPr lang="en-US" altLang="ko-KR" dirty="0" smtClean="0"/>
              <a:t>);</a:t>
            </a:r>
            <a:endParaRPr lang="en-US" altLang="ko-K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 </a:t>
            </a:r>
            <a:r>
              <a:rPr lang="ko-KR" altLang="en-US" dirty="0" smtClean="0"/>
              <a:t>기본 키 선언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테이블별</a:t>
            </a:r>
            <a:endParaRPr lang="ko-KR" altLang="en-US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ALTER TABLE </a:t>
            </a:r>
            <a:r>
              <a:rPr lang="en-US" altLang="ko-KR" dirty="0" smtClean="0"/>
              <a:t>TEST_01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ADD CONSTRAINT PK_TEST_01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PRIMARY KEY (KEY_01, KEY_02) USING INDEX TABLESPACE USERS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기본 키 삭제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ALTER TABLE </a:t>
            </a:r>
            <a:r>
              <a:rPr lang="en-US" altLang="ko-KR" dirty="0" smtClean="0"/>
              <a:t>TEST_01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DROP CONSTRAINT PK_TEST_01</a:t>
            </a:r>
            <a:r>
              <a:rPr lang="en-US" altLang="ko-KR" dirty="0" smtClean="0"/>
              <a:t>;</a:t>
            </a:r>
          </a:p>
          <a:p>
            <a:endParaRPr lang="en-US" altLang="ko-KR" sz="1800" dirty="0" smtClean="0"/>
          </a:p>
          <a:p>
            <a:endParaRPr lang="en-US" altLang="ko-KR" dirty="0" smtClean="0"/>
          </a:p>
          <a:p>
            <a:endParaRPr lang="en-US" altLang="ko-KR" sz="1800" dirty="0" smtClean="0"/>
          </a:p>
          <a:p>
            <a:endParaRPr lang="en-US" altLang="ko-KR" dirty="0" smtClean="0"/>
          </a:p>
          <a:p>
            <a:endParaRPr lang="en-US" altLang="ko-KR" sz="1800" dirty="0" smtClean="0"/>
          </a:p>
          <a:p>
            <a:r>
              <a:rPr lang="en-US" altLang="ko-KR" dirty="0" smtClean="0"/>
              <a:t>-- </a:t>
            </a:r>
            <a:r>
              <a:rPr lang="ko-KR" altLang="en-US" dirty="0" smtClean="0"/>
              <a:t>다음과 같이 기입하면 </a:t>
            </a:r>
            <a:r>
              <a:rPr lang="en-US" altLang="ko-KR" dirty="0" smtClean="0"/>
              <a:t>Primary key</a:t>
            </a:r>
            <a:r>
              <a:rPr lang="ko-KR" altLang="en-US" dirty="0" smtClean="0"/>
              <a:t>를 확인할 수 있습니다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select * from </a:t>
            </a:r>
            <a:r>
              <a:rPr lang="en-US" altLang="ko-KR" dirty="0" err="1" smtClean="0"/>
              <a:t>user_constraints</a:t>
            </a:r>
            <a:r>
              <a:rPr lang="en-US" altLang="ko-KR" dirty="0" smtClean="0"/>
              <a:t> where </a:t>
            </a:r>
            <a:r>
              <a:rPr lang="en-US" altLang="ko-KR" dirty="0" err="1" smtClean="0"/>
              <a:t>table_name</a:t>
            </a:r>
            <a:r>
              <a:rPr lang="en-US" altLang="ko-KR" dirty="0" smtClean="0"/>
              <a:t> = 'TEST_01' and </a:t>
            </a:r>
            <a:r>
              <a:rPr lang="en-US" altLang="ko-KR" dirty="0" err="1" smtClean="0"/>
              <a:t>constraint_type</a:t>
            </a:r>
            <a:r>
              <a:rPr lang="en-US" altLang="ko-KR" dirty="0" smtClean="0"/>
              <a:t> = 'P';</a:t>
            </a:r>
            <a:endParaRPr lang="en-US" altLang="ko-K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INTO </a:t>
            </a:r>
            <a:r>
              <a:rPr lang="en-US" altLang="ko-KR" dirty="0" smtClean="0"/>
              <a:t>TEST_01 (KEY_01, KEY_02, COL_01, COL_02)</a:t>
            </a:r>
          </a:p>
          <a:p>
            <a:r>
              <a:rPr lang="en-US" altLang="ko-KR" dirty="0" smtClean="0"/>
              <a:t>VALUES (</a:t>
            </a:r>
            <a:r>
              <a:rPr lang="en-US" altLang="ko-KR" dirty="0" smtClean="0">
                <a:solidFill>
                  <a:srgbClr val="FF0000"/>
                </a:solidFill>
              </a:rPr>
              <a:t>'AAA', '001', 'A', 'B'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INTO </a:t>
            </a:r>
            <a:r>
              <a:rPr lang="en-US" altLang="ko-KR" dirty="0" smtClean="0"/>
              <a:t>TEST_01 (KEY_01, KEY_02, COL_01, COL_02)</a:t>
            </a:r>
          </a:p>
          <a:p>
            <a:r>
              <a:rPr lang="en-US" altLang="ko-KR" dirty="0" smtClean="0"/>
              <a:t>VALUES (</a:t>
            </a:r>
            <a:r>
              <a:rPr lang="en-US" altLang="ko-KR" dirty="0" smtClean="0">
                <a:solidFill>
                  <a:srgbClr val="FF0000"/>
                </a:solidFill>
              </a:rPr>
              <a:t>'AAA', '002', 'A', 'B'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INTO </a:t>
            </a:r>
            <a:r>
              <a:rPr lang="en-US" altLang="ko-KR" dirty="0" smtClean="0"/>
              <a:t>TEST_01 (KEY_01, KEY_02, COL_01, COL_02)</a:t>
            </a:r>
          </a:p>
          <a:p>
            <a:r>
              <a:rPr lang="en-US" altLang="ko-KR" dirty="0" smtClean="0"/>
              <a:t>VALUES (</a:t>
            </a:r>
            <a:r>
              <a:rPr lang="en-US" altLang="ko-KR" dirty="0" smtClean="0">
                <a:solidFill>
                  <a:srgbClr val="FF0000"/>
                </a:solidFill>
              </a:rPr>
              <a:t>'AAA', '', 'A', 'B'</a:t>
            </a:r>
            <a:r>
              <a:rPr lang="en-US" altLang="ko-KR" dirty="0" smtClean="0"/>
              <a:t>);	-- </a:t>
            </a:r>
            <a:r>
              <a:rPr lang="ko-KR" altLang="en-US" dirty="0" smtClean="0"/>
              <a:t>에러 발생 </a:t>
            </a:r>
            <a:r>
              <a:rPr lang="en-US" altLang="ko-KR" dirty="0" smtClean="0"/>
              <a:t>Primary Key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이 안됨</a:t>
            </a:r>
            <a:r>
              <a:rPr lang="en-US" altLang="ko-KR" dirty="0" smtClean="0"/>
              <a:t> 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INTO </a:t>
            </a:r>
            <a:r>
              <a:rPr lang="en-US" altLang="ko-KR" dirty="0" smtClean="0"/>
              <a:t>TEST_01 (KEY_01, KEY_02, COL_01, COL_02)</a:t>
            </a:r>
          </a:p>
          <a:p>
            <a:r>
              <a:rPr lang="en-US" altLang="ko-KR" dirty="0" smtClean="0"/>
              <a:t>VALUES (</a:t>
            </a:r>
            <a:r>
              <a:rPr lang="en-US" altLang="ko-KR" dirty="0" smtClean="0">
                <a:solidFill>
                  <a:srgbClr val="FF0000"/>
                </a:solidFill>
              </a:rPr>
              <a:t>'BBB', '001', 'A', 'B'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INTO </a:t>
            </a:r>
            <a:r>
              <a:rPr lang="en-US" altLang="ko-KR" dirty="0" smtClean="0"/>
              <a:t>TEST_01 (KEY_01, KEY_02, COL_01, COL_02)</a:t>
            </a:r>
          </a:p>
          <a:p>
            <a:r>
              <a:rPr lang="en-US" altLang="ko-KR" dirty="0" smtClean="0"/>
              <a:t>VALUES (</a:t>
            </a:r>
            <a:r>
              <a:rPr lang="en-US" altLang="ko-KR" dirty="0" smtClean="0">
                <a:solidFill>
                  <a:srgbClr val="FF0000"/>
                </a:solidFill>
              </a:rPr>
              <a:t>'BBB', '002', 'A', 'B'</a:t>
            </a:r>
            <a:r>
              <a:rPr lang="en-US" altLang="ko-KR" dirty="0" smtClean="0"/>
              <a:t>);</a:t>
            </a:r>
          </a:p>
          <a:p>
            <a:endParaRPr lang="en-US" altLang="ko-KR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INSERT INTO </a:t>
            </a:r>
            <a:r>
              <a:rPr lang="en-US" altLang="ko-KR" dirty="0" smtClean="0"/>
              <a:t>TEST_01 (KEY_01, KEY_02, COL_01, COL_02)</a:t>
            </a:r>
          </a:p>
          <a:p>
            <a:r>
              <a:rPr lang="en-US" altLang="ko-KR" dirty="0" smtClean="0"/>
              <a:t>VALUES (</a:t>
            </a:r>
            <a:r>
              <a:rPr lang="en-US" altLang="ko-KR" dirty="0" smtClean="0">
                <a:solidFill>
                  <a:srgbClr val="FF0000"/>
                </a:solidFill>
              </a:rPr>
              <a:t>'BBB', '', 'A', 'B'</a:t>
            </a:r>
            <a:r>
              <a:rPr lang="en-US" altLang="ko-KR" dirty="0" smtClean="0"/>
              <a:t>);		 -- </a:t>
            </a:r>
            <a:r>
              <a:rPr lang="ko-KR" altLang="en-US" dirty="0" smtClean="0"/>
              <a:t>에러 발생 </a:t>
            </a:r>
            <a:r>
              <a:rPr lang="en-US" altLang="ko-KR" dirty="0" smtClean="0"/>
              <a:t>Primary Key</a:t>
            </a:r>
            <a:r>
              <a:rPr lang="ko-KR" altLang="en-US" dirty="0" smtClean="0"/>
              <a:t>는 </a:t>
            </a:r>
            <a:r>
              <a:rPr lang="en-US" altLang="ko-KR" dirty="0" smtClean="0"/>
              <a:t>null</a:t>
            </a:r>
            <a:r>
              <a:rPr lang="ko-KR" altLang="en-US" dirty="0" smtClean="0"/>
              <a:t>이 안됨</a:t>
            </a:r>
            <a:endParaRPr lang="en-US" altLang="ko-K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1"/>
          <p:cNvSpPr>
            <a:spLocks noGrp="1"/>
          </p:cNvSpPr>
          <p:nvPr/>
        </p:nvSpPr>
        <p:spPr>
          <a:xfrm>
            <a:off x="371460" y="380201"/>
            <a:ext cx="8401080" cy="6097599"/>
          </a:xfrm>
          <a:prstGeom prst="rect">
            <a:avLst/>
          </a:prstGeom>
        </p:spPr>
        <p:txBody>
          <a:bodyPr vert="horz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기본 키 선언</a:t>
            </a:r>
            <a:r>
              <a:rPr lang="en-US" altLang="ko-KR" dirty="0" smtClean="0"/>
              <a:t>-</a:t>
            </a:r>
            <a:r>
              <a:rPr lang="ko-KR" altLang="en-US" dirty="0" err="1" smtClean="0"/>
              <a:t>컬럼별</a:t>
            </a:r>
            <a:endParaRPr lang="ko-KR" altLang="en-US" dirty="0" smtClean="0"/>
          </a:p>
          <a:p>
            <a:r>
              <a:rPr lang="en-US" altLang="ko-KR" dirty="0" smtClean="0">
                <a:solidFill>
                  <a:srgbClr val="0000FF"/>
                </a:solidFill>
              </a:rPr>
              <a:t>ALTER TABLE </a:t>
            </a:r>
            <a:r>
              <a:rPr lang="en-US" altLang="ko-KR" dirty="0" smtClean="0"/>
              <a:t>TEST_01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MODIFY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KEY_01 VARCHAR2(10)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CONSTRAINT PK_TEST_01 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PRIMARY KEY USING INDEX TABLESPACE USERS</a:t>
            </a:r>
            <a:r>
              <a:rPr lang="en-US" altLang="ko-KR" dirty="0" smtClean="0"/>
              <a:t>;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--</a:t>
            </a:r>
            <a:r>
              <a:rPr lang="ko-KR" altLang="en-US" dirty="0" smtClean="0"/>
              <a:t>또 다른 기본 키 삭제 방법</a:t>
            </a:r>
          </a:p>
          <a:p>
            <a:r>
              <a:rPr lang="en-US" altLang="ko-KR" dirty="0" smtClean="0">
                <a:solidFill>
                  <a:srgbClr val="0000FF"/>
                </a:solidFill>
              </a:rPr>
              <a:t>ALTER TABLE </a:t>
            </a:r>
            <a:r>
              <a:rPr lang="en-US" altLang="ko-KR" dirty="0" smtClean="0"/>
              <a:t>TEST_01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DROP</a:t>
            </a:r>
            <a:r>
              <a:rPr lang="en-US" altLang="ko-KR" dirty="0" smtClean="0"/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PRIMARY KEY</a:t>
            </a:r>
            <a:r>
              <a:rPr lang="en-US" altLang="ko-KR" dirty="0" smtClean="0"/>
              <a:t>;</a:t>
            </a:r>
            <a:endParaRPr lang="en-US" altLang="ko-KR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6312</TotalTime>
  <Words>7022</Words>
  <Application>Microsoft Office PowerPoint</Application>
  <PresentationFormat>화면 슬라이드 쇼(4:3)</PresentationFormat>
  <Paragraphs>1922</Paragraphs>
  <Slides>177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177</vt:i4>
      </vt:variant>
    </vt:vector>
  </HeadingPairs>
  <TitlesOfParts>
    <vt:vector size="178" baseType="lpstr">
      <vt:lpstr>광장</vt:lpstr>
      <vt:lpstr>INDEX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dbs</dc:creator>
  <cp:lastModifiedBy>dbs1012</cp:lastModifiedBy>
  <cp:revision>142</cp:revision>
  <dcterms:created xsi:type="dcterms:W3CDTF">2015-05-26T03:02:29Z</dcterms:created>
  <dcterms:modified xsi:type="dcterms:W3CDTF">2017-04-25T01:15:15Z</dcterms:modified>
</cp:coreProperties>
</file>