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9" r:id="rId69"/>
    <p:sldId id="330" r:id="rId70"/>
    <p:sldId id="325" r:id="rId71"/>
    <p:sldId id="326" r:id="rId72"/>
    <p:sldId id="327" r:id="rId73"/>
    <p:sldId id="328" r:id="rId74"/>
    <p:sldId id="332" r:id="rId75"/>
    <p:sldId id="331" r:id="rId76"/>
    <p:sldId id="333" r:id="rId77"/>
    <p:sldId id="334" r:id="rId78"/>
    <p:sldId id="335" r:id="rId79"/>
    <p:sldId id="336" r:id="rId8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사용자 관리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보안 관리</a:t>
            </a:r>
          </a:p>
          <a:p>
            <a:pPr latinLnBrk="0">
              <a:buNone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이제 적용을 클릭하여 생성합니다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1662133"/>
            <a:ext cx="60579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정상적으로 생성된 것을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1643050"/>
            <a:ext cx="2257432" cy="4903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8. </a:t>
            </a:r>
            <a:r>
              <a:rPr lang="ko-KR" altLang="en-US" dirty="0" smtClean="0"/>
              <a:t>만약 수정을 원하면 </a:t>
            </a:r>
            <a:r>
              <a:rPr lang="en-US" altLang="ko-KR" dirty="0" smtClean="0"/>
              <a:t>TEST1</a:t>
            </a:r>
            <a:r>
              <a:rPr lang="ko-KR" altLang="en-US" dirty="0" smtClean="0"/>
              <a:t>을 오른쪽 클릭으로 편집을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6575" y="1714488"/>
            <a:ext cx="29908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9. </a:t>
            </a:r>
            <a:r>
              <a:rPr lang="ko-KR" altLang="en-US" dirty="0" smtClean="0"/>
              <a:t>여기서 기본 테이블 스페이스를 </a:t>
            </a:r>
            <a:r>
              <a:rPr lang="en-US" altLang="ko-KR" dirty="0" smtClean="0"/>
              <a:t>USERS</a:t>
            </a:r>
            <a:r>
              <a:rPr lang="ko-KR" altLang="en-US" dirty="0" smtClean="0"/>
              <a:t>로 바꿔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1724046"/>
            <a:ext cx="60579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10. </a:t>
            </a:r>
            <a:r>
              <a:rPr lang="ko-KR" altLang="en-US" dirty="0" smtClean="0"/>
              <a:t>정상 수정이 되면 다음과 같은 창이 나옵니다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1662133"/>
            <a:ext cx="60579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11. </a:t>
            </a:r>
            <a:r>
              <a:rPr lang="ko-KR" altLang="en-US" dirty="0" smtClean="0"/>
              <a:t>삭제는 </a:t>
            </a:r>
            <a:r>
              <a:rPr lang="en-US" altLang="ko-KR" dirty="0" smtClean="0"/>
              <a:t>TEST1</a:t>
            </a:r>
            <a:r>
              <a:rPr lang="ko-KR" altLang="en-US" dirty="0" smtClean="0"/>
              <a:t>의 오른쪽 클릭으로 사용자 삭제를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758" y="2500306"/>
            <a:ext cx="3162300" cy="2628900"/>
          </a:xfrm>
          <a:prstGeom prst="rect">
            <a:avLst/>
          </a:prstGeom>
        </p:spPr>
      </p:pic>
      <p:pic>
        <p:nvPicPr>
          <p:cNvPr id="5" name="그림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2214554"/>
            <a:ext cx="40100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사용자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사용자 생성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CREATE USER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ko-KR" altLang="en-US" b="1" smtClean="0">
                <a:latin typeface="돋움체" pitchFamily="49" charset="-127"/>
                <a:ea typeface="돋움체" pitchFamily="49" charset="-127"/>
              </a:rPr>
              <a:t>명</a:t>
            </a:r>
            <a:endParaRPr lang="en-US" altLang="ko-KR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IDENTIFIED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BY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smtClean="0">
                <a:solidFill>
                  <a:srgbClr val="FF0000"/>
                </a:solidFill>
                <a:latin typeface="+mj-lt"/>
                <a:ea typeface="돋움체" pitchFamily="49" charset="-127"/>
              </a:rPr>
              <a:t>“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]&lt;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password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&gt;[</a:t>
            </a:r>
            <a:r>
              <a:rPr lang="en-US" altLang="ko-KR" sz="2000" b="1" smtClean="0">
                <a:solidFill>
                  <a:srgbClr val="FF0000"/>
                </a:solidFill>
                <a:latin typeface="+mj-lt"/>
                <a:ea typeface="돋움체" pitchFamily="49" charset="-127"/>
              </a:rPr>
              <a:t>“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DEFAULT TABLESPACE &lt;tablespace_name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TEMPORARY TABLESPACE &lt;temporary_tablespace_name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[QUOTA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&lt;quota_amount&gt; ON &lt;tablespace_name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&gt;][…]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PROFILE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&lt;profile_name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PASSWORD EXPIRE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ACCOUNT &lt;LOCK | UNLOCK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주요 옵션 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PROFILE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데이터베이스 리소스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(Resouurce)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제한 모임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문을 이용한 사용자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사용자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단순 비밀번호 사용자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sa123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--HR </a:t>
            </a:r>
            <a:r>
              <a:rPr lang="ko-KR" altLang="en-US" dirty="0" smtClean="0"/>
              <a:t>계정으로 생성했을 시에는 권한 부족의 에러가 나올 수 있다</a:t>
            </a:r>
            <a:endParaRPr lang="en-US" altLang="ko-KR" dirty="0" smtClean="0"/>
          </a:p>
          <a:p>
            <a:r>
              <a:rPr lang="en-US" altLang="ko-KR" dirty="0" smtClean="0"/>
              <a:t>	--system </a:t>
            </a:r>
            <a:r>
              <a:rPr lang="ko-KR" altLang="en-US" dirty="0" smtClean="0"/>
              <a:t>계정은 문제 없음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복잡한 비밀번호 사용자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sA123!</a:t>
            </a:r>
            <a:r>
              <a:rPr lang="en-US" altLang="ko-KR" dirty="0" smtClean="0"/>
              <a:t>; 	-- </a:t>
            </a:r>
            <a:r>
              <a:rPr lang="ko-KR" altLang="en-US" dirty="0" smtClean="0"/>
              <a:t>특수 문자를 사용하면 에러가 나온다</a:t>
            </a:r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"sA123!"</a:t>
            </a:r>
            <a:r>
              <a:rPr lang="en-US" altLang="ko-KR" dirty="0" smtClean="0"/>
              <a:t>;	-- </a:t>
            </a:r>
            <a:r>
              <a:rPr lang="ko-KR" altLang="en-US" dirty="0" smtClean="0"/>
              <a:t>따옴표로 묶어 주면 사용이 가능하다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/>
              <a:t>TEST1;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테이블 스페이스 지정하기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sa123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DEFAULT TABLESPACE </a:t>
            </a:r>
            <a:r>
              <a:rPr lang="en-US" altLang="ko-KR" dirty="0" smtClean="0">
                <a:solidFill>
                  <a:srgbClr val="FF0000"/>
                </a:solidFill>
              </a:rPr>
              <a:t>USERS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테이블 생성시에 테이블 스페이스를 지정하지 않았을 경우</a:t>
            </a:r>
            <a:endParaRPr lang="en-US" altLang="ko-KR" dirty="0" smtClean="0"/>
          </a:p>
          <a:p>
            <a:r>
              <a:rPr lang="en-US" altLang="ko-KR" dirty="0" smtClean="0"/>
              <a:t>-- USER</a:t>
            </a:r>
            <a:r>
              <a:rPr lang="ko-KR" altLang="en-US" dirty="0" smtClean="0"/>
              <a:t>로 지정된다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이것에 대한 확인은</a:t>
            </a:r>
            <a:r>
              <a:rPr lang="en-US" altLang="ko-KR" dirty="0" smtClean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568902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사용자 란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유틸리티를 이용한 사용자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문을 이용한 사용자 관리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32028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-32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364234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사용자 관리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 편집에서 확인할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1714488"/>
            <a:ext cx="6057900" cy="47053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28926" y="3937775"/>
            <a:ext cx="4429156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--TEST1</a:t>
            </a:r>
            <a:r>
              <a:rPr lang="ko-KR" altLang="en-US" dirty="0" smtClean="0"/>
              <a:t>에 접속 권한 부여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"RESOURCE"</a:t>
            </a:r>
            <a:r>
              <a:rPr lang="en-US" altLang="ko-KR" dirty="0" smtClean="0"/>
              <a:t> TO TEST1;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"CONNECT" </a:t>
            </a:r>
            <a:r>
              <a:rPr lang="en-US" altLang="ko-KR" dirty="0" smtClean="0"/>
              <a:t>TO TEST1;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1744" y="2643182"/>
            <a:ext cx="4600586" cy="35734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>
                <a:solidFill>
                  <a:srgbClr val="FF0000"/>
                </a:solidFill>
              </a:rPr>
              <a:t>TB_TEST_01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COL_01  VARCHAR2(100)</a:t>
            </a:r>
          </a:p>
          <a:p>
            <a:r>
              <a:rPr lang="en-US" altLang="ko-KR" dirty="0" smtClean="0"/>
              <a:t>);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518165"/>
            <a:ext cx="5214974" cy="39112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28389" y="3794899"/>
            <a:ext cx="92869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--SYSTEM </a:t>
            </a:r>
            <a:r>
              <a:rPr lang="ko-KR" altLang="en-US" dirty="0" smtClean="0"/>
              <a:t>테이블 스페이스에 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>
                <a:solidFill>
                  <a:srgbClr val="FF0000"/>
                </a:solidFill>
              </a:rPr>
              <a:t>TB_TEST_02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COL_01  VARCHAR2(100)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TABLESPACE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SYSTEM</a:t>
            </a:r>
            <a:r>
              <a:rPr lang="en-US" altLang="ko-KR" dirty="0" smtClean="0"/>
              <a:t>;</a:t>
            </a:r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2500305"/>
            <a:ext cx="5214974" cy="39112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28389" y="3777481"/>
            <a:ext cx="92869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자료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TB_TEST_02(KEY_01, COL_01)</a:t>
            </a:r>
          </a:p>
          <a:p>
            <a:r>
              <a:rPr lang="en-US" altLang="ko-KR" dirty="0" smtClean="0"/>
              <a:t>VALUES ('AAA', 'AAA');	-- </a:t>
            </a:r>
            <a:r>
              <a:rPr lang="ko-KR" altLang="en-US" dirty="0" smtClean="0"/>
              <a:t>할당 공간의 이유로 에러가 발생할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/>
              <a:t>TEST1;	-- </a:t>
            </a:r>
            <a:r>
              <a:rPr lang="ko-KR" altLang="en-US" dirty="0" smtClean="0"/>
              <a:t>삭제도 되지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/>
              <a:t>TEST1 </a:t>
            </a:r>
            <a:r>
              <a:rPr lang="en-US" altLang="ko-KR" dirty="0" smtClean="0">
                <a:solidFill>
                  <a:srgbClr val="FF0000"/>
                </a:solidFill>
              </a:rPr>
              <a:t>CASCADE</a:t>
            </a:r>
            <a:r>
              <a:rPr lang="en-US" altLang="ko-KR" dirty="0" smtClean="0"/>
              <a:t>;	-- </a:t>
            </a:r>
            <a:r>
              <a:rPr lang="ko-KR" altLang="en-US" dirty="0" smtClean="0"/>
              <a:t>그 경우</a:t>
            </a:r>
            <a:r>
              <a:rPr lang="en-US" altLang="ko-KR" dirty="0" smtClean="0"/>
              <a:t>, CASCADE</a:t>
            </a:r>
            <a:r>
              <a:rPr lang="ko-KR" altLang="en-US" dirty="0" smtClean="0"/>
              <a:t>를 사용하여 삭제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지정</a:t>
            </a:r>
          </a:p>
          <a:p>
            <a:r>
              <a:rPr lang="en-US" altLang="ko-KR" dirty="0" smtClean="0"/>
              <a:t>CREATE USER TEST1</a:t>
            </a:r>
          </a:p>
          <a:p>
            <a:r>
              <a:rPr lang="en-US" altLang="ko-KR" dirty="0" smtClean="0"/>
              <a:t>IDENTIFIED BY sa123</a:t>
            </a:r>
          </a:p>
          <a:p>
            <a:r>
              <a:rPr lang="en-US" altLang="ko-KR" dirty="0" smtClean="0"/>
              <a:t>DEFAULT TABLESPACE USERS</a:t>
            </a:r>
          </a:p>
          <a:p>
            <a:r>
              <a:rPr lang="en-US" altLang="ko-KR" dirty="0" smtClean="0"/>
              <a:t>TEMPORARY TABLESPACE TEMP</a:t>
            </a:r>
          </a:p>
          <a:p>
            <a:r>
              <a:rPr lang="en-US" altLang="ko-KR" dirty="0" smtClean="0"/>
              <a:t>QUOTA 0 ON SYSTEM</a:t>
            </a:r>
          </a:p>
          <a:p>
            <a:r>
              <a:rPr lang="en-US" altLang="ko-KR" dirty="0" smtClean="0"/>
              <a:t>QUOTA 0 ON SYSAUX</a:t>
            </a:r>
          </a:p>
          <a:p>
            <a:r>
              <a:rPr lang="en-US" altLang="ko-KR" dirty="0" smtClean="0"/>
              <a:t>QUOTA UNLIMITED ON USERS</a:t>
            </a:r>
          </a:p>
          <a:p>
            <a:r>
              <a:rPr lang="en-US" altLang="ko-KR" dirty="0" smtClean="0"/>
              <a:t>QUOTA 10M ON EXAMPLE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PROFILE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DEFAULT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DROP USER TEST1;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비밀번호 만료</a:t>
            </a:r>
          </a:p>
          <a:p>
            <a:r>
              <a:rPr lang="en-US" altLang="ko-KR" dirty="0" smtClean="0"/>
              <a:t>CREATE USER TEST1</a:t>
            </a:r>
          </a:p>
          <a:p>
            <a:r>
              <a:rPr lang="en-US" altLang="ko-KR" dirty="0" smtClean="0"/>
              <a:t>IDENTIFIED BY sa123</a:t>
            </a:r>
          </a:p>
          <a:p>
            <a:r>
              <a:rPr lang="en-US" altLang="ko-KR" dirty="0" smtClean="0"/>
              <a:t>DEFAULT TABLESPACE USERS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PASSWORD </a:t>
            </a:r>
            <a:r>
              <a:rPr lang="en-US" altLang="ko-KR" dirty="0" smtClean="0">
                <a:solidFill>
                  <a:srgbClr val="FF0000"/>
                </a:solidFill>
              </a:rPr>
              <a:t>EXPIRE</a:t>
            </a:r>
            <a:r>
              <a:rPr lang="en-US" altLang="ko-KR" dirty="0" smtClean="0"/>
              <a:t>;	-- </a:t>
            </a:r>
            <a:r>
              <a:rPr lang="ko-KR" altLang="en-US" dirty="0" smtClean="0"/>
              <a:t>이 경우에는 지정된 패스워드</a:t>
            </a:r>
            <a:r>
              <a:rPr lang="en-US" altLang="ko-KR" dirty="0" smtClean="0"/>
              <a:t>(sa123)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 "RESOURCE", "CONNECT" </a:t>
            </a:r>
            <a:r>
              <a:rPr lang="en-US" altLang="ko-KR" dirty="0" smtClean="0"/>
              <a:t>TO TEST1;	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권한을 나열해서 지정할 수도 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oracle developer</a:t>
            </a:r>
            <a:r>
              <a:rPr lang="ko-KR" altLang="en-US" dirty="0" smtClean="0"/>
              <a:t>에서 확인은 되지 않으며</a:t>
            </a:r>
            <a:endParaRPr lang="en-US" altLang="ko-KR" dirty="0" smtClean="0"/>
          </a:p>
          <a:p>
            <a:r>
              <a:rPr lang="ko-KR" altLang="en-US" dirty="0" smtClean="0"/>
              <a:t>콘솔에서 할 수 있다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 페이지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 USER TEST1;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SQL&gt; </a:t>
            </a:r>
            <a:r>
              <a:rPr lang="en-US" altLang="ko-KR" dirty="0" err="1" smtClean="0">
                <a:solidFill>
                  <a:srgbClr val="FF0000"/>
                </a:solidFill>
              </a:rPr>
              <a:t>conn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Enter user-name: system</a:t>
            </a:r>
          </a:p>
          <a:p>
            <a:r>
              <a:rPr lang="en-US" altLang="ko-KR" dirty="0" smtClean="0"/>
              <a:t>Enter password:</a:t>
            </a:r>
          </a:p>
          <a:p>
            <a:r>
              <a:rPr lang="en-US" altLang="ko-KR" dirty="0" smtClean="0"/>
              <a:t>Connected.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SQL&gt; </a:t>
            </a:r>
            <a:r>
              <a:rPr lang="en-US" altLang="ko-KR" dirty="0" smtClean="0">
                <a:solidFill>
                  <a:srgbClr val="FF0000"/>
                </a:solidFill>
              </a:rPr>
              <a:t>create user TEST1</a:t>
            </a:r>
          </a:p>
          <a:p>
            <a:r>
              <a:rPr lang="en-US" altLang="ko-KR" dirty="0" smtClean="0"/>
              <a:t>  2  </a:t>
            </a:r>
            <a:r>
              <a:rPr lang="en-US" altLang="ko-KR" dirty="0" smtClean="0">
                <a:solidFill>
                  <a:srgbClr val="FF0000"/>
                </a:solidFill>
              </a:rPr>
              <a:t>IDENTIFIED BY sa123</a:t>
            </a:r>
          </a:p>
          <a:p>
            <a:r>
              <a:rPr lang="en-US" altLang="ko-KR" dirty="0" smtClean="0"/>
              <a:t>  3  </a:t>
            </a:r>
            <a:r>
              <a:rPr lang="en-US" altLang="ko-KR" dirty="0" smtClean="0">
                <a:solidFill>
                  <a:srgbClr val="FF0000"/>
                </a:solidFill>
              </a:rPr>
              <a:t>DEFAULT TABLESPACE USERS</a:t>
            </a:r>
          </a:p>
          <a:p>
            <a:r>
              <a:rPr lang="en-US" altLang="ko-KR" dirty="0" smtClean="0"/>
              <a:t>  4  </a:t>
            </a:r>
            <a:r>
              <a:rPr lang="en-US" altLang="ko-KR" dirty="0" smtClean="0">
                <a:solidFill>
                  <a:srgbClr val="FF0000"/>
                </a:solidFill>
              </a:rPr>
              <a:t>PASSWORD EXPIRE;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User created.		-- TEST1</a:t>
            </a:r>
            <a:r>
              <a:rPr lang="ko-KR" altLang="en-US" dirty="0" smtClean="0"/>
              <a:t>이 있으면 에러 </a:t>
            </a:r>
            <a:r>
              <a:rPr lang="en-US" altLang="ko-KR" dirty="0" smtClean="0"/>
              <a:t>-&gt; DROP USER TEST1;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SQL&gt; </a:t>
            </a:r>
            <a:r>
              <a:rPr lang="en-US" altLang="ko-KR" dirty="0" smtClean="0">
                <a:solidFill>
                  <a:srgbClr val="FF0000"/>
                </a:solidFill>
              </a:rPr>
              <a:t>grant "RESOURCE", "CONNECT" to test1;</a:t>
            </a:r>
            <a:r>
              <a:rPr lang="en-US" altLang="ko-KR" dirty="0" smtClean="0"/>
              <a:t>	-- </a:t>
            </a:r>
            <a:r>
              <a:rPr lang="ko-KR" altLang="en-US" dirty="0" smtClean="0"/>
              <a:t>권한 설정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Grant succeeded.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SQL&gt; </a:t>
            </a:r>
            <a:r>
              <a:rPr lang="en-US" altLang="ko-KR" dirty="0" err="1" smtClean="0">
                <a:solidFill>
                  <a:srgbClr val="FF0000"/>
                </a:solidFill>
              </a:rPr>
              <a:t>conn</a:t>
            </a:r>
            <a:r>
              <a:rPr lang="en-US" altLang="ko-KR" dirty="0" smtClean="0">
                <a:solidFill>
                  <a:srgbClr val="FF0000"/>
                </a:solidFill>
              </a:rPr>
              <a:t> test1</a:t>
            </a:r>
          </a:p>
          <a:p>
            <a:r>
              <a:rPr lang="en-US" altLang="ko-KR" dirty="0" smtClean="0"/>
              <a:t>Enter password:</a:t>
            </a:r>
          </a:p>
          <a:p>
            <a:r>
              <a:rPr lang="en-US" altLang="ko-KR" dirty="0" smtClean="0"/>
              <a:t>ERROR:</a:t>
            </a:r>
          </a:p>
          <a:p>
            <a:r>
              <a:rPr lang="en-US" altLang="ko-KR" dirty="0" smtClean="0"/>
              <a:t>ORA-28001: the password has </a:t>
            </a:r>
            <a:r>
              <a:rPr lang="en-US" altLang="ko-KR" dirty="0" smtClean="0">
                <a:solidFill>
                  <a:srgbClr val="0000FF"/>
                </a:solidFill>
              </a:rPr>
              <a:t>expired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Changing password for test1</a:t>
            </a:r>
          </a:p>
          <a:p>
            <a:r>
              <a:rPr lang="en-US" altLang="ko-KR" dirty="0" smtClean="0"/>
              <a:t>New password:</a:t>
            </a:r>
          </a:p>
          <a:p>
            <a:r>
              <a:rPr lang="en-US" altLang="ko-KR" dirty="0" smtClean="0"/>
              <a:t>Retype new password:</a:t>
            </a:r>
          </a:p>
          <a:p>
            <a:r>
              <a:rPr lang="en-US" altLang="ko-KR" dirty="0" smtClean="0"/>
              <a:t>Password changed</a:t>
            </a:r>
          </a:p>
          <a:p>
            <a:r>
              <a:rPr lang="en-US" altLang="ko-KR" dirty="0" smtClean="0"/>
              <a:t>Connected.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계정 잠금</a:t>
            </a:r>
          </a:p>
          <a:p>
            <a:r>
              <a:rPr lang="en-US" altLang="ko-KR" dirty="0" smtClean="0"/>
              <a:t>CREATE USER TEST1</a:t>
            </a:r>
          </a:p>
          <a:p>
            <a:r>
              <a:rPr lang="en-US" altLang="ko-KR" dirty="0" smtClean="0"/>
              <a:t>IDENTIFIED BY sa123</a:t>
            </a:r>
          </a:p>
          <a:p>
            <a:r>
              <a:rPr lang="en-US" altLang="ko-KR" dirty="0" smtClean="0"/>
              <a:t>DEFAULT TABLESPACE USERS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ACCOUNT LOCK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GRANT "RESOURCE", "CONNECT" TO TEST1;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TEST1 </a:t>
            </a:r>
            <a:r>
              <a:rPr lang="ko-KR" altLang="en-US" dirty="0" smtClean="0"/>
              <a:t>계정으로 접속해 봅니다 </a:t>
            </a:r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7643" y="3340166"/>
            <a:ext cx="5399001" cy="30892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82814" y="5946748"/>
            <a:ext cx="2500330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737097"/>
            <a:ext cx="7200000" cy="132319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736849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오라클에 접근하기 위한 계정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+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오라클에서 객체들이 저장되는 논리적인 공간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사용자가 생성이 되면 사용자 이름과 같게 스키마가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동시에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872678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사용자 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74229" y="4276775"/>
            <a:ext cx="862012" cy="844450"/>
            <a:chOff x="1259632" y="4168726"/>
            <a:chExt cx="862012" cy="844450"/>
          </a:xfrm>
        </p:grpSpPr>
        <p:pic>
          <p:nvPicPr>
            <p:cNvPr id="45" name="Picture 185" descr="04-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4429076"/>
              <a:ext cx="862012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1490514" y="4859288"/>
              <a:ext cx="384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>
                <a:buClr>
                  <a:srgbClr val="003399"/>
                </a:buClr>
                <a:buSzPct val="60000"/>
              </a:pPr>
              <a:r>
                <a:rPr lang="ko-KR" altLang="en-US" sz="1000" dirty="0" smtClean="0">
                  <a:latin typeface="+mn-ea"/>
                </a:rPr>
                <a:t>사용자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47" name="Picture 25" descr="j043394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2032" y="4168726"/>
              <a:ext cx="501650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그룹 13"/>
          <p:cNvGrpSpPr/>
          <p:nvPr/>
        </p:nvGrpSpPr>
        <p:grpSpPr>
          <a:xfrm>
            <a:off x="6537349" y="4286604"/>
            <a:ext cx="1117600" cy="967207"/>
            <a:chOff x="2915816" y="4117977"/>
            <a:chExt cx="1117600" cy="967207"/>
          </a:xfrm>
        </p:grpSpPr>
        <p:pic>
          <p:nvPicPr>
            <p:cNvPr id="43" name="Picture 8" descr="st0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5816" y="4117977"/>
              <a:ext cx="1117600" cy="846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 Box 3"/>
            <p:cNvSpPr txBox="1">
              <a:spLocks noChangeArrowheads="1"/>
            </p:cNvSpPr>
            <p:nvPr/>
          </p:nvSpPr>
          <p:spPr bwMode="auto">
            <a:xfrm>
              <a:off x="3072895" y="4931296"/>
              <a:ext cx="7694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>
                <a:buClr>
                  <a:srgbClr val="003399"/>
                </a:buClr>
                <a:buSzPct val="60000"/>
              </a:pPr>
              <a:r>
                <a:rPr lang="ko-KR" altLang="en-US" sz="1000" dirty="0" smtClean="0">
                  <a:latin typeface="+mn-ea"/>
                </a:rPr>
                <a:t>데이터베이스</a:t>
              </a:r>
              <a:endParaRPr lang="en-US" altLang="ko-KR" sz="1000" dirty="0">
                <a:latin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141305" y="3465041"/>
            <a:ext cx="2341947" cy="2520280"/>
            <a:chOff x="5940152" y="1772816"/>
            <a:chExt cx="2341947" cy="2520280"/>
          </a:xfrm>
        </p:grpSpPr>
        <p:sp>
          <p:nvSpPr>
            <p:cNvPr id="22" name="Rectangle 384"/>
            <p:cNvSpPr>
              <a:spLocks noChangeArrowheads="1"/>
            </p:cNvSpPr>
            <p:nvPr/>
          </p:nvSpPr>
          <p:spPr bwMode="auto">
            <a:xfrm>
              <a:off x="5940152" y="1874913"/>
              <a:ext cx="2341947" cy="2418183"/>
            </a:xfrm>
            <a:prstGeom prst="rect">
              <a:avLst/>
            </a:prstGeom>
            <a:solidFill>
              <a:srgbClr val="C8E6F8"/>
            </a:solidFill>
            <a:ln w="3175" algn="ctr">
              <a:solidFill>
                <a:srgbClr val="57B0E7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2000">
                <a:lnSpc>
                  <a:spcPct val="90000"/>
                </a:lnSpc>
              </a:pPr>
              <a:endParaRPr lang="ko-KR" altLang="en-US" sz="1200">
                <a:latin typeface="+mj-lt"/>
                <a:ea typeface="HY헤드라인M" pitchFamily="18" charset="-127"/>
              </a:endParaRPr>
            </a:p>
          </p:txBody>
        </p:sp>
        <p:sp>
          <p:nvSpPr>
            <p:cNvPr id="23" name="Rectangle 76"/>
            <p:cNvSpPr>
              <a:spLocks noChangeArrowheads="1"/>
            </p:cNvSpPr>
            <p:nvPr/>
          </p:nvSpPr>
          <p:spPr bwMode="auto">
            <a:xfrm flipH="1">
              <a:off x="5994405" y="1913904"/>
              <a:ext cx="1837538" cy="183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ctr" defTabSz="762000">
                <a:lnSpc>
                  <a:spcPct val="90000"/>
                </a:lnSpc>
                <a:buClr>
                  <a:srgbClr val="003399"/>
                </a:buClr>
                <a:buSzPct val="60000"/>
              </a:pPr>
              <a:r>
                <a:rPr lang="en-US" altLang="ko-KR" sz="1000" dirty="0" smtClean="0">
                  <a:solidFill>
                    <a:srgbClr val="FFFFFF"/>
                  </a:solidFill>
                  <a:latin typeface="+mj-lt"/>
                  <a:ea typeface="HY헤드라인M" pitchFamily="18" charset="-127"/>
                </a:rPr>
                <a:t>DBMS</a:t>
              </a:r>
              <a:endParaRPr lang="en-US" altLang="ko-KR" sz="1000" dirty="0">
                <a:solidFill>
                  <a:srgbClr val="FFFFFF"/>
                </a:solidFill>
                <a:latin typeface="+mj-lt"/>
                <a:ea typeface="HY헤드라인M" pitchFamily="18" charset="-127"/>
              </a:endParaRPr>
            </a:p>
          </p:txBody>
        </p:sp>
        <p:pic>
          <p:nvPicPr>
            <p:cNvPr id="24" name="Picture 24" descr="j0431637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07227" y="1772816"/>
              <a:ext cx="689078" cy="539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그룹 24"/>
            <p:cNvGrpSpPr>
              <a:grpSpLocks/>
            </p:cNvGrpSpPr>
            <p:nvPr/>
          </p:nvGrpSpPr>
          <p:grpSpPr bwMode="auto">
            <a:xfrm>
              <a:off x="6018399" y="2378838"/>
              <a:ext cx="1593649" cy="171450"/>
              <a:chOff x="-1209292" y="1457744"/>
              <a:chExt cx="2331907" cy="206022"/>
            </a:xfrm>
          </p:grpSpPr>
          <p:sp>
            <p:nvSpPr>
              <p:cNvPr id="41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42" name="Rectangle 236"/>
              <p:cNvSpPr>
                <a:spLocks noChangeArrowheads="1"/>
              </p:cNvSpPr>
              <p:nvPr/>
            </p:nvSpPr>
            <p:spPr bwMode="auto">
              <a:xfrm>
                <a:off x="-1091584" y="1470802"/>
                <a:ext cx="1694069" cy="16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ko-KR" altLang="en-US" sz="90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사용</a:t>
                </a:r>
                <a:r>
                  <a:rPr lang="ko-KR" altLang="en-US" sz="90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자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26" name="Rectangle 1564"/>
            <p:cNvSpPr>
              <a:spLocks noChangeArrowheads="1"/>
            </p:cNvSpPr>
            <p:nvPr/>
          </p:nvSpPr>
          <p:spPr bwMode="auto">
            <a:xfrm>
              <a:off x="6010298" y="2533383"/>
              <a:ext cx="2124492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27" name="그룹 26"/>
            <p:cNvGrpSpPr>
              <a:grpSpLocks/>
            </p:cNvGrpSpPr>
            <p:nvPr/>
          </p:nvGrpSpPr>
          <p:grpSpPr bwMode="auto">
            <a:xfrm>
              <a:off x="6044008" y="2584563"/>
              <a:ext cx="2046332" cy="590916"/>
              <a:chOff x="3502933" y="1705216"/>
              <a:chExt cx="712738" cy="410122"/>
            </a:xfrm>
          </p:grpSpPr>
          <p:grpSp>
            <p:nvGrpSpPr>
              <p:cNvPr id="37" name="그룹 36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39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40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ko-KR" altLang="en-US" sz="900" smtClean="0">
                      <a:solidFill>
                        <a:srgbClr val="FFFFFF"/>
                      </a:solidFill>
                      <a:latin typeface="+mn-ea"/>
                    </a:rPr>
                    <a:t>오라클 접속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8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smtClean="0">
                    <a:latin typeface="+mj-lt"/>
                  </a:rPr>
                  <a:t> </a:t>
                </a:r>
                <a:r>
                  <a:rPr lang="ko-KR" altLang="en-US" sz="1000" smtClean="0">
                    <a:latin typeface="+mj-lt"/>
                  </a:rPr>
                  <a:t>스키마의 가장 기본이 되는</a:t>
                </a:r>
                <a:endParaRPr lang="en-US" altLang="ko-KR" sz="1000" smtClean="0">
                  <a:latin typeface="+mj-lt"/>
                </a:endParaRPr>
              </a:p>
              <a:p>
                <a:pPr defTabSz="417513">
                  <a:buClr>
                    <a:srgbClr val="6CA62C"/>
                  </a:buClr>
                  <a:defRPr/>
                </a:pPr>
                <a:r>
                  <a:rPr lang="en-US" altLang="ko-KR" sz="1000">
                    <a:latin typeface="+mj-lt"/>
                  </a:rPr>
                  <a:t> </a:t>
                </a:r>
                <a:r>
                  <a:rPr lang="en-US" altLang="ko-KR" sz="1000" smtClean="0">
                    <a:latin typeface="+mj-lt"/>
                  </a:rPr>
                  <a:t>  </a:t>
                </a:r>
                <a:r>
                  <a:rPr lang="ko-KR" altLang="en-US" sz="1000" smtClean="0">
                    <a:latin typeface="+mj-lt"/>
                  </a:rPr>
                  <a:t>구성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grpSp>
          <p:nvGrpSpPr>
            <p:cNvPr id="28" name="그룹 27"/>
            <p:cNvGrpSpPr>
              <a:grpSpLocks/>
            </p:cNvGrpSpPr>
            <p:nvPr/>
          </p:nvGrpSpPr>
          <p:grpSpPr bwMode="auto">
            <a:xfrm>
              <a:off x="6018896" y="3298316"/>
              <a:ext cx="1593649" cy="171450"/>
              <a:chOff x="-1209292" y="1457744"/>
              <a:chExt cx="2331907" cy="206022"/>
            </a:xfrm>
          </p:grpSpPr>
          <p:sp>
            <p:nvSpPr>
              <p:cNvPr id="35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36" name="Rectangle 236"/>
              <p:cNvSpPr>
                <a:spLocks noChangeArrowheads="1"/>
              </p:cNvSpPr>
              <p:nvPr/>
            </p:nvSpPr>
            <p:spPr bwMode="auto">
              <a:xfrm>
                <a:off x="-1091584" y="1470802"/>
                <a:ext cx="1694069" cy="16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ko-KR" altLang="en-US" sz="90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스키</a:t>
                </a:r>
                <a:r>
                  <a:rPr lang="ko-KR" altLang="en-US" sz="90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마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29" name="Rectangle 1564"/>
            <p:cNvSpPr>
              <a:spLocks noChangeArrowheads="1"/>
            </p:cNvSpPr>
            <p:nvPr/>
          </p:nvSpPr>
          <p:spPr bwMode="auto">
            <a:xfrm>
              <a:off x="6010796" y="3452861"/>
              <a:ext cx="2124492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30" name="그룹 29"/>
            <p:cNvGrpSpPr>
              <a:grpSpLocks/>
            </p:cNvGrpSpPr>
            <p:nvPr/>
          </p:nvGrpSpPr>
          <p:grpSpPr bwMode="auto">
            <a:xfrm>
              <a:off x="6044505" y="3504041"/>
              <a:ext cx="2046332" cy="590916"/>
              <a:chOff x="3502933" y="1705216"/>
              <a:chExt cx="712738" cy="410122"/>
            </a:xfrm>
          </p:grpSpPr>
          <p:grpSp>
            <p:nvGrpSpPr>
              <p:cNvPr id="31" name="그룹 30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33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34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ko-KR" altLang="en-US" sz="900" smtClean="0">
                      <a:solidFill>
                        <a:srgbClr val="FFFFFF"/>
                      </a:solidFill>
                      <a:latin typeface="+mn-ea"/>
                    </a:rPr>
                    <a:t>오라클 관리 기준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2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smtClean="0">
                    <a:latin typeface="+mj-lt"/>
                  </a:rPr>
                  <a:t> </a:t>
                </a:r>
                <a:r>
                  <a:rPr lang="ko-KR" altLang="en-US" sz="1000" smtClean="0">
                    <a:latin typeface="+mj-lt"/>
                  </a:rPr>
                  <a:t>테이블 및 객체들 저장</a:t>
                </a:r>
                <a:endParaRPr lang="en-US" altLang="ko-KR" sz="1000" dirty="0" smtClean="0">
                  <a:latin typeface="+mj-lt"/>
                </a:endParaRPr>
              </a:p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smtClean="0">
                    <a:latin typeface="+mj-lt"/>
                  </a:rPr>
                  <a:t> </a:t>
                </a:r>
                <a:r>
                  <a:rPr lang="ko-KR" altLang="en-US" sz="1000" smtClean="0">
                    <a:latin typeface="+mj-lt"/>
                  </a:rPr>
                  <a:t>논리적인 저장공간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27015" y="4522301"/>
            <a:ext cx="1080000" cy="200528"/>
            <a:chOff x="2074580" y="6036784"/>
            <a:chExt cx="1080000" cy="200528"/>
          </a:xfrm>
        </p:grpSpPr>
        <p:cxnSp>
          <p:nvCxnSpPr>
            <p:cNvPr id="20" name="Shape 767"/>
            <p:cNvCxnSpPr>
              <a:cxnSpLocks noChangeShapeType="1"/>
            </p:cNvCxnSpPr>
            <p:nvPr/>
          </p:nvCxnSpPr>
          <p:spPr bwMode="auto">
            <a:xfrm flipH="1">
              <a:off x="2074580" y="6237312"/>
              <a:ext cx="1080000" cy="0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prstDash val="sysDash"/>
              <a:round/>
              <a:headEnd type="triangle"/>
              <a:tailEnd type="none" w="med" len="lg"/>
            </a:ln>
          </p:spPr>
        </p:cxnSp>
        <p:sp>
          <p:nvSpPr>
            <p:cNvPr id="21" name="TextBox 345"/>
            <p:cNvSpPr txBox="1">
              <a:spLocks noChangeArrowheads="1"/>
            </p:cNvSpPr>
            <p:nvPr/>
          </p:nvSpPr>
          <p:spPr bwMode="auto">
            <a:xfrm>
              <a:off x="2324945" y="6036784"/>
              <a:ext cx="40395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smtClean="0">
                  <a:solidFill>
                    <a:srgbClr val="C0000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+mn-ea"/>
                </a:rPr>
                <a:t>사용자</a:t>
              </a:r>
              <a:endParaRPr lang="ko-KR" altLang="en-US" sz="1200" spc="-150" dirty="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17569" y="4545161"/>
            <a:ext cx="1080000" cy="209725"/>
            <a:chOff x="5602972" y="4437112"/>
            <a:chExt cx="1080000" cy="209725"/>
          </a:xfrm>
        </p:grpSpPr>
        <p:cxnSp>
          <p:nvCxnSpPr>
            <p:cNvPr id="18" name="Shape 767"/>
            <p:cNvCxnSpPr>
              <a:cxnSpLocks noChangeShapeType="1"/>
            </p:cNvCxnSpPr>
            <p:nvPr/>
          </p:nvCxnSpPr>
          <p:spPr bwMode="auto">
            <a:xfrm flipH="1">
              <a:off x="5602972" y="4646837"/>
              <a:ext cx="1080000" cy="0"/>
            </a:xfrm>
            <a:prstGeom prst="straightConnector1">
              <a:avLst/>
            </a:prstGeom>
            <a:noFill/>
            <a:ln w="19050" algn="ctr">
              <a:solidFill>
                <a:srgbClr val="0240A6"/>
              </a:solidFill>
              <a:prstDash val="sysDash"/>
              <a:round/>
              <a:headEnd type="triangle"/>
              <a:tailEnd type="none" w="med" len="lg"/>
            </a:ln>
          </p:spPr>
        </p:cxnSp>
        <p:sp>
          <p:nvSpPr>
            <p:cNvPr id="19" name="TextBox 56"/>
            <p:cNvSpPr txBox="1"/>
            <p:nvPr/>
          </p:nvSpPr>
          <p:spPr>
            <a:xfrm>
              <a:off x="5956813" y="4437112"/>
              <a:ext cx="403957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smtClean="0">
                  <a:solidFill>
                    <a:srgbClr val="2A22D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+mn-ea"/>
                </a:rPr>
                <a:t>스키마</a:t>
              </a:r>
              <a:endParaRPr lang="ko-KR" altLang="en-US" sz="1200" spc="-150" dirty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사용자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수정 문법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ALTER USER &lt;user_name&gt;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IDENTIFIED BY [</a:t>
            </a:r>
            <a:r>
              <a:rPr lang="en-US" altLang="ko-KR" sz="2000" b="1">
                <a:solidFill>
                  <a:srgbClr val="FF0000"/>
                </a:solidFill>
                <a:latin typeface="+mn-lt"/>
                <a:ea typeface="돋움체" pitchFamily="49" charset="-127"/>
              </a:rPr>
              <a:t>“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]&lt;password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&gt;[</a:t>
            </a:r>
            <a:r>
              <a:rPr lang="en-US" altLang="ko-KR" sz="2000" b="1" smtClean="0">
                <a:solidFill>
                  <a:srgbClr val="FF0000"/>
                </a:solidFill>
                <a:latin typeface="+mn-lt"/>
                <a:ea typeface="돋움체" pitchFamily="49" charset="-127"/>
              </a:rPr>
              <a:t>“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[DEFAULT TABLESPACE &lt;tablespace_name&gt;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 [TEMPORARY TABLESPACE &lt;temporary_tablespace_name&gt;]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 [QUOTA &lt;quota_amount&gt; ON &lt;tablespace_name&gt;][…]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 [PROFILE &lt;profile_name&gt;]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 [PASSWORD EXPIRE]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 [ACCOUNT &lt;LOCK | UNLOCK&gt;]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문을 이용한 사용자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수정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비밀번호 변경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"sa123!@"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테이블스페이스 사용용량 변경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QUOTA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10M</a:t>
            </a:r>
            <a:r>
              <a:rPr lang="en-US" altLang="ko-KR" dirty="0" smtClean="0"/>
              <a:t> ON USERS;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계정 잠금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ACCOUNT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LOCK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잠금 해제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ACCOUNT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UNLOCK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프로파일 변경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 LIMIT</a:t>
            </a:r>
          </a:p>
          <a:p>
            <a:r>
              <a:rPr lang="en-US" altLang="ko-KR" dirty="0" smtClean="0"/>
              <a:t>  SESSIONS_PER_USER DEFAULT</a:t>
            </a:r>
          </a:p>
          <a:p>
            <a:r>
              <a:rPr lang="en-US" altLang="ko-KR" dirty="0" smtClean="0"/>
              <a:t>  CPU_PER_SESSION DEFAULT</a:t>
            </a:r>
          </a:p>
          <a:p>
            <a:r>
              <a:rPr lang="en-US" altLang="ko-KR" dirty="0" smtClean="0"/>
              <a:t>  CPU_PER_CALL DEFAULT</a:t>
            </a:r>
          </a:p>
          <a:p>
            <a:r>
              <a:rPr lang="en-US" altLang="ko-KR" dirty="0" smtClean="0"/>
              <a:t>  CONNECT_TIME DEFAULT</a:t>
            </a:r>
          </a:p>
          <a:p>
            <a:r>
              <a:rPr lang="en-US" altLang="ko-KR" dirty="0" smtClean="0"/>
              <a:t>  IDLE_TIME DEFAULT</a:t>
            </a:r>
          </a:p>
          <a:p>
            <a:r>
              <a:rPr lang="en-US" altLang="ko-KR" dirty="0" smtClean="0"/>
              <a:t>  LOGICAL_READS_PER_SESSION DEFAULT</a:t>
            </a:r>
          </a:p>
          <a:p>
            <a:r>
              <a:rPr lang="en-US" altLang="ko-KR" dirty="0" smtClean="0"/>
              <a:t>  LOGICAL_READS_PER_CALL DEFAULT</a:t>
            </a:r>
          </a:p>
          <a:p>
            <a:r>
              <a:rPr lang="en-US" altLang="ko-KR" dirty="0" smtClean="0"/>
              <a:t>  COMPOSITE_LIMIT DEFAULT</a:t>
            </a:r>
          </a:p>
          <a:p>
            <a:r>
              <a:rPr lang="en-US" altLang="ko-KR" dirty="0" smtClean="0"/>
              <a:t>  PRIVATE_SGA DEFAULT</a:t>
            </a:r>
          </a:p>
          <a:p>
            <a:r>
              <a:rPr lang="en-US" altLang="ko-KR" dirty="0" smtClean="0"/>
              <a:t>  FAILED_LOGIN_ATTEMPTS DEFAULT</a:t>
            </a:r>
          </a:p>
          <a:p>
            <a:r>
              <a:rPr lang="en-US" altLang="ko-KR" dirty="0" smtClean="0"/>
              <a:t>  PASSWORD_LIFE_TIME DEFAULT</a:t>
            </a:r>
          </a:p>
          <a:p>
            <a:r>
              <a:rPr lang="en-US" altLang="ko-KR" dirty="0" smtClean="0"/>
              <a:t>  PASSWORD_REUSE_TIME DEFAULT</a:t>
            </a:r>
          </a:p>
          <a:p>
            <a:r>
              <a:rPr lang="en-US" altLang="ko-KR" dirty="0" smtClean="0"/>
              <a:t>  PASSWORD_REUSE_MAX DEFAULT</a:t>
            </a:r>
          </a:p>
          <a:p>
            <a:r>
              <a:rPr lang="en-US" altLang="ko-KR" dirty="0" smtClean="0"/>
              <a:t>  PASSWORD_LOCK_TIME DEFAULT</a:t>
            </a:r>
          </a:p>
          <a:p>
            <a:r>
              <a:rPr lang="en-US" altLang="ko-KR" dirty="0" smtClean="0"/>
              <a:t>  PASSWORD_GRACE_TIME DEFAULT;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변경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PROFILE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테이블 스페이스 변경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DEFAULT TABLESPACE </a:t>
            </a:r>
            <a:r>
              <a:rPr lang="en-US" altLang="ko-KR" dirty="0" smtClean="0">
                <a:solidFill>
                  <a:srgbClr val="FF0000"/>
                </a:solidFill>
              </a:rPr>
              <a:t>TABLESPACE1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임시 테이블 스페이스 변경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TEMPORARY TABLESPACE </a:t>
            </a:r>
            <a:r>
              <a:rPr lang="en-US" altLang="ko-KR" dirty="0" smtClean="0">
                <a:solidFill>
                  <a:srgbClr val="FF0000"/>
                </a:solidFill>
              </a:rPr>
              <a:t>TEMP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비밀번호 만료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PASSWORD EXPIRE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93631" y="1602863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9309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삭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USER &lt;user_name&gt; [CASCADE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];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주요 옵션 설명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CASCADE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스키마에 내용도 같이 삭제 사용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55138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SQL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문을 이용한 사용자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삭제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단순 사용자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/>
              <a:t>TEST1;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사용자가 만든 오브젝트가 존재 할 때 사용자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/>
              <a:t>sa123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DEFAULT TABLESPACE </a:t>
            </a:r>
            <a:r>
              <a:rPr lang="en-US" altLang="ko-KR" dirty="0" smtClean="0"/>
              <a:t>USERS;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"RESOURCE", "CONNECT" TO TEST1;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--TEST1 </a:t>
            </a:r>
            <a:r>
              <a:rPr lang="ko-KR" altLang="en-US" dirty="0" smtClean="0"/>
              <a:t>계정으로 접속한다</a:t>
            </a:r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12" y="1376362"/>
            <a:ext cx="719137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/>
              <a:t>TEST1.sql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  COL_01  VARCHAR2(10),</a:t>
            </a:r>
          </a:p>
          <a:p>
            <a:r>
              <a:rPr lang="en-US" altLang="ko-KR" dirty="0" smtClean="0"/>
              <a:t>    COL_02  VARCHAR2(100)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스키마에 테이블 생성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)	--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 문제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>
                <a:solidFill>
                  <a:srgbClr val="FF0000"/>
                </a:solidFill>
              </a:rPr>
              <a:t>HR.TEST_02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    COL_01  VARCHAR2(10),</a:t>
            </a:r>
          </a:p>
          <a:p>
            <a:r>
              <a:rPr lang="en-US" altLang="ko-KR" dirty="0" smtClean="0"/>
              <a:t>    COL_02 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스키마에 테이블 생성을 위한 권한 부여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CREATE ANY TABLE TO </a:t>
            </a:r>
            <a:r>
              <a:rPr lang="en-US" altLang="ko-KR" dirty="0" smtClean="0"/>
              <a:t>TEST1;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다시 </a:t>
            </a:r>
            <a:r>
              <a:rPr lang="en-US" altLang="ko-KR" dirty="0" smtClean="0"/>
              <a:t>TEST1.sql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스키마에 테이블 생성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)	-- </a:t>
            </a:r>
            <a:r>
              <a:rPr lang="ko-KR" altLang="en-US" dirty="0" smtClean="0"/>
              <a:t>생성된다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>
                <a:solidFill>
                  <a:srgbClr val="FF0000"/>
                </a:solidFill>
              </a:rPr>
              <a:t>HR.TEST_02</a:t>
            </a:r>
            <a:r>
              <a:rPr lang="en-US" altLang="ko-KR" dirty="0" smtClean="0"/>
              <a:t> (</a:t>
            </a:r>
          </a:p>
          <a:p>
            <a:r>
              <a:rPr lang="en-US" altLang="ko-KR" dirty="0" smtClean="0"/>
              <a:t>    COL_01  VARCHAR2(10),</a:t>
            </a:r>
          </a:p>
          <a:p>
            <a:r>
              <a:rPr lang="en-US" altLang="ko-KR" dirty="0" smtClean="0"/>
              <a:t>    COL_02  VARCHAR2(100)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사용자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유틸리티를 이용한 사용자 생성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03" y="2043010"/>
            <a:ext cx="6034636" cy="39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/>
              <a:t>TEST1 </a:t>
            </a:r>
            <a:r>
              <a:rPr lang="en-US" altLang="ko-KR" dirty="0" smtClean="0">
                <a:solidFill>
                  <a:srgbClr val="0000FF"/>
                </a:solidFill>
              </a:rPr>
              <a:t>CASCADE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--</a:t>
            </a:r>
            <a:r>
              <a:rPr lang="ko-KR" altLang="en-US" dirty="0" smtClean="0">
                <a:solidFill>
                  <a:srgbClr val="FF0000"/>
                </a:solidFill>
              </a:rPr>
              <a:t>삭제가 </a:t>
            </a:r>
            <a:r>
              <a:rPr lang="ko-KR" altLang="en-US" dirty="0" err="1" smtClean="0">
                <a:solidFill>
                  <a:srgbClr val="FF0000"/>
                </a:solidFill>
              </a:rPr>
              <a:t>안되는</a:t>
            </a:r>
            <a:r>
              <a:rPr lang="ko-KR" altLang="en-US" dirty="0" smtClean="0">
                <a:solidFill>
                  <a:srgbClr val="FF0000"/>
                </a:solidFill>
              </a:rPr>
              <a:t> 경우에는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접속이 되어 있는지 확인 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접속을 끊어야 삭제가 가능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3000372"/>
            <a:ext cx="2643206" cy="28489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2462441"/>
            <a:ext cx="8088312" cy="267765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보안관리 란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프로파일을 이용한 제어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프로파일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권한을 이용한 제어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롤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권한 부여와 해제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192566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32" y="1771878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8902" y="17179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보안관리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586259" y="3969098"/>
            <a:ext cx="1117600" cy="2160240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smtClean="0">
                <a:solidFill>
                  <a:schemeClr val="tx2"/>
                </a:solidFill>
                <a:ea typeface="휴먼옛체" pitchFamily="2" charset="-127"/>
              </a:rPr>
              <a:t>CREATE, ALTER, DROP, SELECT, INSERT, UPDATE, DELETE …</a:t>
            </a:r>
            <a:endParaRPr lang="ko-KR" altLang="en-US" sz="1100">
              <a:solidFill>
                <a:schemeClr val="tx2"/>
              </a:solidFill>
              <a:ea typeface="휴먼옛체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63241" y="4185122"/>
            <a:ext cx="1019100" cy="100508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롤</a:t>
            </a:r>
            <a:r>
              <a:rPr lang="en-US" altLang="ko-KR" sz="100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 </a:t>
            </a:r>
            <a:r>
              <a:rPr lang="en-US" altLang="ko-KR" sz="1000" smtClean="0">
                <a:solidFill>
                  <a:schemeClr val="tx2"/>
                </a:solidFill>
                <a:latin typeface="휴먼옛체" pitchFamily="2" charset="-127"/>
                <a:ea typeface="휴먼옛체" pitchFamily="2" charset="-127"/>
              </a:rPr>
              <a:t>(ROLE)</a:t>
            </a:r>
            <a:endParaRPr lang="ko-KR" altLang="en-US" sz="1000">
              <a:solidFill>
                <a:schemeClr val="tx2"/>
              </a:solidFill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3241" y="3753074"/>
            <a:ext cx="1019100" cy="100508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0000"/>
                </a:solidFill>
                <a:latin typeface="휴먼옛체" pitchFamily="2" charset="-127"/>
                <a:ea typeface="휴먼옛체" pitchFamily="2" charset="-127"/>
              </a:rPr>
              <a:t>프로파일</a:t>
            </a:r>
            <a:endParaRPr lang="en-US" altLang="ko-KR" sz="1000">
              <a:solidFill>
                <a:srgbClr val="FF0000"/>
              </a:solidFill>
              <a:latin typeface="휴먼옛체" pitchFamily="2" charset="-127"/>
              <a:ea typeface="휴먼옛체" pitchFamily="2" charset="-127"/>
            </a:endParaRPr>
          </a:p>
          <a:p>
            <a:pPr algn="ctr"/>
            <a:r>
              <a:rPr lang="en-US" altLang="ko-KR" sz="1000" smtClean="0">
                <a:solidFill>
                  <a:srgbClr val="FF0000"/>
                </a:solidFill>
                <a:latin typeface="휴먼옛체" pitchFamily="2" charset="-127"/>
                <a:ea typeface="휴먼옛체" pitchFamily="2" charset="-127"/>
              </a:rPr>
              <a:t>(PROFILE)</a:t>
            </a:r>
            <a:endParaRPr lang="ko-KR" altLang="en-US" sz="1000">
              <a:solidFill>
                <a:srgbClr val="FF0000"/>
              </a:solidFill>
              <a:latin typeface="휴먼옛체" pitchFamily="2" charset="-127"/>
              <a:ea typeface="휴먼옛체" pitchFamily="2" charset="-127"/>
            </a:endParaRPr>
          </a:p>
        </p:txBody>
      </p:sp>
      <p:sp>
        <p:nvSpPr>
          <p:cNvPr id="11" name="AutoShape 445"/>
          <p:cNvSpPr>
            <a:spLocks noChangeArrowheads="1"/>
          </p:cNvSpPr>
          <p:nvPr/>
        </p:nvSpPr>
        <p:spPr bwMode="auto">
          <a:xfrm>
            <a:off x="742181" y="1593082"/>
            <a:ext cx="7200000" cy="132319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 Box 446"/>
          <p:cNvSpPr txBox="1">
            <a:spLocks noChangeArrowheads="1"/>
          </p:cNvSpPr>
          <p:nvPr/>
        </p:nvSpPr>
        <p:spPr bwMode="auto">
          <a:xfrm>
            <a:off x="814189" y="1592834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보안관리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프로파일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리소스 및 비밀번호 제어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+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 권한의 모임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을 통한 제어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프로파일은 사용자 생성 또는 수정시 지정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롤 또는 시스템권한은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GRANT, REVOKE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명령을 통해 제어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Rectangle 444"/>
          <p:cNvSpPr>
            <a:spLocks noChangeArrowheads="1"/>
          </p:cNvSpPr>
          <p:nvPr/>
        </p:nvSpPr>
        <p:spPr bwMode="auto">
          <a:xfrm>
            <a:off x="238125" y="72866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보안관리 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19949" y="4086826"/>
            <a:ext cx="862012" cy="844450"/>
            <a:chOff x="1259632" y="4168726"/>
            <a:chExt cx="862012" cy="844450"/>
          </a:xfrm>
        </p:grpSpPr>
        <p:pic>
          <p:nvPicPr>
            <p:cNvPr id="47" name="Picture 185" descr="04-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59632" y="4429076"/>
              <a:ext cx="862012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1490514" y="4859288"/>
              <a:ext cx="38472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>
                <a:buClr>
                  <a:srgbClr val="003399"/>
                </a:buClr>
                <a:buSzPct val="60000"/>
              </a:pPr>
              <a:r>
                <a:rPr lang="ko-KR" altLang="en-US" sz="1000" dirty="0" smtClean="0">
                  <a:latin typeface="+mn-ea"/>
                </a:rPr>
                <a:t>사용자</a:t>
              </a:r>
              <a:endParaRPr lang="en-US" altLang="ko-KR" sz="1000" dirty="0">
                <a:latin typeface="+mn-ea"/>
              </a:endParaRPr>
            </a:p>
          </p:txBody>
        </p:sp>
        <p:pic>
          <p:nvPicPr>
            <p:cNvPr id="49" name="Picture 25" descr="j043394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2032" y="4168726"/>
              <a:ext cx="501650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6586259" y="3969098"/>
            <a:ext cx="1117600" cy="967207"/>
            <a:chOff x="2915816" y="4117977"/>
            <a:chExt cx="1117600" cy="967207"/>
          </a:xfrm>
        </p:grpSpPr>
        <p:pic>
          <p:nvPicPr>
            <p:cNvPr id="45" name="Picture 8" descr="st0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5816" y="4117977"/>
              <a:ext cx="1117600" cy="846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3072895" y="4931296"/>
              <a:ext cx="769441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>
                <a:buClr>
                  <a:srgbClr val="003399"/>
                </a:buClr>
                <a:buSzPct val="60000"/>
              </a:pPr>
              <a:r>
                <a:rPr lang="ko-KR" altLang="en-US" sz="1000" dirty="0" smtClean="0">
                  <a:latin typeface="+mn-ea"/>
                </a:rPr>
                <a:t>데이터베이스</a:t>
              </a:r>
              <a:endParaRPr lang="en-US" altLang="ko-KR" sz="1000" dirty="0"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141305" y="3321026"/>
            <a:ext cx="2341947" cy="2520280"/>
            <a:chOff x="5940152" y="1772816"/>
            <a:chExt cx="2341947" cy="2520280"/>
          </a:xfrm>
        </p:grpSpPr>
        <p:sp>
          <p:nvSpPr>
            <p:cNvPr id="24" name="Rectangle 384"/>
            <p:cNvSpPr>
              <a:spLocks noChangeArrowheads="1"/>
            </p:cNvSpPr>
            <p:nvPr/>
          </p:nvSpPr>
          <p:spPr bwMode="auto">
            <a:xfrm>
              <a:off x="5940152" y="1874913"/>
              <a:ext cx="2341947" cy="2418183"/>
            </a:xfrm>
            <a:prstGeom prst="rect">
              <a:avLst/>
            </a:prstGeom>
            <a:solidFill>
              <a:srgbClr val="C8E6F8"/>
            </a:solidFill>
            <a:ln w="3175" algn="ctr">
              <a:solidFill>
                <a:srgbClr val="57B0E7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2000">
                <a:lnSpc>
                  <a:spcPct val="90000"/>
                </a:lnSpc>
              </a:pPr>
              <a:endParaRPr lang="ko-KR" altLang="en-US" sz="1200">
                <a:latin typeface="+mj-lt"/>
                <a:ea typeface="HY헤드라인M" pitchFamily="18" charset="-127"/>
              </a:endParaRPr>
            </a:p>
          </p:txBody>
        </p:sp>
        <p:sp>
          <p:nvSpPr>
            <p:cNvPr id="25" name="Rectangle 76"/>
            <p:cNvSpPr>
              <a:spLocks noChangeArrowheads="1"/>
            </p:cNvSpPr>
            <p:nvPr/>
          </p:nvSpPr>
          <p:spPr bwMode="auto">
            <a:xfrm flipH="1">
              <a:off x="5994405" y="1913904"/>
              <a:ext cx="1837538" cy="1836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ctr" defTabSz="762000">
                <a:lnSpc>
                  <a:spcPct val="90000"/>
                </a:lnSpc>
                <a:buClr>
                  <a:srgbClr val="003399"/>
                </a:buClr>
                <a:buSzPct val="60000"/>
              </a:pPr>
              <a:r>
                <a:rPr lang="en-US" altLang="ko-KR" sz="1000" dirty="0" smtClean="0">
                  <a:solidFill>
                    <a:srgbClr val="FFFFFF"/>
                  </a:solidFill>
                  <a:latin typeface="+mj-lt"/>
                  <a:ea typeface="HY헤드라인M" pitchFamily="18" charset="-127"/>
                </a:rPr>
                <a:t>DBMS</a:t>
              </a:r>
              <a:endParaRPr lang="en-US" altLang="ko-KR" sz="1000" dirty="0">
                <a:solidFill>
                  <a:srgbClr val="FFFFFF"/>
                </a:solidFill>
                <a:latin typeface="+mj-lt"/>
                <a:ea typeface="HY헤드라인M" pitchFamily="18" charset="-127"/>
              </a:endParaRPr>
            </a:p>
          </p:txBody>
        </p:sp>
        <p:pic>
          <p:nvPicPr>
            <p:cNvPr id="26" name="Picture 24" descr="j0431637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07227" y="1772816"/>
              <a:ext cx="689078" cy="539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그룹 26"/>
            <p:cNvGrpSpPr>
              <a:grpSpLocks/>
            </p:cNvGrpSpPr>
            <p:nvPr/>
          </p:nvGrpSpPr>
          <p:grpSpPr bwMode="auto">
            <a:xfrm>
              <a:off x="6018399" y="2378838"/>
              <a:ext cx="1593649" cy="171450"/>
              <a:chOff x="-1209292" y="1457744"/>
              <a:chExt cx="2331907" cy="206022"/>
            </a:xfrm>
          </p:grpSpPr>
          <p:sp>
            <p:nvSpPr>
              <p:cNvPr id="43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44" name="Rectangle 236"/>
              <p:cNvSpPr>
                <a:spLocks noChangeArrowheads="1"/>
              </p:cNvSpPr>
              <p:nvPr/>
            </p:nvSpPr>
            <p:spPr bwMode="auto">
              <a:xfrm>
                <a:off x="-1091584" y="1470802"/>
                <a:ext cx="1694069" cy="16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ko-KR" altLang="en-US" sz="90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프로파일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28" name="Rectangle 1564"/>
            <p:cNvSpPr>
              <a:spLocks noChangeArrowheads="1"/>
            </p:cNvSpPr>
            <p:nvPr/>
          </p:nvSpPr>
          <p:spPr bwMode="auto">
            <a:xfrm>
              <a:off x="6010298" y="2533383"/>
              <a:ext cx="2124492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29" name="그룹 28"/>
            <p:cNvGrpSpPr>
              <a:grpSpLocks/>
            </p:cNvGrpSpPr>
            <p:nvPr/>
          </p:nvGrpSpPr>
          <p:grpSpPr bwMode="auto">
            <a:xfrm>
              <a:off x="6044008" y="2584563"/>
              <a:ext cx="2046332" cy="590916"/>
              <a:chOff x="3502933" y="1705216"/>
              <a:chExt cx="712738" cy="410122"/>
            </a:xfrm>
          </p:grpSpPr>
          <p:grpSp>
            <p:nvGrpSpPr>
              <p:cNvPr id="39" name="그룹 38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41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42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ko-KR" altLang="en-US" sz="900" smtClean="0">
                      <a:solidFill>
                        <a:srgbClr val="FFFFFF"/>
                      </a:solidFill>
                      <a:latin typeface="+mn-ea"/>
                    </a:rPr>
                    <a:t>사용자 생성</a:t>
                  </a:r>
                  <a:r>
                    <a:rPr lang="en-US" altLang="ko-KR" sz="900" smtClean="0">
                      <a:solidFill>
                        <a:srgbClr val="FFFFFF"/>
                      </a:solidFill>
                      <a:latin typeface="+mn-ea"/>
                    </a:rPr>
                    <a:t>, </a:t>
                  </a:r>
                  <a:r>
                    <a:rPr lang="ko-KR" altLang="en-US" sz="900" smtClean="0">
                      <a:solidFill>
                        <a:srgbClr val="FFFFFF"/>
                      </a:solidFill>
                      <a:latin typeface="+mn-ea"/>
                    </a:rPr>
                    <a:t>수정시 지정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0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12903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smtClean="0">
                    <a:latin typeface="+mj-lt"/>
                  </a:rPr>
                  <a:t> </a:t>
                </a:r>
                <a:r>
                  <a:rPr lang="ko-KR" altLang="en-US" sz="1000" smtClean="0">
                    <a:latin typeface="+mj-lt"/>
                  </a:rPr>
                  <a:t>시스템 리소스와 비밀번호를 </a:t>
                </a:r>
                <a:endParaRPr lang="en-US" altLang="ko-KR" sz="1000" smtClean="0">
                  <a:latin typeface="+mj-lt"/>
                </a:endParaRPr>
              </a:p>
              <a:p>
                <a:pPr defTabSz="417513">
                  <a:buClr>
                    <a:srgbClr val="6CA62C"/>
                  </a:buClr>
                  <a:defRPr/>
                </a:pPr>
                <a:r>
                  <a:rPr lang="en-US" altLang="ko-KR" sz="1000">
                    <a:latin typeface="+mj-lt"/>
                  </a:rPr>
                  <a:t> </a:t>
                </a:r>
                <a:r>
                  <a:rPr lang="en-US" altLang="ko-KR" sz="1000" smtClean="0">
                    <a:latin typeface="+mj-lt"/>
                  </a:rPr>
                  <a:t>  </a:t>
                </a:r>
                <a:r>
                  <a:rPr lang="ko-KR" altLang="en-US" sz="1000" smtClean="0">
                    <a:latin typeface="+mj-lt"/>
                  </a:rPr>
                  <a:t>중심으로 하는 보안 관리</a:t>
                </a:r>
                <a:endParaRPr lang="ko-KR" altLang="en-US" sz="1000" dirty="0">
                  <a:latin typeface="+mj-lt"/>
                </a:endParaRPr>
              </a:p>
            </p:txBody>
          </p:sp>
        </p:grpSp>
        <p:grpSp>
          <p:nvGrpSpPr>
            <p:cNvPr id="30" name="그룹 29"/>
            <p:cNvGrpSpPr>
              <a:grpSpLocks/>
            </p:cNvGrpSpPr>
            <p:nvPr/>
          </p:nvGrpSpPr>
          <p:grpSpPr bwMode="auto">
            <a:xfrm>
              <a:off x="6018896" y="3298316"/>
              <a:ext cx="1593649" cy="171450"/>
              <a:chOff x="-1209292" y="1457744"/>
              <a:chExt cx="2331907" cy="206022"/>
            </a:xfrm>
          </p:grpSpPr>
          <p:sp>
            <p:nvSpPr>
              <p:cNvPr id="37" name="AutoShape 172"/>
              <p:cNvSpPr>
                <a:spLocks noChangeArrowheads="1"/>
              </p:cNvSpPr>
              <p:nvPr/>
            </p:nvSpPr>
            <p:spPr bwMode="auto">
              <a:xfrm>
                <a:off x="-1209292" y="1457744"/>
                <a:ext cx="2331907" cy="206022"/>
              </a:xfrm>
              <a:prstGeom prst="roundRect">
                <a:avLst>
                  <a:gd name="adj" fmla="val 3754"/>
                </a:avLst>
              </a:prstGeom>
              <a:gradFill>
                <a:gsLst>
                  <a:gs pos="4000">
                    <a:srgbClr val="0168FF"/>
                  </a:gs>
                  <a:gs pos="10000">
                    <a:schemeClr val="bg1"/>
                  </a:gs>
                  <a:gs pos="19000">
                    <a:srgbClr val="0087E2"/>
                  </a:gs>
                </a:gsLst>
                <a:lin ang="5400000" scaled="0"/>
              </a:gradFill>
              <a:ln w="12700" algn="ctr">
                <a:solidFill>
                  <a:srgbClr val="0058D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62000">
                  <a:lnSpc>
                    <a:spcPct val="90000"/>
                  </a:lnSpc>
                  <a:defRPr/>
                </a:pPr>
                <a:endParaRPr lang="ko-KR" altLang="ko-KR" dirty="0">
                  <a:solidFill>
                    <a:srgbClr val="FFFFFF"/>
                  </a:solidFill>
                  <a:latin typeface="+mj-lt"/>
                  <a:ea typeface="HY헤드라인M" pitchFamily="18" charset="-127"/>
                </a:endParaRPr>
              </a:p>
            </p:txBody>
          </p:sp>
          <p:sp>
            <p:nvSpPr>
              <p:cNvPr id="38" name="Rectangle 236"/>
              <p:cNvSpPr>
                <a:spLocks noChangeArrowheads="1"/>
              </p:cNvSpPr>
              <p:nvPr/>
            </p:nvSpPr>
            <p:spPr bwMode="auto">
              <a:xfrm>
                <a:off x="-1091584" y="1470802"/>
                <a:ext cx="1694069" cy="16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90513" indent="-290513" defTabSz="500063" eaLnBrk="0" hangingPunct="0">
                  <a:buClr>
                    <a:srgbClr val="003399"/>
                  </a:buClr>
                  <a:buSzPct val="60000"/>
                </a:pPr>
                <a:r>
                  <a:rPr lang="ko-KR" altLang="en-US" sz="900" smtClean="0">
                    <a:solidFill>
                      <a:schemeClr val="bg1"/>
                    </a:solidFill>
                    <a:latin typeface="+mj-lt"/>
                    <a:ea typeface="HY견고딕" pitchFamily="18" charset="-127"/>
                  </a:rPr>
                  <a:t>롤</a:t>
                </a:r>
                <a:endParaRPr lang="en-US" altLang="ko-KR" sz="900" dirty="0">
                  <a:solidFill>
                    <a:schemeClr val="bg1"/>
                  </a:solidFill>
                  <a:latin typeface="+mj-lt"/>
                  <a:ea typeface="HY견고딕" pitchFamily="18" charset="-127"/>
                </a:endParaRPr>
              </a:p>
            </p:txBody>
          </p:sp>
        </p:grpSp>
        <p:sp>
          <p:nvSpPr>
            <p:cNvPr id="31" name="Rectangle 1564"/>
            <p:cNvSpPr>
              <a:spLocks noChangeArrowheads="1"/>
            </p:cNvSpPr>
            <p:nvPr/>
          </p:nvSpPr>
          <p:spPr bwMode="auto">
            <a:xfrm>
              <a:off x="6010796" y="3452861"/>
              <a:ext cx="2124492" cy="709683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58DA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3975" indent="-53975" algn="ctr" defTabSz="762000" eaLnBrk="0" hangingPunct="0">
                <a:lnSpc>
                  <a:spcPct val="90000"/>
                </a:lnSpc>
                <a:buFontTx/>
                <a:buChar char="•"/>
              </a:pPr>
              <a:endParaRPr lang="ko-KR" altLang="ko-KR" sz="800">
                <a:solidFill>
                  <a:schemeClr val="bg1"/>
                </a:solidFill>
                <a:latin typeface="+mj-lt"/>
                <a:ea typeface="HY헤드라인M" pitchFamily="18" charset="-127"/>
              </a:endParaRPr>
            </a:p>
          </p:txBody>
        </p:sp>
        <p:grpSp>
          <p:nvGrpSpPr>
            <p:cNvPr id="32" name="그룹 31"/>
            <p:cNvGrpSpPr>
              <a:grpSpLocks/>
            </p:cNvGrpSpPr>
            <p:nvPr/>
          </p:nvGrpSpPr>
          <p:grpSpPr bwMode="auto">
            <a:xfrm>
              <a:off x="6044505" y="3504041"/>
              <a:ext cx="2046332" cy="590916"/>
              <a:chOff x="3502933" y="1705216"/>
              <a:chExt cx="712738" cy="410122"/>
            </a:xfrm>
          </p:grpSpPr>
          <p:grpSp>
            <p:nvGrpSpPr>
              <p:cNvPr id="33" name="그룹 32"/>
              <p:cNvGrpSpPr>
                <a:grpSpLocks/>
              </p:cNvGrpSpPr>
              <p:nvPr/>
            </p:nvGrpSpPr>
            <p:grpSpPr bwMode="auto">
              <a:xfrm flipH="1">
                <a:off x="3502933" y="1705216"/>
                <a:ext cx="712738" cy="410122"/>
                <a:chOff x="-705212" y="4136452"/>
                <a:chExt cx="2085471" cy="780194"/>
              </a:xfrm>
            </p:grpSpPr>
            <p:sp>
              <p:nvSpPr>
                <p:cNvPr id="35" name="Rectangle 722"/>
                <p:cNvSpPr>
                  <a:spLocks noChangeArrowheads="1"/>
                </p:cNvSpPr>
                <p:nvPr/>
              </p:nvSpPr>
              <p:spPr bwMode="auto">
                <a:xfrm>
                  <a:off x="-705212" y="4312790"/>
                  <a:ext cx="2085471" cy="603856"/>
                </a:xfrm>
                <a:prstGeom prst="rect">
                  <a:avLst/>
                </a:prstGeom>
                <a:solidFill>
                  <a:schemeClr val="bg1"/>
                </a:solidFill>
                <a:ln w="12700" algn="ctr">
                  <a:solidFill>
                    <a:srgbClr val="6CA62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53975" indent="-53975" algn="ctr" defTabSz="762000" eaLnBrk="0" hangingPunct="0">
                    <a:lnSpc>
                      <a:spcPct val="90000"/>
                    </a:lnSpc>
                    <a:buFontTx/>
                    <a:buChar char="•"/>
                  </a:pPr>
                  <a:endParaRPr lang="ko-KR" altLang="en-US" sz="800">
                    <a:solidFill>
                      <a:schemeClr val="bg1"/>
                    </a:solidFill>
                    <a:latin typeface="+mj-lt"/>
                    <a:ea typeface="HY헤드라인M" pitchFamily="18" charset="-127"/>
                  </a:endParaRPr>
                </a:p>
              </p:txBody>
            </p:sp>
            <p:sp>
              <p:nvSpPr>
                <p:cNvPr id="36" name="Rectangle 76" descr="그림51"/>
                <p:cNvSpPr>
                  <a:spLocks noChangeArrowheads="1"/>
                </p:cNvSpPr>
                <p:nvPr/>
              </p:nvSpPr>
              <p:spPr bwMode="auto">
                <a:xfrm>
                  <a:off x="-704807" y="4136452"/>
                  <a:ext cx="2084334" cy="256843"/>
                </a:xfrm>
                <a:prstGeom prst="rect">
                  <a:avLst/>
                </a:prstGeom>
                <a:gradFill>
                  <a:gsLst>
                    <a:gs pos="4000">
                      <a:srgbClr val="6CA62C"/>
                    </a:gs>
                    <a:gs pos="10000">
                      <a:schemeClr val="bg1"/>
                    </a:gs>
                    <a:gs pos="19000">
                      <a:srgbClr val="80C634"/>
                    </a:gs>
                  </a:gsLst>
                  <a:lin ang="5400000" scaled="0"/>
                </a:gradFill>
                <a:ln w="12700" algn="ctr">
                  <a:solidFill>
                    <a:srgbClr val="1B412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762000">
                    <a:lnSpc>
                      <a:spcPct val="90000"/>
                    </a:lnSpc>
                    <a:defRPr/>
                  </a:pPr>
                  <a:r>
                    <a:rPr lang="en-US" altLang="ko-KR" sz="900" smtClean="0">
                      <a:solidFill>
                        <a:srgbClr val="FFFFFF"/>
                      </a:solidFill>
                      <a:latin typeface="+mn-ea"/>
                    </a:rPr>
                    <a:t>GRANT, REVOKE </a:t>
                  </a:r>
                  <a:r>
                    <a:rPr lang="ko-KR" altLang="en-US" sz="900" smtClean="0">
                      <a:solidFill>
                        <a:srgbClr val="FFFFFF"/>
                      </a:solidFill>
                      <a:latin typeface="+mn-ea"/>
                    </a:rPr>
                    <a:t>명령으로 제어</a:t>
                  </a:r>
                  <a:endParaRPr lang="ko-KR" altLang="en-US" sz="900" dirty="0"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4" name="Rectangle 1571"/>
              <p:cNvSpPr>
                <a:spLocks noChangeArrowheads="1"/>
              </p:cNvSpPr>
              <p:nvPr/>
            </p:nvSpPr>
            <p:spPr bwMode="auto">
              <a:xfrm>
                <a:off x="3534921" y="1857719"/>
                <a:ext cx="651036" cy="223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smtClean="0">
                    <a:latin typeface="+mj-lt"/>
                  </a:rPr>
                  <a:t> </a:t>
                </a:r>
                <a:r>
                  <a:rPr lang="ko-KR" altLang="en-US" sz="1000" smtClean="0">
                    <a:latin typeface="+mj-lt"/>
                  </a:rPr>
                  <a:t>시스템 권한을 통한 보안 관리</a:t>
                </a:r>
                <a:endParaRPr lang="en-US" altLang="ko-KR" sz="1000" dirty="0" smtClean="0">
                  <a:latin typeface="+mj-lt"/>
                </a:endParaRPr>
              </a:p>
              <a:p>
                <a:pPr marL="82550" indent="-82550" defTabSz="417513">
                  <a:buClr>
                    <a:srgbClr val="6CA62C"/>
                  </a:buClr>
                  <a:buFont typeface="Wingdings" pitchFamily="2" charset="2"/>
                  <a:buChar char="l"/>
                  <a:defRPr/>
                </a:pPr>
                <a:r>
                  <a:rPr lang="en-US" altLang="ko-KR" sz="1000" smtClean="0">
                    <a:latin typeface="+mj-lt"/>
                  </a:rPr>
                  <a:t> </a:t>
                </a:r>
                <a:r>
                  <a:rPr lang="ko-KR" altLang="en-US" sz="1000" smtClean="0">
                    <a:latin typeface="+mj-lt"/>
                  </a:rPr>
                  <a:t>시스템 권한의 모임</a:t>
                </a:r>
                <a:endParaRPr lang="ko-KR" altLang="en-US" sz="1000" dirty="0">
                  <a:latin typeface="+mj-lt"/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2049875" y="4332566"/>
            <a:ext cx="1080000" cy="200528"/>
            <a:chOff x="2074580" y="6036784"/>
            <a:chExt cx="1080000" cy="200528"/>
          </a:xfrm>
        </p:grpSpPr>
        <p:cxnSp>
          <p:nvCxnSpPr>
            <p:cNvPr id="22" name="Shape 767"/>
            <p:cNvCxnSpPr>
              <a:cxnSpLocks noChangeShapeType="1"/>
            </p:cNvCxnSpPr>
            <p:nvPr/>
          </p:nvCxnSpPr>
          <p:spPr bwMode="auto">
            <a:xfrm flipH="1">
              <a:off x="2074580" y="6237312"/>
              <a:ext cx="1080000" cy="0"/>
            </a:xfrm>
            <a:prstGeom prst="straightConnector1">
              <a:avLst/>
            </a:prstGeom>
            <a:noFill/>
            <a:ln w="19050" algn="ctr">
              <a:solidFill>
                <a:srgbClr val="C00000"/>
              </a:solidFill>
              <a:prstDash val="sysDash"/>
              <a:round/>
              <a:headEnd type="triangle"/>
              <a:tailEnd type="none" w="med" len="lg"/>
            </a:ln>
          </p:spPr>
        </p:cxnSp>
        <p:sp>
          <p:nvSpPr>
            <p:cNvPr id="23" name="TextBox 345"/>
            <p:cNvSpPr txBox="1">
              <a:spLocks noChangeArrowheads="1"/>
            </p:cNvSpPr>
            <p:nvPr/>
          </p:nvSpPr>
          <p:spPr bwMode="auto">
            <a:xfrm>
              <a:off x="2459598" y="6036784"/>
              <a:ext cx="2693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smtClean="0">
                  <a:solidFill>
                    <a:srgbClr val="C0000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+mn-ea"/>
                </a:rPr>
                <a:t>접속</a:t>
              </a:r>
              <a:endParaRPr lang="ko-KR" altLang="en-US" sz="1200" spc="-150" dirty="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517569" y="4424006"/>
            <a:ext cx="1080000" cy="369332"/>
            <a:chOff x="5602972" y="4459972"/>
            <a:chExt cx="1080000" cy="369332"/>
          </a:xfrm>
        </p:grpSpPr>
        <p:cxnSp>
          <p:nvCxnSpPr>
            <p:cNvPr id="20" name="Shape 767"/>
            <p:cNvCxnSpPr>
              <a:cxnSpLocks noChangeShapeType="1"/>
            </p:cNvCxnSpPr>
            <p:nvPr/>
          </p:nvCxnSpPr>
          <p:spPr bwMode="auto">
            <a:xfrm flipH="1">
              <a:off x="5602972" y="4646837"/>
              <a:ext cx="1080000" cy="0"/>
            </a:xfrm>
            <a:prstGeom prst="straightConnector1">
              <a:avLst/>
            </a:prstGeom>
            <a:noFill/>
            <a:ln w="19050" algn="ctr">
              <a:solidFill>
                <a:srgbClr val="0240A6"/>
              </a:solidFill>
              <a:prstDash val="sysDash"/>
              <a:round/>
              <a:headEnd type="triangle"/>
              <a:tailEnd type="none" w="med" len="lg"/>
            </a:ln>
          </p:spPr>
        </p:cxnSp>
        <p:sp>
          <p:nvSpPr>
            <p:cNvPr id="21" name="TextBox 56"/>
            <p:cNvSpPr txBox="1"/>
            <p:nvPr/>
          </p:nvSpPr>
          <p:spPr>
            <a:xfrm>
              <a:off x="5819119" y="4459972"/>
              <a:ext cx="7085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ct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smtClean="0">
                  <a:solidFill>
                    <a:srgbClr val="2A22D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+mn-ea"/>
                </a:rPr>
                <a:t>권한에 따른</a:t>
              </a:r>
              <a:endParaRPr lang="en-US" altLang="ko-KR" sz="1200" spc="-150" smtClean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endParaRPr>
            </a:p>
            <a:p>
              <a:pPr marL="290513" indent="-290513" algn="ct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smtClean="0">
                  <a:solidFill>
                    <a:srgbClr val="2A22D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+mn-ea"/>
                </a:rPr>
                <a:t>사용제어</a:t>
              </a:r>
              <a:endParaRPr lang="ko-KR" altLang="en-US" sz="1200" spc="-150" dirty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+mn-ea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574829" y="3226157"/>
            <a:ext cx="1129030" cy="1752053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smtClean="0">
                <a:solidFill>
                  <a:srgbClr val="FF0000"/>
                </a:solidFill>
                <a:ea typeface="휴먼옛체" pitchFamily="2" charset="-127"/>
              </a:rPr>
              <a:t>CPU, CONNECT, SGA,</a:t>
            </a:r>
          </a:p>
          <a:p>
            <a:pPr algn="ctr"/>
            <a:r>
              <a:rPr lang="en-US" altLang="ko-KR" sz="1100" smtClean="0">
                <a:solidFill>
                  <a:srgbClr val="FF0000"/>
                </a:solidFill>
                <a:ea typeface="휴먼옛체" pitchFamily="2" charset="-127"/>
              </a:rPr>
              <a:t>PASSWORD</a:t>
            </a:r>
            <a:endParaRPr lang="ko-KR" altLang="en-US" sz="1100">
              <a:solidFill>
                <a:srgbClr val="FF0000"/>
              </a:solidFill>
              <a:ea typeface="휴먼옛체" pitchFamily="2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프로파일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데이터베이스 리소스 제한의 모임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프로파일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리소스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(RESOURCE)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CPU_PER_SESSION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세션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사용가능한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CPU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/100)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CPU_PER_CALL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호출당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사용가능한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CPU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초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/100)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CONNECT_TIME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접속시간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하루당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IDLE_TIME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유휴시간 이후 접속 종료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SESSIONS_PER_USER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동시 접속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가능수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사용자당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LOGICAL_READS_PER_SESSION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세션 최대 읽기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블록수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LOGICAL_READS_PER_CALL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호출당 최대 읽기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블록수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PRIVATE_SGA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전용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SGA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사용량 지정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(KB)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COMPOSITE_LIMIT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복합 한계 값 지정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적용값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프로파일을 이용한 제어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패스워드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(PASSWORD)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PASSWORD_LIFE_TIME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비밀번호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만료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PASSWORD_GRACE_TIME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만기일 이후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잠금일수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PASSWORD_REUSE_MAX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동일 비번 사용 가능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횟수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PASSWORD_REUSE_TIME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동일 비번 사용 불가일수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PASSWORD_VERIFY_FUNCTION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비밀번호 인증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함수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FAILED_LOGIN_ATTEMPTS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실패한 로그인 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횟수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PASSWORD_LOCK_TIME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잠금 일수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12C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에서는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ORA12C_VERIFY_FUNCTION, ORA12C_STRONG_VERIFY_FUNCTION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 추가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11G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에서는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VERIFY_FUNCTION_11G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 추가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이전버전은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VERIFY_FUNCTION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함수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{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ORACLE_HOME}/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rdbms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/admin/utlpwdmg.sql</a:t>
            </a: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프로파일을 이용한 제어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CREATE PROFILE TEST_PROFILE LIMIT</a:t>
            </a:r>
          </a:p>
          <a:p>
            <a:r>
              <a:rPr lang="en-US" altLang="ko-KR" dirty="0" smtClean="0"/>
              <a:t>  CPU_PER_SESSION </a:t>
            </a:r>
            <a:r>
              <a:rPr lang="en-US" altLang="ko-KR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ko-KR" dirty="0" smtClean="0"/>
              <a:t>  CPU_PER_CALL 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</a:p>
          <a:p>
            <a:r>
              <a:rPr lang="en-US" altLang="ko-KR" dirty="0" smtClean="0"/>
              <a:t>  CONNECT_TIME </a:t>
            </a:r>
            <a:r>
              <a:rPr lang="en-US" altLang="ko-KR" dirty="0" smtClean="0">
                <a:solidFill>
                  <a:srgbClr val="FF0000"/>
                </a:solidFill>
              </a:rPr>
              <a:t>UNLIMITED</a:t>
            </a:r>
          </a:p>
          <a:p>
            <a:r>
              <a:rPr lang="en-US" altLang="ko-KR" dirty="0" smtClean="0"/>
              <a:t>  IDLE_TIME </a:t>
            </a:r>
            <a:r>
              <a:rPr lang="en-US" altLang="ko-KR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ko-KR" dirty="0" smtClean="0"/>
              <a:t>  SESSIONS_PER_USER </a:t>
            </a:r>
            <a:r>
              <a:rPr lang="en-US" altLang="ko-KR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ko-KR" dirty="0" smtClean="0"/>
              <a:t>  LOGICAL_READS_PER_SESSION </a:t>
            </a:r>
            <a:r>
              <a:rPr lang="en-US" altLang="ko-KR" dirty="0" smtClean="0">
                <a:solidFill>
                  <a:srgbClr val="FF0000"/>
                </a:solidFill>
              </a:rPr>
              <a:t>DEFAULT</a:t>
            </a:r>
          </a:p>
          <a:p>
            <a:r>
              <a:rPr lang="en-US" altLang="ko-KR" dirty="0" smtClean="0"/>
              <a:t>  LOGICAL_READS_PER_CALL </a:t>
            </a:r>
            <a:r>
              <a:rPr lang="en-US" altLang="ko-KR" dirty="0" smtClean="0">
                <a:solidFill>
                  <a:srgbClr val="FF0000"/>
                </a:solidFill>
              </a:rPr>
              <a:t>1000</a:t>
            </a:r>
          </a:p>
          <a:p>
            <a:r>
              <a:rPr lang="en-US" altLang="ko-KR" dirty="0" smtClean="0"/>
              <a:t>  PRIVATE_SGA </a:t>
            </a:r>
            <a:r>
              <a:rPr lang="en-US" altLang="ko-KR" dirty="0" smtClean="0">
                <a:solidFill>
                  <a:srgbClr val="FF0000"/>
                </a:solidFill>
              </a:rPr>
              <a:t>500K</a:t>
            </a:r>
          </a:p>
          <a:p>
            <a:r>
              <a:rPr lang="en-US" altLang="ko-KR" dirty="0" smtClean="0"/>
              <a:t>  COMPOSITE_LIMIT </a:t>
            </a:r>
            <a:r>
              <a:rPr lang="en-US" altLang="ko-KR" dirty="0" smtClean="0">
                <a:solidFill>
                  <a:srgbClr val="FF0000"/>
                </a:solidFill>
              </a:rPr>
              <a:t>UNLIMITED</a:t>
            </a:r>
          </a:p>
          <a:p>
            <a:r>
              <a:rPr lang="en-US" altLang="ko-KR" dirty="0" smtClean="0"/>
              <a:t>  PASSWORD_LIFE_TIME </a:t>
            </a:r>
            <a:r>
              <a:rPr lang="en-US" altLang="ko-KR" dirty="0" smtClean="0">
                <a:solidFill>
                  <a:srgbClr val="FF0000"/>
                </a:solidFill>
              </a:rPr>
              <a:t>60</a:t>
            </a:r>
          </a:p>
          <a:p>
            <a:r>
              <a:rPr lang="en-US" altLang="ko-KR" dirty="0" smtClean="0"/>
              <a:t>  PASSWORD_GRACE_TIME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altLang="ko-KR" dirty="0" smtClean="0"/>
              <a:t>  PASSWORD_REUSE_MAX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dirty="0" smtClean="0"/>
              <a:t>  PASSWORD_REUSE_TIME </a:t>
            </a:r>
            <a:r>
              <a:rPr lang="en-US" altLang="ko-KR" dirty="0" smtClean="0">
                <a:solidFill>
                  <a:srgbClr val="FF0000"/>
                </a:solidFill>
              </a:rPr>
              <a:t>0  </a:t>
            </a:r>
          </a:p>
          <a:p>
            <a:r>
              <a:rPr lang="en-US" altLang="ko-KR" dirty="0" smtClean="0"/>
              <a:t>  FAILED_LOGIN_ATTEMPTS </a:t>
            </a:r>
            <a:r>
              <a:rPr lang="en-US" altLang="ko-KR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altLang="ko-KR" dirty="0" smtClean="0"/>
              <a:t>  PASSWORD_LOCK_TIME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프로파일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3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프로파일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69" y="2054440"/>
            <a:ext cx="3794509" cy="394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1. DBA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권한으로 접속합니다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8025" y="2000240"/>
            <a:ext cx="26479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프로파일을 오른쪽 클릭하여 새로 만들기를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708" y="1924069"/>
            <a:ext cx="2800350" cy="4219575"/>
          </a:xfrm>
          <a:prstGeom prst="rect">
            <a:avLst/>
          </a:prstGeom>
        </p:spPr>
      </p:pic>
      <p:pic>
        <p:nvPicPr>
          <p:cNvPr id="7" name="그림 6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13" y="1928802"/>
            <a:ext cx="3290897" cy="439307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이름과 각 속성 값을 원하는 데로 설정할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2739" y="1785926"/>
            <a:ext cx="3290897" cy="4393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1. DBA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권한으로 접속합니다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8025" y="2000240"/>
            <a:ext cx="26479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또한 편집도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1673953"/>
            <a:ext cx="2733684" cy="395055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프로파일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프로파일 생성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CREATE PROFILE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프로파일명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LIMIT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	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CPU_PER_SESSION {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 DEFAULT | UNLIMITED},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	CPU_PER_CALL 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 DEFAULT | UNLIMITED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},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	CONNECT_TIME 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 DEFAULT | UNLIMITED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},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…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PASSWORD_VERIFY_FUNCTION {NULL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 DEFAULT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함수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	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PASSWORD_REUSE_TIME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 DEFAULT | UNLIMITED}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	FAILED_LOGIN_ATTEMPTS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 DEFAULT | UNLIMITED}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	PASSWORD_LOCK_TIME 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 DEFAULT | UNLIMITED}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최소한 한 개이상의 파라미터는 선언해야 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프로파일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3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프로파일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프로파일 수정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ALTER PROFILE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프로파일명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LIMIT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프로파일파라미터 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프로파일파라미터 값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…;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명령을 통한 프로파일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프로파일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문법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PROFILE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프로파일명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[CASCADE];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프로파일이 사용자에 사용되었다면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CASCADE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옵션을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이용하여 삭제가 가능하며 사용한 사용자의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PROFILE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은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DEFAULT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 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프로파일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 LIMIT;	--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..</a:t>
            </a:r>
            <a:r>
              <a:rPr lang="ko-KR" altLang="en-US" dirty="0" smtClean="0"/>
              <a:t>한가지이상 설정해야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 LIMIT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CPU_PER_SESSION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UNLIMITED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 LIMIT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CPU_PER_CALL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3000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PRIVATE_SGA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500K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PASSWORD_LOCK_TIME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CASCADE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사용자 지정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 LIMIT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PASSWORD_LOCK_TIME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사용자에 프로파일 지정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sa123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PROFILE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프로파일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;	-- </a:t>
            </a:r>
            <a:r>
              <a:rPr lang="ko-KR" altLang="en-US" dirty="0" smtClean="0"/>
              <a:t>에러 </a:t>
            </a:r>
            <a:r>
              <a:rPr lang="en-US" altLang="ko-KR" dirty="0" smtClean="0"/>
              <a:t>..</a:t>
            </a:r>
            <a:r>
              <a:rPr lang="ko-KR" altLang="en-US" dirty="0" smtClean="0"/>
              <a:t>사용자에 할당되어 있으므로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en-US" dirty="0" smtClean="0"/>
              <a:t>할당되었는지 확인해 보면</a:t>
            </a:r>
            <a:r>
              <a:rPr lang="en-US" altLang="ko-KR" dirty="0" smtClean="0"/>
              <a:t>, DBA/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/TEST1</a:t>
            </a:r>
            <a:r>
              <a:rPr lang="ko-KR" altLang="en-US" dirty="0" smtClean="0"/>
              <a:t>을 클릭합니다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466" y="1142984"/>
            <a:ext cx="8665164" cy="535785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500430" y="1643050"/>
            <a:ext cx="928694" cy="571504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PROFILE </a:t>
            </a:r>
            <a:r>
              <a:rPr lang="en-US" altLang="ko-KR" dirty="0" smtClean="0">
                <a:solidFill>
                  <a:srgbClr val="FF0000"/>
                </a:solidFill>
              </a:rPr>
              <a:t>TEST_PROFILE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CASCADE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512234"/>
            <a:ext cx="7500958" cy="490877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714744" y="1946220"/>
            <a:ext cx="714380" cy="500066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174229" y="3573053"/>
            <a:ext cx="1406086" cy="2448272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시스템권한</a:t>
            </a:r>
            <a:endParaRPr lang="en-US" altLang="ko-KR" sz="1000" dirty="0" smtClean="0">
              <a:solidFill>
                <a:schemeClr val="tx2"/>
              </a:solidFill>
              <a:latin typeface="바탕체" pitchFamily="17" charset="-127"/>
              <a:ea typeface="바탕체" pitchFamily="17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 (System Privileges)</a:t>
            </a:r>
          </a:p>
          <a:p>
            <a:pPr algn="ctr"/>
            <a:endParaRPr lang="en-US" altLang="ko-KR" sz="1000" dirty="0">
              <a:solidFill>
                <a:schemeClr val="tx2"/>
              </a:solidFill>
              <a:latin typeface="바탕체" pitchFamily="17" charset="-127"/>
              <a:ea typeface="바탕체" pitchFamily="17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ADMINISTER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ANALYZE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ASSEMBLY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AUDIT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CHANGE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CLUSTER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CONTEXTS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DATABASE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…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TABLE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INDEX</a:t>
            </a:r>
          </a:p>
          <a:p>
            <a:pPr algn="ctr"/>
            <a:r>
              <a:rPr lang="en-US" altLang="ko-KR" sz="1000" dirty="0" smtClean="0">
                <a:solidFill>
                  <a:schemeClr val="tx2"/>
                </a:solidFill>
                <a:latin typeface="바탕체" pitchFamily="17" charset="-127"/>
                <a:ea typeface="바탕체" pitchFamily="17" charset="-127"/>
              </a:rPr>
              <a:t>…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44852" y="3460054"/>
            <a:ext cx="1456615" cy="86736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 smtClean="0">
                <a:solidFill>
                  <a:srgbClr val="FF0000"/>
                </a:solidFill>
                <a:latin typeface="바탕체" pitchFamily="17" charset="-127"/>
                <a:ea typeface="바탕체" pitchFamily="17" charset="-127"/>
              </a:rPr>
              <a:t>롤</a:t>
            </a:r>
            <a:r>
              <a:rPr lang="en-US" altLang="ko-KR" sz="1000" dirty="0" smtClean="0">
                <a:solidFill>
                  <a:srgbClr val="FF0000"/>
                </a:solidFill>
                <a:latin typeface="바탕체" pitchFamily="17" charset="-127"/>
                <a:ea typeface="바탕체" pitchFamily="17" charset="-127"/>
              </a:rPr>
              <a:t>(</a:t>
            </a:r>
            <a:r>
              <a:rPr lang="en-US" altLang="ko-KR" sz="1000" dirty="0">
                <a:solidFill>
                  <a:srgbClr val="FF0000"/>
                </a:solidFill>
                <a:latin typeface="바탕체" pitchFamily="17" charset="-127"/>
                <a:ea typeface="바탕체" pitchFamily="17" charset="-127"/>
              </a:rPr>
              <a:t>ROLE</a:t>
            </a:r>
            <a:r>
              <a:rPr lang="en-US" altLang="ko-KR" sz="1000" dirty="0" smtClean="0">
                <a:solidFill>
                  <a:srgbClr val="FF0000"/>
                </a:solidFill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바탕체" pitchFamily="17" charset="-127"/>
              <a:ea typeface="바탕체" pitchFamily="17" charset="-127"/>
            </a:endParaRPr>
          </a:p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바탕체" pitchFamily="17" charset="-127"/>
                <a:ea typeface="바탕체" pitchFamily="17" charset="-127"/>
              </a:rPr>
              <a:t>CONNECT, DBA, … RESOURCE …</a:t>
            </a:r>
            <a:endParaRPr lang="ko-KR" altLang="en-US" sz="1000" dirty="0">
              <a:solidFill>
                <a:srgbClr val="FF0000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8" name="AutoShape 445"/>
          <p:cNvSpPr>
            <a:spLocks noChangeArrowheads="1"/>
          </p:cNvSpPr>
          <p:nvPr/>
        </p:nvSpPr>
        <p:spPr bwMode="auto">
          <a:xfrm>
            <a:off x="742181" y="1701093"/>
            <a:ext cx="7200000" cy="132319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Text Box 446"/>
          <p:cNvSpPr txBox="1">
            <a:spLocks noChangeArrowheads="1"/>
          </p:cNvSpPr>
          <p:nvPr/>
        </p:nvSpPr>
        <p:spPr bwMode="auto">
          <a:xfrm>
            <a:off x="814189" y="1700845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권한을 이용한 제어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+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시스템권한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+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객체권한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동시에 여러 개의 권한을 부여 받을 수 있다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0" name="Rectangle 444"/>
          <p:cNvSpPr>
            <a:spLocks noChangeArrowheads="1"/>
          </p:cNvSpPr>
          <p:nvPr/>
        </p:nvSpPr>
        <p:spPr bwMode="auto">
          <a:xfrm>
            <a:off x="238125" y="836674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권한을 이용한 제어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79" name="Picture 185" descr="04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1038" y="4903796"/>
            <a:ext cx="8620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4729125" y="5418252"/>
            <a:ext cx="38472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>
              <a:buClr>
                <a:srgbClr val="003399"/>
              </a:buClr>
              <a:buSzPct val="60000"/>
            </a:pPr>
            <a:r>
              <a:rPr lang="ko-KR" altLang="en-US" sz="1000" dirty="0" smtClean="0">
                <a:latin typeface="바탕체" pitchFamily="17" charset="-127"/>
                <a:ea typeface="바탕체" pitchFamily="17" charset="-127"/>
              </a:rPr>
              <a:t>사용자</a:t>
            </a:r>
            <a:endParaRPr lang="en-US" altLang="ko-KR" sz="1000" dirty="0">
              <a:latin typeface="바탕체" pitchFamily="17" charset="-127"/>
              <a:ea typeface="바탕체" pitchFamily="17" charset="-127"/>
            </a:endParaRPr>
          </a:p>
        </p:txBody>
      </p:sp>
      <p:pic>
        <p:nvPicPr>
          <p:cNvPr id="81" name="Picture 25" descr="j0433941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643446"/>
            <a:ext cx="5016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8" descr="st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4796" y="4511688"/>
            <a:ext cx="111760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 Box 3"/>
          <p:cNvSpPr txBox="1">
            <a:spLocks noChangeArrowheads="1"/>
          </p:cNvSpPr>
          <p:nvPr/>
        </p:nvSpPr>
        <p:spPr bwMode="auto">
          <a:xfrm>
            <a:off x="6553818" y="5322476"/>
            <a:ext cx="76944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>
              <a:buClr>
                <a:srgbClr val="003399"/>
              </a:buClr>
              <a:buSzPct val="60000"/>
            </a:pPr>
            <a:r>
              <a:rPr lang="ko-KR" altLang="en-US" sz="1000" dirty="0" smtClean="0">
                <a:latin typeface="바탕체" pitchFamily="17" charset="-127"/>
                <a:ea typeface="바탕체" pitchFamily="17" charset="-127"/>
              </a:rPr>
              <a:t>데이터베이스</a:t>
            </a:r>
            <a:endParaRPr lang="en-US" altLang="ko-KR" sz="10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63" name="Shape 767"/>
          <p:cNvCxnSpPr>
            <a:cxnSpLocks noChangeShapeType="1"/>
          </p:cNvCxnSpPr>
          <p:nvPr/>
        </p:nvCxnSpPr>
        <p:spPr bwMode="auto">
          <a:xfrm flipH="1">
            <a:off x="2580315" y="3933093"/>
            <a:ext cx="864000" cy="0"/>
          </a:xfrm>
          <a:prstGeom prst="straightConnector1">
            <a:avLst/>
          </a:prstGeom>
          <a:noFill/>
          <a:ln w="19050" algn="ctr">
            <a:solidFill>
              <a:srgbClr val="002060"/>
            </a:solidFill>
            <a:prstDash val="sysDash"/>
            <a:round/>
            <a:headEnd type="triangle"/>
            <a:tailEnd type="none" w="med" len="lg"/>
          </a:ln>
        </p:spPr>
      </p:cxnSp>
      <p:sp>
        <p:nvSpPr>
          <p:cNvPr id="64" name="TextBox 345"/>
          <p:cNvSpPr txBox="1">
            <a:spLocks noChangeArrowheads="1"/>
          </p:cNvSpPr>
          <p:nvPr/>
        </p:nvSpPr>
        <p:spPr bwMode="auto">
          <a:xfrm>
            <a:off x="2689778" y="3736997"/>
            <a:ext cx="5386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smtClean="0">
                <a:solidFill>
                  <a:srgbClr val="00206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권한부</a:t>
            </a:r>
            <a:r>
              <a:rPr lang="ko-KR" altLang="en-US" sz="1200" spc="-150">
                <a:solidFill>
                  <a:srgbClr val="00206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여</a:t>
            </a:r>
            <a:endParaRPr lang="ko-KR" altLang="en-US" sz="1200" spc="-150" dirty="0">
              <a:solidFill>
                <a:srgbClr val="00206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바탕체" pitchFamily="17" charset="-127"/>
              <a:ea typeface="바탕체" pitchFamily="17" charset="-127"/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88627" y="4797189"/>
            <a:ext cx="1080000" cy="369332"/>
            <a:chOff x="5602972" y="4459972"/>
            <a:chExt cx="1080000" cy="369332"/>
          </a:xfrm>
        </p:grpSpPr>
        <p:cxnSp>
          <p:nvCxnSpPr>
            <p:cNvPr id="75" name="Shape 767"/>
            <p:cNvCxnSpPr>
              <a:cxnSpLocks noChangeShapeType="1"/>
            </p:cNvCxnSpPr>
            <p:nvPr/>
          </p:nvCxnSpPr>
          <p:spPr bwMode="auto">
            <a:xfrm flipH="1">
              <a:off x="5602972" y="4646837"/>
              <a:ext cx="1080000" cy="0"/>
            </a:xfrm>
            <a:prstGeom prst="straightConnector1">
              <a:avLst/>
            </a:prstGeom>
            <a:noFill/>
            <a:ln w="19050" algn="ctr">
              <a:solidFill>
                <a:srgbClr val="0240A6"/>
              </a:solidFill>
              <a:prstDash val="sysDash"/>
              <a:round/>
              <a:headEnd type="triangle"/>
              <a:tailEnd type="none" w="med" len="lg"/>
            </a:ln>
          </p:spPr>
        </p:cxnSp>
        <p:sp>
          <p:nvSpPr>
            <p:cNvPr id="76" name="TextBox 56"/>
            <p:cNvSpPr txBox="1"/>
            <p:nvPr/>
          </p:nvSpPr>
          <p:spPr>
            <a:xfrm>
              <a:off x="5807898" y="4459972"/>
              <a:ext cx="7309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90513" indent="-290513" algn="ct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dirty="0" smtClean="0">
                  <a:solidFill>
                    <a:srgbClr val="2A22D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바탕체" pitchFamily="17" charset="-127"/>
                  <a:ea typeface="바탕체" pitchFamily="17" charset="-127"/>
                </a:rPr>
                <a:t>권한에 따른</a:t>
              </a:r>
              <a:endParaRPr lang="en-US" altLang="ko-KR" sz="1200" spc="-150" dirty="0" smtClean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endParaRPr>
            </a:p>
            <a:p>
              <a:pPr marL="290513" indent="-290513" algn="ctr" defTabSz="574675">
                <a:buClr>
                  <a:srgbClr val="003399"/>
                </a:buClr>
                <a:buSzPct val="60000"/>
                <a:defRPr/>
              </a:pPr>
              <a:r>
                <a:rPr lang="ko-KR" altLang="en-US" sz="1200" spc="-150" dirty="0" smtClean="0">
                  <a:solidFill>
                    <a:srgbClr val="2A22D0"/>
                  </a:solidFill>
                  <a:effectLst>
                    <a:glow rad="101600">
                      <a:srgbClr val="FFFFFF">
                        <a:alpha val="60000"/>
                      </a:srgbClr>
                    </a:glow>
                  </a:effectLst>
                  <a:latin typeface="바탕체" pitchFamily="17" charset="-127"/>
                  <a:ea typeface="바탕체" pitchFamily="17" charset="-127"/>
                </a:rPr>
                <a:t>사용제어</a:t>
              </a:r>
              <a:endParaRPr lang="ko-KR" altLang="en-US" sz="1200" spc="-150" dirty="0">
                <a:solidFill>
                  <a:srgbClr val="2A22D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604651" y="3429037"/>
            <a:ext cx="1407954" cy="90348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accent3"/>
                </a:solidFill>
                <a:latin typeface="바탕체" pitchFamily="17" charset="-127"/>
                <a:ea typeface="바탕체" pitchFamily="17" charset="-127"/>
              </a:rPr>
              <a:t>객체 권한</a:t>
            </a:r>
            <a:endParaRPr lang="en-US" altLang="ko-KR" sz="1000" dirty="0" smtClean="0">
              <a:solidFill>
                <a:schemeClr val="accent3"/>
              </a:solidFill>
              <a:latin typeface="바탕체" pitchFamily="17" charset="-127"/>
              <a:ea typeface="바탕체" pitchFamily="17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accent3"/>
                </a:solidFill>
                <a:latin typeface="바탕체" pitchFamily="17" charset="-127"/>
                <a:ea typeface="바탕체" pitchFamily="17" charset="-127"/>
              </a:rPr>
              <a:t>(Object </a:t>
            </a:r>
            <a:r>
              <a:rPr lang="en-US" altLang="ko-KR" sz="1000" dirty="0" err="1" smtClean="0">
                <a:solidFill>
                  <a:schemeClr val="accent3"/>
                </a:solidFill>
                <a:latin typeface="바탕체" pitchFamily="17" charset="-127"/>
                <a:ea typeface="바탕체" pitchFamily="17" charset="-127"/>
              </a:rPr>
              <a:t>Privilieges</a:t>
            </a:r>
            <a:r>
              <a:rPr lang="en-US" altLang="ko-KR" sz="1000" dirty="0" smtClean="0">
                <a:solidFill>
                  <a:schemeClr val="accent3"/>
                </a:solidFill>
                <a:latin typeface="바탕체" pitchFamily="17" charset="-127"/>
                <a:ea typeface="바탕체" pitchFamily="17" charset="-127"/>
              </a:rPr>
              <a:t>)</a:t>
            </a:r>
          </a:p>
          <a:p>
            <a:pPr algn="ctr"/>
            <a:endParaRPr lang="en-US" altLang="ko-KR" sz="1000" dirty="0" smtClean="0">
              <a:solidFill>
                <a:schemeClr val="accent3"/>
              </a:solidFill>
              <a:latin typeface="바탕체" pitchFamily="17" charset="-127"/>
              <a:ea typeface="바탕체" pitchFamily="17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accent3"/>
                </a:solidFill>
                <a:latin typeface="바탕체" pitchFamily="17" charset="-127"/>
                <a:ea typeface="바탕체" pitchFamily="17" charset="-127"/>
              </a:rPr>
              <a:t>SELECT, UPDATE, INSERT, DELETE …</a:t>
            </a:r>
            <a:endParaRPr lang="ko-KR" altLang="en-US" sz="1000" dirty="0">
              <a:solidFill>
                <a:schemeClr val="accent3"/>
              </a:solidFill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67" name="Shape 767"/>
          <p:cNvCxnSpPr>
            <a:cxnSpLocks noChangeShapeType="1"/>
          </p:cNvCxnSpPr>
          <p:nvPr/>
        </p:nvCxnSpPr>
        <p:spPr bwMode="auto">
          <a:xfrm flipH="1">
            <a:off x="2580315" y="4990353"/>
            <a:ext cx="1800000" cy="0"/>
          </a:xfrm>
          <a:prstGeom prst="straightConnector1">
            <a:avLst/>
          </a:prstGeom>
          <a:noFill/>
          <a:ln w="19050" algn="ctr">
            <a:solidFill>
              <a:srgbClr val="002060"/>
            </a:solidFill>
            <a:prstDash val="sysDash"/>
            <a:round/>
            <a:headEnd type="triangle"/>
            <a:tailEnd type="none" w="med" len="lg"/>
          </a:ln>
        </p:spPr>
      </p:cxnSp>
      <p:sp>
        <p:nvSpPr>
          <p:cNvPr id="68" name="TextBox 345"/>
          <p:cNvSpPr txBox="1">
            <a:spLocks noChangeArrowheads="1"/>
          </p:cNvSpPr>
          <p:nvPr/>
        </p:nvSpPr>
        <p:spPr bwMode="auto">
          <a:xfrm>
            <a:off x="3000497" y="4760605"/>
            <a:ext cx="8656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smtClean="0">
                <a:solidFill>
                  <a:srgbClr val="00206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직접 권한부여</a:t>
            </a:r>
            <a:endParaRPr lang="ko-KR" altLang="en-US" sz="1200" spc="-150" dirty="0">
              <a:solidFill>
                <a:srgbClr val="00206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69" name="Shape 767"/>
          <p:cNvCxnSpPr>
            <a:cxnSpLocks noChangeShapeType="1"/>
          </p:cNvCxnSpPr>
          <p:nvPr/>
        </p:nvCxnSpPr>
        <p:spPr bwMode="auto">
          <a:xfrm flipH="1" flipV="1">
            <a:off x="4152158" y="4311425"/>
            <a:ext cx="498485" cy="341748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prstDash val="sysDash"/>
            <a:round/>
            <a:headEnd type="triangle"/>
            <a:tailEnd type="none" w="med" len="lg"/>
          </a:ln>
        </p:spPr>
      </p:cxnSp>
      <p:sp>
        <p:nvSpPr>
          <p:cNvPr id="70" name="TextBox 345"/>
          <p:cNvSpPr txBox="1">
            <a:spLocks noChangeArrowheads="1"/>
          </p:cNvSpPr>
          <p:nvPr/>
        </p:nvSpPr>
        <p:spPr bwMode="auto">
          <a:xfrm>
            <a:off x="4080574" y="4376571"/>
            <a:ext cx="5386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smtClean="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권한부</a:t>
            </a:r>
            <a:r>
              <a:rPr lang="ko-KR" altLang="en-US" sz="1200" spc="-15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여</a:t>
            </a:r>
            <a:endParaRPr lang="ko-KR" altLang="en-US" sz="1200" spc="-150" dirty="0">
              <a:solidFill>
                <a:srgbClr val="C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71" name="Shape 767"/>
          <p:cNvCxnSpPr>
            <a:cxnSpLocks noChangeShapeType="1"/>
            <a:endCxn id="66" idx="1"/>
          </p:cNvCxnSpPr>
          <p:nvPr/>
        </p:nvCxnSpPr>
        <p:spPr bwMode="auto">
          <a:xfrm flipV="1">
            <a:off x="5113846" y="3880780"/>
            <a:ext cx="490805" cy="792089"/>
          </a:xfrm>
          <a:prstGeom prst="straightConnector1">
            <a:avLst/>
          </a:prstGeom>
          <a:noFill/>
          <a:ln w="19050" algn="ctr">
            <a:solidFill>
              <a:schemeClr val="accent3"/>
            </a:solidFill>
            <a:prstDash val="sysDash"/>
            <a:round/>
            <a:headEnd type="triangle"/>
            <a:tailEnd type="none" w="med" len="lg"/>
          </a:ln>
        </p:spPr>
      </p:cxnSp>
      <p:sp>
        <p:nvSpPr>
          <p:cNvPr id="72" name="TextBox 345"/>
          <p:cNvSpPr txBox="1">
            <a:spLocks noChangeArrowheads="1"/>
          </p:cNvSpPr>
          <p:nvPr/>
        </p:nvSpPr>
        <p:spPr bwMode="auto">
          <a:xfrm>
            <a:off x="4960007" y="4327423"/>
            <a:ext cx="5386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smtClean="0">
                <a:solidFill>
                  <a:schemeClr val="accent3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권한부</a:t>
            </a:r>
            <a:r>
              <a:rPr lang="ko-KR" altLang="en-US" sz="1200" spc="-150">
                <a:solidFill>
                  <a:schemeClr val="accent3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여</a:t>
            </a:r>
            <a:endParaRPr lang="ko-KR" altLang="en-US" sz="1200" spc="-150" dirty="0">
              <a:solidFill>
                <a:schemeClr val="accent3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3" name="원호 72"/>
          <p:cNvSpPr/>
          <p:nvPr/>
        </p:nvSpPr>
        <p:spPr>
          <a:xfrm>
            <a:off x="3157869" y="4065679"/>
            <a:ext cx="548070" cy="560512"/>
          </a:xfrm>
          <a:prstGeom prst="arc">
            <a:avLst>
              <a:gd name="adj1" fmla="val 56006"/>
              <a:gd name="adj2" fmla="val 16306684"/>
            </a:avLst>
          </a:prstGeom>
          <a:ln w="19050">
            <a:solidFill>
              <a:srgbClr val="C0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4" name="TextBox 345"/>
          <p:cNvSpPr txBox="1">
            <a:spLocks noChangeArrowheads="1"/>
          </p:cNvSpPr>
          <p:nvPr/>
        </p:nvSpPr>
        <p:spPr bwMode="auto">
          <a:xfrm>
            <a:off x="2876133" y="4293133"/>
            <a:ext cx="5386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513" indent="-290513" algn="r" defTabSz="574675">
              <a:buClr>
                <a:srgbClr val="003399"/>
              </a:buClr>
              <a:buSzPct val="60000"/>
              <a:defRPr/>
            </a:pPr>
            <a:r>
              <a:rPr lang="ko-KR" altLang="en-US" sz="1200" spc="-150" smtClean="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권한부</a:t>
            </a:r>
            <a:r>
              <a:rPr lang="ko-KR" altLang="en-US" sz="1200" spc="-150">
                <a:solidFill>
                  <a:srgbClr val="C00000"/>
                </a:solidFill>
                <a:effectLst>
                  <a:glow rad="101600">
                    <a:srgbClr val="FFFFFF">
                      <a:alpha val="60000"/>
                    </a:srgbClr>
                  </a:glow>
                </a:effectLst>
                <a:latin typeface="바탕체" pitchFamily="17" charset="-127"/>
                <a:ea typeface="바탕체" pitchFamily="17" charset="-127"/>
              </a:rPr>
              <a:t>여</a:t>
            </a:r>
            <a:endParaRPr lang="ko-KR" altLang="en-US" sz="1200" spc="-150" dirty="0">
              <a:solidFill>
                <a:srgbClr val="C00000"/>
              </a:solidFill>
              <a:effectLst>
                <a:glow rad="101600">
                  <a:srgbClr val="FFFFFF">
                    <a:alpha val="60000"/>
                  </a:srgbClr>
                </a:glow>
              </a:effectLst>
              <a:latin typeface="바탕체" pitchFamily="17" charset="-127"/>
              <a:ea typeface="바탕체" pitchFamily="17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롤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err="1" smtClean="0">
                <a:latin typeface="굴림" charset="-127"/>
                <a:ea typeface="굴림" charset="-127"/>
              </a:rPr>
              <a:t>롤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관리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22" y="2045738"/>
            <a:ext cx="4864199" cy="397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사용자를 오른쪽 클릭하여 새로 만들기를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826081"/>
            <a:ext cx="2857520" cy="4389001"/>
          </a:xfrm>
          <a:prstGeom prst="rect">
            <a:avLst/>
          </a:prstGeom>
        </p:spPr>
      </p:pic>
      <p:pic>
        <p:nvPicPr>
          <p:cNvPr id="11" name="그림 10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5450" y="1832106"/>
            <a:ext cx="4907078" cy="381147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1. DBA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system</a:t>
            </a:r>
            <a:r>
              <a:rPr lang="ko-KR" altLang="en-US" dirty="0" smtClean="0"/>
              <a:t>권한으로 접속합니다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8025" y="2000240"/>
            <a:ext cx="264795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롤을</a:t>
            </a:r>
            <a:r>
              <a:rPr lang="ko-KR" altLang="en-US" dirty="0" smtClean="0"/>
              <a:t> 오른쪽 클릭하여 새로 만들기를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928802"/>
            <a:ext cx="2667000" cy="4143375"/>
          </a:xfrm>
          <a:prstGeom prst="rect">
            <a:avLst/>
          </a:prstGeom>
        </p:spPr>
      </p:pic>
      <p:pic>
        <p:nvPicPr>
          <p:cNvPr id="9" name="그림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182" y="1928802"/>
            <a:ext cx="4652975" cy="381822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이름과 비밀번호를 부여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289" y="1726387"/>
            <a:ext cx="5295917" cy="434581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부여된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탭을 클릭하여 권한을 부여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714487"/>
            <a:ext cx="5286412" cy="4338019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시스템 권한에서도 각 권한을 부여 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714488"/>
            <a:ext cx="5310417" cy="4357718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적용을 클릭하고 확인해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9055" y="1643050"/>
            <a:ext cx="3558895" cy="505133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오른쪽 클릭으로 편집을 선택하여 수정도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287" y="2195512"/>
            <a:ext cx="37814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CREATE ROLE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[{NOT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IDENTIFIED | IDENTIFIED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패스워드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}]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특수문자 및 스페이스를 패스워드에서 사용하려면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쌍따옴표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smtClean="0">
                <a:solidFill>
                  <a:srgbClr val="FF0000"/>
                </a:solidFill>
                <a:latin typeface="+mn-lt"/>
                <a:ea typeface="돋움체" pitchFamily="49" charset="-127"/>
              </a:rPr>
              <a:t>“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 묶어준다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 수정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ALTER ROLE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롤명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  [{NOT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IDENTIFIED | IDENTIFIED BY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패스워드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}]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 삭제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DROP ROLE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롤이 부여된 사용자가 존재하는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경우도 삭제된다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err="1" smtClean="0">
                <a:latin typeface="굴림" charset="-127"/>
                <a:ea typeface="굴림" charset="-127"/>
              </a:rPr>
              <a:t>롤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관리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보통 </a:t>
            </a:r>
            <a:r>
              <a:rPr lang="ko-KR" altLang="en-US" dirty="0" err="1" smtClean="0"/>
              <a:t>롤용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ROLE </a:t>
            </a:r>
            <a:r>
              <a:rPr lang="en-US" altLang="ko-KR" dirty="0" smtClean="0">
                <a:solidFill>
                  <a:srgbClr val="FF0000"/>
                </a:solidFill>
              </a:rPr>
              <a:t>AA_ROLE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보호된 </a:t>
            </a:r>
            <a:r>
              <a:rPr lang="ko-KR" altLang="en-US" dirty="0" err="1" smtClean="0"/>
              <a:t>롤용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ROLE </a:t>
            </a:r>
            <a:r>
              <a:rPr lang="en-US" altLang="ko-KR" dirty="0" smtClean="0">
                <a:solidFill>
                  <a:srgbClr val="FF0000"/>
                </a:solidFill>
              </a:rPr>
              <a:t>AB_ROLE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삭제용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ROLE </a:t>
            </a:r>
            <a:r>
              <a:rPr lang="en-US" altLang="ko-KR" dirty="0" smtClean="0">
                <a:solidFill>
                  <a:srgbClr val="FF0000"/>
                </a:solidFill>
              </a:rPr>
              <a:t>AC_ROLE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롤의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비밀번호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ROLE </a:t>
            </a:r>
            <a:r>
              <a:rPr lang="en-US" altLang="ko-KR" dirty="0" smtClean="0">
                <a:solidFill>
                  <a:srgbClr val="FF0000"/>
                </a:solidFill>
              </a:rPr>
              <a:t>AB_ROLE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>
                <a:solidFill>
                  <a:srgbClr val="FF0000"/>
                </a:solidFill>
              </a:rPr>
              <a:t>sa123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비밀번호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ROLE </a:t>
            </a:r>
            <a:r>
              <a:rPr lang="en-US" altLang="ko-KR" dirty="0" smtClean="0">
                <a:solidFill>
                  <a:srgbClr val="FF0000"/>
                </a:solidFill>
              </a:rPr>
              <a:t>AB_ROLE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NOT IDENTIFIED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롤의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ROLE </a:t>
            </a:r>
            <a:r>
              <a:rPr lang="en-US" altLang="ko-KR" dirty="0" smtClean="0">
                <a:solidFill>
                  <a:srgbClr val="FF0000"/>
                </a:solidFill>
              </a:rPr>
              <a:t>AC_ROLE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사용자에 원하는 사용자 이름과 기본 테이블 등을 기입합니다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812" y="1643050"/>
            <a:ext cx="604837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 활성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SET ROLE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[IDENTIFIED BY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패스워드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SET ROLE ALL [EXCEPT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…]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보호된 롤은 기본적으로 비활성화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보호된 롤의 활성은 접속한 현재 세션에서만 유효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보호된 롤은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SET ROLE ALL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처리 안됨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비활성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SET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ROLE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NONE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※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롤의 활성 및 비활성은 현재 세션에만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유효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err="1" smtClean="0">
                <a:latin typeface="굴림" charset="-127"/>
                <a:ea typeface="굴림" charset="-127"/>
              </a:rPr>
              <a:t>롤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관리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권한 제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어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권한부여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GRANT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TO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대상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), 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권한해제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REVOKE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FROM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대상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객체 권한은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“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객체명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”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대상은 사용자 또는 롤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 권한 부여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GRANT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시스템권한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 {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 [WITH ADMIN OPTION]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 권한 해제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REVOKE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시스템권한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FROM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 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권한 부여와 해제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객체 권한 부여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GRANT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권한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객체명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 {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객체 권한 해제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REVOKE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권한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ON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객체명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롤의 부여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GRANT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롤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TO 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 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롤의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해제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REVOKE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FROM {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사용자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</a:t>
            </a: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권한 부여와 해제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2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사용자에게 기본 롤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ALTER USER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DEFAULT ROLE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[,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…]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ALTER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USER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DEFAULT ROLE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ALL [EXCEPT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사용자에게 기본 롤 해제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ALTER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USER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사용자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DEFAULT ROLE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NONE;</a:t>
            </a: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권한 부여와 해제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3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롤의</a:t>
            </a:r>
            <a:r>
              <a:rPr lang="ko-KR" altLang="en-US" dirty="0" smtClean="0"/>
              <a:t> 활성화 비활성화 내용 확인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접속용 사용자 계정 만들기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/>
              <a:t>sa123;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--AB_ROLE</a:t>
            </a:r>
            <a:r>
              <a:rPr lang="ko-KR" altLang="en-US" dirty="0" smtClean="0"/>
              <a:t>에 접속권한 부여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GRANT </a:t>
            </a:r>
            <a:r>
              <a:rPr lang="en-US" altLang="ko-KR" dirty="0" smtClean="0">
                <a:solidFill>
                  <a:srgbClr val="FF0000"/>
                </a:solidFill>
              </a:rPr>
              <a:t>CONNECT </a:t>
            </a:r>
            <a:r>
              <a:rPr lang="en-US" altLang="ko-KR" dirty="0" smtClean="0">
                <a:solidFill>
                  <a:srgbClr val="0000FF"/>
                </a:solidFill>
              </a:rPr>
              <a:t>TO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AA_ROLE;		-- </a:t>
            </a:r>
            <a:r>
              <a:rPr lang="ko-KR" altLang="en-US" dirty="0" smtClean="0"/>
              <a:t>접속 권한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SELECT ANY TABLE </a:t>
            </a:r>
            <a:r>
              <a:rPr lang="en-US" altLang="ko-KR" dirty="0" smtClean="0">
                <a:solidFill>
                  <a:srgbClr val="0000FF"/>
                </a:solidFill>
              </a:rPr>
              <a:t>TO</a:t>
            </a:r>
            <a:r>
              <a:rPr lang="en-US" altLang="ko-KR" dirty="0" smtClean="0"/>
              <a:t> AB_ROLE;	-- </a:t>
            </a:r>
            <a:r>
              <a:rPr lang="ko-KR" altLang="en-US" dirty="0" smtClean="0"/>
              <a:t>어느 테이블이나 접근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--TEST1</a:t>
            </a:r>
            <a:r>
              <a:rPr lang="ko-KR" altLang="en-US" dirty="0" smtClean="0"/>
              <a:t>로 접속시도</a:t>
            </a:r>
            <a:r>
              <a:rPr lang="en-US" altLang="ko-KR" dirty="0" smtClean="0"/>
              <a:t>(SQL PLUS)	 </a:t>
            </a:r>
            <a:r>
              <a:rPr lang="en-US" altLang="ko-KR" b="1" dirty="0" smtClean="0"/>
              <a:t>-- </a:t>
            </a:r>
            <a:r>
              <a:rPr lang="ko-KR" altLang="en-US" b="1" dirty="0" smtClean="0"/>
              <a:t>이 코드는 콘솔에서</a:t>
            </a:r>
            <a:endParaRPr lang="en-US" altLang="ko-KR" b="1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CONN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test1/sa123			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TEST1</a:t>
            </a:r>
            <a:r>
              <a:rPr lang="ko-KR" altLang="en-US" dirty="0" smtClean="0"/>
              <a:t>로 접속을 시도 하면</a:t>
            </a:r>
            <a:r>
              <a:rPr lang="en-US" altLang="ko-KR" dirty="0" smtClean="0"/>
              <a:t>, CREATE SESSION </a:t>
            </a:r>
            <a:r>
              <a:rPr lang="ko-KR" altLang="en-US" dirty="0" smtClean="0"/>
              <a:t>권한이 없다는 에러가 </a:t>
            </a:r>
            <a:endParaRPr lang="en-US" altLang="ko-KR" dirty="0" smtClean="0"/>
          </a:p>
          <a:p>
            <a:r>
              <a:rPr lang="ko-KR" altLang="en-US" dirty="0" smtClean="0"/>
              <a:t>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12" y="2314596"/>
            <a:ext cx="71913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다시 권한을 부여하고 접속해 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--TEST1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AA_ROLE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부여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AA_ROLE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TO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--TEST1</a:t>
            </a:r>
            <a:r>
              <a:rPr lang="ko-KR" altLang="en-US" dirty="0" smtClean="0"/>
              <a:t>로 접속시도</a:t>
            </a:r>
            <a:r>
              <a:rPr lang="en-US" altLang="ko-KR" dirty="0" smtClean="0"/>
              <a:t>(SQL PLUS)	</a:t>
            </a:r>
            <a:r>
              <a:rPr lang="en-US" altLang="ko-KR" b="1" dirty="0" smtClean="0"/>
              <a:t>-- </a:t>
            </a:r>
            <a:r>
              <a:rPr lang="ko-KR" altLang="en-US" b="1" dirty="0" smtClean="0"/>
              <a:t>이 코드는 콘솔에서</a:t>
            </a:r>
            <a:endParaRPr lang="en-US" altLang="ko-KR" b="1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CONN</a:t>
            </a:r>
            <a:r>
              <a:rPr lang="en-US" altLang="ko-KR" dirty="0" smtClean="0"/>
              <a:t> test1/sa123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그러면 이번에는 </a:t>
            </a:r>
            <a:r>
              <a:rPr lang="en-US" altLang="ko-KR" dirty="0" smtClean="0"/>
              <a:t>TEST1@XE.sql</a:t>
            </a:r>
            <a:r>
              <a:rPr lang="ko-KR" altLang="en-US" dirty="0" smtClean="0"/>
              <a:t>에서 다음과 같이 기입해 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--TEST1@XE.sql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테이블 조회</a:t>
            </a:r>
            <a:r>
              <a:rPr lang="en-US" altLang="ko-KR" dirty="0" smtClean="0"/>
              <a:t>(SQL PLUS)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* FROM </a:t>
            </a:r>
            <a:r>
              <a:rPr lang="en-US" altLang="ko-KR" dirty="0" smtClean="0"/>
              <a:t>HR.JOBS;		--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... </a:t>
            </a:r>
            <a:r>
              <a:rPr lang="ko-KR" altLang="en-US" dirty="0" smtClean="0"/>
              <a:t>접근 권한이 없으므로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롤의</a:t>
            </a:r>
            <a:r>
              <a:rPr lang="ko-KR" altLang="en-US" dirty="0" smtClean="0"/>
              <a:t> 활성화</a:t>
            </a:r>
            <a:r>
              <a:rPr lang="en-US" altLang="ko-KR" dirty="0" smtClean="0"/>
              <a:t>(SQL PLUS) </a:t>
            </a:r>
            <a:r>
              <a:rPr lang="ko-KR" altLang="en-US" dirty="0" smtClean="0"/>
              <a:t>한 후에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SET ROLE </a:t>
            </a:r>
            <a:r>
              <a:rPr lang="en-US" altLang="ko-KR" dirty="0" smtClean="0">
                <a:solidFill>
                  <a:srgbClr val="FF0000"/>
                </a:solidFill>
              </a:rPr>
              <a:t>AB_ROLE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다시 다른 테이블 조회</a:t>
            </a:r>
            <a:r>
              <a:rPr lang="en-US" altLang="ko-KR" dirty="0" smtClean="0"/>
              <a:t>(SQL PLUS)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 FROM </a:t>
            </a:r>
            <a:r>
              <a:rPr lang="en-US" altLang="ko-KR" dirty="0" smtClean="0"/>
              <a:t>HR.JOBS;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비활성화</a:t>
            </a:r>
            <a:r>
              <a:rPr lang="en-US" altLang="ko-KR" dirty="0" smtClean="0"/>
              <a:t>(SQL PLUS)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SET ROLE </a:t>
            </a:r>
            <a:r>
              <a:rPr lang="en-US" altLang="ko-KR" dirty="0" smtClean="0">
                <a:solidFill>
                  <a:srgbClr val="FF0000"/>
                </a:solidFill>
              </a:rPr>
              <a:t>NONE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그러면 </a:t>
            </a:r>
            <a:r>
              <a:rPr lang="ko-KR" altLang="en-US" dirty="0" err="1" smtClean="0"/>
              <a:t>롤을</a:t>
            </a:r>
            <a:r>
              <a:rPr lang="ko-KR" altLang="en-US" dirty="0" smtClean="0"/>
              <a:t> 확인해 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3614" y="1227515"/>
            <a:ext cx="4767278" cy="489705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이제 삭제해 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지정된 사용자가 존재할 때 </a:t>
            </a:r>
            <a:r>
              <a:rPr lang="ko-KR" altLang="en-US" dirty="0" err="1" smtClean="0"/>
              <a:t>롤</a:t>
            </a:r>
            <a:r>
              <a:rPr lang="ko-KR" altLang="en-US" dirty="0" smtClean="0"/>
              <a:t> 삭제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/>
              <a:t>system </a:t>
            </a:r>
            <a:r>
              <a:rPr lang="ko-KR" altLang="en-US" dirty="0" smtClean="0"/>
              <a:t>계정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ROLE </a:t>
            </a:r>
            <a:r>
              <a:rPr lang="en-US" altLang="ko-KR" dirty="0" smtClean="0">
                <a:solidFill>
                  <a:srgbClr val="FF0000"/>
                </a:solidFill>
              </a:rPr>
              <a:t>AB_ROLE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ROLE </a:t>
            </a:r>
            <a:r>
              <a:rPr lang="en-US" altLang="ko-KR" dirty="0" smtClean="0">
                <a:solidFill>
                  <a:srgbClr val="FF0000"/>
                </a:solidFill>
              </a:rPr>
              <a:t>AA_ROLE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81477" y="1971562"/>
            <a:ext cx="4133861" cy="40292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smtClean="0"/>
              <a:t>부여된 </a:t>
            </a:r>
            <a:r>
              <a:rPr lang="ko-KR" altLang="en-US" dirty="0" err="1" smtClean="0"/>
              <a:t>롤과</a:t>
            </a:r>
            <a:r>
              <a:rPr lang="ko-KR" altLang="en-US" dirty="0" smtClean="0"/>
              <a:t> 시스템권한은 원하는 데로 선택하고 할당량은 테이블에 맞게</a:t>
            </a:r>
            <a:endParaRPr lang="en-US" altLang="ko-KR" dirty="0" smtClean="0"/>
          </a:p>
          <a:p>
            <a:r>
              <a:rPr lang="ko-KR" altLang="en-US" dirty="0" smtClean="0"/>
              <a:t>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1876447"/>
            <a:ext cx="6057900" cy="4695825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546610" y="1956510"/>
            <a:ext cx="285752" cy="285752"/>
          </a:xfrm>
          <a:prstGeom prst="down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1472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5. SQL </a:t>
            </a:r>
            <a:r>
              <a:rPr lang="ko-KR" altLang="en-US" dirty="0" smtClean="0"/>
              <a:t>탭을 선택하면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만들어질 내역이 보여지게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3050" y="1724046"/>
            <a:ext cx="6057900" cy="4705350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929058" y="1829656"/>
            <a:ext cx="285752" cy="285752"/>
          </a:xfrm>
          <a:prstGeom prst="down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5512</TotalTime>
  <Words>2196</Words>
  <Application>Microsoft Office PowerPoint</Application>
  <PresentationFormat>화면 슬라이드 쇼(4:3)</PresentationFormat>
  <Paragraphs>669</Paragraphs>
  <Slides>79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0" baseType="lpstr"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117</cp:revision>
  <dcterms:created xsi:type="dcterms:W3CDTF">2015-05-26T03:02:29Z</dcterms:created>
  <dcterms:modified xsi:type="dcterms:W3CDTF">2015-06-17T23:29:30Z</dcterms:modified>
</cp:coreProperties>
</file>