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6" r:id="rId12"/>
    <p:sldId id="275" r:id="rId13"/>
    <p:sldId id="273" r:id="rId14"/>
    <p:sldId id="274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2017-12-19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PL/SQL</a:t>
            </a:r>
            <a:r>
              <a:rPr lang="ko-KR" altLang="en-US" sz="1600" b="1" dirty="0" smtClean="0"/>
              <a:t>이란</a:t>
            </a:r>
            <a:r>
              <a:rPr lang="en-US" altLang="ko-KR" sz="1600" b="1" dirty="0" smtClean="0"/>
              <a:t>?</a:t>
            </a:r>
          </a:p>
          <a:p>
            <a:pPr>
              <a:buFontTx/>
              <a:buChar char="-"/>
            </a:pP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Oracle’s Procedural Language extension to SQL </a:t>
            </a:r>
            <a:r>
              <a:rPr lang="ko-KR" altLang="en-US" sz="1600" dirty="0" smtClean="0"/>
              <a:t>의 약자 이다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	SQL</a:t>
            </a:r>
            <a:r>
              <a:rPr lang="ko-KR" altLang="en-US" sz="1600" dirty="0" smtClean="0"/>
              <a:t>문장에서 변수정의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조건처리</a:t>
            </a:r>
            <a:r>
              <a:rPr lang="en-US" altLang="ko-KR" sz="1600" dirty="0" smtClean="0"/>
              <a:t>(IF), </a:t>
            </a:r>
            <a:r>
              <a:rPr lang="ko-KR" altLang="en-US" sz="1600" dirty="0" smtClean="0"/>
              <a:t>반복처리</a:t>
            </a:r>
            <a:r>
              <a:rPr lang="en-US" altLang="ko-KR" sz="1600" dirty="0" smtClean="0"/>
              <a:t>(LOOP, WHILE, FOR)</a:t>
            </a:r>
            <a:r>
              <a:rPr lang="ko-KR" altLang="en-US" sz="1600" dirty="0" smtClean="0"/>
              <a:t>등을 지원하며</a:t>
            </a:r>
            <a:r>
              <a:rPr lang="en-US" altLang="ko-KR" sz="1600" dirty="0" smtClean="0"/>
              <a:t>,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err="1" smtClean="0"/>
              <a:t>오라클</a:t>
            </a:r>
            <a:r>
              <a:rPr lang="ko-KR" altLang="en-US" sz="1600" dirty="0" smtClean="0"/>
              <a:t> 자체에 내장되어 있는 </a:t>
            </a:r>
            <a:r>
              <a:rPr lang="en-US" altLang="ko-KR" sz="1600" dirty="0" smtClean="0"/>
              <a:t>Procedure Language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DECLARE</a:t>
            </a:r>
            <a:r>
              <a:rPr lang="ko-KR" altLang="en-US" sz="1600" dirty="0" smtClean="0"/>
              <a:t>문을 이용하여 정의되며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선언문의 사용은 선택 사항 이다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문은 블록 구조로 되어 있고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자신이 컴파일 엔진을 가지고 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주의</a:t>
            </a:r>
            <a:r>
              <a:rPr lang="en-US" altLang="ko-KR" sz="1600" dirty="0" smtClean="0"/>
              <a:t>!!  </a:t>
            </a:r>
            <a:r>
              <a:rPr lang="ko-KR" altLang="en-US" sz="1600" dirty="0" smtClean="0"/>
              <a:t>주석문과 같이 실행하지 말도록</a:t>
            </a:r>
            <a:r>
              <a:rPr lang="en-US" altLang="ko-KR" sz="1600" smtClean="0"/>
              <a:t>!!</a:t>
            </a:r>
            <a:endParaRPr lang="en-US" altLang="ko-KR" sz="1600"/>
          </a:p>
          <a:p>
            <a:pPr>
              <a:buFontTx/>
              <a:buChar char="-"/>
            </a:pP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PLSQL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SET VERIFY OFF --</a:t>
            </a:r>
            <a:r>
              <a:rPr lang="ko-KR" altLang="en-US" sz="1600" dirty="0"/>
              <a:t> </a:t>
            </a:r>
            <a:r>
              <a:rPr lang="en-US" altLang="ko-KR" sz="1600" dirty="0"/>
              <a:t>SQL</a:t>
            </a:r>
            <a:r>
              <a:rPr lang="ko-KR" altLang="en-US" sz="1600" dirty="0"/>
              <a:t>명령어나 </a:t>
            </a:r>
            <a:r>
              <a:rPr lang="en-US" altLang="ko-KR" sz="1600" dirty="0"/>
              <a:t>PL/SQL</a:t>
            </a:r>
            <a:r>
              <a:rPr lang="ko-KR" altLang="en-US" sz="1600" dirty="0"/>
              <a:t>에서 </a:t>
            </a:r>
            <a:r>
              <a:rPr lang="en-US" altLang="ko-KR" sz="1600" dirty="0"/>
              <a:t>&amp;</a:t>
            </a:r>
            <a:r>
              <a:rPr lang="ko-KR" altLang="en-US" sz="1600" dirty="0"/>
              <a:t>를 이용한 치환 </a:t>
            </a:r>
            <a:r>
              <a:rPr lang="ko-KR" altLang="en-US" sz="1600" dirty="0" err="1"/>
              <a:t>변수등을</a:t>
            </a:r>
            <a:r>
              <a:rPr lang="ko-KR" altLang="en-US" sz="1600" dirty="0"/>
              <a:t> 사용할 때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치환되기 </a:t>
            </a:r>
            <a:r>
              <a:rPr lang="ko-KR" altLang="en-US" sz="1600" dirty="0"/>
              <a:t>전 후의 자세한 값을 보일 건지의 여부를 결정 한다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/>
              <a:t>	</a:t>
            </a:r>
            <a:r>
              <a:rPr lang="en-US" altLang="ko-KR" sz="1600" dirty="0" smtClean="0"/>
              <a:t>		</a:t>
            </a:r>
            <a:r>
              <a:rPr lang="ko-KR" altLang="en-US" sz="1600" dirty="0" smtClean="0"/>
              <a:t>기본값은 </a:t>
            </a:r>
            <a:r>
              <a:rPr lang="en-US" altLang="ko-KR" sz="1600" dirty="0"/>
              <a:t>ON 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SERVEROUTPUT ON -- </a:t>
            </a:r>
            <a:r>
              <a:rPr lang="ko-KR" altLang="en-US" sz="1600" dirty="0" smtClean="0"/>
              <a:t>프로시저 결과를 화면에 출력하고 싶을 때 사용</a:t>
            </a:r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r>
              <a:rPr lang="en-US" altLang="ko-KR" sz="1600" dirty="0" smtClean="0"/>
              <a:t>ACCEPT 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p_deptno</a:t>
            </a:r>
            <a:r>
              <a:rPr lang="en-US" altLang="ko-KR" sz="1600" dirty="0" smtClean="0"/>
              <a:t> PROMPT '</a:t>
            </a:r>
            <a:r>
              <a:rPr lang="ko-KR" altLang="en-US" sz="1600" dirty="0" smtClean="0"/>
              <a:t>부서번호를 입력하시오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급여의 합을 구함</a:t>
            </a:r>
            <a:r>
              <a:rPr lang="en-US" altLang="ko-KR" sz="1600" dirty="0" smtClean="0"/>
              <a:t>) : '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DECLARE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v_sal_total</a:t>
            </a:r>
            <a:r>
              <a:rPr lang="en-US" altLang="ko-KR" sz="1600" dirty="0" smtClean="0"/>
              <a:t>	NUMBER;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	SELECT SUM(salary) INTO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v_sal_total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ko-KR" sz="1600" dirty="0" smtClean="0"/>
              <a:t>	FROM employees</a:t>
            </a:r>
          </a:p>
          <a:p>
            <a:pPr>
              <a:buNone/>
            </a:pPr>
            <a:r>
              <a:rPr lang="en-US" altLang="ko-KR" sz="1600" dirty="0" smtClean="0"/>
              <a:t>	WHERE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= &amp;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p_deptno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	DBMS_OUTPUT.PUT_LINE(&amp;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p_deptno</a:t>
            </a:r>
            <a:r>
              <a:rPr lang="en-US" altLang="ko-KR" sz="1600" dirty="0" smtClean="0"/>
              <a:t> || '</a:t>
            </a:r>
            <a:r>
              <a:rPr lang="ko-KR" altLang="en-US" sz="1600" dirty="0" smtClean="0"/>
              <a:t>번 부서 급여의 합 </a:t>
            </a:r>
            <a:r>
              <a:rPr lang="en-US" altLang="ko-KR" sz="1600" dirty="0" smtClean="0"/>
              <a:t>: ' ||</a:t>
            </a:r>
          </a:p>
          <a:p>
            <a:pPr>
              <a:buNone/>
            </a:pPr>
            <a:r>
              <a:rPr lang="en-US" altLang="ko-KR" sz="1600" dirty="0" smtClean="0"/>
              <a:t>		LTRIM(TO_CHAR(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v_sal_total</a:t>
            </a:r>
            <a:r>
              <a:rPr lang="en-US" altLang="ko-KR" sz="1600" dirty="0" smtClean="0"/>
              <a:t>, '$99,999,999')));		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/						</a:t>
            </a:r>
          </a:p>
          <a:p>
            <a:pPr>
              <a:buNone/>
            </a:pPr>
            <a:r>
              <a:rPr lang="en-US" altLang="ko-KR" sz="1600" dirty="0" smtClean="0"/>
              <a:t>SET VERIFY ON</a:t>
            </a:r>
          </a:p>
          <a:p>
            <a:pPr>
              <a:buNone/>
            </a:pPr>
            <a:r>
              <a:rPr lang="en-US" altLang="ko-KR" sz="1600" dirty="0" smtClean="0"/>
              <a:t>SET SERVEROUTPUT OFF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86314" y="377404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-- </a:t>
            </a:r>
            <a:r>
              <a:rPr lang="en-US" b="1" i="1" dirty="0" err="1" smtClean="0"/>
              <a:t>D</a:t>
            </a:r>
            <a:r>
              <a:rPr lang="en-US" i="1" dirty="0" err="1" smtClean="0"/>
              <a:t>ataBase</a:t>
            </a:r>
            <a:r>
              <a:rPr lang="en-US" i="1" dirty="0" smtClean="0"/>
              <a:t> </a:t>
            </a:r>
            <a:r>
              <a:rPr lang="en-US" b="1" i="1" dirty="0" smtClean="0"/>
              <a:t>M</a:t>
            </a:r>
            <a:r>
              <a:rPr lang="en-US" i="1" dirty="0" smtClean="0"/>
              <a:t>anagement </a:t>
            </a:r>
            <a:r>
              <a:rPr lang="en-US" b="1" i="1" dirty="0" smtClean="0"/>
              <a:t>S</a:t>
            </a:r>
            <a:r>
              <a:rPr lang="en-US" i="1" dirty="0" smtClean="0"/>
              <a:t>ystem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SET SERVEROUTPUT { ON | OFF } [SIZE {n | UNL[IMITED]}] </a:t>
            </a:r>
          </a:p>
          <a:p>
            <a:pPr>
              <a:buNone/>
            </a:pP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프로시저가 성공적으로 완료되었습니다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20</a:t>
            </a:r>
            <a:r>
              <a:rPr lang="ko-KR" altLang="en-US" sz="1600" dirty="0" smtClean="0"/>
              <a:t>번 부서 급여의 합 </a:t>
            </a:r>
            <a:r>
              <a:rPr lang="en-US" altLang="ko-KR" sz="1600" dirty="0" smtClean="0"/>
              <a:t>: $19,000</a:t>
            </a:r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714488"/>
            <a:ext cx="271462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1-4</a:t>
            </a:r>
            <a:r>
              <a:rPr lang="en-US" sz="1600" dirty="0" smtClean="0"/>
              <a:t>) </a:t>
            </a:r>
            <a:r>
              <a:rPr lang="ko-KR" altLang="en-US" sz="1600" dirty="0" smtClean="0"/>
              <a:t>사원번호가</a:t>
            </a:r>
            <a:r>
              <a:rPr lang="en-US" sz="1600" dirty="0" smtClean="0"/>
              <a:t> 101</a:t>
            </a:r>
            <a:r>
              <a:rPr lang="ko-KR" altLang="en-US" sz="1600" dirty="0" smtClean="0"/>
              <a:t>인 사원의 급여에</a:t>
            </a:r>
            <a:r>
              <a:rPr lang="en-US" sz="1600" dirty="0" smtClean="0"/>
              <a:t> 1000</a:t>
            </a:r>
            <a:r>
              <a:rPr lang="ko-KR" altLang="en-US" sz="1600" dirty="0" smtClean="0"/>
              <a:t>을 더하여 갱신하여라</a:t>
            </a:r>
            <a:r>
              <a:rPr lang="en-US" sz="1600" dirty="0" smtClean="0"/>
              <a:t>.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ko-KR" altLang="en-US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DECLARE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</a:t>
            </a:r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employees.salary</a:t>
            </a:r>
            <a:r>
              <a:rPr lang="en-US" altLang="ko-KR" sz="1600" b="1" dirty="0" err="1" smtClean="0"/>
              <a:t>%TYPE</a:t>
            </a:r>
            <a:r>
              <a:rPr lang="en-US" altLang="ko-KR" sz="1600" b="1" dirty="0" smtClean="0"/>
              <a:t> :</a:t>
            </a:r>
            <a:r>
              <a:rPr lang="en-US" altLang="ko-KR" sz="1600" dirty="0" smtClean="0"/>
              <a:t>= 1000;</a:t>
            </a:r>
          </a:p>
          <a:p>
            <a:pPr>
              <a:buNone/>
            </a:pPr>
            <a:r>
              <a:rPr lang="en-US" altLang="ko-KR" sz="1600" dirty="0" smtClean="0"/>
              <a:t>				-- %TYPE </a:t>
            </a:r>
            <a:r>
              <a:rPr lang="ko-KR" altLang="en-US" sz="1600" dirty="0" smtClean="0"/>
              <a:t>속성을 사용하면 그 타입으로 선언되고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			-- </a:t>
            </a:r>
            <a:r>
              <a:rPr lang="ko-KR" altLang="en-US" sz="1600" dirty="0" smtClean="0"/>
              <a:t>값을 설정하기 위해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을 붙인다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	UPDATE employees</a:t>
            </a:r>
          </a:p>
          <a:p>
            <a:pPr>
              <a:buNone/>
            </a:pPr>
            <a:r>
              <a:rPr lang="en-US" altLang="ko-KR" sz="1600" dirty="0" smtClean="0"/>
              <a:t>	SET salary = salary +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v_sal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WHERE 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 = 101;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/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PL/SQL</a:t>
            </a:r>
            <a:r>
              <a:rPr lang="ko-KR" altLang="en-US" sz="1600" b="1" dirty="0" smtClean="0"/>
              <a:t>의 장점 </a:t>
            </a:r>
          </a:p>
          <a:p>
            <a:pPr>
              <a:buNone/>
            </a:pPr>
            <a:r>
              <a:rPr lang="en-US" altLang="ko-KR" sz="1600" dirty="0" smtClean="0"/>
              <a:t>-  	PL/SQL </a:t>
            </a:r>
            <a:r>
              <a:rPr lang="ko-KR" altLang="en-US" sz="1600" dirty="0" smtClean="0"/>
              <a:t>문은 </a:t>
            </a:r>
            <a:r>
              <a:rPr lang="en-US" altLang="ko-KR" sz="1600" dirty="0" smtClean="0"/>
              <a:t>BLOCK </a:t>
            </a:r>
            <a:r>
              <a:rPr lang="ko-KR" altLang="en-US" sz="1600" dirty="0" smtClean="0"/>
              <a:t>구조로 다수의 </a:t>
            </a:r>
            <a:r>
              <a:rPr lang="en-US" altLang="ko-KR" sz="1600" dirty="0" smtClean="0"/>
              <a:t>SQL </a:t>
            </a:r>
            <a:r>
              <a:rPr lang="ko-KR" altLang="en-US" sz="1600" dirty="0" smtClean="0"/>
              <a:t>문을 한번에 </a:t>
            </a:r>
            <a:r>
              <a:rPr lang="en-US" altLang="ko-KR" sz="1600" dirty="0" smtClean="0"/>
              <a:t>ORACLE DB</a:t>
            </a:r>
            <a:r>
              <a:rPr lang="ko-KR" altLang="en-US" sz="1600" dirty="0" smtClean="0"/>
              <a:t>로 보내서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처리하므로 </a:t>
            </a:r>
            <a:r>
              <a:rPr lang="ko-KR" altLang="en-US" sz="1600" b="1" dirty="0" smtClean="0"/>
              <a:t>수행속도를 향상</a:t>
            </a:r>
            <a:r>
              <a:rPr lang="ko-KR" altLang="en-US" sz="1600" dirty="0" smtClean="0"/>
              <a:t>시킬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의 모든 요소는 하나 또는 두개이상의 블록으로 구성하여 </a:t>
            </a:r>
            <a:r>
              <a:rPr lang="ko-KR" altLang="en-US" sz="1600" b="1" dirty="0" smtClean="0"/>
              <a:t>모듈화가 가능</a:t>
            </a:r>
            <a:r>
              <a:rPr lang="ko-KR" altLang="en-US" sz="1600" dirty="0" smtClean="0"/>
              <a:t>하다</a:t>
            </a:r>
            <a:r>
              <a:rPr lang="en-US" altLang="ko-KR" sz="1600" dirty="0" smtClean="0"/>
              <a:t>. 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보다 강력한 프로그램을 작성하기 위해서 큰 블록안에 </a:t>
            </a:r>
            <a:r>
              <a:rPr lang="ko-KR" altLang="en-US" sz="1600" dirty="0" err="1" smtClean="0"/>
              <a:t>소블럭을</a:t>
            </a:r>
            <a:r>
              <a:rPr lang="ko-KR" altLang="en-US" sz="1600" dirty="0" smtClean="0"/>
              <a:t> 위치시킬 수 있다</a:t>
            </a:r>
            <a:r>
              <a:rPr lang="en-US" altLang="ko-KR" sz="1600" dirty="0" smtClean="0"/>
              <a:t>. 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 VARIABLE, CONSTANT, CURSOR, EXCEPTION</a:t>
            </a:r>
            <a:r>
              <a:rPr lang="ko-KR" altLang="en-US" sz="1600" dirty="0" smtClean="0"/>
              <a:t>을 정의하고</a:t>
            </a:r>
            <a:r>
              <a:rPr lang="en-US" altLang="ko-KR" sz="1600" dirty="0" smtClean="0"/>
              <a:t>, SQL</a:t>
            </a:r>
            <a:r>
              <a:rPr lang="ko-KR" altLang="en-US" sz="1600" dirty="0" smtClean="0"/>
              <a:t>문장과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Procedural </a:t>
            </a:r>
            <a:r>
              <a:rPr lang="ko-KR" altLang="en-US" sz="1600" dirty="0" smtClean="0"/>
              <a:t>문장에서 사용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단순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복잡한 데이터 형태의 변수를 선언 한다</a:t>
            </a:r>
            <a:r>
              <a:rPr lang="en-US" altLang="ko-KR" sz="1600" dirty="0" smtClean="0"/>
              <a:t>. 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ko-KR" altLang="en-US" sz="1600" dirty="0" smtClean="0"/>
              <a:t>테이블의 데이터 구조와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명에 준하여 동적으로 변수를 선언 할 수 있다</a:t>
            </a:r>
            <a:r>
              <a:rPr lang="en-US" altLang="ko-KR" sz="1600" dirty="0" smtClean="0"/>
              <a:t>.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FontTx/>
              <a:buChar char="-"/>
            </a:pPr>
            <a:r>
              <a:rPr lang="en-US" altLang="ko-KR" sz="1600" dirty="0" smtClean="0"/>
              <a:t>EXCEPTION </a:t>
            </a:r>
            <a:r>
              <a:rPr lang="ko-KR" altLang="en-US" sz="1600" dirty="0" smtClean="0"/>
              <a:t>처리 루틴을 이용하여 </a:t>
            </a:r>
            <a:r>
              <a:rPr lang="en-US" altLang="ko-KR" sz="1600" dirty="0" smtClean="0"/>
              <a:t>Oracle Server Error</a:t>
            </a:r>
            <a:r>
              <a:rPr lang="ko-KR" altLang="en-US" sz="1600" dirty="0" smtClean="0"/>
              <a:t>를 처리 한다</a:t>
            </a:r>
            <a:r>
              <a:rPr lang="en-US" altLang="ko-KR" sz="1600" dirty="0" smtClean="0"/>
              <a:t>. </a:t>
            </a:r>
          </a:p>
          <a:p>
            <a:pPr>
              <a:buFontTx/>
              <a:buChar char="-"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 </a:t>
            </a:r>
            <a:r>
              <a:rPr lang="ko-KR" altLang="en-US" sz="1600" dirty="0" smtClean="0"/>
              <a:t>사용자 정의 에러를 선언하고 </a:t>
            </a:r>
            <a:r>
              <a:rPr lang="en-US" altLang="ko-KR" sz="1600" dirty="0" smtClean="0"/>
              <a:t>EXCEPTION </a:t>
            </a:r>
            <a:r>
              <a:rPr lang="ko-KR" altLang="en-US" sz="1600" dirty="0" smtClean="0"/>
              <a:t>처리 루틴으로 처리 가능 하다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PLSQL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PL/SQL Block Structure</a:t>
            </a:r>
          </a:p>
          <a:p>
            <a:pPr>
              <a:buNone/>
            </a:pPr>
            <a:r>
              <a:rPr lang="en-US" altLang="ko-KR" sz="1600" dirty="0" smtClean="0"/>
              <a:t>PL/SQL</a:t>
            </a:r>
            <a:r>
              <a:rPr lang="ko-KR" altLang="en-US" sz="1600" dirty="0" smtClean="0"/>
              <a:t>은 프로그램을 논리적인 블록으로 나누는 구조화 된 블록 언어 이다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PL/SQL</a:t>
            </a:r>
            <a:r>
              <a:rPr lang="ko-KR" altLang="en-US" sz="1600" dirty="0" smtClean="0"/>
              <a:t>블록은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선언 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선택적</a:t>
            </a:r>
            <a:r>
              <a:rPr lang="en-US" altLang="ko-KR" sz="1600" dirty="0" smtClean="0"/>
              <a:t>),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 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필수적</a:t>
            </a:r>
            <a:r>
              <a:rPr lang="en-US" altLang="ko-KR" sz="1600" dirty="0" smtClean="0"/>
              <a:t>),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예외 처리 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선택적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구성되어 있고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 smtClean="0"/>
              <a:t>BEGIN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END </a:t>
            </a:r>
            <a:r>
              <a:rPr lang="ko-KR" altLang="en-US" sz="1600" dirty="0" smtClean="0"/>
              <a:t>키워드는 반드시 기술해 주어야 한다</a:t>
            </a:r>
            <a:r>
              <a:rPr lang="en-US" altLang="ko-KR" sz="1600" dirty="0" smtClean="0"/>
              <a:t>.  </a:t>
            </a:r>
          </a:p>
          <a:p>
            <a:pPr>
              <a:buNone/>
            </a:pP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블록에서 사용하는 변수는 블록에 대해 논리적으로 선언할 수 있고 사용할 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PL/SQL Block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DECLARE </a:t>
            </a:r>
          </a:p>
          <a:p>
            <a:pPr lvl="1">
              <a:buNone/>
            </a:pPr>
            <a:r>
              <a:rPr lang="en-US" dirty="0" smtClean="0"/>
              <a:t>- Optional</a:t>
            </a:r>
          </a:p>
          <a:p>
            <a:pPr lvl="1">
              <a:buNone/>
            </a:pPr>
            <a:r>
              <a:rPr lang="en-US" dirty="0" smtClean="0"/>
              <a:t>- Variables, cursors, user-defined exceptions</a:t>
            </a:r>
          </a:p>
          <a:p>
            <a:pPr>
              <a:buNone/>
            </a:pPr>
            <a:r>
              <a:rPr lang="en-US" dirty="0" smtClean="0"/>
              <a:t>BEGIN </a:t>
            </a:r>
          </a:p>
          <a:p>
            <a:pPr lvl="1">
              <a:buNone/>
            </a:pPr>
            <a:r>
              <a:rPr lang="en-US" dirty="0" smtClean="0"/>
              <a:t>- Mandatory</a:t>
            </a:r>
            <a:r>
              <a:rPr lang="en-US" sz="2000" dirty="0" smtClean="0"/>
              <a:t>(</a:t>
            </a:r>
            <a:r>
              <a:rPr lang="ko-KR" altLang="en-US" sz="2000" dirty="0" smtClean="0"/>
              <a:t>의무적</a:t>
            </a:r>
            <a:r>
              <a:rPr lang="en-US" sz="2000" dirty="0" smtClean="0"/>
              <a:t>)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- SQL Statements</a:t>
            </a:r>
          </a:p>
          <a:p>
            <a:pPr lvl="1">
              <a:buNone/>
            </a:pPr>
            <a:r>
              <a:rPr lang="en-US" dirty="0" smtClean="0"/>
              <a:t>- PL/SQL Statements</a:t>
            </a:r>
          </a:p>
          <a:p>
            <a:pPr>
              <a:buNone/>
            </a:pPr>
            <a:r>
              <a:rPr lang="en-US" dirty="0" smtClean="0"/>
              <a:t>EXCEPTION </a:t>
            </a:r>
          </a:p>
          <a:p>
            <a:pPr lvl="1">
              <a:buNone/>
            </a:pPr>
            <a:r>
              <a:rPr lang="en-US" dirty="0" smtClean="0"/>
              <a:t>- Actions to perform when errors occur</a:t>
            </a:r>
          </a:p>
          <a:p>
            <a:pPr>
              <a:buNone/>
            </a:pPr>
            <a:r>
              <a:rPr lang="en-US" dirty="0" smtClean="0"/>
              <a:t>END </a:t>
            </a:r>
          </a:p>
          <a:p>
            <a:pPr lvl="1">
              <a:buNone/>
            </a:pPr>
            <a:r>
              <a:rPr lang="en-US" dirty="0" smtClean="0"/>
              <a:t>- Mandatory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PL/SQL Block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2910" y="1643050"/>
            <a:ext cx="7858180" cy="78581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2910" y="2857496"/>
            <a:ext cx="7858180" cy="1214446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42910" y="4500570"/>
            <a:ext cx="7858180" cy="428628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215206" y="1643050"/>
            <a:ext cx="1285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rgbClr val="FF0000"/>
                </a:solidFill>
              </a:rPr>
              <a:t>선언 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endParaRPr lang="en-US" altLang="ko-KR" sz="1100" dirty="0" smtClean="0">
              <a:solidFill>
                <a:srgbClr val="FF0000"/>
              </a:solidFill>
            </a:endParaRPr>
          </a:p>
          <a:p>
            <a:pPr algn="r"/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FF0000"/>
                </a:solidFill>
              </a:rPr>
              <a:t>실행 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endParaRPr lang="en-US" altLang="ko-KR" dirty="0" smtClean="0">
              <a:solidFill>
                <a:srgbClr val="FF0000"/>
              </a:solidFill>
            </a:endParaRPr>
          </a:p>
          <a:p>
            <a:pPr algn="r"/>
            <a:r>
              <a:rPr lang="ko-KR" altLang="en-US" dirty="0" smtClean="0">
                <a:solidFill>
                  <a:srgbClr val="FF0000"/>
                </a:solidFill>
              </a:rPr>
              <a:t>예외처리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Declarative Section(</a:t>
            </a:r>
            <a:r>
              <a:rPr lang="ko-KR" altLang="en-US" sz="1600" b="1" dirty="0" smtClean="0"/>
              <a:t>선언 부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변수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상수</a:t>
            </a:r>
            <a:r>
              <a:rPr lang="en-US" altLang="ko-KR" sz="1600" dirty="0" smtClean="0"/>
              <a:t>, CURSOR, USER_DEFINE Exception </a:t>
            </a:r>
            <a:r>
              <a:rPr lang="ko-KR" altLang="en-US" sz="1600" dirty="0" smtClean="0"/>
              <a:t>선언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Executable Section(</a:t>
            </a:r>
            <a:r>
              <a:rPr lang="ko-KR" altLang="en-US" sz="1600" b="1" dirty="0" smtClean="0"/>
              <a:t>실행 부</a:t>
            </a:r>
            <a:r>
              <a:rPr lang="en-US" altLang="ko-KR" sz="1600" b="1" dirty="0" smtClean="0"/>
              <a:t>) </a:t>
            </a:r>
          </a:p>
          <a:p>
            <a:pPr>
              <a:buNone/>
            </a:pPr>
            <a:r>
              <a:rPr lang="en-US" altLang="ko-KR" sz="1600" dirty="0" smtClean="0"/>
              <a:t>- SQL, </a:t>
            </a:r>
            <a:r>
              <a:rPr lang="ko-KR" altLang="en-US" sz="1600" dirty="0" smtClean="0"/>
              <a:t>반복 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조건 문 실행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실행 부는 </a:t>
            </a:r>
            <a:r>
              <a:rPr lang="en-US" altLang="ko-KR" sz="1600" dirty="0" smtClean="0"/>
              <a:t>BEGIN</a:t>
            </a:r>
            <a:r>
              <a:rPr lang="ko-KR" altLang="en-US" sz="1600" dirty="0" smtClean="0"/>
              <a:t>으로 시작하고 </a:t>
            </a:r>
            <a:r>
              <a:rPr lang="en-US" altLang="ko-KR" sz="1600" dirty="0" smtClean="0"/>
              <a:t>END</a:t>
            </a:r>
            <a:r>
              <a:rPr lang="ko-KR" altLang="en-US" sz="1600" dirty="0" smtClean="0"/>
              <a:t>로 종료된다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실행 문은 프로그램 내용이 들어가는 부분으로서 필수적으로 사용되어야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Exception Handling Section(</a:t>
            </a:r>
            <a:r>
              <a:rPr lang="ko-KR" altLang="en-US" sz="1600" b="1" dirty="0" smtClean="0"/>
              <a:t>예외처리</a:t>
            </a:r>
            <a:r>
              <a:rPr lang="en-US" altLang="ko-KR" sz="1600" b="1" dirty="0" smtClean="0"/>
              <a:t>) 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예외에 대한 처리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일반적으로 오류를 정의하고 처리하는 부분으로 선택 사항이다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PL/SQL Block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PL/SQL </a:t>
            </a:r>
            <a:r>
              <a:rPr lang="ko-KR" altLang="en-US" sz="1600" b="1" dirty="0" smtClean="0"/>
              <a:t>프로그램의 작성 요령</a:t>
            </a:r>
          </a:p>
          <a:p>
            <a:pPr>
              <a:buNone/>
            </a:pPr>
            <a:r>
              <a:rPr lang="en-US" altLang="ko-KR" sz="1600" dirty="0" smtClean="0"/>
              <a:t>- PL/SQL </a:t>
            </a:r>
            <a:r>
              <a:rPr lang="ko-KR" altLang="en-US" sz="1600" dirty="0" smtClean="0"/>
              <a:t>블록 내에서는 한 문장이 종료할 때마다 세미콜론</a:t>
            </a:r>
            <a:r>
              <a:rPr lang="en-US" altLang="ko-KR" sz="1600" dirty="0" smtClean="0"/>
              <a:t>(;)</a:t>
            </a:r>
            <a:r>
              <a:rPr lang="ko-KR" altLang="en-US" sz="1600" dirty="0" smtClean="0"/>
              <a:t>을 사용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END</a:t>
            </a:r>
            <a:r>
              <a:rPr lang="ko-KR" altLang="en-US" sz="1600" dirty="0" smtClean="0"/>
              <a:t>뒤에 세미콜론</a:t>
            </a:r>
            <a:r>
              <a:rPr lang="en-US" altLang="ko-KR" sz="1600" dirty="0" smtClean="0"/>
              <a:t>(;)</a:t>
            </a:r>
            <a:r>
              <a:rPr lang="ko-KR" altLang="en-US" sz="1600" dirty="0" smtClean="0"/>
              <a:t>을 사용하여 하나의 블록이 끝났다는 것을 명시 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PL/SQL </a:t>
            </a:r>
            <a:r>
              <a:rPr lang="ko-KR" altLang="en-US" sz="1600" dirty="0" smtClean="0"/>
              <a:t>블록의 작성은 편집기를 통해 파일로 작성할 수도 있고</a:t>
            </a:r>
            <a:r>
              <a:rPr lang="en-US" altLang="ko-KR" sz="1600" dirty="0" smtClean="0"/>
              <a:t>, SQL </a:t>
            </a:r>
            <a:r>
              <a:rPr lang="ko-KR" altLang="en-US" sz="1600" dirty="0" smtClean="0"/>
              <a:t>프롬프트에서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바로 작성 할 수도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SQL*PLUS </a:t>
            </a:r>
            <a:r>
              <a:rPr lang="ko-KR" altLang="en-US" sz="1600" dirty="0" smtClean="0"/>
              <a:t>환경에서는 </a:t>
            </a:r>
            <a:r>
              <a:rPr lang="en-US" altLang="ko-KR" sz="1600" dirty="0" smtClean="0"/>
              <a:t>DECLARE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BEGIN</a:t>
            </a:r>
            <a:r>
              <a:rPr lang="ko-KR" altLang="en-US" sz="1600" dirty="0" smtClean="0"/>
              <a:t>이라는 키워드로 </a:t>
            </a:r>
            <a:r>
              <a:rPr lang="en-US" altLang="ko-KR" sz="1600" dirty="0" smtClean="0"/>
              <a:t>PL/SQL </a:t>
            </a:r>
            <a:r>
              <a:rPr lang="ko-KR" altLang="en-US" sz="1600" dirty="0" err="1" smtClean="0"/>
              <a:t>블럭이</a:t>
            </a:r>
            <a:r>
              <a:rPr lang="ko-KR" altLang="en-US" sz="1600" dirty="0" smtClean="0"/>
              <a:t> 시작하는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것을 알 수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단일 행 주석 </a:t>
            </a:r>
            <a:r>
              <a:rPr lang="en-US" altLang="ko-KR" sz="1600" dirty="0" smtClean="0"/>
              <a:t>: --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</a:t>
            </a:r>
            <a:r>
              <a:rPr lang="ko-KR" altLang="en-US" sz="1600" dirty="0" smtClean="0"/>
              <a:t>여러 행 주석 </a:t>
            </a:r>
            <a:r>
              <a:rPr lang="en-US" altLang="ko-KR" sz="1600" dirty="0" smtClean="0"/>
              <a:t>: /* */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 PL/SQL </a:t>
            </a:r>
            <a:r>
              <a:rPr lang="ko-KR" altLang="en-US" sz="1600" dirty="0" smtClean="0"/>
              <a:t>블록은 행에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가 있으면 종결 된다</a:t>
            </a:r>
            <a:r>
              <a:rPr lang="en-US" altLang="ko-KR" sz="1600" dirty="0" smtClean="0"/>
              <a:t>.  -- </a:t>
            </a:r>
            <a:r>
              <a:rPr lang="ko-KR" altLang="en-US" sz="1600" dirty="0" smtClean="0"/>
              <a:t>반드시 있어야 함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PL/SQL Block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PL/SQL </a:t>
            </a:r>
            <a:r>
              <a:rPr lang="ko-KR" altLang="en-US" sz="1600" b="1" dirty="0" err="1" smtClean="0"/>
              <a:t>블럭의</a:t>
            </a:r>
            <a:r>
              <a:rPr lang="ko-KR" altLang="en-US" sz="1600" b="1" dirty="0" smtClean="0"/>
              <a:t> 유형</a:t>
            </a:r>
            <a:endParaRPr lang="en-US" altLang="ko-KR" sz="1600" b="1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PL/SQL Block</a:t>
            </a:r>
            <a:r>
              <a:rPr lang="ko-KR" altLang="en-US" dirty="0" smtClean="0"/>
              <a:t>의 유형 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42910" y="1785926"/>
            <a:ext cx="2428892" cy="3000396"/>
          </a:xfrm>
          <a:prstGeom prst="round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1857364"/>
            <a:ext cx="20717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[DECLARE]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-- statements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[EXCEPTION]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END: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2910" y="478632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[Anonymous]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571868" y="1785926"/>
            <a:ext cx="2428892" cy="3000396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786182" y="1857364"/>
            <a:ext cx="2214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PROCEDURE name IS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BEGIN</a:t>
            </a:r>
          </a:p>
          <a:p>
            <a:r>
              <a:rPr lang="en-US" altLang="ko-KR" dirty="0" smtClean="0"/>
              <a:t>-- statements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[EXCEPTION]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END: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68" y="478632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[Procedure]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429388" y="1785926"/>
            <a:ext cx="2428892" cy="3000396"/>
          </a:xfrm>
          <a:prstGeom prst="round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643702" y="1857364"/>
            <a:ext cx="2214578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 name</a:t>
            </a:r>
          </a:p>
          <a:p>
            <a:r>
              <a:rPr lang="en-US" altLang="ko-KR" dirty="0" smtClean="0"/>
              <a:t>RETURN </a:t>
            </a:r>
            <a:r>
              <a:rPr lang="en-US" altLang="ko-KR" dirty="0" err="1" smtClean="0"/>
              <a:t>datatype</a:t>
            </a:r>
            <a:endParaRPr lang="en-US" altLang="ko-KR" dirty="0" smtClean="0"/>
          </a:p>
          <a:p>
            <a:r>
              <a:rPr lang="en-US" altLang="ko-KR" dirty="0" smtClean="0"/>
              <a:t>IS</a:t>
            </a:r>
          </a:p>
          <a:p>
            <a:endParaRPr lang="en-US" altLang="ko-KR" sz="1200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BEGIN</a:t>
            </a:r>
          </a:p>
          <a:p>
            <a:r>
              <a:rPr lang="en-US" altLang="ko-KR" dirty="0" smtClean="0"/>
              <a:t>-- statements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RETURN value;</a:t>
            </a:r>
          </a:p>
          <a:p>
            <a:endParaRPr lang="en-US" altLang="ko-KR" sz="1200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[EXCEPTION]</a:t>
            </a:r>
          </a:p>
          <a:p>
            <a:r>
              <a:rPr lang="en-US" altLang="ko-KR" dirty="0" smtClean="0"/>
              <a:t>END: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29388" y="478632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[</a:t>
            </a:r>
            <a:r>
              <a:rPr lang="en-US" altLang="ko-KR" dirty="0" err="1" smtClean="0"/>
              <a:t>Funtion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b="1" dirty="0" smtClean="0"/>
              <a:t>Anonymous Block (</a:t>
            </a:r>
            <a:r>
              <a:rPr lang="ko-KR" altLang="en-US" sz="1600" b="1" dirty="0" smtClean="0"/>
              <a:t>익명 블록</a:t>
            </a:r>
            <a:r>
              <a:rPr lang="en-US" altLang="ko-KR" sz="1600" b="1" dirty="0" smtClean="0"/>
              <a:t>)</a:t>
            </a:r>
          </a:p>
          <a:p>
            <a:pPr>
              <a:buNone/>
            </a:pPr>
            <a:r>
              <a:rPr lang="ko-KR" altLang="en-US" sz="1600" dirty="0" smtClean="0"/>
              <a:t>이름이 없는 블록을 의미 하며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실행하기 위해 프로그램 안에서 선언 되고 </a:t>
            </a:r>
            <a:r>
              <a:rPr lang="ko-KR" altLang="en-US" sz="1600" dirty="0" err="1" smtClean="0"/>
              <a:t>실행시에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실행을 위해 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엔진으로 전달 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선행 컴파일러 프로그램과 </a:t>
            </a:r>
            <a:r>
              <a:rPr lang="en-US" altLang="ko-KR" sz="1600" dirty="0" smtClean="0"/>
              <a:t>SQL*Plus </a:t>
            </a:r>
            <a:r>
              <a:rPr lang="ko-KR" altLang="en-US" sz="1600" dirty="0" smtClean="0"/>
              <a:t>또는 서버 관리자에서 익명의 블록을 내장 할 수 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Procedure (</a:t>
            </a:r>
            <a:r>
              <a:rPr lang="ko-KR" altLang="en-US" sz="1600" b="1" dirty="0" smtClean="0"/>
              <a:t>프로시저</a:t>
            </a:r>
            <a:r>
              <a:rPr lang="en-US" altLang="ko-KR" sz="1600" b="1" dirty="0" smtClean="0"/>
              <a:t>) </a:t>
            </a:r>
          </a:p>
          <a:p>
            <a:pPr>
              <a:buNone/>
            </a:pPr>
            <a:r>
              <a:rPr lang="ko-KR" altLang="en-US" sz="1600" dirty="0" smtClean="0"/>
              <a:t>특정 작업을 수행할 수 있는 이름이 있는 </a:t>
            </a:r>
            <a:r>
              <a:rPr lang="en-US" altLang="ko-KR" sz="1600" dirty="0" smtClean="0"/>
              <a:t>PL/SQL </a:t>
            </a:r>
            <a:r>
              <a:rPr lang="ko-KR" altLang="en-US" sz="1600" dirty="0" smtClean="0"/>
              <a:t>블록으로서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매개 변수를 받을 수 있고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ko-KR" altLang="en-US" sz="1600" dirty="0" smtClean="0"/>
              <a:t>반복적으로 사용할 수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보통 연속 실행 또는 구현이 복잡한 트랜잭션을 수행하는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블록을 데이터베이스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에 저장하기 위해 생성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r>
              <a:rPr lang="en-US" altLang="ko-KR" sz="1600" b="1" dirty="0" smtClean="0"/>
              <a:t>Function (</a:t>
            </a:r>
            <a:r>
              <a:rPr lang="ko-KR" altLang="en-US" sz="1600" b="1" dirty="0" smtClean="0"/>
              <a:t>함수</a:t>
            </a:r>
            <a:r>
              <a:rPr lang="en-US" altLang="ko-KR" sz="1600" b="1" dirty="0" smtClean="0"/>
              <a:t>) </a:t>
            </a:r>
          </a:p>
          <a:p>
            <a:pPr>
              <a:buNone/>
            </a:pPr>
            <a:r>
              <a:rPr lang="ko-KR" altLang="en-US" sz="1600" dirty="0" smtClean="0"/>
              <a:t>보통 값을 계산하고 결과값을 반환하기 위해서 함수를 많이 사용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대부분 구성이 프로시저와 유사하지만 </a:t>
            </a:r>
            <a:r>
              <a:rPr lang="en-US" altLang="ko-KR" sz="1600" dirty="0" smtClean="0"/>
              <a:t>IN </a:t>
            </a:r>
            <a:r>
              <a:rPr lang="ko-KR" altLang="en-US" sz="1600" dirty="0" err="1" smtClean="0"/>
              <a:t>파라미터만</a:t>
            </a:r>
            <a:r>
              <a:rPr lang="ko-KR" altLang="en-US" sz="1600" dirty="0" smtClean="0"/>
              <a:t> 사용 할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반드시 반환 될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값의 데이터 타입을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문에 선언해야 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smtClean="0"/>
              <a:t>또한 </a:t>
            </a:r>
            <a:r>
              <a:rPr lang="en-US" altLang="ko-KR" sz="1600" dirty="0" smtClean="0"/>
              <a:t>PL/SQL</a:t>
            </a:r>
            <a:r>
              <a:rPr lang="ko-KR" altLang="en-US" sz="1600" dirty="0" smtClean="0"/>
              <a:t>블록 내에서 </a:t>
            </a:r>
            <a:r>
              <a:rPr lang="en-US" altLang="ko-KR" sz="1600" dirty="0" smtClean="0"/>
              <a:t>RETURN</a:t>
            </a:r>
            <a:r>
              <a:rPr lang="ko-KR" altLang="en-US" sz="1600" dirty="0" smtClean="0"/>
              <a:t>문을 통해서 반드시 값을 반환 해야 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PL/SQL Block</a:t>
            </a:r>
            <a:r>
              <a:rPr lang="ko-KR" altLang="en-US" dirty="0" smtClean="0"/>
              <a:t>의 유형 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dirty="0" smtClean="0"/>
              <a:t>예제</a:t>
            </a:r>
            <a:r>
              <a:rPr lang="en-US" altLang="ko-KR" sz="1600" dirty="0" smtClean="0"/>
              <a:t>1-3</a:t>
            </a:r>
            <a:r>
              <a:rPr lang="en-US" sz="1600" dirty="0" smtClean="0"/>
              <a:t>) </a:t>
            </a:r>
            <a:r>
              <a:rPr lang="ko-KR" altLang="en-US" sz="1600" dirty="0" smtClean="0"/>
              <a:t>부서번호를 </a:t>
            </a:r>
            <a:r>
              <a:rPr lang="ko-KR" altLang="en-US" sz="1600" dirty="0" err="1" smtClean="0"/>
              <a:t>입력받아</a:t>
            </a:r>
            <a:r>
              <a:rPr lang="ko-KR" altLang="en-US" sz="1600" dirty="0" smtClean="0"/>
              <a:t> 급여의 합을 출력하는</a:t>
            </a:r>
            <a:r>
              <a:rPr lang="en-US" sz="1600" dirty="0" smtClean="0"/>
              <a:t> SCRIPT</a:t>
            </a:r>
            <a:r>
              <a:rPr lang="ko-KR" altLang="en-US" sz="1600" dirty="0" smtClean="0"/>
              <a:t>를 작성하여라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결과</a:t>
            </a:r>
            <a:r>
              <a:rPr lang="en-US" altLang="ko-KR" sz="1600" dirty="0" smtClean="0"/>
              <a:t>:</a:t>
            </a:r>
          </a:p>
          <a:p>
            <a:pPr>
              <a:buNone/>
            </a:pPr>
            <a:r>
              <a:rPr lang="en-US" altLang="ko-KR" sz="1600" dirty="0" smtClean="0"/>
              <a:t>20</a:t>
            </a:r>
            <a:r>
              <a:rPr lang="ko-KR" altLang="en-US" sz="1600" dirty="0" smtClean="0"/>
              <a:t>번 부서 급여의 합 </a:t>
            </a:r>
            <a:r>
              <a:rPr lang="en-US" altLang="ko-KR" sz="1600" dirty="0" smtClean="0"/>
              <a:t>:      $19,000</a:t>
            </a:r>
            <a:endParaRPr lang="ko-KR" altLang="en-US" sz="1600" dirty="0" smtClean="0"/>
          </a:p>
          <a:p>
            <a:pPr>
              <a:buNone/>
            </a:pPr>
            <a:endParaRPr lang="en-US" altLang="ko-KR" sz="1600" b="1" dirty="0" smtClean="0"/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682</TotalTime>
  <Words>527</Words>
  <Application>Microsoft Office PowerPoint</Application>
  <PresentationFormat>화면 슬라이드 쇼(4:3)</PresentationFormat>
  <Paragraphs>223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Lucida Sans Unicode</vt:lpstr>
      <vt:lpstr>Verdana</vt:lpstr>
      <vt:lpstr>Wingdings 2</vt:lpstr>
      <vt:lpstr>Wingdings 3</vt:lpstr>
      <vt:lpstr>광장</vt:lpstr>
      <vt:lpstr>PLSQL 이란?</vt:lpstr>
      <vt:lpstr>PLSQL 이란?</vt:lpstr>
      <vt:lpstr>PL/SQL Block의 구조</vt:lpstr>
      <vt:lpstr>PL/SQL Block의 구조</vt:lpstr>
      <vt:lpstr>PL/SQL Block의 구조</vt:lpstr>
      <vt:lpstr>PL/SQL Block의 구조</vt:lpstr>
      <vt:lpstr>PL/SQL Block의 유형 </vt:lpstr>
      <vt:lpstr>PL/SQL Block의 유형 </vt:lpstr>
      <vt:lpstr>예제1</vt:lpstr>
      <vt:lpstr>예제1</vt:lpstr>
      <vt:lpstr>예제1</vt:lpstr>
      <vt:lpstr>예제1</vt:lpstr>
      <vt:lpstr>예제2</vt:lpstr>
      <vt:lpstr>예제2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user1</cp:lastModifiedBy>
  <cp:revision>78</cp:revision>
  <dcterms:created xsi:type="dcterms:W3CDTF">2014-09-13T23:58:15Z</dcterms:created>
  <dcterms:modified xsi:type="dcterms:W3CDTF">2017-12-19T00:57:39Z</dcterms:modified>
</cp:coreProperties>
</file>