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70" r:id="rId6"/>
    <p:sldId id="267" r:id="rId7"/>
    <p:sldId id="268" r:id="rId8"/>
    <p:sldId id="269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600" dirty="0" smtClean="0"/>
              <a:t>스칼라 데이터 타입</a:t>
            </a:r>
          </a:p>
          <a:p>
            <a:pPr>
              <a:buFont typeface="Wingdings" pitchFamily="2" charset="2"/>
              <a:buChar char="v"/>
            </a:pPr>
            <a:endParaRPr lang="en-US" altLang="ko-KR" sz="16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600" dirty="0" smtClean="0"/>
              <a:t>복합 데이터 타입 </a:t>
            </a:r>
          </a:p>
          <a:p>
            <a:pPr>
              <a:buNone/>
            </a:pPr>
            <a:r>
              <a:rPr lang="en-US" altLang="ko-KR" sz="1600" dirty="0" smtClean="0"/>
              <a:t>	- %ROWTYPE</a:t>
            </a: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	- PL/SQL </a:t>
            </a:r>
            <a:r>
              <a:rPr lang="ko-KR" altLang="en-US" sz="1600" dirty="0" smtClean="0"/>
              <a:t>테이블</a:t>
            </a:r>
          </a:p>
          <a:p>
            <a:pPr>
              <a:buNone/>
            </a:pPr>
            <a:r>
              <a:rPr lang="en-US" altLang="ko-KR" sz="1600" dirty="0" smtClean="0"/>
              <a:t>	- PL/SQL </a:t>
            </a:r>
            <a:r>
              <a:rPr lang="ko-KR" altLang="en-US" sz="1600" dirty="0" smtClean="0"/>
              <a:t>레코드</a:t>
            </a:r>
          </a:p>
          <a:p>
            <a:pPr>
              <a:buNone/>
            </a:pPr>
            <a:r>
              <a:rPr lang="en-US" altLang="ko-KR" sz="1600" dirty="0" smtClean="0"/>
              <a:t>	- PL/SQL Table of Record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PL/SQL </a:t>
            </a:r>
            <a:r>
              <a:rPr lang="ko-KR" altLang="en-US" dirty="0" smtClean="0"/>
              <a:t>데이터 타입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DROP PROCEDURE </a:t>
            </a:r>
            <a:r>
              <a:rPr lang="en-US" altLang="ko-KR" sz="1600" dirty="0" err="1" smtClean="0"/>
              <a:t>RowType_Test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CREATE OR REPLACE PROCEDURE </a:t>
            </a:r>
            <a:r>
              <a:rPr lang="en-US" altLang="ko-KR" sz="1600" dirty="0" err="1" smtClean="0"/>
              <a:t>RowType_Test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( </a:t>
            </a:r>
            <a:r>
              <a:rPr lang="en-US" altLang="ko-KR" sz="1600" dirty="0" err="1" smtClean="0"/>
              <a:t>p_empno</a:t>
            </a:r>
            <a:r>
              <a:rPr lang="en-US" altLang="ko-KR" sz="1600" dirty="0" smtClean="0"/>
              <a:t> IN </a:t>
            </a:r>
            <a:r>
              <a:rPr lang="en-US" altLang="ko-KR" sz="1600" dirty="0" err="1" smtClean="0"/>
              <a:t>employees.employee_id%TYPE</a:t>
            </a:r>
            <a:r>
              <a:rPr lang="en-US" altLang="ko-KR" sz="1600" dirty="0" smtClean="0"/>
              <a:t> )</a:t>
            </a:r>
          </a:p>
          <a:p>
            <a:pPr>
              <a:buNone/>
            </a:pPr>
            <a:r>
              <a:rPr lang="en-US" altLang="ko-KR" sz="1600" dirty="0" smtClean="0"/>
              <a:t>IS</a:t>
            </a:r>
          </a:p>
          <a:p>
            <a:pPr>
              <a:buNone/>
            </a:pPr>
            <a:r>
              <a:rPr lang="en-US" altLang="ko-KR" sz="1600" dirty="0" smtClean="0"/>
              <a:t>  -- %ROWTYPE </a:t>
            </a:r>
            <a:r>
              <a:rPr lang="ko-KR" altLang="en-US" sz="1600" dirty="0" smtClean="0"/>
              <a:t>변수 선언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r>
              <a:rPr lang="en-US" altLang="ko-KR" sz="1600" dirty="0" smtClean="0"/>
              <a:t>  -- </a:t>
            </a:r>
            <a:r>
              <a:rPr lang="en-US" altLang="ko-KR" sz="1600" dirty="0" err="1" smtClean="0"/>
              <a:t>emp</a:t>
            </a:r>
            <a:r>
              <a:rPr lang="ko-KR" altLang="en-US" sz="1600" dirty="0" smtClean="0"/>
              <a:t>테이블의 속성을 그대로 사용할 수 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v_emp</a:t>
            </a:r>
            <a:r>
              <a:rPr lang="en-US" altLang="ko-KR" sz="1600" dirty="0" smtClean="0">
                <a:solidFill>
                  <a:srgbClr val="FF0000"/>
                </a:solidFill>
              </a:rPr>
              <a:t>   </a:t>
            </a:r>
            <a:r>
              <a:rPr lang="en-US" altLang="ko-KR" sz="1600" dirty="0" err="1" smtClean="0"/>
              <a:t>employees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%ROWTYPE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BEGIN</a:t>
            </a:r>
          </a:p>
          <a:p>
            <a:pPr>
              <a:buNone/>
            </a:pPr>
            <a:r>
              <a:rPr lang="en-US" altLang="ko-KR" sz="1600" dirty="0" smtClean="0"/>
              <a:t>  DBMS_OUTPUT.ENABLE;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%ROWTYPE </a:t>
            </a:r>
            <a:r>
              <a:rPr lang="ko-KR" altLang="en-US" sz="4000" dirty="0" smtClean="0"/>
              <a:t>예제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-- %ROWTYPE </a:t>
            </a:r>
            <a:r>
              <a:rPr lang="ko-KR" altLang="en-US" sz="1600" dirty="0" smtClean="0"/>
              <a:t>변수 사용 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SELECT 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first_name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hire_date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INTO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v_emp</a:t>
            </a:r>
            <a:r>
              <a:rPr lang="en-US" altLang="ko-KR" sz="1600" dirty="0" err="1" smtClean="0"/>
              <a:t>.employee_id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v_emp</a:t>
            </a:r>
            <a:r>
              <a:rPr lang="en-US" altLang="ko-KR" sz="1600" dirty="0" err="1" smtClean="0"/>
              <a:t>.first_name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v_emp</a:t>
            </a:r>
            <a:r>
              <a:rPr lang="en-US" altLang="ko-KR" sz="1600" dirty="0" err="1" smtClean="0"/>
              <a:t>.hire_date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FROM employees</a:t>
            </a:r>
          </a:p>
          <a:p>
            <a:pPr>
              <a:buNone/>
            </a:pPr>
            <a:r>
              <a:rPr lang="en-US" altLang="ko-KR" sz="1600" dirty="0" smtClean="0"/>
              <a:t>  WHERE 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p_empno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DBMS_OUTPUT.PUT_LINE( '</a:t>
            </a:r>
            <a:r>
              <a:rPr lang="ko-KR" altLang="en-US" sz="1600" dirty="0" smtClean="0"/>
              <a:t>사원번호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v_emp</a:t>
            </a:r>
            <a:r>
              <a:rPr lang="en-US" altLang="ko-KR" sz="1600" dirty="0" err="1" smtClean="0"/>
              <a:t>.employee_id</a:t>
            </a:r>
            <a:r>
              <a:rPr lang="en-US" altLang="ko-KR" sz="1600" dirty="0" smtClean="0"/>
              <a:t> );</a:t>
            </a:r>
          </a:p>
          <a:p>
            <a:pPr>
              <a:buNone/>
            </a:pPr>
            <a:r>
              <a:rPr lang="en-US" altLang="ko-KR" sz="1600" dirty="0" smtClean="0"/>
              <a:t>  DBMS_OUTPUT.PUT_LINE( '</a:t>
            </a:r>
            <a:r>
              <a:rPr lang="ko-KR" altLang="en-US" sz="1600" dirty="0" smtClean="0"/>
              <a:t>사원이름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v_emp</a:t>
            </a:r>
            <a:r>
              <a:rPr lang="en-US" altLang="ko-KR" sz="1600" dirty="0" err="1" smtClean="0"/>
              <a:t>.first_name</a:t>
            </a:r>
            <a:r>
              <a:rPr lang="en-US" altLang="ko-KR" sz="1600" dirty="0" smtClean="0"/>
              <a:t> );</a:t>
            </a:r>
          </a:p>
          <a:p>
            <a:pPr>
              <a:buNone/>
            </a:pPr>
            <a:r>
              <a:rPr lang="en-US" altLang="ko-KR" sz="1600" dirty="0" smtClean="0"/>
              <a:t>  DBMS_OUTPUT.PUT_LINE( '</a:t>
            </a:r>
            <a:r>
              <a:rPr lang="ko-KR" altLang="en-US" sz="1600" dirty="0" smtClean="0"/>
              <a:t>입 사 일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v_emp</a:t>
            </a:r>
            <a:r>
              <a:rPr lang="en-US" altLang="ko-KR" sz="1600" dirty="0" err="1" smtClean="0"/>
              <a:t>.hire_date</a:t>
            </a:r>
            <a:r>
              <a:rPr lang="en-US" altLang="ko-KR" sz="1600" dirty="0" smtClean="0"/>
              <a:t> );</a:t>
            </a:r>
          </a:p>
          <a:p>
            <a:pPr>
              <a:buNone/>
            </a:pPr>
            <a:r>
              <a:rPr lang="en-US" altLang="ko-KR" sz="1600" dirty="0" smtClean="0"/>
              <a:t>END; </a:t>
            </a:r>
          </a:p>
          <a:p>
            <a:pPr>
              <a:buNone/>
            </a:pPr>
            <a:r>
              <a:rPr lang="en-US" altLang="ko-KR" sz="1600" dirty="0" smtClean="0"/>
              <a:t> /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%ROWTYPE </a:t>
            </a:r>
            <a:r>
              <a:rPr lang="ko-KR" altLang="en-US" sz="4000" dirty="0" smtClean="0"/>
              <a:t>예제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SET SERVEROUTPUT ON; 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EXECUTE </a:t>
            </a:r>
            <a:r>
              <a:rPr lang="en-US" altLang="ko-KR" sz="1600" dirty="0" err="1" smtClean="0"/>
              <a:t>RowType_Test</a:t>
            </a:r>
            <a:r>
              <a:rPr lang="en-US" altLang="ko-KR" sz="1600" dirty="0" smtClean="0"/>
              <a:t>(100);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결과</a:t>
            </a:r>
            <a:r>
              <a:rPr lang="en-US" altLang="ko-KR" sz="1600" dirty="0" smtClean="0"/>
              <a:t>: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사원번호 </a:t>
            </a:r>
            <a:r>
              <a:rPr lang="en-US" altLang="ko-KR" sz="1600" dirty="0" smtClean="0"/>
              <a:t>: 100</a:t>
            </a:r>
          </a:p>
          <a:p>
            <a:pPr>
              <a:buNone/>
            </a:pPr>
            <a:r>
              <a:rPr lang="ko-KR" altLang="en-US" sz="1600" dirty="0" smtClean="0"/>
              <a:t>사원이름 </a:t>
            </a:r>
            <a:r>
              <a:rPr lang="en-US" altLang="ko-KR" sz="1600" dirty="0" smtClean="0"/>
              <a:t>: Steven</a:t>
            </a:r>
          </a:p>
          <a:p>
            <a:pPr>
              <a:buNone/>
            </a:pPr>
            <a:r>
              <a:rPr lang="ko-KR" altLang="en-US" sz="1600" dirty="0" smtClean="0"/>
              <a:t>입 사 일 </a:t>
            </a:r>
            <a:r>
              <a:rPr lang="en-US" altLang="ko-KR" sz="1600" dirty="0" smtClean="0"/>
              <a:t>: 03/06/17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%ROWTYPE </a:t>
            </a:r>
            <a:r>
              <a:rPr lang="ko-KR" altLang="en-US" sz="4000" dirty="0" smtClean="0"/>
              <a:t>예제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b="1" dirty="0" smtClean="0"/>
              <a:t>PL/SQL </a:t>
            </a:r>
            <a:r>
              <a:rPr lang="ko-KR" altLang="en-US" sz="1600" b="1" dirty="0" smtClean="0"/>
              <a:t>테이블 문법 및 선언예제</a:t>
            </a: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dirty="0" smtClean="0"/>
              <a:t>TYPE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table_name</a:t>
            </a:r>
            <a:r>
              <a:rPr lang="en-US" altLang="ko-KR" sz="1600" dirty="0" smtClean="0"/>
              <a:t> IS TABLE OF </a:t>
            </a:r>
            <a:r>
              <a:rPr lang="en-US" altLang="ko-KR" sz="1600" dirty="0" err="1" smtClean="0"/>
              <a:t>datatype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INDEX BY BINARY INTEGER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Identifier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type_name</a:t>
            </a:r>
            <a:r>
              <a:rPr lang="en-US" altLang="ko-KR" sz="1600" dirty="0" smtClean="0"/>
              <a:t>;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PL/SQL </a:t>
            </a:r>
            <a:r>
              <a:rPr lang="ko-KR" altLang="en-US" sz="4000" dirty="0" smtClean="0"/>
              <a:t>테이블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선언 예제 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TYPE </a:t>
            </a:r>
            <a:r>
              <a:rPr lang="en-US" sz="1600" dirty="0" err="1" smtClean="0">
                <a:solidFill>
                  <a:srgbClr val="FF0000"/>
                </a:solidFill>
              </a:rPr>
              <a:t>prdname_table</a:t>
            </a:r>
            <a:r>
              <a:rPr lang="en-US" sz="1600" dirty="0" smtClean="0"/>
              <a:t> IS TABLE OF VARCHAR2(30) </a:t>
            </a:r>
          </a:p>
          <a:p>
            <a:pPr>
              <a:buNone/>
            </a:pPr>
            <a:r>
              <a:rPr lang="en-US" sz="1600" dirty="0" smtClean="0"/>
              <a:t>INDEX BY BINARY_INTEGER;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-- </a:t>
            </a:r>
            <a:r>
              <a:rPr lang="en-US" sz="1600" dirty="0" err="1" smtClean="0"/>
              <a:t>prdname_table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테이블타입으로 </a:t>
            </a:r>
            <a:r>
              <a:rPr lang="en-US" sz="1600" dirty="0" err="1" smtClean="0"/>
              <a:t>prdname_tab</a:t>
            </a:r>
            <a:r>
              <a:rPr lang="ko-KR" altLang="en-US" sz="1600" dirty="0" smtClean="0"/>
              <a:t>변수를 선언해서 사용 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err="1" smtClean="0"/>
              <a:t>prdname_tab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prdname_table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-- </a:t>
            </a:r>
            <a:r>
              <a:rPr lang="ko-KR" altLang="en-US" sz="1600" dirty="0" smtClean="0"/>
              <a:t>다음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예제를 보면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이해가 쉽게 갈 것이다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PL/SQL </a:t>
            </a:r>
            <a:r>
              <a:rPr lang="ko-KR" altLang="en-US" sz="4000" dirty="0" smtClean="0"/>
              <a:t>테이블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DROP PROCEDURE </a:t>
            </a:r>
            <a:r>
              <a:rPr lang="en-US" altLang="ko-KR" sz="1600" dirty="0" err="1" smtClean="0"/>
              <a:t>Table_Test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CREATE OR REPLACE PROCEDURE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Table_Test</a:t>
            </a:r>
            <a:endParaRPr lang="en-US" altLang="ko-KR" sz="16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ko-KR" sz="1600" dirty="0" smtClean="0"/>
              <a:t>  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v_deptno</a:t>
            </a:r>
            <a:r>
              <a:rPr lang="en-US" altLang="ko-KR" sz="1600" dirty="0" smtClean="0"/>
              <a:t> IN </a:t>
            </a:r>
            <a:r>
              <a:rPr lang="en-US" altLang="ko-KR" sz="1600" dirty="0" err="1" smtClean="0"/>
              <a:t>employees.employee_id%TYPE</a:t>
            </a:r>
            <a:r>
              <a:rPr lang="en-US" altLang="ko-KR" sz="1600" dirty="0" smtClean="0"/>
              <a:t>)</a:t>
            </a:r>
          </a:p>
          <a:p>
            <a:pPr>
              <a:buNone/>
            </a:pPr>
            <a:r>
              <a:rPr lang="en-US" altLang="ko-KR" sz="1600" dirty="0" smtClean="0"/>
              <a:t>IS</a:t>
            </a:r>
          </a:p>
          <a:p>
            <a:pPr>
              <a:buNone/>
            </a:pPr>
            <a:r>
              <a:rPr lang="en-US" altLang="ko-KR" sz="1600" dirty="0" smtClean="0"/>
              <a:t>  -- </a:t>
            </a:r>
            <a:r>
              <a:rPr lang="ko-KR" altLang="en-US" sz="1600" dirty="0" smtClean="0"/>
              <a:t>각 </a:t>
            </a:r>
            <a:r>
              <a:rPr lang="ko-KR" altLang="en-US" sz="1600" dirty="0" err="1" smtClean="0"/>
              <a:t>컬럼에서</a:t>
            </a:r>
            <a:r>
              <a:rPr lang="ko-KR" altLang="en-US" sz="1600" dirty="0" smtClean="0"/>
              <a:t> 사용할 테이블의 선언 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TYPE </a:t>
            </a:r>
            <a:r>
              <a:rPr lang="en-US" altLang="ko-KR" sz="1600" dirty="0" err="1" smtClean="0"/>
              <a:t>empno_table</a:t>
            </a:r>
            <a:r>
              <a:rPr lang="en-US" altLang="ko-KR" sz="1600" dirty="0" smtClean="0"/>
              <a:t> IS TABLE OF </a:t>
            </a:r>
            <a:r>
              <a:rPr lang="en-US" altLang="ko-KR" sz="1600" dirty="0" err="1" smtClean="0"/>
              <a:t>employees.employee_id%TYPE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INDEX BY BINARY_INTEGER;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TYPE </a:t>
            </a:r>
            <a:r>
              <a:rPr lang="en-US" altLang="ko-KR" sz="1600" dirty="0" err="1" smtClean="0"/>
              <a:t>ename_table</a:t>
            </a:r>
            <a:r>
              <a:rPr lang="en-US" altLang="ko-KR" sz="1600" dirty="0" smtClean="0"/>
              <a:t> IS TABLE OF </a:t>
            </a:r>
            <a:r>
              <a:rPr lang="en-US" altLang="ko-KR" sz="1600" dirty="0" err="1" smtClean="0"/>
              <a:t>employees.first_name%TYPE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INDEX BY BINARY_INTEGER;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TYPE </a:t>
            </a:r>
            <a:r>
              <a:rPr lang="en-US" altLang="ko-KR" sz="1600" dirty="0" err="1" smtClean="0"/>
              <a:t>sal_table</a:t>
            </a:r>
            <a:r>
              <a:rPr lang="en-US" altLang="ko-KR" sz="1600" dirty="0" smtClean="0"/>
              <a:t> IS TABLE OF </a:t>
            </a:r>
            <a:r>
              <a:rPr lang="en-US" altLang="ko-KR" sz="1600" dirty="0" err="1" smtClean="0"/>
              <a:t>employees.salary%TYPE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INDEX BY BINARY_INTEGER;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PL/SQL </a:t>
            </a:r>
            <a:r>
              <a:rPr lang="ko-KR" altLang="en-US" sz="4000" dirty="0" smtClean="0"/>
              <a:t>테이블 예제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-- </a:t>
            </a:r>
            <a:r>
              <a:rPr lang="ko-KR" altLang="en-US" sz="1600" dirty="0" smtClean="0"/>
              <a:t>테이블타입으로 변수를 선언해서 사용 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err="1" smtClean="0"/>
              <a:t>empno_tab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empno_table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ename_tab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ename_table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sal_tab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sal_table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 BINARY_INTEGER := 0;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BEGIN</a:t>
            </a:r>
          </a:p>
          <a:p>
            <a:pPr>
              <a:buNone/>
            </a:pPr>
            <a:r>
              <a:rPr lang="en-US" altLang="ko-KR" sz="1600" dirty="0" smtClean="0"/>
              <a:t>  DBMS_OUTPUT.ENABLE;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PL/SQL </a:t>
            </a:r>
            <a:r>
              <a:rPr lang="ko-KR" altLang="en-US" sz="4000" dirty="0" smtClean="0"/>
              <a:t>테이블 예제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FOR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emp_list</a:t>
            </a:r>
            <a:r>
              <a:rPr lang="en-US" altLang="ko-KR" sz="1600" dirty="0" smtClean="0"/>
              <a:t> IN(SELECT 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first_name</a:t>
            </a:r>
            <a:r>
              <a:rPr lang="en-US" altLang="ko-KR" sz="1600" dirty="0" smtClean="0"/>
              <a:t>, salary </a:t>
            </a:r>
          </a:p>
          <a:p>
            <a:pPr>
              <a:buNone/>
            </a:pPr>
            <a:r>
              <a:rPr lang="en-US" altLang="ko-KR" sz="1600" dirty="0" smtClean="0"/>
              <a:t>    FROM employees WHERE </a:t>
            </a:r>
            <a:r>
              <a:rPr lang="en-US" altLang="ko-KR" sz="1600" dirty="0" err="1" smtClean="0"/>
              <a:t>department_id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v_deptno</a:t>
            </a:r>
            <a:r>
              <a:rPr lang="en-US" altLang="ko-KR" sz="1600" dirty="0" smtClean="0"/>
              <a:t>) LOOP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/* </a:t>
            </a:r>
            <a:r>
              <a:rPr lang="en-US" altLang="ko-KR" sz="1600" dirty="0" err="1" smtClean="0"/>
              <a:t>emp_list</a:t>
            </a:r>
            <a:r>
              <a:rPr lang="ko-KR" altLang="en-US" sz="1600" dirty="0" smtClean="0"/>
              <a:t>는 자동선언되는 </a:t>
            </a:r>
            <a:r>
              <a:rPr lang="en-US" altLang="ko-KR" sz="1600" dirty="0" smtClean="0"/>
              <a:t>BINARY_INTEGER</a:t>
            </a:r>
            <a:r>
              <a:rPr lang="ko-KR" altLang="en-US" sz="1600" dirty="0" smtClean="0"/>
              <a:t>형 변수로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씩 증가한다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emp_list</a:t>
            </a:r>
            <a:r>
              <a:rPr lang="ko-KR" altLang="en-US" sz="1600" dirty="0" smtClean="0"/>
              <a:t>대신 다른 문자열 사용가능 *</a:t>
            </a:r>
            <a:r>
              <a:rPr lang="en-US" altLang="ko-KR" sz="1600" dirty="0" smtClean="0"/>
              <a:t>/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:=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+ 1;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-- </a:t>
            </a:r>
            <a:r>
              <a:rPr lang="ko-KR" altLang="en-US" sz="1600" dirty="0" smtClean="0"/>
              <a:t>테이블 변수에 검색된 결과를 넣는다</a:t>
            </a:r>
          </a:p>
          <a:p>
            <a:pPr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err="1" smtClean="0"/>
              <a:t>empno_tab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 :=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emp_list</a:t>
            </a:r>
            <a:r>
              <a:rPr lang="en-US" altLang="ko-KR" sz="1600" dirty="0" err="1" smtClean="0"/>
              <a:t>.employee_id</a:t>
            </a:r>
            <a:r>
              <a:rPr lang="en-US" altLang="ko-KR" sz="1600" dirty="0" smtClean="0"/>
              <a:t>;     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ename_tab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 :=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emp_list</a:t>
            </a:r>
            <a:r>
              <a:rPr lang="en-US" altLang="ko-KR" sz="1600" dirty="0" err="1" smtClean="0"/>
              <a:t>.first_name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sal_tab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   :=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emp_list</a:t>
            </a:r>
            <a:r>
              <a:rPr lang="en-US" altLang="ko-KR" sz="1600" dirty="0" err="1" smtClean="0"/>
              <a:t>.salary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</a:p>
          <a:p>
            <a:pPr>
              <a:buNone/>
            </a:pPr>
            <a:r>
              <a:rPr lang="en-US" altLang="ko-KR" sz="1600" dirty="0" smtClean="0"/>
              <a:t>  END LOOP;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PL/SQL </a:t>
            </a:r>
            <a:r>
              <a:rPr lang="ko-KR" altLang="en-US" sz="4000" dirty="0" smtClean="0"/>
              <a:t>테이블 예제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-- 1</a:t>
            </a:r>
            <a:r>
              <a:rPr lang="ko-KR" altLang="en-US" sz="1600" dirty="0" smtClean="0"/>
              <a:t>부터 </a:t>
            </a:r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까지 </a:t>
            </a:r>
            <a:r>
              <a:rPr lang="en-US" altLang="ko-KR" sz="1600" dirty="0" smtClean="0"/>
              <a:t>FOR </a:t>
            </a:r>
            <a:r>
              <a:rPr lang="ko-KR" altLang="en-US" sz="1600" dirty="0" smtClean="0"/>
              <a:t>문을 실행 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FOR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cnt</a:t>
            </a:r>
            <a:r>
              <a:rPr lang="en-US" altLang="ko-KR" sz="1600" dirty="0" smtClean="0"/>
              <a:t> IN 1..i LOOP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-- TABLE</a:t>
            </a:r>
            <a:r>
              <a:rPr lang="ko-KR" altLang="en-US" sz="1600" dirty="0" smtClean="0"/>
              <a:t>변수에 넣은 값을 뿌려줌 </a:t>
            </a:r>
          </a:p>
          <a:p>
            <a:pPr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DBMS_OUTPUT.PUT_LINE( '</a:t>
            </a:r>
            <a:r>
              <a:rPr lang="ko-KR" altLang="en-US" sz="1600" dirty="0" smtClean="0"/>
              <a:t>사원번호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/>
              <a:t>empno_tab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cnt</a:t>
            </a:r>
            <a:r>
              <a:rPr lang="en-US" altLang="ko-KR" sz="1600" dirty="0" smtClean="0"/>
              <a:t>) );</a:t>
            </a:r>
          </a:p>
          <a:p>
            <a:pPr>
              <a:buNone/>
            </a:pPr>
            <a:r>
              <a:rPr lang="en-US" altLang="ko-KR" sz="1600" dirty="0" smtClean="0"/>
              <a:t>    DBMS_OUTPUT.PUT_LINE( '</a:t>
            </a:r>
            <a:r>
              <a:rPr lang="ko-KR" altLang="en-US" sz="1600" dirty="0" smtClean="0"/>
              <a:t>사원이름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/>
              <a:t>ename_tab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cnt</a:t>
            </a:r>
            <a:r>
              <a:rPr lang="en-US" altLang="ko-KR" sz="1600" dirty="0" smtClean="0"/>
              <a:t>) );</a:t>
            </a:r>
          </a:p>
          <a:p>
            <a:pPr>
              <a:buNone/>
            </a:pPr>
            <a:r>
              <a:rPr lang="en-US" altLang="ko-KR" sz="1600" dirty="0" smtClean="0"/>
              <a:t>    DBMS_OUTPUT.PUT_LINE( '</a:t>
            </a:r>
            <a:r>
              <a:rPr lang="ko-KR" altLang="en-US" sz="1600" dirty="0" smtClean="0"/>
              <a:t>사원급여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/>
              <a:t>sal_tab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cnt</a:t>
            </a:r>
            <a:r>
              <a:rPr lang="en-US" altLang="ko-KR" sz="1600" dirty="0" smtClean="0"/>
              <a:t>));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END LOOP;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END; </a:t>
            </a:r>
          </a:p>
          <a:p>
            <a:pPr>
              <a:buNone/>
            </a:pPr>
            <a:r>
              <a:rPr lang="en-US" altLang="ko-KR" sz="1600" dirty="0" smtClean="0"/>
              <a:t> /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PL/SQL </a:t>
            </a:r>
            <a:r>
              <a:rPr lang="ko-KR" altLang="en-US" sz="4000" dirty="0" smtClean="0"/>
              <a:t>테이블 예제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SET SERVEROUTPUT ON;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EXECUTE </a:t>
            </a:r>
            <a:r>
              <a:rPr lang="en-US" altLang="ko-KR" sz="1600" dirty="0" err="1" smtClean="0"/>
              <a:t>Table_Test</a:t>
            </a:r>
            <a:r>
              <a:rPr lang="en-US" altLang="ko-KR" sz="1600" dirty="0" smtClean="0"/>
              <a:t>(60);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사원번호 </a:t>
            </a:r>
            <a:r>
              <a:rPr lang="en-US" altLang="ko-KR" sz="1600" dirty="0" smtClean="0"/>
              <a:t>: 103</a:t>
            </a:r>
          </a:p>
          <a:p>
            <a:pPr>
              <a:buNone/>
            </a:pPr>
            <a:r>
              <a:rPr lang="ko-KR" altLang="en-US" sz="1600" dirty="0" smtClean="0"/>
              <a:t>사원이름 </a:t>
            </a:r>
            <a:r>
              <a:rPr lang="en-US" altLang="ko-KR" sz="1600" dirty="0" smtClean="0"/>
              <a:t>: Alexander</a:t>
            </a:r>
          </a:p>
          <a:p>
            <a:pPr>
              <a:buNone/>
            </a:pPr>
            <a:r>
              <a:rPr lang="ko-KR" altLang="en-US" sz="1600" dirty="0" smtClean="0"/>
              <a:t>사원급여 </a:t>
            </a:r>
            <a:r>
              <a:rPr lang="en-US" altLang="ko-KR" sz="1600" dirty="0" smtClean="0"/>
              <a:t>: 9000</a:t>
            </a:r>
          </a:p>
          <a:p>
            <a:pPr>
              <a:buNone/>
            </a:pPr>
            <a:r>
              <a:rPr lang="ko-KR" altLang="en-US" sz="1600" dirty="0" smtClean="0"/>
              <a:t>사원번호 </a:t>
            </a:r>
            <a:r>
              <a:rPr lang="en-US" altLang="ko-KR" sz="1600" dirty="0" smtClean="0"/>
              <a:t>: 104</a:t>
            </a:r>
          </a:p>
          <a:p>
            <a:pPr>
              <a:buNone/>
            </a:pPr>
            <a:r>
              <a:rPr lang="ko-KR" altLang="en-US" sz="1600" dirty="0" smtClean="0"/>
              <a:t>사원이름 </a:t>
            </a:r>
            <a:r>
              <a:rPr lang="en-US" altLang="ko-KR" sz="1600" dirty="0" smtClean="0"/>
              <a:t>: Bruce</a:t>
            </a:r>
          </a:p>
          <a:p>
            <a:pPr>
              <a:buNone/>
            </a:pPr>
            <a:r>
              <a:rPr lang="ko-KR" altLang="en-US" sz="1600" dirty="0" smtClean="0"/>
              <a:t>사원급여 </a:t>
            </a:r>
            <a:r>
              <a:rPr lang="en-US" altLang="ko-KR" sz="1600" dirty="0" smtClean="0"/>
              <a:t>: 6000</a:t>
            </a:r>
          </a:p>
          <a:p>
            <a:pPr>
              <a:buNone/>
            </a:pPr>
            <a:r>
              <a:rPr lang="en-US" altLang="ko-KR" sz="1600" dirty="0" smtClean="0"/>
              <a:t>		: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employees </a:t>
            </a:r>
            <a:r>
              <a:rPr lang="ko-KR" altLang="en-US" sz="1600" dirty="0" smtClean="0"/>
              <a:t>테이블에 있는 데이터의 입력한 부서에 해당하는 사원번호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사원이름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사원급여를 뿌려주는 프로시저 이다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PL/SQL </a:t>
            </a:r>
            <a:r>
              <a:rPr lang="ko-KR" altLang="en-US" sz="4000" dirty="0" smtClean="0"/>
              <a:t>테이블 예제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스칼라 데이터타입에는 일반 단일 데이터타입의 변수와 </a:t>
            </a:r>
            <a:r>
              <a:rPr lang="en-US" altLang="ko-KR" sz="1600" dirty="0" smtClean="0"/>
              <a:t>%TYPE </a:t>
            </a:r>
            <a:r>
              <a:rPr lang="ko-KR" altLang="en-US" sz="1600" dirty="0" smtClean="0"/>
              <a:t>데이터 형 변수가 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ko-KR" altLang="en-US" sz="1600" b="1" dirty="0" smtClean="0"/>
              <a:t>일반변수 선언 문법 </a:t>
            </a: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b="1" dirty="0" smtClean="0"/>
              <a:t>identifier   [CONSTANT]  </a:t>
            </a:r>
            <a:r>
              <a:rPr lang="ko-KR" altLang="en-US" sz="1600" b="1" dirty="0" smtClean="0"/>
              <a:t>데이터타입  </a:t>
            </a:r>
            <a:r>
              <a:rPr lang="en-US" altLang="ko-KR" sz="1600" b="1" dirty="0" smtClean="0"/>
              <a:t>[NOT NULL]  [:= </a:t>
            </a:r>
            <a:r>
              <a:rPr lang="ko-KR" altLang="en-US" sz="1600" b="1" dirty="0" smtClean="0"/>
              <a:t>상수 값이나 표현 식</a:t>
            </a:r>
            <a:r>
              <a:rPr lang="en-US" altLang="ko-KR" sz="1600" b="1" dirty="0" smtClean="0"/>
              <a:t>]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dirty="0" smtClean="0"/>
              <a:t>- Identifier(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이름은 </a:t>
            </a:r>
            <a:r>
              <a:rPr lang="en-US" altLang="ko-KR" sz="1600" dirty="0" err="1" smtClean="0"/>
              <a:t>sql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object</a:t>
            </a:r>
            <a:r>
              <a:rPr lang="ko-KR" altLang="en-US" sz="1600" dirty="0" smtClean="0"/>
              <a:t>명과 동일한 규칙을 따른다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- Identifier</a:t>
            </a:r>
            <a:r>
              <a:rPr lang="ko-KR" altLang="en-US" sz="1600" dirty="0" smtClean="0"/>
              <a:t>를 상수로 지정하고 싶은 경우는 </a:t>
            </a:r>
            <a:r>
              <a:rPr lang="en-US" altLang="ko-KR" sz="1600" dirty="0" smtClean="0"/>
              <a:t>CONSTANT</a:t>
            </a:r>
            <a:r>
              <a:rPr lang="ko-KR" altLang="en-US" sz="1600" dirty="0" smtClean="0"/>
              <a:t>라는 </a:t>
            </a:r>
            <a:r>
              <a:rPr lang="en-US" altLang="ko-KR" sz="1600" dirty="0" smtClean="0"/>
              <a:t>KEYWORD</a:t>
            </a:r>
            <a:r>
              <a:rPr lang="ko-KR" altLang="en-US" sz="1600" dirty="0" smtClean="0"/>
              <a:t>를 명시하고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반드시 초기값을 할당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- NOT NULL</a:t>
            </a:r>
            <a:r>
              <a:rPr lang="ko-KR" altLang="en-US" sz="1600" dirty="0" smtClean="0"/>
              <a:t>이 정의되어 있으면 초기값을 반드시 지정하고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정의되어 있지 않을 때는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생략 가능하다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초기값은 할당 연산자</a:t>
            </a:r>
            <a:r>
              <a:rPr lang="en-US" altLang="ko-KR" sz="1600" dirty="0" smtClean="0"/>
              <a:t>(:=)</a:t>
            </a:r>
            <a:r>
              <a:rPr lang="ko-KR" altLang="en-US" sz="1600" dirty="0" smtClean="0"/>
              <a:t>를 사용하여 정의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초기값을 정의하지 않으면 </a:t>
            </a:r>
            <a:r>
              <a:rPr lang="en-US" altLang="ko-KR" sz="1600" dirty="0" smtClean="0"/>
              <a:t>Identifier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값을 가지게 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일반적으로 한 줄에 한 개의 </a:t>
            </a:r>
            <a:r>
              <a:rPr lang="en-US" altLang="ko-KR" sz="1600" dirty="0" smtClean="0"/>
              <a:t>Identifier</a:t>
            </a:r>
            <a:r>
              <a:rPr lang="ko-KR" altLang="en-US" sz="1600" dirty="0" smtClean="0"/>
              <a:t>를 정의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ko-KR" altLang="en-US" sz="16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sz="4400" dirty="0" smtClean="0"/>
              <a:t>스칼라 데이터 타입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PL/SQL</a:t>
            </a:r>
            <a:r>
              <a:rPr lang="ko-KR" altLang="en-US" sz="1600" dirty="0" smtClean="0"/>
              <a:t>레코드는 여러 개의 데이터 타입을 갖는 변수들의 집합이다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스칼라</a:t>
            </a:r>
            <a:r>
              <a:rPr lang="en-US" altLang="ko-KR" sz="1600" dirty="0" smtClean="0"/>
              <a:t>, RECORD,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PL/SQL TABLE </a:t>
            </a:r>
            <a:r>
              <a:rPr lang="en-US" altLang="ko-KR" sz="1600" dirty="0" err="1" smtClean="0"/>
              <a:t>datatype</a:t>
            </a:r>
            <a:r>
              <a:rPr lang="ko-KR" altLang="en-US" sz="1600" dirty="0" smtClean="0"/>
              <a:t>중 하나 이상의 요소로 구성 된다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논리적 단위로서 필드 집합을 처리할 수 있도록 해 준다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PL/SQL </a:t>
            </a:r>
            <a:r>
              <a:rPr lang="ko-KR" altLang="en-US" sz="1600" dirty="0" smtClean="0"/>
              <a:t>테이블과 다르게 개별 필드의 이름을 부여할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선언 시 초기화가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가능하다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b="1" dirty="0" smtClean="0"/>
              <a:t>PL/SQL </a:t>
            </a:r>
            <a:r>
              <a:rPr lang="ko-KR" altLang="en-US" sz="1600" b="1" dirty="0" smtClean="0"/>
              <a:t>레코드 문법 및 선언예제</a:t>
            </a:r>
            <a:endParaRPr lang="en-US" altLang="ko-KR" sz="1600" b="1" dirty="0" smtClean="0"/>
          </a:p>
          <a:p>
            <a:pPr>
              <a:buNone/>
            </a:pPr>
            <a:r>
              <a:rPr lang="en-US" altLang="ko-KR" sz="1600" b="1" dirty="0" smtClean="0"/>
              <a:t>TYPE </a:t>
            </a:r>
            <a:r>
              <a:rPr lang="en-US" altLang="ko-KR" sz="1600" b="1" dirty="0" err="1" smtClean="0"/>
              <a:t>record_name</a:t>
            </a:r>
            <a:r>
              <a:rPr lang="en-US" altLang="ko-KR" sz="1600" b="1" dirty="0" smtClean="0"/>
              <a:t> IS RECORD</a:t>
            </a:r>
          </a:p>
          <a:p>
            <a:pPr>
              <a:buNone/>
            </a:pPr>
            <a:r>
              <a:rPr lang="en-US" altLang="ko-KR" sz="1600" b="1" dirty="0" smtClean="0"/>
              <a:t>(	</a:t>
            </a:r>
            <a:r>
              <a:rPr lang="ko-KR" altLang="en-US" sz="1600" b="1" dirty="0" smtClean="0"/>
              <a:t>필드이름</a:t>
            </a:r>
            <a:r>
              <a:rPr lang="en-US" altLang="ko-KR" sz="1600" b="1" dirty="0" smtClean="0"/>
              <a:t>1  </a:t>
            </a:r>
            <a:r>
              <a:rPr lang="ko-KR" altLang="en-US" sz="1600" b="1" dirty="0" smtClean="0"/>
              <a:t>필드유형</a:t>
            </a:r>
            <a:r>
              <a:rPr lang="en-US" altLang="ko-KR" sz="1600" b="1" dirty="0" smtClean="0"/>
              <a:t>1  [NOT NULL {:= I DEFAULT </a:t>
            </a:r>
            <a:r>
              <a:rPr lang="ko-KR" altLang="en-US" sz="1600" b="1" dirty="0" smtClean="0"/>
              <a:t>식</a:t>
            </a:r>
            <a:r>
              <a:rPr lang="en-US" altLang="ko-KR" sz="1600" b="1" dirty="0" smtClean="0"/>
              <a:t>],</a:t>
            </a:r>
          </a:p>
          <a:p>
            <a:pPr>
              <a:buNone/>
            </a:pPr>
            <a:r>
              <a:rPr lang="en-US" altLang="ko-KR" sz="1600" b="1" dirty="0" smtClean="0"/>
              <a:t>	</a:t>
            </a:r>
            <a:r>
              <a:rPr lang="ko-KR" altLang="en-US" sz="1600" b="1" dirty="0" smtClean="0"/>
              <a:t> 필드이름</a:t>
            </a:r>
            <a:r>
              <a:rPr lang="en-US" altLang="ko-KR" sz="1600" b="1" dirty="0" smtClean="0"/>
              <a:t>2  </a:t>
            </a:r>
            <a:r>
              <a:rPr lang="ko-KR" altLang="en-US" sz="1600" b="1" dirty="0" smtClean="0"/>
              <a:t>필드유형</a:t>
            </a:r>
            <a:r>
              <a:rPr lang="en-US" altLang="ko-KR" sz="1600" b="1" dirty="0" smtClean="0"/>
              <a:t>2  [NOT NULL {:= I DEFAULT </a:t>
            </a:r>
            <a:r>
              <a:rPr lang="ko-KR" altLang="en-US" sz="1600" b="1" dirty="0" smtClean="0"/>
              <a:t>식</a:t>
            </a:r>
            <a:r>
              <a:rPr lang="en-US" altLang="ko-KR" sz="1600" b="1" dirty="0" smtClean="0"/>
              <a:t>],</a:t>
            </a:r>
          </a:p>
          <a:p>
            <a:pPr>
              <a:buNone/>
            </a:pPr>
            <a:r>
              <a:rPr lang="en-US" altLang="ko-KR" sz="1600" b="1" dirty="0" smtClean="0"/>
              <a:t>	</a:t>
            </a:r>
            <a:r>
              <a:rPr lang="ko-KR" altLang="en-US" sz="1600" b="1" dirty="0" smtClean="0"/>
              <a:t> 필드이름</a:t>
            </a:r>
            <a:r>
              <a:rPr lang="en-US" altLang="ko-KR" sz="1600" b="1" dirty="0" smtClean="0"/>
              <a:t>3  </a:t>
            </a:r>
            <a:r>
              <a:rPr lang="ko-KR" altLang="en-US" sz="1600" b="1" dirty="0" smtClean="0"/>
              <a:t>필드유형</a:t>
            </a:r>
            <a:r>
              <a:rPr lang="en-US" altLang="ko-KR" sz="1600" b="1" dirty="0" smtClean="0"/>
              <a:t>3  [NOT NULL {:= I DEFAULT </a:t>
            </a:r>
            <a:r>
              <a:rPr lang="ko-KR" altLang="en-US" sz="1600" b="1" dirty="0" smtClean="0"/>
              <a:t>식</a:t>
            </a:r>
            <a:r>
              <a:rPr lang="en-US" altLang="ko-KR" sz="1600" b="1" dirty="0" smtClean="0"/>
              <a:t>]);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PL/SQL </a:t>
            </a:r>
            <a:r>
              <a:rPr lang="ko-KR" altLang="en-US" sz="4000" dirty="0" smtClean="0"/>
              <a:t>레코드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선언 예제 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TYPE </a:t>
            </a:r>
            <a:r>
              <a:rPr lang="en-US" sz="1600" dirty="0" err="1" smtClean="0"/>
              <a:t>record_test</a:t>
            </a:r>
            <a:r>
              <a:rPr lang="en-US" sz="1600" dirty="0" smtClean="0"/>
              <a:t> IS RECORD </a:t>
            </a:r>
          </a:p>
          <a:p>
            <a:pPr>
              <a:buNone/>
            </a:pPr>
            <a:r>
              <a:rPr lang="en-US" sz="1600" dirty="0" smtClean="0"/>
              <a:t>	( </a:t>
            </a:r>
            <a:r>
              <a:rPr lang="en-US" sz="1600" dirty="0" err="1" smtClean="0"/>
              <a:t>record_empno</a:t>
            </a:r>
            <a:r>
              <a:rPr lang="en-US" sz="1600" dirty="0" smtClean="0"/>
              <a:t> NUMBER, 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record_ename</a:t>
            </a:r>
            <a:r>
              <a:rPr lang="en-US" sz="1600" dirty="0" smtClean="0"/>
              <a:t> VARCHAR2(30), 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record_sal</a:t>
            </a:r>
            <a:r>
              <a:rPr lang="en-US" sz="1600" dirty="0" smtClean="0"/>
              <a:t> NUMBER);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-- </a:t>
            </a:r>
            <a:r>
              <a:rPr lang="en-US" sz="1600" dirty="0" err="1" smtClean="0"/>
              <a:t>record_test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레코드 타입으로 </a:t>
            </a:r>
            <a:r>
              <a:rPr lang="en-US" sz="1600" dirty="0" err="1" smtClean="0"/>
              <a:t>prd_record</a:t>
            </a:r>
            <a:r>
              <a:rPr lang="ko-KR" altLang="en-US" sz="1600" dirty="0" smtClean="0"/>
              <a:t>변수를 선언해서 사용 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err="1" smtClean="0"/>
              <a:t>prd_record</a:t>
            </a:r>
            <a:r>
              <a:rPr lang="en-US" sz="1600" dirty="0" smtClean="0"/>
              <a:t> </a:t>
            </a:r>
            <a:r>
              <a:rPr lang="en-US" sz="1600" dirty="0" err="1" smtClean="0"/>
              <a:t>record_test</a:t>
            </a:r>
            <a:r>
              <a:rPr lang="en-US" sz="1600" dirty="0" smtClean="0"/>
              <a:t>;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-- </a:t>
            </a:r>
            <a:r>
              <a:rPr lang="ko-KR" altLang="en-US" sz="1600" dirty="0" smtClean="0"/>
              <a:t>다음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예제를 보면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이해가 쉽게 갈 것이다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PL/SQL </a:t>
            </a:r>
            <a:r>
              <a:rPr lang="ko-KR" altLang="en-US" sz="4000" dirty="0" smtClean="0"/>
              <a:t>레코드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DROP PROCEDURE </a:t>
            </a:r>
            <a:r>
              <a:rPr lang="en-US" altLang="ko-KR" sz="1600" dirty="0" err="1" smtClean="0"/>
              <a:t>Record_Test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CREATE OR REPLACE PROCEDURE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Record_Test</a:t>
            </a:r>
            <a:endParaRPr lang="en-US" altLang="ko-KR" sz="16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ko-KR" sz="1600" dirty="0" smtClean="0"/>
              <a:t>  (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p_empno</a:t>
            </a:r>
            <a:r>
              <a:rPr lang="en-US" altLang="ko-KR" sz="1600" dirty="0" smtClean="0"/>
              <a:t> IN </a:t>
            </a:r>
            <a:r>
              <a:rPr lang="en-US" altLang="ko-KR" sz="1600" dirty="0" err="1" smtClean="0"/>
              <a:t>employees.employee_id%TYPE</a:t>
            </a:r>
            <a:r>
              <a:rPr lang="en-US" altLang="ko-KR" sz="1600" dirty="0" smtClean="0"/>
              <a:t> )</a:t>
            </a:r>
          </a:p>
          <a:p>
            <a:pPr>
              <a:buNone/>
            </a:pPr>
            <a:r>
              <a:rPr lang="en-US" altLang="ko-KR" sz="1600" dirty="0" smtClean="0"/>
              <a:t>IS</a:t>
            </a:r>
          </a:p>
          <a:p>
            <a:pPr>
              <a:buNone/>
            </a:pPr>
            <a:r>
              <a:rPr lang="en-US" altLang="ko-KR" sz="1600" dirty="0" smtClean="0"/>
              <a:t>  -- </a:t>
            </a:r>
            <a:r>
              <a:rPr lang="ko-KR" altLang="en-US" sz="1600" dirty="0" smtClean="0"/>
              <a:t>하나의 레코드의 </a:t>
            </a:r>
            <a:r>
              <a:rPr lang="ko-KR" altLang="en-US" sz="1600" dirty="0" err="1" smtClean="0"/>
              <a:t>세가지의</a:t>
            </a:r>
            <a:r>
              <a:rPr lang="ko-KR" altLang="en-US" sz="1600" dirty="0" smtClean="0"/>
              <a:t> 변수타입 선언 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TYPE </a:t>
            </a:r>
            <a:r>
              <a:rPr lang="en-US" altLang="ko-KR" sz="1600" b="1" dirty="0" err="1" smtClean="0"/>
              <a:t>emp_record</a:t>
            </a:r>
            <a:r>
              <a:rPr lang="en-US" altLang="ko-KR" sz="1600" i="1" dirty="0" smtClean="0"/>
              <a:t> </a:t>
            </a:r>
            <a:r>
              <a:rPr lang="en-US" altLang="ko-KR" sz="1600" dirty="0" smtClean="0"/>
              <a:t>IS RECORD</a:t>
            </a:r>
          </a:p>
          <a:p>
            <a:pPr>
              <a:buNone/>
            </a:pPr>
            <a:r>
              <a:rPr lang="en-US" altLang="ko-KR" sz="1600" dirty="0" smtClean="0"/>
              <a:t>    (</a:t>
            </a:r>
            <a:r>
              <a:rPr lang="en-US" altLang="ko-KR" sz="1600" dirty="0" err="1" smtClean="0"/>
              <a:t>v_empno</a:t>
            </a:r>
            <a:r>
              <a:rPr lang="en-US" altLang="ko-KR" sz="1600" dirty="0" smtClean="0"/>
              <a:t>    NUMBER,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v_ename</a:t>
            </a:r>
            <a:r>
              <a:rPr lang="en-US" altLang="ko-KR" sz="1600" dirty="0" smtClean="0"/>
              <a:t>    VARCHAR2(30),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v_hiredate</a:t>
            </a:r>
            <a:r>
              <a:rPr lang="en-US" altLang="ko-KR" sz="1600" dirty="0" smtClean="0"/>
              <a:t>  DATE 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emp_rec</a:t>
            </a:r>
            <a:r>
              <a:rPr lang="en-US" altLang="ko-KR" sz="1600" dirty="0" smtClean="0"/>
              <a:t>   </a:t>
            </a:r>
            <a:r>
              <a:rPr lang="en-US" altLang="ko-KR" sz="1600" b="1" dirty="0" err="1" smtClean="0"/>
              <a:t>emp_record</a:t>
            </a:r>
            <a:r>
              <a:rPr lang="en-US" altLang="ko-KR" sz="1600" dirty="0" smtClean="0"/>
              <a:t>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PL/SQL </a:t>
            </a:r>
            <a:r>
              <a:rPr lang="ko-KR" altLang="en-US" sz="4000" dirty="0" smtClean="0"/>
              <a:t>레코드 예제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BEGIN</a:t>
            </a:r>
          </a:p>
          <a:p>
            <a:pPr>
              <a:buNone/>
            </a:pPr>
            <a:r>
              <a:rPr lang="en-US" altLang="ko-KR" sz="1600" dirty="0" smtClean="0"/>
              <a:t>  DBMS_OUTPUT.ENABLE;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-- </a:t>
            </a:r>
            <a:r>
              <a:rPr lang="ko-KR" altLang="en-US" sz="1600" dirty="0" smtClean="0"/>
              <a:t>레코드의 사용 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SELECT 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first_name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hire_date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INTO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emp_rec</a:t>
            </a:r>
            <a:r>
              <a:rPr lang="en-US" altLang="ko-KR" sz="1600" dirty="0" err="1" smtClean="0"/>
              <a:t>.v_empno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emp_rec</a:t>
            </a:r>
            <a:r>
              <a:rPr lang="en-US" altLang="ko-KR" sz="1600" dirty="0" err="1" smtClean="0"/>
              <a:t>.v_ename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emp_rec</a:t>
            </a:r>
            <a:r>
              <a:rPr lang="en-US" altLang="ko-KR" sz="1600" dirty="0" err="1" smtClean="0"/>
              <a:t>.v_hiredate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FROM employees</a:t>
            </a:r>
          </a:p>
          <a:p>
            <a:pPr>
              <a:buNone/>
            </a:pPr>
            <a:r>
              <a:rPr lang="en-US" altLang="ko-KR" sz="1600" dirty="0" smtClean="0"/>
              <a:t>  WHERE 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p_empno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DBMS_OUTPUT.PUT_LINE( '</a:t>
            </a:r>
            <a:r>
              <a:rPr lang="ko-KR" altLang="en-US" sz="1600" dirty="0" smtClean="0"/>
              <a:t>사원번호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emp_rec</a:t>
            </a:r>
            <a:r>
              <a:rPr lang="en-US" altLang="ko-KR" sz="1600" dirty="0" err="1" smtClean="0"/>
              <a:t>.v_empno</a:t>
            </a:r>
            <a:r>
              <a:rPr lang="en-US" altLang="ko-KR" sz="1600" dirty="0" smtClean="0"/>
              <a:t> );</a:t>
            </a:r>
          </a:p>
          <a:p>
            <a:pPr>
              <a:buNone/>
            </a:pPr>
            <a:r>
              <a:rPr lang="en-US" altLang="ko-KR" sz="1600" dirty="0" smtClean="0"/>
              <a:t>  DBMS_OUTPUT.PUT_LINE( '</a:t>
            </a:r>
            <a:r>
              <a:rPr lang="ko-KR" altLang="en-US" sz="1600" dirty="0" smtClean="0"/>
              <a:t>사원이름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emp_rec</a:t>
            </a:r>
            <a:r>
              <a:rPr lang="en-US" altLang="ko-KR" sz="1600" dirty="0" err="1" smtClean="0"/>
              <a:t>.v_ename</a:t>
            </a:r>
            <a:r>
              <a:rPr lang="en-US" altLang="ko-KR" sz="1600" dirty="0" smtClean="0"/>
              <a:t> );</a:t>
            </a:r>
          </a:p>
          <a:p>
            <a:pPr>
              <a:buNone/>
            </a:pPr>
            <a:r>
              <a:rPr lang="en-US" altLang="ko-KR" sz="1600" dirty="0" smtClean="0"/>
              <a:t>  DBMS_OUTPUT.PUT_LINE( '</a:t>
            </a:r>
            <a:r>
              <a:rPr lang="ko-KR" altLang="en-US" sz="1600" dirty="0" smtClean="0"/>
              <a:t>입 사 일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emp_rec</a:t>
            </a:r>
            <a:r>
              <a:rPr lang="en-US" altLang="ko-KR" sz="1600" dirty="0" err="1" smtClean="0"/>
              <a:t>.v_hiredate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END;</a:t>
            </a:r>
          </a:p>
          <a:p>
            <a:pPr>
              <a:buNone/>
            </a:pPr>
            <a:r>
              <a:rPr lang="en-US" altLang="ko-KR" sz="1600" dirty="0" smtClean="0"/>
              <a:t> /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PL/SQL </a:t>
            </a:r>
            <a:r>
              <a:rPr lang="ko-KR" altLang="en-US" sz="4000" dirty="0" smtClean="0"/>
              <a:t>레코드 예제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(DBMS_OUTPUT.PUT_LINE</a:t>
            </a:r>
            <a:r>
              <a:rPr lang="ko-KR" altLang="en-US" sz="1600" dirty="0" smtClean="0"/>
              <a:t>을 출력하기 위해 사용</a:t>
            </a:r>
            <a:r>
              <a:rPr lang="en-US" altLang="ko-KR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SET SERVEROUTPUT ON 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실행 결과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EXECUTE </a:t>
            </a:r>
            <a:r>
              <a:rPr lang="en-US" altLang="ko-KR" sz="1600" dirty="0" err="1" smtClean="0"/>
              <a:t>Record_Test</a:t>
            </a:r>
            <a:r>
              <a:rPr lang="en-US" altLang="ko-KR" sz="1600" dirty="0" smtClean="0"/>
              <a:t>(101);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사원번호 </a:t>
            </a:r>
            <a:r>
              <a:rPr lang="en-US" altLang="ko-KR" sz="1600" dirty="0" smtClean="0"/>
              <a:t>: 101</a:t>
            </a:r>
          </a:p>
          <a:p>
            <a:pPr>
              <a:buNone/>
            </a:pPr>
            <a:r>
              <a:rPr lang="ko-KR" altLang="en-US" sz="1600" dirty="0" smtClean="0"/>
              <a:t>사원이름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Neena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입 사 일 </a:t>
            </a:r>
            <a:r>
              <a:rPr lang="en-US" altLang="ko-KR" sz="1600" dirty="0" smtClean="0"/>
              <a:t>: 05/09/21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PL/SQL </a:t>
            </a:r>
            <a:r>
              <a:rPr lang="ko-KR" altLang="en-US" sz="4000" dirty="0" smtClean="0"/>
              <a:t>레코드 예제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PL/SQL TABLE</a:t>
            </a:r>
            <a:r>
              <a:rPr lang="ko-KR" altLang="en-US" sz="1600" dirty="0" smtClean="0"/>
              <a:t>변수 선언과 비슷하며 데이터타입을 </a:t>
            </a:r>
            <a:r>
              <a:rPr lang="en-US" altLang="ko-KR" sz="1600" dirty="0" smtClean="0"/>
              <a:t>%ROWTYPE</a:t>
            </a:r>
            <a:r>
              <a:rPr lang="ko-KR" altLang="en-US" sz="1600" dirty="0" smtClean="0"/>
              <a:t>으로 선언하면 된다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PL/SQL TABLE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RECORD</a:t>
            </a:r>
            <a:r>
              <a:rPr lang="ko-KR" altLang="en-US" sz="1600" dirty="0" smtClean="0"/>
              <a:t>의 복합 기능을 한다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sz="1600" b="1" dirty="0" smtClean="0"/>
              <a:t>PL/SQL Table Of Record </a:t>
            </a:r>
            <a:r>
              <a:rPr lang="ko-KR" altLang="en-US" sz="1600" b="1" dirty="0" smtClean="0"/>
              <a:t>문법</a:t>
            </a: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선언 예제 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TYPE </a:t>
            </a:r>
            <a:r>
              <a:rPr lang="en-US" sz="1600" dirty="0" err="1" smtClean="0"/>
              <a:t>dept_table_type</a:t>
            </a:r>
            <a:r>
              <a:rPr lang="en-US" sz="1600" dirty="0" smtClean="0"/>
              <a:t> IS TABLE OF </a:t>
            </a:r>
            <a:r>
              <a:rPr lang="en-US" sz="1600" dirty="0" err="1" smtClean="0"/>
              <a:t>dept%ROWTYPE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INDEX BY BINARY_INTEGER;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-- Each element of </a:t>
            </a:r>
            <a:r>
              <a:rPr lang="en-US" sz="1600" dirty="0" err="1" smtClean="0"/>
              <a:t>dept_table</a:t>
            </a:r>
            <a:r>
              <a:rPr lang="en-US" sz="1600" dirty="0" smtClean="0"/>
              <a:t> is a record </a:t>
            </a:r>
          </a:p>
          <a:p>
            <a:pPr>
              <a:buNone/>
            </a:pPr>
            <a:r>
              <a:rPr lang="en-US" sz="1600" dirty="0" err="1" smtClean="0"/>
              <a:t>dept_table</a:t>
            </a:r>
            <a:r>
              <a:rPr lang="en-US" sz="1600" dirty="0" smtClean="0"/>
              <a:t>  </a:t>
            </a:r>
            <a:r>
              <a:rPr lang="en-US" sz="1600" dirty="0" err="1" smtClean="0"/>
              <a:t>dept_table_type</a:t>
            </a:r>
            <a:r>
              <a:rPr lang="en-US" sz="1600" dirty="0" smtClean="0"/>
              <a:t>;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-- </a:t>
            </a:r>
            <a:r>
              <a:rPr lang="ko-KR" altLang="en-US" sz="1600" dirty="0" smtClean="0"/>
              <a:t>아래 프로시저에서 사용된 예제를 보면 이해가 쉽게 갈 것이다</a:t>
            </a:r>
            <a:r>
              <a:rPr lang="en-US" altLang="ko-KR" sz="1600" dirty="0" smtClean="0"/>
              <a:t>. </a:t>
            </a:r>
            <a:r>
              <a:rPr lang="ko-KR" altLang="en-US" sz="1600" b="1" dirty="0" smtClean="0"/>
              <a:t> </a:t>
            </a:r>
            <a:endParaRPr lang="en-US" altLang="ko-KR" sz="1600" b="1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PL/SQL Table of Record 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DROP PROCEDURE </a:t>
            </a:r>
            <a:r>
              <a:rPr lang="en-US" altLang="ko-KR" sz="1600" dirty="0" err="1" smtClean="0"/>
              <a:t>Table_Test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CREATE OR REPLACE PROCEDURE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Table_Test</a:t>
            </a:r>
            <a:endParaRPr lang="en-US" altLang="ko-KR" sz="16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ko-KR" sz="1600" dirty="0" smtClean="0"/>
              <a:t>IS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BINARY_INTEGER := 0;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</a:p>
          <a:p>
            <a:pPr>
              <a:buNone/>
            </a:pPr>
            <a:r>
              <a:rPr lang="en-US" altLang="ko-KR" sz="1600" dirty="0" smtClean="0"/>
              <a:t>  -- PL/SQL Table of Record</a:t>
            </a:r>
            <a:r>
              <a:rPr lang="ko-KR" altLang="en-US" sz="1600" dirty="0" smtClean="0"/>
              <a:t>의 선언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TYPE </a:t>
            </a:r>
            <a:r>
              <a:rPr lang="en-US" altLang="ko-KR" sz="1600" dirty="0" err="1" smtClean="0"/>
              <a:t>dept_table_type</a:t>
            </a:r>
            <a:r>
              <a:rPr lang="en-US" altLang="ko-KR" sz="1600" dirty="0" smtClean="0"/>
              <a:t> IS TABLE OF </a:t>
            </a:r>
            <a:r>
              <a:rPr lang="en-US" altLang="ko-KR" sz="1600" dirty="0" err="1" smtClean="0"/>
              <a:t>departments%ROWTYPE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INDEX BY BINARY_INTEGER;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dept_table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dept_table_type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PL/SQL Table Of Record </a:t>
            </a:r>
            <a:r>
              <a:rPr lang="ko-KR" altLang="en-US" sz="4000" dirty="0" smtClean="0"/>
              <a:t>예제 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BEGIN</a:t>
            </a:r>
          </a:p>
          <a:p>
            <a:pPr>
              <a:buNone/>
            </a:pPr>
            <a:r>
              <a:rPr lang="en-US" altLang="ko-KR" sz="1600" dirty="0" smtClean="0"/>
              <a:t>  FOR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dept_list</a:t>
            </a:r>
            <a:r>
              <a:rPr lang="en-US" altLang="ko-KR" sz="1600" dirty="0" smtClean="0"/>
              <a:t> IN (SELECT * FROM departments) LOOP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:= i+1;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</a:p>
          <a:p>
            <a:pPr>
              <a:buNone/>
            </a:pPr>
            <a:r>
              <a:rPr lang="en-US" altLang="ko-KR" sz="1600" dirty="0" smtClean="0"/>
              <a:t>    -- TABLE OF RECORD</a:t>
            </a:r>
            <a:r>
              <a:rPr lang="ko-KR" altLang="en-US" sz="1600" dirty="0" smtClean="0"/>
              <a:t>에 데이터 보관</a:t>
            </a:r>
          </a:p>
          <a:p>
            <a:pPr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dept_table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).</a:t>
            </a:r>
            <a:r>
              <a:rPr lang="en-US" altLang="ko-KR" sz="1600" dirty="0" err="1" smtClean="0"/>
              <a:t>department_id</a:t>
            </a:r>
            <a:r>
              <a:rPr lang="en-US" altLang="ko-KR" sz="1600" dirty="0" smtClean="0"/>
              <a:t> :=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dept_list</a:t>
            </a:r>
            <a:r>
              <a:rPr lang="en-US" altLang="ko-KR" sz="1600" dirty="0" err="1" smtClean="0"/>
              <a:t>.department_id</a:t>
            </a:r>
            <a:r>
              <a:rPr lang="en-US" altLang="ko-KR" sz="1600" dirty="0" smtClean="0"/>
              <a:t> ;     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dept_table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).</a:t>
            </a:r>
            <a:r>
              <a:rPr lang="en-US" altLang="ko-KR" sz="1600" dirty="0" err="1" smtClean="0"/>
              <a:t>department_name</a:t>
            </a:r>
            <a:r>
              <a:rPr lang="en-US" altLang="ko-KR" sz="1600" dirty="0" smtClean="0"/>
              <a:t> :=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dept_list</a:t>
            </a:r>
            <a:r>
              <a:rPr lang="en-US" altLang="ko-KR" sz="1600" dirty="0" err="1" smtClean="0"/>
              <a:t>.department_name</a:t>
            </a:r>
            <a:r>
              <a:rPr lang="en-US" altLang="ko-KR" sz="1600" dirty="0" smtClean="0"/>
              <a:t> ;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dept_table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).</a:t>
            </a:r>
            <a:r>
              <a:rPr lang="en-US" altLang="ko-KR" sz="1600" dirty="0" err="1" smtClean="0"/>
              <a:t>location_id</a:t>
            </a:r>
            <a:r>
              <a:rPr lang="en-US" altLang="ko-KR" sz="1600" dirty="0" smtClean="0"/>
              <a:t>   :=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dept_list</a:t>
            </a:r>
            <a:r>
              <a:rPr lang="en-US" altLang="ko-KR" sz="1600" dirty="0" err="1" smtClean="0"/>
              <a:t>.location_id</a:t>
            </a:r>
            <a:r>
              <a:rPr lang="en-US" altLang="ko-KR" sz="1600" dirty="0" smtClean="0"/>
              <a:t> ;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</a:p>
          <a:p>
            <a:pPr>
              <a:buNone/>
            </a:pPr>
            <a:r>
              <a:rPr lang="en-US" altLang="ko-KR" sz="1600" dirty="0" smtClean="0"/>
              <a:t>  END LOOP;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PL/SQL Table Of Record </a:t>
            </a:r>
            <a:r>
              <a:rPr lang="ko-KR" altLang="en-US" sz="4000" dirty="0" smtClean="0"/>
              <a:t>예제 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FOR 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 IN 1..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LOOP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</a:p>
          <a:p>
            <a:pPr>
              <a:buNone/>
            </a:pPr>
            <a:r>
              <a:rPr lang="en-US" altLang="ko-KR" sz="1600" dirty="0" smtClean="0"/>
              <a:t>    -- </a:t>
            </a:r>
            <a:r>
              <a:rPr lang="ko-KR" altLang="en-US" sz="1600" dirty="0" smtClean="0"/>
              <a:t>데이터 출력</a:t>
            </a:r>
          </a:p>
          <a:p>
            <a:pPr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DBMS_OUTPUT.PUT_LINE( '</a:t>
            </a:r>
            <a:r>
              <a:rPr lang="ko-KR" altLang="en-US" sz="1600" dirty="0" smtClean="0"/>
              <a:t>부서번호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dept_table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).</a:t>
            </a:r>
            <a:r>
              <a:rPr lang="en-US" altLang="ko-KR" sz="1600" dirty="0" err="1" smtClean="0"/>
              <a:t>department_id</a:t>
            </a:r>
            <a:r>
              <a:rPr lang="en-US" altLang="ko-KR" sz="1600" dirty="0" smtClean="0"/>
              <a:t> || </a:t>
            </a:r>
          </a:p>
          <a:p>
            <a:pPr>
              <a:buNone/>
            </a:pPr>
            <a:r>
              <a:rPr lang="en-US" altLang="ko-KR" sz="1600" dirty="0" smtClean="0"/>
              <a:t>                          '</a:t>
            </a:r>
            <a:r>
              <a:rPr lang="ko-KR" altLang="en-US" sz="1600" dirty="0" smtClean="0"/>
              <a:t>부서명 </a:t>
            </a:r>
            <a:r>
              <a:rPr lang="en-US" altLang="ko-KR" sz="1600" dirty="0" smtClean="0"/>
              <a:t>: ' ||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dept_table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).</a:t>
            </a:r>
            <a:r>
              <a:rPr lang="en-US" altLang="ko-KR" sz="1600" dirty="0" err="1" smtClean="0"/>
              <a:t>department_name</a:t>
            </a:r>
            <a:r>
              <a:rPr lang="en-US" altLang="ko-KR" sz="1600" dirty="0" smtClean="0"/>
              <a:t> || </a:t>
            </a:r>
          </a:p>
          <a:p>
            <a:pPr>
              <a:buNone/>
            </a:pPr>
            <a:r>
              <a:rPr lang="en-US" altLang="ko-KR" sz="1600" dirty="0" smtClean="0"/>
              <a:t>                          '</a:t>
            </a:r>
            <a:r>
              <a:rPr lang="ko-KR" altLang="en-US" sz="1600" dirty="0" smtClean="0"/>
              <a:t>위치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dept_table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).</a:t>
            </a:r>
            <a:r>
              <a:rPr lang="en-US" altLang="ko-KR" sz="1600" dirty="0" err="1" smtClean="0"/>
              <a:t>location_id</a:t>
            </a:r>
            <a:r>
              <a:rPr lang="en-US" altLang="ko-KR" sz="1600" dirty="0" smtClean="0"/>
              <a:t> );</a:t>
            </a:r>
          </a:p>
          <a:p>
            <a:pPr>
              <a:buNone/>
            </a:pPr>
            <a:r>
              <a:rPr lang="en-US" altLang="ko-KR" sz="1600" dirty="0" smtClean="0"/>
              <a:t>  END LOOP;</a:t>
            </a:r>
          </a:p>
          <a:p>
            <a:pPr>
              <a:buNone/>
            </a:pPr>
            <a:r>
              <a:rPr lang="en-US" altLang="ko-KR" sz="1600" dirty="0" smtClean="0"/>
              <a:t>END;</a:t>
            </a:r>
          </a:p>
          <a:p>
            <a:pPr>
              <a:buNone/>
            </a:pPr>
            <a:r>
              <a:rPr lang="en-US" altLang="ko-KR" sz="1600" dirty="0" smtClean="0"/>
              <a:t>/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PL/SQL Table Of Record </a:t>
            </a:r>
            <a:r>
              <a:rPr lang="ko-KR" altLang="en-US" sz="4000" dirty="0" smtClean="0"/>
              <a:t>예제 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SET SERVEROUTPUT ON 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EXECUTE </a:t>
            </a:r>
            <a:r>
              <a:rPr lang="en-US" sz="1600" dirty="0" err="1" smtClean="0">
                <a:solidFill>
                  <a:srgbClr val="0000FF"/>
                </a:solidFill>
              </a:rPr>
              <a:t>Table_test</a:t>
            </a:r>
            <a:r>
              <a:rPr lang="en-US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부서번호 </a:t>
            </a:r>
            <a:r>
              <a:rPr lang="en-US" altLang="ko-KR" sz="1600" dirty="0" smtClean="0"/>
              <a:t>: 10</a:t>
            </a:r>
            <a:r>
              <a:rPr lang="ko-KR" altLang="en-US" sz="1600" dirty="0" smtClean="0"/>
              <a:t>부서명 </a:t>
            </a:r>
            <a:r>
              <a:rPr lang="en-US" altLang="ko-KR" sz="1600" dirty="0" smtClean="0"/>
              <a:t>: Administration</a:t>
            </a:r>
            <a:r>
              <a:rPr lang="ko-KR" altLang="en-US" sz="1600" dirty="0" smtClean="0"/>
              <a:t>위치 </a:t>
            </a:r>
            <a:r>
              <a:rPr lang="en-US" altLang="ko-KR" sz="1600" dirty="0" smtClean="0"/>
              <a:t>: 1700</a:t>
            </a:r>
          </a:p>
          <a:p>
            <a:pPr>
              <a:buNone/>
            </a:pPr>
            <a:r>
              <a:rPr lang="ko-KR" altLang="en-US" sz="1600" dirty="0" smtClean="0"/>
              <a:t>부서번호 </a:t>
            </a:r>
            <a:r>
              <a:rPr lang="en-US" altLang="ko-KR" sz="1600" dirty="0" smtClean="0"/>
              <a:t>: 20</a:t>
            </a:r>
            <a:r>
              <a:rPr lang="ko-KR" altLang="en-US" sz="1600" dirty="0" smtClean="0"/>
              <a:t>부서명 </a:t>
            </a:r>
            <a:r>
              <a:rPr lang="en-US" altLang="ko-KR" sz="1600" dirty="0" smtClean="0"/>
              <a:t>: Marketing</a:t>
            </a:r>
            <a:r>
              <a:rPr lang="ko-KR" altLang="en-US" sz="1600" dirty="0" smtClean="0"/>
              <a:t>위치 </a:t>
            </a:r>
            <a:r>
              <a:rPr lang="en-US" altLang="ko-KR" sz="1600" dirty="0" smtClean="0"/>
              <a:t>: 1800</a:t>
            </a:r>
          </a:p>
          <a:p>
            <a:pPr>
              <a:buNone/>
            </a:pPr>
            <a:r>
              <a:rPr lang="ko-KR" altLang="en-US" sz="1600" dirty="0" smtClean="0"/>
              <a:t>부서번호 </a:t>
            </a:r>
            <a:r>
              <a:rPr lang="en-US" altLang="ko-KR" sz="1600" dirty="0" smtClean="0"/>
              <a:t>: 30</a:t>
            </a:r>
            <a:r>
              <a:rPr lang="ko-KR" altLang="en-US" sz="1600" dirty="0" smtClean="0"/>
              <a:t>부서명 </a:t>
            </a:r>
            <a:r>
              <a:rPr lang="en-US" altLang="ko-KR" sz="1600" dirty="0" smtClean="0"/>
              <a:t>: Purchasing</a:t>
            </a:r>
            <a:r>
              <a:rPr lang="ko-KR" altLang="en-US" sz="1600" dirty="0" smtClean="0"/>
              <a:t>위치 </a:t>
            </a:r>
            <a:r>
              <a:rPr lang="en-US" altLang="ko-KR" sz="1600" dirty="0" smtClean="0"/>
              <a:t>: 1700</a:t>
            </a:r>
          </a:p>
          <a:p>
            <a:pPr>
              <a:buNone/>
            </a:pPr>
            <a:r>
              <a:rPr lang="ko-KR" altLang="en-US" sz="1600" dirty="0" smtClean="0"/>
              <a:t>부서번호 </a:t>
            </a:r>
            <a:r>
              <a:rPr lang="en-US" altLang="ko-KR" sz="1600" dirty="0" smtClean="0"/>
              <a:t>: 40</a:t>
            </a:r>
            <a:r>
              <a:rPr lang="ko-KR" altLang="en-US" sz="1600" dirty="0" smtClean="0"/>
              <a:t>부서명 </a:t>
            </a:r>
            <a:r>
              <a:rPr lang="en-US" altLang="ko-KR" sz="1600" dirty="0" smtClean="0"/>
              <a:t>: Human Resources</a:t>
            </a:r>
            <a:r>
              <a:rPr lang="ko-KR" altLang="en-US" sz="1600" dirty="0" smtClean="0"/>
              <a:t>위치 </a:t>
            </a:r>
            <a:r>
              <a:rPr lang="en-US" altLang="ko-KR" sz="1600" dirty="0" smtClean="0"/>
              <a:t>: 2400</a:t>
            </a:r>
          </a:p>
          <a:p>
            <a:pPr>
              <a:buNone/>
            </a:pPr>
            <a:r>
              <a:rPr lang="ko-KR" altLang="en-US" sz="1600" dirty="0" smtClean="0"/>
              <a:t>부서번호 </a:t>
            </a:r>
            <a:r>
              <a:rPr lang="en-US" altLang="ko-KR" sz="1600" dirty="0" smtClean="0"/>
              <a:t>: 50</a:t>
            </a:r>
            <a:r>
              <a:rPr lang="ko-KR" altLang="en-US" sz="1600" dirty="0" smtClean="0"/>
              <a:t>부서명 </a:t>
            </a:r>
            <a:r>
              <a:rPr lang="en-US" altLang="ko-KR" sz="1600" dirty="0" smtClean="0"/>
              <a:t>: Shipping</a:t>
            </a:r>
            <a:r>
              <a:rPr lang="ko-KR" altLang="en-US" sz="1600" dirty="0" smtClean="0"/>
              <a:t>위치 </a:t>
            </a:r>
            <a:r>
              <a:rPr lang="en-US" altLang="ko-KR" sz="1600" dirty="0" smtClean="0"/>
              <a:t>: 1500</a:t>
            </a:r>
          </a:p>
          <a:p>
            <a:pPr>
              <a:buNone/>
            </a:pPr>
            <a:r>
              <a:rPr lang="ko-KR" altLang="en-US" sz="1600" dirty="0" smtClean="0"/>
              <a:t>부서번호 </a:t>
            </a:r>
            <a:r>
              <a:rPr lang="en-US" altLang="ko-KR" sz="1600" dirty="0" smtClean="0"/>
              <a:t>: 60</a:t>
            </a:r>
            <a:r>
              <a:rPr lang="ko-KR" altLang="en-US" sz="1600" dirty="0" smtClean="0"/>
              <a:t>부서명 </a:t>
            </a:r>
            <a:r>
              <a:rPr lang="en-US" altLang="ko-KR" sz="1600" dirty="0" smtClean="0"/>
              <a:t>: IT</a:t>
            </a:r>
            <a:r>
              <a:rPr lang="ko-KR" altLang="en-US" sz="1600" dirty="0" smtClean="0"/>
              <a:t>위치 </a:t>
            </a:r>
            <a:r>
              <a:rPr lang="en-US" altLang="ko-KR" sz="1600" dirty="0" smtClean="0"/>
              <a:t>: 1400</a:t>
            </a:r>
          </a:p>
          <a:p>
            <a:pPr>
              <a:buNone/>
            </a:pPr>
            <a:r>
              <a:rPr lang="en-US" altLang="ko-KR" sz="1600" dirty="0" smtClean="0"/>
              <a:t>			: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PL/SQL Table Of Record </a:t>
            </a:r>
            <a:r>
              <a:rPr lang="ko-KR" altLang="en-US" sz="4000" dirty="0" smtClean="0"/>
              <a:t>예제 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숫자 형 </a:t>
            </a:r>
            <a:r>
              <a:rPr lang="ko-KR" altLang="en-US" sz="1600" dirty="0" smtClean="0">
                <a:solidFill>
                  <a:srgbClr val="FF0000"/>
                </a:solidFill>
              </a:rPr>
              <a:t>상수</a:t>
            </a:r>
            <a:r>
              <a:rPr lang="ko-KR" altLang="en-US" sz="1600" dirty="0" smtClean="0"/>
              <a:t> 선언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변할 수 없다</a:t>
            </a:r>
            <a:r>
              <a:rPr lang="en-US" altLang="ko-KR" sz="1600" dirty="0" smtClean="0"/>
              <a:t>)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초기화</a:t>
            </a:r>
            <a:endParaRPr lang="en-US" altLang="ko-KR" sz="1600" dirty="0" smtClean="0"/>
          </a:p>
          <a:p>
            <a:pPr>
              <a:buNone/>
            </a:pPr>
            <a:r>
              <a:rPr lang="en-US" sz="1600" b="1" dirty="0" err="1" smtClean="0"/>
              <a:t>v_price</a:t>
            </a:r>
            <a:r>
              <a:rPr lang="en-US" sz="1600" b="1" dirty="0" smtClean="0"/>
              <a:t>  </a:t>
            </a:r>
            <a:r>
              <a:rPr lang="en-US" sz="1600" b="1" dirty="0" smtClean="0">
                <a:solidFill>
                  <a:srgbClr val="FF0000"/>
                </a:solidFill>
              </a:rPr>
              <a:t>CONTANT </a:t>
            </a:r>
            <a:r>
              <a:rPr lang="en-US" sz="1600" b="1" dirty="0" smtClean="0">
                <a:solidFill>
                  <a:srgbClr val="0000FF"/>
                </a:solidFill>
              </a:rPr>
              <a:t> NUMBER</a:t>
            </a:r>
            <a:r>
              <a:rPr lang="en-US" sz="1600" b="1" dirty="0" smtClean="0"/>
              <a:t>(4,2) := 12.34 ; 		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err="1" smtClean="0"/>
              <a:t>v_name</a:t>
            </a:r>
            <a:r>
              <a:rPr lang="en-US" sz="1600" b="1" dirty="0" smtClean="0"/>
              <a:t>  </a:t>
            </a:r>
            <a:r>
              <a:rPr lang="en-US" sz="1600" b="1" dirty="0" smtClean="0">
                <a:solidFill>
                  <a:srgbClr val="0000FF"/>
                </a:solidFill>
              </a:rPr>
              <a:t>VARCHAR2</a:t>
            </a:r>
            <a:r>
              <a:rPr lang="en-US" sz="1600" b="1" dirty="0" smtClean="0"/>
              <a:t>(20) ; 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err="1" smtClean="0"/>
              <a:t>v_Bir_Type</a:t>
            </a:r>
            <a:r>
              <a:rPr lang="en-US" sz="1600" b="1" dirty="0" smtClean="0"/>
              <a:t>  </a:t>
            </a:r>
            <a:r>
              <a:rPr lang="en-US" sz="1600" b="1" dirty="0" smtClean="0">
                <a:solidFill>
                  <a:srgbClr val="0000FF"/>
                </a:solidFill>
              </a:rPr>
              <a:t>CHAR</a:t>
            </a:r>
            <a:r>
              <a:rPr lang="en-US" sz="1600" b="1" dirty="0" smtClean="0"/>
              <a:t>(1) ;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-- NOT NULL</a:t>
            </a:r>
            <a:r>
              <a:rPr lang="ko-KR" altLang="en-US" sz="1600" dirty="0" smtClean="0"/>
              <a:t>의 </a:t>
            </a:r>
            <a:r>
              <a:rPr lang="en-US" sz="1600" dirty="0" smtClean="0"/>
              <a:t>TRUE</a:t>
            </a:r>
            <a:r>
              <a:rPr lang="ko-KR" altLang="en-US" sz="1600" dirty="0" smtClean="0"/>
              <a:t>로 초기화 </a:t>
            </a:r>
            <a:endParaRPr lang="en-US" altLang="ko-KR" sz="1600" dirty="0" smtClean="0"/>
          </a:p>
          <a:p>
            <a:pPr>
              <a:buNone/>
            </a:pPr>
            <a:r>
              <a:rPr lang="en-US" sz="1600" b="1" dirty="0" err="1" smtClean="0"/>
              <a:t>v_flag</a:t>
            </a:r>
            <a:r>
              <a:rPr lang="en-US" sz="1600" b="1" dirty="0" smtClean="0"/>
              <a:t>  </a:t>
            </a:r>
            <a:r>
              <a:rPr lang="en-US" sz="1600" b="1" dirty="0" smtClean="0">
                <a:solidFill>
                  <a:srgbClr val="0000FF"/>
                </a:solidFill>
              </a:rPr>
              <a:t>BOOLEAN  NOT  NULL </a:t>
            </a:r>
            <a:r>
              <a:rPr lang="en-US" sz="1600" b="1" dirty="0" smtClean="0"/>
              <a:t>:= TRUE ; 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err="1" smtClean="0"/>
              <a:t>v_birthday</a:t>
            </a:r>
            <a:r>
              <a:rPr lang="en-US" sz="1600" b="1" dirty="0" smtClean="0"/>
              <a:t>  </a:t>
            </a:r>
            <a:r>
              <a:rPr lang="en-US" sz="1600" b="1" dirty="0" smtClean="0">
                <a:solidFill>
                  <a:srgbClr val="0000FF"/>
                </a:solidFill>
              </a:rPr>
              <a:t>DATE</a:t>
            </a:r>
            <a:r>
              <a:rPr lang="en-US" sz="1600" b="1" dirty="0" smtClean="0"/>
              <a:t>;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ko-KR" altLang="en-US" sz="1600" dirty="0" smtClean="0"/>
              <a:t>상수를 선언할 때는 반드시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CONSTANT</a:t>
            </a:r>
            <a:r>
              <a:rPr lang="ko-KR" altLang="en-US" sz="1600" dirty="0" smtClean="0"/>
              <a:t>란 키워드를 붙여 변수와 구분하며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r>
              <a:rPr lang="ko-KR" altLang="en-US" sz="1600" dirty="0" smtClean="0"/>
              <a:t>선언할 때 반드시 초기화해야 하고 실행 부에서 상수를 다른 값으로 변경할 수 없다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왜냐하면 말 그대로 상수는 상수니까</a:t>
            </a:r>
            <a:r>
              <a:rPr lang="en-US" altLang="ko-KR" sz="1600" dirty="0" smtClean="0"/>
              <a:t>!</a:t>
            </a:r>
            <a:endParaRPr lang="ko-KR" altLang="en-US" sz="16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일반변수 선언 예제 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%TYPE </a:t>
            </a:r>
            <a:r>
              <a:rPr lang="ko-KR" altLang="en-US" sz="1600" dirty="0" smtClean="0"/>
              <a:t>데이터 형은 기술한 데이터베이스 테이블의 </a:t>
            </a:r>
            <a:r>
              <a:rPr lang="ko-KR" altLang="en-US" sz="1600" dirty="0" err="1" smtClean="0"/>
              <a:t>컬럼</a:t>
            </a:r>
            <a:r>
              <a:rPr lang="ko-KR" altLang="en-US" sz="1600" dirty="0" smtClean="0"/>
              <a:t> 데이터 타입을 모를 경우에도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사용할 수 있고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r>
              <a:rPr lang="ko-KR" altLang="en-US" sz="1600" dirty="0" smtClean="0"/>
              <a:t>코딩 후 데이터베이스 </a:t>
            </a:r>
            <a:r>
              <a:rPr lang="ko-KR" altLang="en-US" sz="1600" dirty="0" err="1" smtClean="0"/>
              <a:t>컬럼의</a:t>
            </a:r>
            <a:r>
              <a:rPr lang="ko-KR" altLang="en-US" sz="1600" dirty="0" smtClean="0"/>
              <a:t> 데이터 타입이 변경될 경우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다시 수정할 필요가 없다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이미 선언된 다른 변수나 데이터베이스 </a:t>
            </a:r>
            <a:r>
              <a:rPr lang="ko-KR" altLang="en-US" sz="1600" dirty="0" err="1" smtClean="0"/>
              <a:t>컬럼의</a:t>
            </a:r>
            <a:r>
              <a:rPr lang="ko-KR" altLang="en-US" sz="1600" dirty="0" smtClean="0"/>
              <a:t> 데이터 타입을 이용하여 선언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데이터베이스 테이블과 </a:t>
            </a:r>
            <a:r>
              <a:rPr lang="ko-KR" altLang="en-US" sz="1600" dirty="0" err="1" smtClean="0"/>
              <a:t>컬럼</a:t>
            </a:r>
            <a:r>
              <a:rPr lang="ko-KR" altLang="en-US" sz="1600" dirty="0" smtClean="0"/>
              <a:t> 그리고 이미 선언한 변수 명이 </a:t>
            </a:r>
            <a:r>
              <a:rPr lang="en-US" altLang="ko-KR" sz="1600" dirty="0" smtClean="0"/>
              <a:t>%TYPE</a:t>
            </a:r>
            <a:r>
              <a:rPr lang="ko-KR" altLang="en-US" sz="1600" dirty="0" smtClean="0"/>
              <a:t>앞에 올 수 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b="1" dirty="0" smtClean="0"/>
              <a:t>%TYPE </a:t>
            </a:r>
            <a:r>
              <a:rPr lang="ko-KR" altLang="en-US" sz="1600" b="1" dirty="0" smtClean="0"/>
              <a:t>속성을 이용하여 얻을 수 있는 장점</a:t>
            </a:r>
          </a:p>
          <a:p>
            <a:pPr>
              <a:buNone/>
            </a:pPr>
            <a:r>
              <a:rPr lang="en-US" altLang="ko-KR" sz="1600" dirty="0" smtClean="0"/>
              <a:t>- DB column definition</a:t>
            </a:r>
            <a:r>
              <a:rPr lang="ko-KR" altLang="en-US" sz="1600" dirty="0" smtClean="0"/>
              <a:t>을 정확히 알지 못하는 경우에 사용할 수 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- DB column definition</a:t>
            </a:r>
            <a:r>
              <a:rPr lang="ko-KR" altLang="en-US" sz="1600" dirty="0" smtClean="0"/>
              <a:t>이 변경 되어도 다시 </a:t>
            </a:r>
            <a:r>
              <a:rPr lang="en-US" altLang="ko-KR" sz="1600" dirty="0" smtClean="0"/>
              <a:t>PL/SQL</a:t>
            </a:r>
            <a:r>
              <a:rPr lang="ko-KR" altLang="en-US" sz="1600" dirty="0" smtClean="0"/>
              <a:t>을 고칠 필요가 없다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%TYPE </a:t>
            </a:r>
            <a:r>
              <a:rPr lang="ko-KR" altLang="en-US" sz="4000" dirty="0" smtClean="0"/>
              <a:t>데이터 형 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b="1" dirty="0" smtClean="0"/>
              <a:t>PL/SQL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SELECT</a:t>
            </a:r>
            <a:r>
              <a:rPr lang="ko-KR" altLang="en-US" sz="1600" b="1" dirty="0" smtClean="0"/>
              <a:t>문장</a:t>
            </a:r>
            <a:endParaRPr lang="en-US" altLang="ko-KR" sz="1600" b="1" dirty="0" smtClean="0"/>
          </a:p>
          <a:p>
            <a:pPr>
              <a:buNone/>
            </a:pPr>
            <a:r>
              <a:rPr lang="ko-KR" altLang="en-US" sz="1600" dirty="0" smtClean="0"/>
              <a:t>데이터베이스에서 데이터를 읽어 들이기 위해 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문장을 사용합니다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SELECT</a:t>
            </a:r>
            <a:r>
              <a:rPr lang="ko-KR" altLang="en-US" sz="1600" dirty="0" smtClean="0"/>
              <a:t>문장은 </a:t>
            </a:r>
            <a:r>
              <a:rPr lang="en-US" altLang="ko-KR" sz="1600" dirty="0" smtClean="0"/>
              <a:t>INTO</a:t>
            </a:r>
            <a:r>
              <a:rPr lang="ko-KR" altLang="en-US" sz="1600" dirty="0" smtClean="0"/>
              <a:t>절이 필요한데</a:t>
            </a:r>
            <a:r>
              <a:rPr lang="en-US" altLang="ko-KR" sz="1600" dirty="0" smtClean="0"/>
              <a:t>, INTO</a:t>
            </a:r>
            <a:r>
              <a:rPr lang="ko-KR" altLang="en-US" sz="1600" dirty="0" smtClean="0"/>
              <a:t>절에는 데이터를 저장할 변수를 기술한다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SELECT </a:t>
            </a:r>
            <a:r>
              <a:rPr lang="ko-KR" altLang="en-US" sz="1600" dirty="0" smtClean="0"/>
              <a:t>절에 있는 </a:t>
            </a:r>
            <a:r>
              <a:rPr lang="en-US" altLang="ko-KR" sz="1600" dirty="0" smtClean="0"/>
              <a:t>Column</a:t>
            </a:r>
            <a:r>
              <a:rPr lang="ko-KR" altLang="en-US" sz="1600" dirty="0" smtClean="0"/>
              <a:t>수와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INTO</a:t>
            </a:r>
            <a:r>
              <a:rPr lang="ko-KR" altLang="en-US" sz="1600" dirty="0" smtClean="0"/>
              <a:t>절에 있는 변수의 수는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좌측부터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대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대응을 하며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개수와 데이터의 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길이가 일치하여야 한다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SELECT </a:t>
            </a:r>
            <a:r>
              <a:rPr lang="ko-KR" altLang="en-US" sz="1600" dirty="0" smtClean="0"/>
              <a:t>문은 </a:t>
            </a:r>
            <a:r>
              <a:rPr lang="en-US" altLang="ko-KR" sz="1600" dirty="0" smtClean="0"/>
              <a:t>INTO</a:t>
            </a:r>
            <a:r>
              <a:rPr lang="ko-KR" altLang="en-US" sz="1600" dirty="0" smtClean="0"/>
              <a:t>절에 의해 하나의 행만을 저장할 수 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그러므로 </a:t>
            </a:r>
            <a:r>
              <a:rPr lang="en-US" altLang="ko-KR" sz="1600" dirty="0" smtClean="0"/>
              <a:t>SELECT </a:t>
            </a:r>
            <a:r>
              <a:rPr lang="ko-KR" altLang="en-US" sz="1600" dirty="0" smtClean="0"/>
              <a:t>문장에서 조건을 만족하는 </a:t>
            </a:r>
            <a:r>
              <a:rPr lang="en-US" altLang="ko-KR" sz="1600" dirty="0" smtClean="0"/>
              <a:t>ROW</a:t>
            </a:r>
            <a:r>
              <a:rPr lang="ko-KR" altLang="en-US" sz="1600" dirty="0" smtClean="0"/>
              <a:t>가 한 개도 없거나 여러 행이 있으면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에러를 발생한다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PL/SQL</a:t>
            </a:r>
            <a:r>
              <a:rPr lang="ko-KR" altLang="en-US" sz="4000" dirty="0" smtClean="0"/>
              <a:t>에서 </a:t>
            </a:r>
            <a:r>
              <a:rPr lang="en-US" altLang="ko-KR" sz="4000" dirty="0" smtClean="0"/>
              <a:t>SELECT</a:t>
            </a:r>
            <a:r>
              <a:rPr lang="ko-KR" altLang="en-US" sz="4000" dirty="0" smtClean="0"/>
              <a:t>문장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DROP PROCEDURE </a:t>
            </a:r>
            <a:r>
              <a:rPr lang="en-US" altLang="ko-KR" sz="1600" dirty="0" err="1" smtClean="0"/>
              <a:t>Emp_Info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CREATE OR REPLACE PROCEDURE </a:t>
            </a:r>
            <a:r>
              <a:rPr lang="en-US" altLang="ko-KR" sz="1600" dirty="0" err="1" smtClean="0"/>
              <a:t>Emp_Info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-- IN Parameter </a:t>
            </a:r>
          </a:p>
          <a:p>
            <a:pPr>
              <a:buNone/>
            </a:pPr>
            <a:r>
              <a:rPr lang="en-US" altLang="ko-KR" sz="1600" dirty="0" smtClean="0"/>
              <a:t>  ( </a:t>
            </a:r>
            <a:r>
              <a:rPr lang="en-US" altLang="ko-KR" sz="1600" dirty="0" err="1" smtClean="0"/>
              <a:t>p_empno</a:t>
            </a:r>
            <a:r>
              <a:rPr lang="en-US" altLang="ko-KR" sz="1600" dirty="0" smtClean="0"/>
              <a:t> IN </a:t>
            </a:r>
            <a:r>
              <a:rPr lang="en-US" altLang="ko-KR" sz="1600" dirty="0" err="1" smtClean="0"/>
              <a:t>employees.employee_id%TYPE</a:t>
            </a:r>
            <a:r>
              <a:rPr lang="en-US" altLang="ko-KR" sz="1600" dirty="0" smtClean="0"/>
              <a:t> )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IS</a:t>
            </a:r>
          </a:p>
          <a:p>
            <a:pPr>
              <a:buNone/>
            </a:pPr>
            <a:r>
              <a:rPr lang="en-US" altLang="ko-KR" sz="1600" dirty="0" smtClean="0"/>
              <a:t>  -- %TYPE </a:t>
            </a:r>
            <a:r>
              <a:rPr lang="ko-KR" altLang="en-US" sz="1600" dirty="0" err="1" smtClean="0"/>
              <a:t>데이터형</a:t>
            </a:r>
            <a:r>
              <a:rPr lang="ko-KR" altLang="en-US" sz="1600" dirty="0" smtClean="0"/>
              <a:t> 변수 선언 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v_empno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employees.employee_id%TYPE</a:t>
            </a:r>
            <a:r>
              <a:rPr lang="en-US" altLang="ko-KR" sz="1600" dirty="0" smtClean="0"/>
              <a:t>; 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v_ename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employees.first_name%TYPE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v_sal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employees.salary%TYPE</a:t>
            </a:r>
            <a:r>
              <a:rPr lang="en-US" altLang="ko-KR" sz="1600" dirty="0" smtClean="0"/>
              <a:t>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%TYPE </a:t>
            </a:r>
            <a:r>
              <a:rPr lang="ko-KR" altLang="en-US" sz="4000" dirty="0" smtClean="0"/>
              <a:t>사용 예제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BEGIN</a:t>
            </a:r>
          </a:p>
          <a:p>
            <a:pPr>
              <a:buNone/>
            </a:pPr>
            <a:r>
              <a:rPr lang="en-US" altLang="ko-KR" sz="1600" dirty="0" smtClean="0"/>
              <a:t>  DBMS_OUTPUT.ENABLE;</a:t>
            </a:r>
          </a:p>
          <a:p>
            <a:pPr>
              <a:buNone/>
            </a:pPr>
            <a:r>
              <a:rPr lang="en-US" altLang="ko-KR" sz="1600" dirty="0" smtClean="0"/>
              <a:t>  /*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프로시져</a:t>
            </a:r>
            <a:r>
              <a:rPr lang="ko-KR" altLang="en-US" sz="1600" dirty="0" smtClean="0"/>
              <a:t> 내부 시작시점에 버퍼를 초기화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DBMS_OUTPUT.DISABLE;</a:t>
            </a:r>
          </a:p>
          <a:p>
            <a:pPr>
              <a:buNone/>
            </a:pPr>
            <a:r>
              <a:rPr lang="en-US" altLang="ko-KR" sz="1600" dirty="0" smtClean="0"/>
              <a:t>  DBMS_OUTPUT.ENABLE;</a:t>
            </a:r>
          </a:p>
          <a:p>
            <a:pPr>
              <a:buNone/>
            </a:pPr>
            <a:r>
              <a:rPr lang="en-US" altLang="ko-KR" sz="1600" dirty="0" smtClean="0"/>
              <a:t>  */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-- %TYPE </a:t>
            </a:r>
            <a:r>
              <a:rPr lang="ko-KR" altLang="en-US" sz="1600" dirty="0" err="1" smtClean="0"/>
              <a:t>데이터형</a:t>
            </a:r>
            <a:r>
              <a:rPr lang="ko-KR" altLang="en-US" sz="1600" dirty="0" smtClean="0"/>
              <a:t> 변수 사용 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SELECT 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first_name</a:t>
            </a:r>
            <a:r>
              <a:rPr lang="en-US" altLang="ko-KR" sz="1600" dirty="0" smtClean="0"/>
              <a:t>, salary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smtClean="0">
                <a:solidFill>
                  <a:srgbClr val="FF0000"/>
                </a:solidFill>
              </a:rPr>
              <a:t>INTO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v_empno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v_ename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v_sal</a:t>
            </a:r>
            <a:r>
              <a:rPr lang="en-US" altLang="ko-KR" sz="1600" dirty="0" smtClean="0">
                <a:solidFill>
                  <a:srgbClr val="FF0000"/>
                </a:solidFill>
              </a:rPr>
              <a:t>  </a:t>
            </a:r>
          </a:p>
          <a:p>
            <a:pPr>
              <a:buNone/>
            </a:pPr>
            <a:r>
              <a:rPr lang="en-US" altLang="ko-KR" sz="1600" dirty="0" smtClean="0"/>
              <a:t>  FROM employees</a:t>
            </a:r>
          </a:p>
          <a:p>
            <a:pPr>
              <a:buNone/>
            </a:pPr>
            <a:r>
              <a:rPr lang="en-US" altLang="ko-KR" sz="1600" dirty="0" smtClean="0"/>
              <a:t>  WHERE 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p_empno</a:t>
            </a:r>
            <a:r>
              <a:rPr lang="en-US" altLang="ko-KR" sz="1600" dirty="0" smtClean="0"/>
              <a:t> 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%TYPE </a:t>
            </a:r>
            <a:r>
              <a:rPr lang="ko-KR" altLang="en-US" sz="4000" dirty="0" smtClean="0"/>
              <a:t>사용 예제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결과값 출력 </a:t>
            </a:r>
          </a:p>
          <a:p>
            <a:pPr>
              <a:buNone/>
            </a:pPr>
            <a:r>
              <a:rPr lang="en-US" altLang="ko-KR" sz="1600" dirty="0" smtClean="0"/>
              <a:t>DBMS_OUTPUT.PUT_LINE( '</a:t>
            </a:r>
            <a:r>
              <a:rPr lang="ko-KR" altLang="en-US" sz="1600" dirty="0" smtClean="0"/>
              <a:t>사원번호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v_empno</a:t>
            </a:r>
            <a:r>
              <a:rPr lang="en-US" altLang="ko-KR" sz="1600" dirty="0" smtClean="0"/>
              <a:t> ); </a:t>
            </a:r>
          </a:p>
          <a:p>
            <a:pPr>
              <a:buNone/>
            </a:pPr>
            <a:r>
              <a:rPr lang="en-US" altLang="ko-KR" sz="1600" dirty="0" smtClean="0"/>
              <a:t>DBMS_OUTPUT.PUT_LINE( '</a:t>
            </a:r>
            <a:r>
              <a:rPr lang="ko-KR" altLang="en-US" sz="1600" dirty="0" smtClean="0"/>
              <a:t>사원이름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v_ename</a:t>
            </a:r>
            <a:r>
              <a:rPr lang="en-US" altLang="ko-KR" sz="1600" dirty="0" smtClean="0"/>
              <a:t> );</a:t>
            </a:r>
          </a:p>
          <a:p>
            <a:pPr>
              <a:buNone/>
            </a:pPr>
            <a:r>
              <a:rPr lang="en-US" altLang="ko-KR" sz="1600" dirty="0" smtClean="0"/>
              <a:t>DBMS_OUTPUT.PUT_LINE( '</a:t>
            </a:r>
            <a:r>
              <a:rPr lang="ko-KR" altLang="en-US" sz="1600" dirty="0" smtClean="0"/>
              <a:t>사원급여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v_sal</a:t>
            </a:r>
            <a:r>
              <a:rPr lang="en-US" altLang="ko-KR" sz="1600" dirty="0" smtClean="0"/>
              <a:t> );</a:t>
            </a:r>
          </a:p>
          <a:p>
            <a:pPr>
              <a:buNone/>
            </a:pPr>
            <a:r>
              <a:rPr lang="en-US" altLang="ko-KR" sz="1600" dirty="0" smtClean="0"/>
              <a:t>END;</a:t>
            </a:r>
          </a:p>
          <a:p>
            <a:pPr>
              <a:buNone/>
            </a:pPr>
            <a:r>
              <a:rPr lang="en-US" altLang="ko-KR" sz="1600" dirty="0" smtClean="0"/>
              <a:t> /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DBMS_OUTPUT </a:t>
            </a:r>
            <a:r>
              <a:rPr lang="ko-KR" altLang="en-US" sz="1600" dirty="0" smtClean="0"/>
              <a:t>결과값을 화면에 출력 </a:t>
            </a:r>
            <a:r>
              <a:rPr lang="ko-KR" altLang="en-US" sz="1600" dirty="0" err="1" smtClean="0"/>
              <a:t>하기위해</a:t>
            </a: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SET SERVEROUTPUT ON;  </a:t>
            </a:r>
          </a:p>
          <a:p>
            <a:pPr>
              <a:buNone/>
            </a:pPr>
            <a:r>
              <a:rPr lang="en-US" altLang="ko-KR" sz="1600" dirty="0" smtClean="0"/>
              <a:t>   </a:t>
            </a:r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실행 결과 </a:t>
            </a:r>
          </a:p>
          <a:p>
            <a:pPr>
              <a:buNone/>
            </a:pPr>
            <a:r>
              <a:rPr lang="en-US" altLang="ko-KR" sz="1600" dirty="0" smtClean="0"/>
              <a:t>EXECUTE </a:t>
            </a:r>
            <a:r>
              <a:rPr lang="en-US" altLang="ko-KR" sz="1600" dirty="0" err="1" smtClean="0"/>
              <a:t>Emp_Info</a:t>
            </a:r>
            <a:r>
              <a:rPr lang="en-US" altLang="ko-KR" sz="1600" dirty="0" smtClean="0"/>
              <a:t>(100);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사원번호 </a:t>
            </a:r>
            <a:r>
              <a:rPr lang="en-US" altLang="ko-KR" sz="1600" dirty="0" smtClean="0"/>
              <a:t>: 100</a:t>
            </a:r>
          </a:p>
          <a:p>
            <a:pPr>
              <a:buNone/>
            </a:pPr>
            <a:r>
              <a:rPr lang="ko-KR" altLang="en-US" sz="1600" dirty="0" smtClean="0"/>
              <a:t>사원이름 </a:t>
            </a:r>
            <a:r>
              <a:rPr lang="en-US" altLang="ko-KR" sz="1600" dirty="0" smtClean="0"/>
              <a:t>: Steven</a:t>
            </a:r>
          </a:p>
          <a:p>
            <a:pPr>
              <a:buNone/>
            </a:pPr>
            <a:r>
              <a:rPr lang="ko-KR" altLang="en-US" sz="1600" dirty="0" smtClean="0"/>
              <a:t>사원급여 </a:t>
            </a:r>
            <a:r>
              <a:rPr lang="en-US" altLang="ko-KR" sz="1600" dirty="0" smtClean="0"/>
              <a:t>: 24000</a:t>
            </a:r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%TYPE </a:t>
            </a:r>
            <a:r>
              <a:rPr lang="ko-KR" altLang="en-US" sz="4000" dirty="0" smtClean="0"/>
              <a:t>사용 예제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하나 이상의 데이터 값을 갖는 데이터 타입으로 배열과 비슷한 역할을 하고 재사용이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가능하다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%ROWTYPE </a:t>
            </a:r>
            <a:r>
              <a:rPr lang="ko-KR" altLang="en-US" sz="1600" dirty="0" smtClean="0"/>
              <a:t>데이터 형과</a:t>
            </a:r>
            <a:r>
              <a:rPr lang="en-US" altLang="ko-KR" sz="1600" dirty="0" smtClean="0"/>
              <a:t>, PL/SQL</a:t>
            </a:r>
            <a:r>
              <a:rPr lang="ko-KR" altLang="en-US" sz="1600" dirty="0" smtClean="0"/>
              <a:t>테이블과 레코드는 복합 데이터 타입에 속한다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b="1" dirty="0" smtClean="0"/>
              <a:t>%ROWTYPE</a:t>
            </a:r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테이블이나 </a:t>
            </a:r>
            <a:r>
              <a:rPr lang="ko-KR" altLang="en-US" sz="1600" dirty="0" err="1" smtClean="0"/>
              <a:t>뷰</a:t>
            </a:r>
            <a:r>
              <a:rPr lang="ko-KR" altLang="en-US" sz="1600" dirty="0" smtClean="0"/>
              <a:t> 내부의 </a:t>
            </a:r>
            <a:r>
              <a:rPr lang="ko-KR" altLang="en-US" sz="1600" dirty="0" err="1" smtClean="0"/>
              <a:t>컬럼</a:t>
            </a:r>
            <a:r>
              <a:rPr lang="ko-KR" altLang="en-US" sz="1600" dirty="0" smtClean="0"/>
              <a:t> 데이터 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크기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속성 등을 그대로 사용 할 수 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%ROWTYPE </a:t>
            </a:r>
            <a:r>
              <a:rPr lang="ko-KR" altLang="en-US" sz="1600" dirty="0" smtClean="0"/>
              <a:t>앞에 오는 것은 데이터베이스 테이블 이름이다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지정된 테이블의 구조와 동일한 구조를 갖는 변수를 선언 할 수 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데이터베이스 </a:t>
            </a:r>
            <a:r>
              <a:rPr lang="ko-KR" altLang="en-US" sz="1600" dirty="0" err="1" smtClean="0"/>
              <a:t>컬럼들의</a:t>
            </a:r>
            <a:r>
              <a:rPr lang="ko-KR" altLang="en-US" sz="1600" dirty="0" smtClean="0"/>
              <a:t> 수나 </a:t>
            </a:r>
            <a:r>
              <a:rPr lang="en-US" altLang="ko-KR" sz="1600" dirty="0" smtClean="0"/>
              <a:t>DATATYPE</a:t>
            </a:r>
            <a:r>
              <a:rPr lang="ko-KR" altLang="en-US" sz="1600" dirty="0" smtClean="0"/>
              <a:t>을 알지 못할 때 편리 하다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테이블의 데이터 </a:t>
            </a:r>
            <a:r>
              <a:rPr lang="ko-KR" altLang="en-US" sz="1600" dirty="0" err="1" smtClean="0"/>
              <a:t>컬럼의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DATATYPE</a:t>
            </a:r>
            <a:r>
              <a:rPr lang="ko-KR" altLang="en-US" sz="1600" dirty="0" smtClean="0"/>
              <a:t>이 변경될 경우 프로그램을 재수정할 필요가 없다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%ROWTYPE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1047</TotalTime>
  <Words>1500</Words>
  <Application>Microsoft Office PowerPoint</Application>
  <PresentationFormat>화면 슬라이드 쇼(4:3)</PresentationFormat>
  <Paragraphs>388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광장</vt:lpstr>
      <vt:lpstr>PL/SQL 데이터 타입</vt:lpstr>
      <vt:lpstr>스칼라 데이터 타입</vt:lpstr>
      <vt:lpstr>일반변수 선언 예제 </vt:lpstr>
      <vt:lpstr>%TYPE 데이터 형 </vt:lpstr>
      <vt:lpstr>PL/SQL에서 SELECT문장</vt:lpstr>
      <vt:lpstr>%TYPE 사용 예제</vt:lpstr>
      <vt:lpstr>%TYPE 사용 예제</vt:lpstr>
      <vt:lpstr>%TYPE 사용 예제</vt:lpstr>
      <vt:lpstr>%ROWTYPE</vt:lpstr>
      <vt:lpstr>%ROWTYPE 예제</vt:lpstr>
      <vt:lpstr>%ROWTYPE 예제</vt:lpstr>
      <vt:lpstr>%ROWTYPE 예제</vt:lpstr>
      <vt:lpstr>PL/SQL 테이블</vt:lpstr>
      <vt:lpstr>PL/SQL 테이블</vt:lpstr>
      <vt:lpstr>PL/SQL 테이블 예제</vt:lpstr>
      <vt:lpstr>PL/SQL 테이블 예제</vt:lpstr>
      <vt:lpstr>PL/SQL 테이블 예제</vt:lpstr>
      <vt:lpstr>PL/SQL 테이블 예제</vt:lpstr>
      <vt:lpstr>PL/SQL 테이블 예제</vt:lpstr>
      <vt:lpstr>PL/SQL 레코드</vt:lpstr>
      <vt:lpstr>PL/SQL 레코드</vt:lpstr>
      <vt:lpstr>PL/SQL 레코드 예제</vt:lpstr>
      <vt:lpstr>PL/SQL 레코드 예제</vt:lpstr>
      <vt:lpstr>PL/SQL 레코드 예제</vt:lpstr>
      <vt:lpstr>PL/SQL Table of Record </vt:lpstr>
      <vt:lpstr>PL/SQL Table Of Record 예제 </vt:lpstr>
      <vt:lpstr>PL/SQL Table Of Record 예제 </vt:lpstr>
      <vt:lpstr>PL/SQL Table Of Record 예제 </vt:lpstr>
      <vt:lpstr>PL/SQL Table Of Record 예제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yoonpy</cp:lastModifiedBy>
  <cp:revision>112</cp:revision>
  <dcterms:created xsi:type="dcterms:W3CDTF">2014-09-13T23:58:15Z</dcterms:created>
  <dcterms:modified xsi:type="dcterms:W3CDTF">2017-04-23T04:29:19Z</dcterms:modified>
</cp:coreProperties>
</file>