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2017-06-23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암시적 커서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Implicit Cursor)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ko-KR" altLang="en-US" sz="1600" dirty="0" smtClean="0"/>
              <a:t>명시적 커서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Explicit Cursor) </a:t>
            </a:r>
          </a:p>
          <a:p>
            <a:pPr>
              <a:buNone/>
            </a:pPr>
            <a:r>
              <a:rPr lang="en-US" sz="1600" dirty="0" smtClean="0"/>
              <a:t>	- </a:t>
            </a:r>
            <a:r>
              <a:rPr lang="ko-KR" altLang="en-US" sz="1600" dirty="0" smtClean="0"/>
              <a:t>명시적 커서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EXPLICIT CURSOR)</a:t>
            </a:r>
          </a:p>
          <a:p>
            <a:pPr>
              <a:buNone/>
            </a:pPr>
            <a:r>
              <a:rPr lang="en-US" sz="1600" dirty="0" smtClean="0"/>
              <a:t>	- FOR</a:t>
            </a:r>
            <a:r>
              <a:rPr lang="ko-KR" altLang="en-US" sz="1600" dirty="0" smtClean="0"/>
              <a:t>문에서 커서 사용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Cursor FOR Loops)</a:t>
            </a:r>
          </a:p>
          <a:p>
            <a:pPr>
              <a:buNone/>
            </a:pPr>
            <a:r>
              <a:rPr lang="en-US" sz="1600" dirty="0" smtClean="0"/>
              <a:t>	- </a:t>
            </a:r>
            <a:r>
              <a:rPr lang="ko-KR" altLang="en-US" sz="1600" dirty="0" smtClean="0"/>
              <a:t>명시적 커서의 속성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Explicit Cursor Attributes)</a:t>
            </a:r>
          </a:p>
          <a:p>
            <a:pPr>
              <a:buNone/>
            </a:pPr>
            <a:r>
              <a:rPr lang="en-US" sz="1600" dirty="0" smtClean="0"/>
              <a:t>	- </a:t>
            </a:r>
            <a:r>
              <a:rPr lang="ko-KR" altLang="en-US" sz="1600" dirty="0" err="1" smtClean="0"/>
              <a:t>파라미터가</a:t>
            </a:r>
            <a:r>
              <a:rPr lang="ko-KR" altLang="en-US" sz="1600" dirty="0" smtClean="0"/>
              <a:t> 있는 커서</a:t>
            </a:r>
            <a:r>
              <a:rPr lang="en-US" altLang="ko-KR" sz="1600" dirty="0" smtClean="0"/>
              <a:t>(</a:t>
            </a:r>
            <a:r>
              <a:rPr lang="en-US" sz="1600" dirty="0" smtClean="0"/>
              <a:t>Cursors with Parameters)</a:t>
            </a:r>
          </a:p>
          <a:p>
            <a:pPr>
              <a:buNone/>
            </a:pPr>
            <a:r>
              <a:rPr lang="en-US" sz="1600" dirty="0" smtClean="0"/>
              <a:t>	- The WHERE CURRENT OF Clause</a:t>
            </a:r>
            <a:endParaRPr 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SQL </a:t>
            </a:r>
            <a:r>
              <a:rPr lang="en-US" altLang="ko-KR" dirty="0" smtClean="0"/>
              <a:t>Cursor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커서 패치</a:t>
            </a:r>
            <a:r>
              <a:rPr lang="en-US" altLang="ko-KR" sz="1600" b="1" dirty="0" smtClean="0"/>
              <a:t>(FETCH)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커서의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는 현재 데이터 행을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변수에 반환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커서의 </a:t>
            </a:r>
            <a:r>
              <a:rPr lang="en-US" altLang="ko-KR" sz="1600" dirty="0" smtClean="0"/>
              <a:t>SELECT</a:t>
            </a:r>
            <a:r>
              <a:rPr lang="ko-KR" altLang="en-US" sz="1600" dirty="0" smtClean="0"/>
              <a:t>문의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수와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변수의 수가 동일해야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변수의 타입과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변수의 데이터 타입도 동일해야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커서는 한 라인씩 데이터를 패치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문법 </a:t>
            </a:r>
            <a:r>
              <a:rPr lang="en-US" altLang="ko-KR" sz="1600" dirty="0" smtClean="0"/>
              <a:t>: 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FETCH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cursor_name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INTO variable1, variable2;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b="1" dirty="0" smtClean="0"/>
              <a:t>커서 닫기</a:t>
            </a:r>
            <a:r>
              <a:rPr lang="en-US" altLang="ko-KR" sz="1600" b="1" dirty="0" smtClean="0"/>
              <a:t>(CLOSE) 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사용을 </a:t>
            </a:r>
            <a:r>
              <a:rPr lang="ko-KR" altLang="en-US" sz="1600" dirty="0" err="1" smtClean="0"/>
              <a:t>맞친</a:t>
            </a:r>
            <a:r>
              <a:rPr lang="ko-KR" altLang="en-US" sz="1600" dirty="0" smtClean="0"/>
              <a:t> 커서는 반드시 닫아 주어야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필요하다면 커서를 다시 열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커서를 닫은 상태에서 </a:t>
            </a:r>
            <a:r>
              <a:rPr lang="en-US" altLang="ko-KR" sz="1600" dirty="0" smtClean="0"/>
              <a:t>FETCH</a:t>
            </a:r>
            <a:r>
              <a:rPr lang="ko-KR" altLang="en-US" sz="1600" dirty="0" smtClean="0"/>
              <a:t>를 할 수 없다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문법 </a:t>
            </a:r>
            <a:r>
              <a:rPr lang="en-US" altLang="ko-KR" sz="1600" dirty="0" smtClean="0"/>
              <a:t>: 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CLOSE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cursor_name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명시적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EXPLICIT CURSOR)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ExpCursor_Test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특정 부서의 평균급여와 사원수를 출력</a:t>
            </a:r>
            <a:r>
              <a:rPr lang="en-US" altLang="ko-KR" sz="1600" dirty="0" smtClean="0"/>
              <a:t>..</a:t>
            </a:r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ExpCursor_Test</a:t>
            </a: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 IN  </a:t>
            </a:r>
            <a:r>
              <a:rPr lang="en-US" altLang="ko-KR" sz="1600" dirty="0" err="1" smtClean="0"/>
              <a:t>departments.department_id%TYPE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CURSOR </a:t>
            </a:r>
            <a:r>
              <a:rPr lang="en-US" altLang="ko-KR" sz="1600" dirty="0" err="1" smtClean="0"/>
              <a:t>dept_avg</a:t>
            </a:r>
            <a:r>
              <a:rPr lang="en-US" altLang="ko-KR" sz="1600" dirty="0" smtClean="0"/>
              <a:t> IS</a:t>
            </a:r>
          </a:p>
          <a:p>
            <a:pPr>
              <a:buNone/>
            </a:pPr>
            <a:r>
              <a:rPr lang="en-US" altLang="ko-KR" sz="1600" dirty="0" smtClean="0"/>
              <a:t>    SELECT </a:t>
            </a:r>
            <a:r>
              <a:rPr lang="en-US" altLang="ko-KR" sz="1600" dirty="0" err="1" smtClean="0"/>
              <a:t>b.department_name</a:t>
            </a:r>
            <a:r>
              <a:rPr lang="en-US" altLang="ko-KR" sz="1600" dirty="0" smtClean="0"/>
              <a:t>, COUNT(</a:t>
            </a:r>
            <a:r>
              <a:rPr lang="en-US" altLang="ko-KR" sz="1600" dirty="0" err="1" smtClean="0"/>
              <a:t>a.employee_id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      ROUND(AVG(</a:t>
            </a:r>
            <a:r>
              <a:rPr lang="en-US" altLang="ko-KR" sz="1600" dirty="0" err="1" smtClean="0"/>
              <a:t>a.salary</a:t>
            </a:r>
            <a:r>
              <a:rPr lang="en-US" altLang="ko-KR" sz="1600" dirty="0" smtClean="0"/>
              <a:t>),3) </a:t>
            </a:r>
            <a:r>
              <a:rPr lang="en-US" altLang="ko-KR" sz="1600" dirty="0" err="1" smtClean="0"/>
              <a:t>sal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FROM employees a, departments b</a:t>
            </a:r>
          </a:p>
          <a:p>
            <a:pPr>
              <a:buNone/>
            </a:pPr>
            <a:r>
              <a:rPr lang="en-US" altLang="ko-KR" sz="1600" dirty="0" smtClean="0"/>
              <a:t>    WHERE </a:t>
            </a:r>
            <a:r>
              <a:rPr lang="en-US" altLang="ko-KR" sz="1600" dirty="0" err="1" smtClean="0"/>
              <a:t>a.department_id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b.department_id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AND </a:t>
            </a:r>
            <a:r>
              <a:rPr lang="en-US" altLang="ko-KR" sz="1600" dirty="0" err="1" smtClean="0"/>
              <a:t>b.department_id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v_deptno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GROUP BY </a:t>
            </a:r>
            <a:r>
              <a:rPr lang="en-US" altLang="ko-KR" sz="1600" dirty="0" err="1" smtClean="0"/>
              <a:t>b.department_name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Explicit Cursor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커서를 </a:t>
            </a:r>
            <a:r>
              <a:rPr lang="ko-KR" altLang="en-US" sz="1600" dirty="0" err="1" smtClean="0"/>
              <a:t>패치하기</a:t>
            </a:r>
            <a:r>
              <a:rPr lang="ko-KR" altLang="en-US" sz="1600" dirty="0" smtClean="0"/>
              <a:t> 위한 변수 선언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v_dname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departments.department_name%TYPE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emp_cnt</a:t>
            </a:r>
            <a:r>
              <a:rPr lang="en-US" altLang="ko-KR" sz="1600" dirty="0" smtClean="0"/>
              <a:t>   NUMBER;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sal_avg</a:t>
            </a:r>
            <a:r>
              <a:rPr lang="en-US" altLang="ko-KR" sz="1600" dirty="0" smtClean="0"/>
              <a:t>   NUMBER;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Explicit Cursor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커서의 오픈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OPEN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dept_avg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커서의 패치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FETCH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dept_avg</a:t>
            </a:r>
            <a:r>
              <a:rPr lang="en-US" altLang="ko-KR" sz="1600" dirty="0" smtClean="0"/>
              <a:t> INTO </a:t>
            </a:r>
            <a:r>
              <a:rPr lang="en-US" altLang="ko-KR" sz="1600" dirty="0" err="1" smtClean="0"/>
              <a:t>v_dname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emp_cnt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sal_avg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v_dname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사원수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emp_cnt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평균급여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sal_avg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커서의 </a:t>
            </a:r>
            <a:r>
              <a:rPr lang="en-US" altLang="ko-KR" sz="1600" dirty="0" smtClean="0"/>
              <a:t>CLOSE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CLOSE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dept_avg</a:t>
            </a:r>
            <a:r>
              <a:rPr lang="en-US" altLang="ko-KR" sz="1600" dirty="0" smtClean="0"/>
              <a:t>;  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Explicit Cursor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EXCEPTION</a:t>
            </a:r>
          </a:p>
          <a:p>
            <a:pPr>
              <a:buNone/>
            </a:pPr>
            <a:r>
              <a:rPr lang="en-US" altLang="ko-KR" sz="1600" dirty="0" smtClean="0"/>
              <a:t>  WHEN OTHERS THEN</a:t>
            </a:r>
          </a:p>
          <a:p>
            <a:pPr>
              <a:buNone/>
            </a:pPr>
            <a:r>
              <a:rPr lang="en-US" altLang="ko-KR" sz="1600" dirty="0" smtClean="0"/>
              <a:t>  DBMS_OUTPUT.PUT_LINE(SQLERRM||'</a:t>
            </a:r>
            <a:r>
              <a:rPr lang="ko-KR" altLang="en-US" sz="1600" dirty="0" smtClean="0"/>
              <a:t>에러 발생 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Explicit Cursor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출력하기 위해 사용</a:t>
            </a:r>
          </a:p>
          <a:p>
            <a:pPr>
              <a:buNone/>
            </a:pPr>
            <a:r>
              <a:rPr lang="en-US" altLang="ko-KR" sz="1600" dirty="0" smtClean="0"/>
              <a:t>SET SERVEROUTPUT ON 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-- 60</a:t>
            </a:r>
            <a:r>
              <a:rPr lang="ko-KR" altLang="en-US" sz="1600" dirty="0" smtClean="0"/>
              <a:t>번 부서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ExpCursor_Test</a:t>
            </a:r>
            <a:r>
              <a:rPr lang="en-US" altLang="ko-KR" sz="1600" dirty="0" smtClean="0"/>
              <a:t>(60);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IT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사원수 </a:t>
            </a:r>
            <a:r>
              <a:rPr lang="en-US" altLang="ko-KR" sz="1600" dirty="0" smtClean="0"/>
              <a:t>: 5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평균급여 </a:t>
            </a:r>
            <a:r>
              <a:rPr lang="en-US" altLang="ko-KR" sz="1600" dirty="0" smtClean="0"/>
              <a:t>: 5760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Explicit Cursor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사용하면 커서의 </a:t>
            </a:r>
            <a:r>
              <a:rPr lang="en-US" altLang="ko-KR" sz="1600" dirty="0" smtClean="0"/>
              <a:t>OPEN, FETCH, CLOSE</a:t>
            </a:r>
            <a:r>
              <a:rPr lang="ko-KR" altLang="en-US" sz="1600" dirty="0" smtClean="0"/>
              <a:t>가 자동 발생하므로 따로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기술할 필요가 없고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레코드 이름도 자동 선언되므로 따로 선언할 필요가 없다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b="1" dirty="0" smtClean="0"/>
              <a:t>FOR</a:t>
            </a:r>
            <a:r>
              <a:rPr lang="ko-KR" altLang="en-US" sz="1600" b="1" dirty="0" smtClean="0"/>
              <a:t>문에서 커서 사용 문법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FOR </a:t>
            </a:r>
            <a:r>
              <a:rPr lang="en-US" altLang="ko-KR" sz="1600" b="1" dirty="0" err="1" smtClean="0"/>
              <a:t>record_name</a:t>
            </a:r>
            <a:r>
              <a:rPr lang="en-US" altLang="ko-KR" sz="1600" b="1" dirty="0" smtClean="0"/>
              <a:t> IN </a:t>
            </a:r>
            <a:r>
              <a:rPr lang="en-US" altLang="ko-KR" sz="1600" b="1" dirty="0" err="1" smtClean="0"/>
              <a:t>cursor_name</a:t>
            </a:r>
            <a:r>
              <a:rPr lang="en-US" altLang="ko-KR" sz="1600" b="1" dirty="0" smtClean="0"/>
              <a:t> LOOP</a:t>
            </a:r>
          </a:p>
          <a:p>
            <a:pPr>
              <a:buNone/>
            </a:pPr>
            <a:r>
              <a:rPr lang="en-US" altLang="ko-KR" sz="1600" b="1" dirty="0" smtClean="0"/>
              <a:t>	statement 1</a:t>
            </a:r>
          </a:p>
          <a:p>
            <a:pPr>
              <a:buNone/>
            </a:pPr>
            <a:r>
              <a:rPr lang="en-US" altLang="ko-KR" sz="1600" b="1" dirty="0" smtClean="0"/>
              <a:t>	statement 2</a:t>
            </a:r>
          </a:p>
          <a:p>
            <a:pPr>
              <a:buNone/>
            </a:pPr>
            <a:r>
              <a:rPr lang="en-US" altLang="ko-KR" sz="1600" b="1" dirty="0" smtClean="0"/>
              <a:t>	...</a:t>
            </a:r>
          </a:p>
          <a:p>
            <a:pPr>
              <a:buNone/>
            </a:pPr>
            <a:r>
              <a:rPr lang="en-US" altLang="ko-KR" sz="1600" b="1" dirty="0" smtClean="0"/>
              <a:t>END LOOP;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</a:t>
            </a:r>
            <a:r>
              <a:rPr lang="ko-KR" altLang="en-US" sz="3200" dirty="0" smtClean="0"/>
              <a:t>문에서 커서 사용</a:t>
            </a:r>
            <a:r>
              <a:rPr lang="en-US" altLang="ko-KR" sz="3200" dirty="0" smtClean="0"/>
              <a:t>(</a:t>
            </a:r>
            <a:r>
              <a:rPr lang="en-US" sz="3200" dirty="0" smtClean="0"/>
              <a:t>Cursor FOR Loops) 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ForCursor_Test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ForCursor_Test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-- Cursor </a:t>
            </a:r>
            <a:r>
              <a:rPr lang="ko-KR" altLang="en-US" sz="1600" dirty="0" smtClean="0"/>
              <a:t>선언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CURSOR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dept_sum</a:t>
            </a:r>
            <a:r>
              <a:rPr lang="en-US" altLang="ko-KR" sz="1600" dirty="0" smtClean="0"/>
              <a:t> IS</a:t>
            </a:r>
          </a:p>
          <a:p>
            <a:pPr>
              <a:buNone/>
            </a:pPr>
            <a:r>
              <a:rPr lang="en-US" altLang="ko-KR" sz="1600" dirty="0" smtClean="0"/>
              <a:t>    SELECT </a:t>
            </a:r>
            <a:r>
              <a:rPr lang="en-US" altLang="ko-KR" sz="1600" dirty="0" err="1" smtClean="0"/>
              <a:t>b.department_name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dname</a:t>
            </a:r>
            <a:r>
              <a:rPr lang="en-US" altLang="ko-KR" sz="1600" dirty="0" smtClean="0"/>
              <a:t>, COUNT(</a:t>
            </a:r>
            <a:r>
              <a:rPr lang="en-US" altLang="ko-KR" sz="1600" dirty="0" err="1" smtClean="0"/>
              <a:t>a.employee_id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cnt</a:t>
            </a:r>
            <a:r>
              <a:rPr lang="en-US" altLang="ko-KR" sz="1600" dirty="0" smtClean="0"/>
              <a:t>, SUM(</a:t>
            </a:r>
            <a:r>
              <a:rPr lang="en-US" altLang="ko-KR" sz="1600" dirty="0" err="1" smtClean="0"/>
              <a:t>a.salary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sal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    FROM employees a, departments b</a:t>
            </a:r>
          </a:p>
          <a:p>
            <a:pPr>
              <a:buNone/>
            </a:pPr>
            <a:r>
              <a:rPr lang="en-US" altLang="ko-KR" sz="1600" dirty="0" smtClean="0"/>
              <a:t>    WHERE </a:t>
            </a:r>
            <a:r>
              <a:rPr lang="en-US" altLang="ko-KR" sz="1600" dirty="0" err="1" smtClean="0"/>
              <a:t>a.department_id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b.department_id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GROUP BY </a:t>
            </a:r>
            <a:r>
              <a:rPr lang="en-US" altLang="ko-KR" sz="1600" dirty="0" err="1" smtClean="0"/>
              <a:t>b.department_name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FOR</a:t>
            </a:r>
            <a:r>
              <a:rPr lang="ko-KR" altLang="en-US" sz="3200" dirty="0" smtClean="0"/>
              <a:t>문에서 커서 사용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-- Cursor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문에서 실행시킨다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FOR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dept_sum</a:t>
            </a:r>
            <a:r>
              <a:rPr lang="en-US" altLang="ko-KR" sz="1600" dirty="0" smtClean="0"/>
              <a:t> LOOP</a:t>
            </a:r>
          </a:p>
          <a:p>
            <a:pPr>
              <a:buNone/>
            </a:pPr>
            <a:r>
              <a:rPr lang="en-US" altLang="ko-KR" sz="1600" dirty="0" smtClean="0"/>
              <a:t>    DBMS_OUTPUT.PUT_LINE('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err="1" smtClean="0"/>
              <a:t>.dname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  DBMS_OUTPUT.PUT_LINE('</a:t>
            </a:r>
            <a:r>
              <a:rPr lang="ko-KR" altLang="en-US" sz="1600" dirty="0" smtClean="0"/>
              <a:t>사원수 </a:t>
            </a:r>
            <a:r>
              <a:rPr lang="en-US" altLang="ko-KR" sz="1600" dirty="0" smtClean="0"/>
              <a:t>: ' || </a:t>
            </a:r>
            <a:r>
              <a:rPr lang="en-US" altLang="ko-KR" sz="1600" dirty="0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smtClean="0"/>
              <a:t>.cnt);</a:t>
            </a:r>
          </a:p>
          <a:p>
            <a:pPr>
              <a:buNone/>
            </a:pPr>
            <a:r>
              <a:rPr lang="en-US" altLang="ko-KR" sz="1600" dirty="0" smtClean="0"/>
              <a:t>    DBMS_OUTPUT.PUT_LINE('</a:t>
            </a:r>
            <a:r>
              <a:rPr lang="ko-KR" altLang="en-US" sz="1600" dirty="0" smtClean="0"/>
              <a:t>급여합계 </a:t>
            </a:r>
            <a:r>
              <a:rPr lang="en-US" altLang="ko-KR" sz="1600" dirty="0" smtClean="0"/>
              <a:t>: ' || </a:t>
            </a:r>
            <a:r>
              <a:rPr lang="en-US" altLang="ko-KR" sz="1600" dirty="0" smtClean="0">
                <a:solidFill>
                  <a:srgbClr val="92D050"/>
                </a:solidFill>
              </a:rPr>
              <a:t>emp_list</a:t>
            </a:r>
            <a:r>
              <a:rPr lang="en-US" altLang="ko-KR" sz="1600" dirty="0" smtClean="0"/>
              <a:t>.sal);</a:t>
            </a:r>
          </a:p>
          <a:p>
            <a:pPr>
              <a:buNone/>
            </a:pPr>
            <a:r>
              <a:rPr lang="en-US" altLang="ko-KR" sz="1600" dirty="0" smtClean="0"/>
              <a:t>  END LOOP;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EXCEPTION</a:t>
            </a:r>
          </a:p>
          <a:p>
            <a:pPr>
              <a:buNone/>
            </a:pPr>
            <a:r>
              <a:rPr lang="en-US" altLang="ko-KR" sz="1600" dirty="0" smtClean="0"/>
              <a:t>  WHEN OTHERS THEN</a:t>
            </a:r>
          </a:p>
          <a:p>
            <a:pPr>
              <a:buNone/>
            </a:pPr>
            <a:r>
              <a:rPr lang="en-US" altLang="ko-KR" sz="1600" dirty="0" smtClean="0"/>
              <a:t>  DBMS_OUTPUT.PUT_LINE(SQLERRM||'</a:t>
            </a:r>
            <a:r>
              <a:rPr lang="ko-KR" altLang="en-US" sz="1600" dirty="0" smtClean="0"/>
              <a:t>에러 발생 </a:t>
            </a:r>
            <a:r>
              <a:rPr lang="en-US" altLang="ko-KR" sz="1600" dirty="0" smtClean="0"/>
              <a:t>');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FOR</a:t>
            </a:r>
            <a:r>
              <a:rPr lang="ko-KR" altLang="en-US" sz="3200" dirty="0" smtClean="0"/>
              <a:t>문에서 커서 사용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 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ForCursor_Test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Administration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사원수 </a:t>
            </a:r>
            <a:r>
              <a:rPr lang="en-US" altLang="ko-KR" sz="1600" dirty="0" smtClean="0"/>
              <a:t>: 1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급여합계 </a:t>
            </a:r>
            <a:r>
              <a:rPr lang="en-US" altLang="ko-KR" sz="1600" dirty="0" smtClean="0"/>
              <a:t>: 4400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Accounting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사원수 </a:t>
            </a:r>
            <a:r>
              <a:rPr lang="en-US" altLang="ko-KR" sz="1600" dirty="0" smtClean="0"/>
              <a:t>: 2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급여합계 </a:t>
            </a:r>
            <a:r>
              <a:rPr lang="en-US" altLang="ko-KR" sz="1600" dirty="0" smtClean="0"/>
              <a:t>: 20308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부서명 </a:t>
            </a:r>
            <a:r>
              <a:rPr lang="en-US" altLang="ko-KR" sz="1600" dirty="0" smtClean="0"/>
              <a:t>: Purchasing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사원수 </a:t>
            </a:r>
            <a:r>
              <a:rPr lang="en-US" altLang="ko-KR" sz="1600" dirty="0" smtClean="0"/>
              <a:t>: 6</a:t>
            </a:r>
          </a:p>
          <a:p>
            <a:pPr>
              <a:buNone/>
            </a:pPr>
            <a:r>
              <a:rPr lang="en-US" altLang="ko-KR" sz="1600" dirty="0" smtClean="0"/>
              <a:t>--</a:t>
            </a:r>
            <a:r>
              <a:rPr lang="ko-KR" altLang="en-US" sz="1600" dirty="0" smtClean="0"/>
              <a:t>급여합계 </a:t>
            </a:r>
            <a:r>
              <a:rPr lang="en-US" altLang="ko-KR" sz="1600" dirty="0" smtClean="0"/>
              <a:t>: 24900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FOR</a:t>
            </a:r>
            <a:r>
              <a:rPr lang="ko-KR" altLang="en-US" sz="3200" dirty="0" smtClean="0"/>
              <a:t>문에서 커서 사용 예제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암시적 커서</a:t>
            </a:r>
            <a:r>
              <a:rPr lang="en-US" altLang="ko-KR" sz="1600" b="1" dirty="0" smtClean="0"/>
              <a:t>(Implicit Cursor)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 </a:t>
            </a:r>
          </a:p>
          <a:p>
            <a:pPr>
              <a:buNone/>
            </a:pPr>
            <a:r>
              <a:rPr lang="ko-KR" altLang="en-US" sz="1600" dirty="0" smtClean="0"/>
              <a:t>암시적인 커서는 </a:t>
            </a:r>
            <a:r>
              <a:rPr lang="ko-KR" altLang="en-US" sz="1600" dirty="0" err="1" smtClean="0"/>
              <a:t>오라클이나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실행 메커니즘에 의해 처리되는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문장이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처리되는 곳에 대한 익명의 주소이다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데이터베이스에서 실행되는 모든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문장은 암시적인 커서가 생성되며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커서 속성을 사용 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암시적 커서는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문이 실행되는 순간 자동으로 </a:t>
            </a:r>
            <a:r>
              <a:rPr lang="en-US" altLang="ko-KR" sz="1600" dirty="0" smtClean="0"/>
              <a:t>OPEN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CLOSE</a:t>
            </a:r>
            <a:r>
              <a:rPr lang="ko-KR" altLang="en-US" sz="1600" dirty="0" smtClean="0"/>
              <a:t>를 실행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암시적 커서의 속성 </a:t>
            </a:r>
          </a:p>
          <a:p>
            <a:pPr>
              <a:buNone/>
            </a:pPr>
            <a:r>
              <a:rPr lang="en-US" altLang="ko-KR" sz="1600" dirty="0" smtClean="0"/>
              <a:t>- SQL%ROWCOUNT :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문에 영향을 받는 행의 수 </a:t>
            </a:r>
          </a:p>
          <a:p>
            <a:pPr>
              <a:buNone/>
            </a:pPr>
            <a:r>
              <a:rPr lang="en-US" altLang="ko-KR" sz="1600" dirty="0" smtClean="0"/>
              <a:t>- SQL%FOUND :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영향을 받는 행의 수가 한 개 이상일 경우 </a:t>
            </a:r>
            <a:r>
              <a:rPr lang="en-US" altLang="ko-KR" sz="1600" dirty="0" smtClean="0"/>
              <a:t>TRUE</a:t>
            </a:r>
          </a:p>
          <a:p>
            <a:pPr>
              <a:buNone/>
            </a:pPr>
            <a:r>
              <a:rPr lang="en-US" altLang="ko-KR" sz="1600" dirty="0" smtClean="0"/>
              <a:t>- SQL%NOTFOUND : </a:t>
            </a:r>
            <a:r>
              <a:rPr lang="ko-KR" altLang="en-US" sz="1600" dirty="0" smtClean="0"/>
              <a:t>해당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문에 영향을 받는 행의 수가 없을 경우 </a:t>
            </a:r>
            <a:r>
              <a:rPr lang="en-US" altLang="ko-KR" sz="1600" dirty="0" smtClean="0"/>
              <a:t>TRUE </a:t>
            </a:r>
          </a:p>
          <a:p>
            <a:pPr>
              <a:buNone/>
            </a:pPr>
            <a:r>
              <a:rPr lang="en-US" altLang="ko-KR" sz="1600" dirty="0" smtClean="0"/>
              <a:t>- SQL%ISOPEN : </a:t>
            </a:r>
            <a:r>
              <a:rPr lang="ko-KR" altLang="en-US" sz="1600" dirty="0" smtClean="0"/>
              <a:t>항상 </a:t>
            </a:r>
            <a:r>
              <a:rPr lang="en-US" altLang="ko-KR" sz="1600" dirty="0" smtClean="0"/>
              <a:t>FALSE, </a:t>
            </a:r>
            <a:r>
              <a:rPr lang="ko-KR" altLang="en-US" sz="1600" dirty="0" smtClean="0"/>
              <a:t>암시적 커서가 열려 있는지의 여부 검색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sz="4400" dirty="0" smtClean="0"/>
              <a:t>암시적 커서</a:t>
            </a:r>
            <a:r>
              <a:rPr lang="en-US" altLang="ko-KR" sz="4400" dirty="0" smtClean="0"/>
              <a:t>(</a:t>
            </a:r>
            <a:r>
              <a:rPr lang="en-US" sz="4400" dirty="0" smtClean="0"/>
              <a:t>Implicit Cursor)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smtClean="0"/>
              <a:t>Explicit Cursor </a:t>
            </a:r>
            <a:r>
              <a:rPr lang="ko-KR" altLang="en-US" sz="1600" b="1" smtClean="0"/>
              <a:t>속성 </a:t>
            </a:r>
          </a:p>
          <a:p>
            <a:pPr>
              <a:buNone/>
            </a:pPr>
            <a:r>
              <a:rPr lang="en-US" altLang="ko-KR" sz="1600" b="1" smtClean="0"/>
              <a:t>%ISOPEN</a:t>
            </a:r>
          </a:p>
          <a:p>
            <a:pPr>
              <a:buNone/>
            </a:pPr>
            <a:r>
              <a:rPr lang="en-US" altLang="ko-KR" sz="1600" smtClean="0"/>
              <a:t>- </a:t>
            </a:r>
            <a:r>
              <a:rPr lang="ko-KR" altLang="en-US" sz="1600" smtClean="0"/>
              <a:t>커서가 </a:t>
            </a:r>
            <a:r>
              <a:rPr lang="en-US" altLang="ko-KR" sz="1600" smtClean="0"/>
              <a:t>OPEN</a:t>
            </a:r>
            <a:r>
              <a:rPr lang="ko-KR" altLang="en-US" sz="1600" smtClean="0"/>
              <a:t>되어 있으면 </a:t>
            </a:r>
            <a:r>
              <a:rPr lang="en-US" altLang="ko-KR" sz="1600" smtClean="0"/>
              <a:t>TRUE</a:t>
            </a:r>
          </a:p>
          <a:p>
            <a:pPr>
              <a:buNone/>
            </a:pPr>
            <a:r>
              <a:rPr lang="en-US" altLang="ko-KR" sz="1600" smtClean="0"/>
              <a:t>- %ISOPEN</a:t>
            </a:r>
            <a:r>
              <a:rPr lang="ko-KR" altLang="en-US" sz="1600" smtClean="0"/>
              <a:t>속성을 이용하여 커서가 열려있는지 알 수 있다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r>
              <a:rPr lang="en-US" altLang="ko-KR" sz="1600" b="1" smtClean="0"/>
              <a:t>%NOTFOUND</a:t>
            </a:r>
          </a:p>
          <a:p>
            <a:pPr>
              <a:buNone/>
            </a:pPr>
            <a:r>
              <a:rPr lang="en-US" altLang="ko-KR" sz="1600" smtClean="0"/>
              <a:t>- </a:t>
            </a:r>
            <a:r>
              <a:rPr lang="ko-KR" altLang="en-US" sz="1600" smtClean="0"/>
              <a:t>패치한 데이터가 행을 반환하지 않으면 </a:t>
            </a:r>
            <a:r>
              <a:rPr lang="en-US" altLang="ko-KR" sz="1600" smtClean="0"/>
              <a:t>TRUE</a:t>
            </a:r>
          </a:p>
          <a:p>
            <a:pPr>
              <a:buNone/>
            </a:pPr>
            <a:r>
              <a:rPr lang="en-US" altLang="ko-KR" sz="1600" smtClean="0"/>
              <a:t>- %NOTFOUND</a:t>
            </a:r>
            <a:r>
              <a:rPr lang="ko-KR" altLang="en-US" sz="1600" smtClean="0"/>
              <a:t>속성을 이용하여 루프를 종료 할 시점을 찾는다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endParaRPr lang="en-US" altLang="ko-KR" sz="1600" b="1" smtClean="0"/>
          </a:p>
          <a:p>
            <a:pPr>
              <a:buNone/>
            </a:pPr>
            <a:r>
              <a:rPr lang="en-US" altLang="ko-KR" sz="1600" b="1" smtClean="0"/>
              <a:t>%FOUND</a:t>
            </a:r>
          </a:p>
          <a:p>
            <a:pPr>
              <a:buNone/>
            </a:pPr>
            <a:r>
              <a:rPr lang="en-US" altLang="ko-KR" sz="1600" smtClean="0"/>
              <a:t>- </a:t>
            </a:r>
            <a:r>
              <a:rPr lang="ko-KR" altLang="en-US" sz="1600" smtClean="0"/>
              <a:t>패치한 데이터가 행을 반환하면 </a:t>
            </a:r>
            <a:r>
              <a:rPr lang="en-US" altLang="ko-KR" sz="1600" smtClean="0"/>
              <a:t>TRUE</a:t>
            </a:r>
          </a:p>
          <a:p>
            <a:pPr>
              <a:buNone/>
            </a:pPr>
            <a:endParaRPr lang="en-US" altLang="ko-KR" sz="1600" b="1" smtClean="0"/>
          </a:p>
          <a:p>
            <a:pPr>
              <a:buNone/>
            </a:pPr>
            <a:r>
              <a:rPr lang="en-US" altLang="ko-KR" sz="1600" b="1" smtClean="0"/>
              <a:t>%ROWCOUNT</a:t>
            </a:r>
          </a:p>
          <a:p>
            <a:pPr>
              <a:buNone/>
            </a:pPr>
            <a:r>
              <a:rPr lang="en-US" altLang="ko-KR" sz="1600" smtClean="0"/>
              <a:t>- </a:t>
            </a:r>
            <a:r>
              <a:rPr lang="ko-KR" altLang="en-US" sz="1600" smtClean="0"/>
              <a:t>현재까지 반환 된 모든 데이터 행의 수</a:t>
            </a:r>
          </a:p>
          <a:p>
            <a:pPr>
              <a:buNone/>
            </a:pPr>
            <a:r>
              <a:rPr lang="en-US" altLang="ko-KR" sz="1600" smtClean="0"/>
              <a:t>- %ROWCOUNT</a:t>
            </a:r>
            <a:r>
              <a:rPr lang="ko-KR" altLang="en-US" sz="1600" smtClean="0"/>
              <a:t>속성을 이용하여 정확한 숫자만큼의 행을 추출한다</a:t>
            </a:r>
            <a:r>
              <a:rPr lang="en-US" altLang="ko-KR" sz="1600" smtClean="0"/>
              <a:t>.</a:t>
            </a:r>
          </a:p>
          <a:p>
            <a:pPr>
              <a:buNone/>
            </a:pPr>
            <a:endParaRPr lang="en-US" altLang="ko-KR" sz="1600" b="1" smtClean="0"/>
          </a:p>
          <a:p>
            <a:pPr>
              <a:buNone/>
            </a:pPr>
            <a:endParaRPr lang="en-US" altLang="ko-KR" sz="1600" b="1" smtClean="0"/>
          </a:p>
          <a:p>
            <a:pPr>
              <a:buNone/>
            </a:pPr>
            <a:endParaRPr lang="en-US" altLang="ko-KR" sz="1600" b="1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명시적 커서의 속성</a:t>
            </a:r>
            <a:r>
              <a:rPr lang="en-US" altLang="ko-KR" sz="2800" dirty="0" smtClean="0"/>
              <a:t>(</a:t>
            </a:r>
            <a:r>
              <a:rPr lang="en-US" sz="2800" dirty="0" smtClean="0"/>
              <a:t>Explicit Cursor Attributes)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AttrCursor_Test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AttrCursor_Test</a:t>
            </a:r>
            <a:r>
              <a:rPr lang="en-US" altLang="ko-KR" sz="1600" dirty="0" smtClean="0"/>
              <a:t>   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employees.first_name%TYPE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v_sal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employees.salary%TYPE</a:t>
            </a:r>
            <a:r>
              <a:rPr lang="en-US" altLang="ko-KR" sz="1600" dirty="0" smtClean="0"/>
              <a:t>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CURSOR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emp_list</a:t>
            </a:r>
            <a:r>
              <a:rPr lang="en-US" altLang="ko-KR" sz="1600" dirty="0" smtClean="0"/>
              <a:t> IS</a:t>
            </a:r>
          </a:p>
          <a:p>
            <a:pPr>
              <a:buNone/>
            </a:pPr>
            <a:r>
              <a:rPr lang="en-US" altLang="ko-KR" sz="1600" dirty="0" smtClean="0"/>
              <a:t>    SELECT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, salary</a:t>
            </a:r>
          </a:p>
          <a:p>
            <a:pPr>
              <a:buNone/>
            </a:pPr>
            <a:r>
              <a:rPr lang="en-US" altLang="ko-KR" sz="1600" dirty="0" smtClean="0"/>
              <a:t>    FROM employees;   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Explicit Cursor </a:t>
            </a:r>
            <a:r>
              <a:rPr lang="ko-KR" altLang="en-US" sz="2800" dirty="0" smtClean="0"/>
              <a:t>속성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OPEN </a:t>
            </a:r>
            <a:r>
              <a:rPr lang="en-US" altLang="ko-KR" sz="1600" dirty="0" err="1" smtClean="0"/>
              <a:t>emp_list</a:t>
            </a:r>
            <a:r>
              <a:rPr lang="en-US" altLang="ko-KR" sz="1600" dirty="0" smtClean="0"/>
              <a:t>; 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LOOP</a:t>
            </a:r>
          </a:p>
          <a:p>
            <a:pPr>
              <a:buNone/>
            </a:pPr>
            <a:r>
              <a:rPr lang="en-US" altLang="ko-KR" sz="1600" dirty="0" smtClean="0"/>
              <a:t>    FETCH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emp_list</a:t>
            </a:r>
            <a:r>
              <a:rPr lang="en-US" altLang="ko-KR" sz="1600" dirty="0" smtClean="0"/>
              <a:t> INTO 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v_sal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-- </a:t>
            </a:r>
            <a:r>
              <a:rPr lang="ko-KR" altLang="en-US" sz="1600" dirty="0" smtClean="0"/>
              <a:t>데이터를 찾지 못하면 빠져 나갑니다</a:t>
            </a:r>
          </a:p>
          <a:p>
            <a:pPr>
              <a:buNone/>
            </a:pPr>
            <a:r>
              <a:rPr lang="ko-KR" altLang="en-US" sz="1600" dirty="0" smtClean="0"/>
              <a:t>    </a:t>
            </a:r>
            <a:r>
              <a:rPr lang="en-US" altLang="ko-KR" sz="1600" dirty="0" smtClean="0"/>
              <a:t>EXIT WHEN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emp_list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%NOTFOUND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END LOOP;  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전체데이터 수 </a:t>
            </a:r>
            <a:r>
              <a:rPr lang="en-US" altLang="ko-KR" sz="1600" dirty="0" smtClean="0"/>
              <a:t>' ||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emp_list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%ROWCOUNT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  CLOSE </a:t>
            </a:r>
            <a:r>
              <a:rPr lang="en-US" altLang="ko-KR" sz="1600" dirty="0" err="1" smtClean="0"/>
              <a:t>emp_list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Explicit Cursor </a:t>
            </a:r>
            <a:r>
              <a:rPr lang="ko-KR" altLang="en-US" sz="2800" dirty="0" smtClean="0"/>
              <a:t>속성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  EXCEPTION</a:t>
            </a:r>
          </a:p>
          <a:p>
            <a:pPr>
              <a:buNone/>
            </a:pPr>
            <a:r>
              <a:rPr lang="en-US" altLang="ko-KR" sz="1600" dirty="0" smtClean="0"/>
              <a:t>  WHEN OTHERS THEN</a:t>
            </a:r>
          </a:p>
          <a:p>
            <a:pPr>
              <a:buNone/>
            </a:pPr>
            <a:r>
              <a:rPr lang="en-US" altLang="ko-KR" sz="1600" dirty="0" smtClean="0"/>
              <a:t>  DBMS_OUTPUT.PUT_LINE('ERR MESSAGE : ' || SQLERRM);</a:t>
            </a:r>
          </a:p>
          <a:p>
            <a:pPr>
              <a:buNone/>
            </a:pPr>
            <a:r>
              <a:rPr lang="en-US" altLang="ko-KR" sz="1600" dirty="0" smtClean="0"/>
              <a:t>        </a:t>
            </a:r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Explicit Cursor </a:t>
            </a:r>
            <a:r>
              <a:rPr lang="ko-KR" altLang="en-US" sz="2800" dirty="0" smtClean="0"/>
              <a:t>속성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SET SERVEROUTPUT ON 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 결과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AttrCursor_Test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전체데이터 수 </a:t>
            </a:r>
            <a:r>
              <a:rPr lang="en-US" altLang="ko-KR" sz="1600" dirty="0" smtClean="0"/>
              <a:t>107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Explicit Cursor </a:t>
            </a:r>
            <a:r>
              <a:rPr lang="ko-KR" altLang="en-US" sz="2800" dirty="0" smtClean="0"/>
              <a:t>속성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커서가 </a:t>
            </a:r>
            <a:r>
              <a:rPr lang="en-US" altLang="ko-KR" sz="1600" dirty="0" smtClean="0"/>
              <a:t>OPEN</a:t>
            </a:r>
            <a:r>
              <a:rPr lang="ko-KR" altLang="en-US" sz="1600" dirty="0" smtClean="0"/>
              <a:t>되고 질의가 실행되면 매개 변수 값을 커서에 전달할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다른 </a:t>
            </a:r>
            <a:r>
              <a:rPr lang="en-US" altLang="ko-KR" sz="1600" dirty="0" smtClean="0"/>
              <a:t>active set</a:t>
            </a:r>
            <a:r>
              <a:rPr lang="ko-KR" altLang="en-US" sz="1600" dirty="0" smtClean="0"/>
              <a:t>을 원할때 마다 </a:t>
            </a:r>
            <a:r>
              <a:rPr lang="en-US" altLang="ko-KR" sz="1600" dirty="0" smtClean="0"/>
              <a:t>explicit </a:t>
            </a:r>
            <a:r>
              <a:rPr lang="ko-KR" altLang="en-US" sz="1600" dirty="0" smtClean="0"/>
              <a:t>커서를 따로 선언해야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err="1" smtClean="0"/>
              <a:t>파라미터가</a:t>
            </a:r>
            <a:r>
              <a:rPr lang="ko-KR" altLang="en-US" sz="1600" b="1" dirty="0" smtClean="0"/>
              <a:t> 있는 커서 문법 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CURSOR </a:t>
            </a:r>
            <a:r>
              <a:rPr lang="en-US" altLang="ko-KR" sz="1600" b="1" dirty="0" err="1" smtClean="0"/>
              <a:t>cursor_name</a:t>
            </a: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	[(</a:t>
            </a:r>
            <a:r>
              <a:rPr lang="en-US" altLang="ko-KR" sz="1600" b="1" dirty="0" err="1" smtClean="0"/>
              <a:t>parameter_name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datatype</a:t>
            </a:r>
            <a:r>
              <a:rPr lang="en-US" altLang="ko-KR" sz="1600" b="1" dirty="0" smtClean="0"/>
              <a:t>, ...)]</a:t>
            </a:r>
          </a:p>
          <a:p>
            <a:pPr>
              <a:buNone/>
            </a:pPr>
            <a:r>
              <a:rPr lang="en-US" altLang="ko-KR" sz="1600" b="1" dirty="0" smtClean="0"/>
              <a:t>IS</a:t>
            </a:r>
          </a:p>
          <a:p>
            <a:pPr>
              <a:buNone/>
            </a:pPr>
            <a:r>
              <a:rPr lang="en-US" altLang="ko-KR" sz="1600" b="1" dirty="0" smtClean="0"/>
              <a:t>	SELECT statement </a:t>
            </a: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있는 커서</a:t>
            </a:r>
            <a:r>
              <a:rPr lang="en-US" altLang="ko-KR" sz="2800" dirty="0" smtClean="0"/>
              <a:t>(</a:t>
            </a:r>
            <a:r>
              <a:rPr lang="en-US" sz="2800" dirty="0" smtClean="0"/>
              <a:t>Cursors with Parameters)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ParamCursor_Test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ParamCursor_Test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param_deptno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) 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v_ename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employees.first_name%TYPE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Parameter</a:t>
            </a:r>
            <a:r>
              <a:rPr lang="ko-KR" altLang="en-US" sz="1600" dirty="0" smtClean="0"/>
              <a:t>가 있는 커서의 선언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CURSOR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emp_list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employees.department_id%TYPE</a:t>
            </a:r>
            <a:r>
              <a:rPr lang="en-US" altLang="ko-KR" sz="1600" dirty="0" smtClean="0"/>
              <a:t>) IS</a:t>
            </a:r>
          </a:p>
          <a:p>
            <a:pPr>
              <a:buNone/>
            </a:pPr>
            <a:r>
              <a:rPr lang="en-US" altLang="ko-KR" sz="1600" dirty="0" smtClean="0"/>
              <a:t>    SELECT </a:t>
            </a:r>
            <a:r>
              <a:rPr lang="en-US" altLang="ko-KR" sz="1600" dirty="0" err="1" smtClean="0"/>
              <a:t>first_name</a:t>
            </a: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 smtClean="0"/>
              <a:t>    FROM employees</a:t>
            </a:r>
          </a:p>
          <a:p>
            <a:pPr>
              <a:buNone/>
            </a:pPr>
            <a:r>
              <a:rPr lang="en-US" altLang="ko-KR" sz="1600" dirty="0" smtClean="0"/>
              <a:t>    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v_deptno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있는 커서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DBMS_OUTPUT.ENABLE;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DBMS_OUTPUT.PUT_LINE(' ****** </a:t>
            </a:r>
            <a:r>
              <a:rPr lang="ko-KR" altLang="en-US" sz="1600" dirty="0" smtClean="0"/>
              <a:t>입력한 부서에 해당하는 사람들 ****** </a:t>
            </a:r>
            <a:r>
              <a:rPr lang="en-US" altLang="ko-KR" sz="1600" dirty="0" smtClean="0"/>
              <a:t>');              </a:t>
            </a:r>
          </a:p>
          <a:p>
            <a:pPr>
              <a:buNone/>
            </a:pPr>
            <a:r>
              <a:rPr lang="en-US" altLang="ko-KR" sz="1600" dirty="0" smtClean="0"/>
              <a:t>      </a:t>
            </a:r>
          </a:p>
          <a:p>
            <a:pPr>
              <a:buNone/>
            </a:pPr>
            <a:r>
              <a:rPr lang="en-US" altLang="ko-KR" sz="1600" dirty="0" smtClean="0"/>
              <a:t>  -- Parameter</a:t>
            </a:r>
            <a:r>
              <a:rPr lang="ko-KR" altLang="en-US" sz="1600" dirty="0" smtClean="0"/>
              <a:t>변수의 값을 전달</a:t>
            </a:r>
            <a:r>
              <a:rPr lang="en-US" altLang="ko-KR" sz="1600" dirty="0" smtClean="0"/>
              <a:t>(OPEN</a:t>
            </a:r>
            <a:r>
              <a:rPr lang="ko-KR" altLang="en-US" sz="1600" dirty="0" smtClean="0"/>
              <a:t>될 때 값을 전달한다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  FOR </a:t>
            </a:r>
            <a:r>
              <a:rPr lang="en-US" altLang="ko-KR" sz="1600" dirty="0" err="1" smtClean="0"/>
              <a:t>emplst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emp_list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param_deptno</a:t>
            </a:r>
            <a:r>
              <a:rPr lang="en-US" altLang="ko-KR" sz="1600" dirty="0" smtClean="0"/>
              <a:t>) LOOP    </a:t>
            </a:r>
          </a:p>
          <a:p>
            <a:pPr>
              <a:buNone/>
            </a:pPr>
            <a:r>
              <a:rPr lang="en-US" altLang="ko-KR" sz="1600" dirty="0" smtClean="0"/>
              <a:t>    DBMS_OUTPUT.PUT_LINE('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emplst.first_name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END LOOP;  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EXCEPTION  </a:t>
            </a:r>
          </a:p>
          <a:p>
            <a:pPr>
              <a:buNone/>
            </a:pPr>
            <a:r>
              <a:rPr lang="en-US" altLang="ko-KR" sz="1600" dirty="0" smtClean="0"/>
              <a:t>  WHEN OTHERS THEN</a:t>
            </a:r>
          </a:p>
          <a:p>
            <a:pPr>
              <a:buNone/>
            </a:pPr>
            <a:r>
              <a:rPr lang="en-US" altLang="ko-KR" sz="1600" dirty="0" smtClean="0"/>
              <a:t>  DBMS_OUTPUT.PUT_LINE('ERR MESSAGE : ' || SQLERRM);</a:t>
            </a:r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있는 커서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실행 결과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ParamCursor_Test</a:t>
            </a:r>
            <a:r>
              <a:rPr lang="en-US" altLang="ko-KR" sz="1600" dirty="0" smtClean="0"/>
              <a:t>(60);</a:t>
            </a:r>
          </a:p>
          <a:p>
            <a:pPr>
              <a:buNone/>
            </a:pPr>
            <a:r>
              <a:rPr lang="en-US" altLang="ko-KR" sz="1600" dirty="0" smtClean="0"/>
              <a:t>/*</a:t>
            </a:r>
          </a:p>
          <a:p>
            <a:pPr>
              <a:buNone/>
            </a:pPr>
            <a:r>
              <a:rPr lang="en-US" altLang="ko-KR" sz="1600" dirty="0" smtClean="0"/>
              <a:t> ****** </a:t>
            </a:r>
            <a:r>
              <a:rPr lang="ko-KR" altLang="en-US" sz="1600" dirty="0" smtClean="0"/>
              <a:t>입력한 부서에 해당하는 사람들 ****** </a:t>
            </a:r>
          </a:p>
          <a:p>
            <a:pPr>
              <a:buNone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Alexander</a:t>
            </a:r>
          </a:p>
          <a:p>
            <a:pPr>
              <a:buNone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Bruce</a:t>
            </a:r>
          </a:p>
          <a:p>
            <a:pPr>
              <a:buNone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David</a:t>
            </a:r>
          </a:p>
          <a:p>
            <a:pPr>
              <a:buNone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Valli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Diana</a:t>
            </a:r>
          </a:p>
          <a:p>
            <a:pPr>
              <a:buNone/>
            </a:pPr>
            <a:r>
              <a:rPr lang="en-US" altLang="ko-KR" sz="1600" dirty="0" smtClean="0"/>
              <a:t>*/</a:t>
            </a:r>
            <a:endParaRPr lang="ko-KR" altLang="en-US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/>
              <a:t>파라미터가</a:t>
            </a:r>
            <a:r>
              <a:rPr lang="ko-KR" altLang="en-US" sz="2800" dirty="0" smtClean="0"/>
              <a:t> 있는 커서 예제 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Implicit_Cursor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PROCEDURE </a:t>
            </a:r>
            <a:r>
              <a:rPr lang="en-US" altLang="ko-KR" sz="1600" dirty="0" err="1" smtClean="0"/>
              <a:t>Implicit_Cursor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(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 IN </a:t>
            </a:r>
            <a:r>
              <a:rPr lang="en-US" altLang="ko-KR" sz="1600" dirty="0" err="1" smtClean="0"/>
              <a:t>employees.employee_id%TYPE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IS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v_sal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employees.salary%TYPE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v_update_row</a:t>
            </a:r>
            <a:r>
              <a:rPr lang="en-US" altLang="ko-KR" sz="1600" dirty="0" smtClean="0"/>
              <a:t> NUMBER;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SELECT salary</a:t>
            </a:r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/>
              <a:t>v_sal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암시적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Implicit Cursor)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검색된 데이터가 있을 경우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IF  </a:t>
            </a:r>
            <a:r>
              <a:rPr lang="en-US" altLang="ko-KR" sz="1600" dirty="0" smtClean="0">
                <a:solidFill>
                  <a:srgbClr val="FF0000"/>
                </a:solidFill>
              </a:rPr>
              <a:t>SQL%FOUND</a:t>
            </a:r>
            <a:r>
              <a:rPr lang="en-US" altLang="ko-KR" sz="1600" dirty="0" smtClean="0"/>
              <a:t> THEN     </a:t>
            </a:r>
          </a:p>
          <a:p>
            <a:pPr>
              <a:buNone/>
            </a:pPr>
            <a:r>
              <a:rPr lang="en-US" altLang="ko-KR" sz="1600" dirty="0" smtClean="0"/>
              <a:t>    DBMS_OUTPUT.PUT_LINE('</a:t>
            </a:r>
            <a:r>
              <a:rPr lang="ko-KR" altLang="en-US" sz="1600" dirty="0" smtClean="0"/>
              <a:t>검색한 데이터가 존재합니다 </a:t>
            </a:r>
            <a:r>
              <a:rPr lang="en-US" altLang="ko-KR" sz="1600" dirty="0" smtClean="0"/>
              <a:t>: '||</a:t>
            </a:r>
            <a:r>
              <a:rPr lang="en-US" altLang="ko-KR" sz="1600" dirty="0" err="1" smtClean="0"/>
              <a:t>v_sal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END IF;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UPDATE employees</a:t>
            </a:r>
          </a:p>
          <a:p>
            <a:pPr>
              <a:buNone/>
            </a:pPr>
            <a:r>
              <a:rPr lang="en-US" altLang="ko-KR" sz="1600" dirty="0" smtClean="0"/>
              <a:t>    SET salary = salary*1.1</a:t>
            </a:r>
          </a:p>
          <a:p>
            <a:pPr>
              <a:buNone/>
            </a:pPr>
            <a:r>
              <a:rPr lang="en-US" altLang="ko-KR" sz="1600" dirty="0" smtClean="0"/>
              <a:t>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p_empno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수정한 데이터의 카운트를 변수에 저장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v_update_row</a:t>
            </a:r>
            <a:r>
              <a:rPr lang="en-US" altLang="ko-KR" sz="1600" dirty="0" smtClean="0"/>
              <a:t> := </a:t>
            </a:r>
            <a:r>
              <a:rPr lang="en-US" altLang="ko-KR" sz="1600" dirty="0" smtClean="0">
                <a:solidFill>
                  <a:srgbClr val="FF0000"/>
                </a:solidFill>
              </a:rPr>
              <a:t>SQL%ROWCOUNT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급여가 인상된 사원 수 </a:t>
            </a:r>
            <a:r>
              <a:rPr lang="en-US" altLang="ko-KR" sz="1600" dirty="0" smtClean="0"/>
              <a:t>: '|| </a:t>
            </a:r>
            <a:r>
              <a:rPr lang="en-US" altLang="ko-KR" sz="1600" dirty="0" err="1" smtClean="0"/>
              <a:t>v_update_row</a:t>
            </a:r>
            <a:r>
              <a:rPr lang="en-US" altLang="ko-KR" sz="1600" dirty="0" smtClean="0"/>
              <a:t>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암시적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Implicit Cursor)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EXCEPTION    </a:t>
            </a:r>
          </a:p>
          <a:p>
            <a:pPr>
              <a:buNone/>
            </a:pPr>
            <a:r>
              <a:rPr lang="en-US" altLang="ko-KR" sz="1600" dirty="0" smtClean="0"/>
              <a:t>  WHEN   NO_DATA_FOUND  THEN  </a:t>
            </a:r>
          </a:p>
          <a:p>
            <a:pPr>
              <a:buNone/>
            </a:pPr>
            <a:r>
              <a:rPr lang="en-US" altLang="ko-KR" sz="1600" dirty="0" smtClean="0"/>
              <a:t>  DBMS_OUTPUT.PUT_LINE(' </a:t>
            </a:r>
            <a:r>
              <a:rPr lang="ko-KR" altLang="en-US" sz="1600" dirty="0" smtClean="0"/>
              <a:t>검색한 데이터가 없네요</a:t>
            </a:r>
            <a:r>
              <a:rPr lang="en-US" altLang="ko-KR" sz="1600" dirty="0" smtClean="0"/>
              <a:t>... ');</a:t>
            </a:r>
          </a:p>
          <a:p>
            <a:pPr>
              <a:buNone/>
            </a:pPr>
            <a:r>
              <a:rPr lang="en-US" altLang="ko-KR" sz="1600" dirty="0" smtClean="0"/>
              <a:t>        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암시적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Implicit Cursor)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ON; 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프로시저 실행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Implicit_Cursor</a:t>
            </a:r>
            <a:r>
              <a:rPr lang="en-US" altLang="ko-KR" sz="1600" dirty="0" smtClean="0"/>
              <a:t>(101);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검색한 데이터가 존재합니다 </a:t>
            </a:r>
            <a:r>
              <a:rPr lang="en-US" altLang="ko-KR" sz="1600" dirty="0" smtClean="0"/>
              <a:t>: 17000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급여가 인상된 사원 수 </a:t>
            </a:r>
            <a:r>
              <a:rPr lang="en-US" altLang="ko-KR" sz="1600" dirty="0" smtClean="0"/>
              <a:t>: 1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/>
              <a:t>Implicit_Cursor</a:t>
            </a:r>
            <a:r>
              <a:rPr lang="en-US" altLang="ko-KR" sz="1600" dirty="0" smtClean="0"/>
              <a:t>(207);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검색한 데이터가 없네요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SELECT * FROM EMPLOYEES;</a:t>
            </a:r>
          </a:p>
          <a:p>
            <a:pPr>
              <a:buNone/>
            </a:pPr>
            <a:r>
              <a:rPr lang="en-US" altLang="ko-KR" sz="1600" dirty="0" smtClean="0"/>
              <a:t>ROLLBACK;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암시적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Implicit Cursor) </a:t>
            </a:r>
            <a:r>
              <a:rPr lang="ko-KR" altLang="en-US" sz="4000" dirty="0" smtClean="0"/>
              <a:t>예제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커서란 무엇인가</a:t>
            </a:r>
            <a:r>
              <a:rPr lang="en-US" altLang="ko-KR" sz="1600" b="1" dirty="0" smtClean="0"/>
              <a:t>? 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커서는 </a:t>
            </a:r>
            <a:r>
              <a:rPr lang="en-US" altLang="ko-KR" sz="1600" dirty="0" smtClean="0"/>
              <a:t>Private SQL</a:t>
            </a:r>
            <a:r>
              <a:rPr lang="ko-KR" altLang="en-US" sz="1600" dirty="0" smtClean="0"/>
              <a:t>의 작업 영역이다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서버에 의해 실행되는 모든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문은 연관된 각각의 커서를 소유하고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커서의 종류 </a:t>
            </a:r>
          </a:p>
          <a:p>
            <a:pPr lvl="1">
              <a:buNone/>
            </a:pPr>
            <a:r>
              <a:rPr lang="ko-KR" altLang="en-US" sz="1600" dirty="0" smtClean="0"/>
              <a:t>암시적 커서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모든 </a:t>
            </a:r>
            <a:r>
              <a:rPr lang="en-US" altLang="ko-KR" sz="1600" dirty="0" smtClean="0"/>
              <a:t>DML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PL/SQL SELECT</a:t>
            </a:r>
            <a:r>
              <a:rPr lang="ko-KR" altLang="en-US" sz="1600" dirty="0" smtClean="0"/>
              <a:t>문에 대해 선언된다</a:t>
            </a:r>
            <a:r>
              <a:rPr lang="en-US" altLang="ko-KR" sz="1600" dirty="0" smtClean="0"/>
              <a:t>.</a:t>
            </a:r>
          </a:p>
          <a:p>
            <a:pPr lvl="1">
              <a:buNone/>
            </a:pPr>
            <a:r>
              <a:rPr lang="ko-KR" altLang="en-US" sz="1600" dirty="0" smtClean="0"/>
              <a:t>명시적 커서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프로그래머에 의해 선언되며 이름이 있는 커서이다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명시적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EXPLICIT CURSOR)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Explicit Cursor</a:t>
            </a:r>
            <a:r>
              <a:rPr lang="ko-KR" altLang="en-US" sz="1600" b="1" dirty="0" smtClean="0"/>
              <a:t>의 흐름도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명시적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EXPLICIT CURSOR)</a:t>
            </a:r>
            <a:endParaRPr lang="en-US" sz="44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57158" y="2643182"/>
            <a:ext cx="1428760" cy="64294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Declare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785918" y="30003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71670" y="2643182"/>
            <a:ext cx="1428760" cy="64294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500430" y="30003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86182" y="2643182"/>
            <a:ext cx="1428760" cy="64294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Fetch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214942" y="30003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500694" y="2643182"/>
            <a:ext cx="1428760" cy="64294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Empty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929454" y="3000372"/>
            <a:ext cx="285752" cy="15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215206" y="2643182"/>
            <a:ext cx="1428760" cy="64294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Close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14" idx="0"/>
            <a:endCxn id="12" idx="0"/>
          </p:cNvCxnSpPr>
          <p:nvPr/>
        </p:nvCxnSpPr>
        <p:spPr>
          <a:xfrm rot="16200000" flipV="1">
            <a:off x="5357818" y="1785926"/>
            <a:ext cx="1588" cy="1714512"/>
          </a:xfrm>
          <a:prstGeom prst="bentConnector3">
            <a:avLst>
              <a:gd name="adj1" fmla="val 29750639"/>
            </a:avLst>
          </a:prstGeom>
          <a:ln w="508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158" y="3548722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이름있는 </a:t>
            </a:r>
            <a:r>
              <a:rPr lang="en-US" altLang="ko-KR" sz="1400" dirty="0" smtClean="0"/>
              <a:t>SQL</a:t>
            </a:r>
          </a:p>
          <a:p>
            <a:r>
              <a:rPr lang="ko-KR" altLang="en-US" sz="1400" dirty="0" smtClean="0"/>
              <a:t>영역 생성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071670" y="3548722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Cursor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ko-KR" altLang="en-US" sz="1400" dirty="0" smtClean="0"/>
              <a:t>활성화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786182" y="3548722"/>
            <a:ext cx="1428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커서의 현재</a:t>
            </a:r>
            <a:endParaRPr lang="en-US" altLang="ko-KR" sz="1400" dirty="0" smtClean="0"/>
          </a:p>
          <a:p>
            <a:r>
              <a:rPr lang="ko-KR" altLang="en-US" sz="1400" dirty="0" smtClean="0"/>
              <a:t>데이터 행을</a:t>
            </a:r>
            <a:endParaRPr lang="en-US" altLang="ko-KR" sz="1400" dirty="0" smtClean="0"/>
          </a:p>
          <a:p>
            <a:r>
              <a:rPr lang="ko-KR" altLang="en-US" sz="1400" dirty="0" smtClean="0"/>
              <a:t>해당 변수에</a:t>
            </a:r>
            <a:endParaRPr lang="en-US" altLang="ko-KR" sz="1400" dirty="0" smtClean="0"/>
          </a:p>
          <a:p>
            <a:r>
              <a:rPr lang="ko-KR" altLang="en-US" sz="1400" dirty="0" smtClean="0"/>
              <a:t>넘긴다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00694" y="3546463"/>
            <a:ext cx="1428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현재 행의 존재</a:t>
            </a:r>
            <a:endParaRPr lang="en-US" altLang="ko-KR" sz="1400" dirty="0" smtClean="0"/>
          </a:p>
          <a:p>
            <a:r>
              <a:rPr lang="ko-KR" altLang="en-US" sz="1400" dirty="0" smtClean="0"/>
              <a:t>여부 검사</a:t>
            </a:r>
            <a:endParaRPr lang="en-US" altLang="ko-KR" sz="1400" dirty="0" smtClean="0"/>
          </a:p>
          <a:p>
            <a:r>
              <a:rPr lang="ko-KR" altLang="en-US" sz="1400" dirty="0" smtClean="0"/>
              <a:t>레코드</a:t>
            </a:r>
            <a:r>
              <a:rPr lang="en-US" altLang="ko-KR" sz="1400" dirty="0" smtClean="0"/>
              <a:t>(row)</a:t>
            </a:r>
            <a:r>
              <a:rPr lang="ko-KR" altLang="en-US" sz="1400" dirty="0" smtClean="0"/>
              <a:t>가</a:t>
            </a:r>
            <a:endParaRPr lang="en-US" altLang="ko-KR" sz="1400" dirty="0" smtClean="0"/>
          </a:p>
          <a:p>
            <a:r>
              <a:rPr lang="ko-KR" altLang="en-US" sz="1400" dirty="0" smtClean="0"/>
              <a:t>없으면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Fetch</a:t>
            </a:r>
            <a:r>
              <a:rPr lang="ko-KR" altLang="en-US" sz="1400" dirty="0" smtClean="0"/>
              <a:t>하지 않음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215206" y="3545333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커서가 사용한</a:t>
            </a:r>
            <a:endParaRPr lang="en-US" altLang="ko-KR" sz="1400" dirty="0" smtClean="0"/>
          </a:p>
          <a:p>
            <a:r>
              <a:rPr lang="ko-KR" altLang="en-US" sz="1400" dirty="0" smtClean="0"/>
              <a:t>자원을 해제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69094" y="228599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문법</a:t>
            </a:r>
            <a:r>
              <a:rPr lang="en-US" altLang="ko-KR" sz="1600" b="1" dirty="0" smtClean="0"/>
              <a:t>(</a:t>
            </a:r>
            <a:r>
              <a:rPr lang="en-US" sz="1600" b="1" dirty="0" smtClean="0"/>
              <a:t>Syntax)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CURSOR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cursor_name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IS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	SELECT statement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ko-KR" altLang="en-US" sz="1600" b="1" dirty="0" smtClean="0"/>
              <a:t>커서 열기</a:t>
            </a:r>
            <a:r>
              <a:rPr lang="en-US" altLang="ko-KR" sz="1600" b="1" dirty="0" smtClean="0"/>
              <a:t>(OPEN) 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커서의 열기는 </a:t>
            </a:r>
            <a:r>
              <a:rPr lang="en-US" altLang="ko-KR" sz="1600" dirty="0" smtClean="0"/>
              <a:t>OPEN</a:t>
            </a:r>
            <a:r>
              <a:rPr lang="ko-KR" altLang="en-US" sz="1600" dirty="0" smtClean="0"/>
              <a:t>문을 사용한다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커서 안의 검색이 실행되며 아무런 데이터 행을 추출하지 못해도 에러가 발생하지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않는다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문법 </a:t>
            </a:r>
            <a:r>
              <a:rPr lang="en-US" altLang="ko-KR" sz="1600" dirty="0" smtClean="0"/>
              <a:t>: </a:t>
            </a:r>
          </a:p>
          <a:p>
            <a:pPr>
              <a:buNone/>
            </a:pPr>
            <a:r>
              <a:rPr lang="en-US" altLang="ko-KR" sz="1600" b="1" dirty="0" smtClean="0">
                <a:solidFill>
                  <a:srgbClr val="0000FF"/>
                </a:solidFill>
              </a:rPr>
              <a:t>OPEN 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cursor_name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명시적 커서</a:t>
            </a:r>
            <a:r>
              <a:rPr lang="en-US" altLang="ko-KR" sz="4000" dirty="0" smtClean="0"/>
              <a:t>(</a:t>
            </a:r>
            <a:r>
              <a:rPr lang="en-US" sz="4000" dirty="0" smtClean="0"/>
              <a:t>EXPLICIT CURSOR)</a:t>
            </a:r>
            <a:endParaRPr lang="en-US" sz="4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1613</TotalTime>
  <Words>1364</Words>
  <Application>Microsoft Office PowerPoint</Application>
  <PresentationFormat>화면 슬라이드 쇼(4:3)</PresentationFormat>
  <Paragraphs>365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맑은 고딕</vt:lpstr>
      <vt:lpstr>Lucida Sans Unicode</vt:lpstr>
      <vt:lpstr>Verdana</vt:lpstr>
      <vt:lpstr>Wingdings</vt:lpstr>
      <vt:lpstr>Wingdings 2</vt:lpstr>
      <vt:lpstr>Wingdings 3</vt:lpstr>
      <vt:lpstr>광장</vt:lpstr>
      <vt:lpstr>SQL Cursor </vt:lpstr>
      <vt:lpstr>암시적 커서(Implicit Cursor)</vt:lpstr>
      <vt:lpstr>암시적 커서(Implicit Cursor) 예제</vt:lpstr>
      <vt:lpstr>암시적 커서(Implicit Cursor) 예제</vt:lpstr>
      <vt:lpstr>암시적 커서(Implicit Cursor) 예제</vt:lpstr>
      <vt:lpstr>암시적 커서(Implicit Cursor) 예제</vt:lpstr>
      <vt:lpstr>명시적 커서(EXPLICIT CURSOR)</vt:lpstr>
      <vt:lpstr>명시적 커서(EXPLICIT CURSOR)</vt:lpstr>
      <vt:lpstr>명시적 커서(EXPLICIT CURSOR)</vt:lpstr>
      <vt:lpstr>명시적 커서(EXPLICIT CURSOR)</vt:lpstr>
      <vt:lpstr>Explicit Cursor 예제</vt:lpstr>
      <vt:lpstr>Explicit Cursor 예제</vt:lpstr>
      <vt:lpstr>Explicit Cursor 예제</vt:lpstr>
      <vt:lpstr>Explicit Cursor 예제</vt:lpstr>
      <vt:lpstr>Explicit Cursor 예제</vt:lpstr>
      <vt:lpstr>FOR문에서 커서 사용(Cursor FOR Loops) </vt:lpstr>
      <vt:lpstr>FOR문에서 커서 사용 예제</vt:lpstr>
      <vt:lpstr>FOR문에서 커서 사용 예제</vt:lpstr>
      <vt:lpstr>FOR문에서 커서 사용 예제</vt:lpstr>
      <vt:lpstr>명시적 커서의 속성(Explicit Cursor Attributes)</vt:lpstr>
      <vt:lpstr>Explicit Cursor 속성 예제 </vt:lpstr>
      <vt:lpstr>Explicit Cursor 속성 예제 </vt:lpstr>
      <vt:lpstr>Explicit Cursor 속성 예제 </vt:lpstr>
      <vt:lpstr>Explicit Cursor 속성 예제 </vt:lpstr>
      <vt:lpstr>파라미터가 있는 커서(Cursors with Parameters)</vt:lpstr>
      <vt:lpstr>파라미터가 있는 커서 예제 </vt:lpstr>
      <vt:lpstr>파라미터가 있는 커서 예제 </vt:lpstr>
      <vt:lpstr>파라미터가 있는 커서 예제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user1</cp:lastModifiedBy>
  <cp:revision>157</cp:revision>
  <dcterms:created xsi:type="dcterms:W3CDTF">2014-09-13T23:58:15Z</dcterms:created>
  <dcterms:modified xsi:type="dcterms:W3CDTF">2017-06-23T03:17:45Z</dcterms:modified>
</cp:coreProperties>
</file>