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2017-03-09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B28359_01/appdev.111/b28370/errors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예외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Exception)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미리 정의된 예외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Predefined Exceptions) 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미리 정의되지 않은 예외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Non-Predefined Exception)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사용자 정의 예외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User-Defined Exceptions)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SQLCODE, SQLERRM</a:t>
            </a: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예외절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STEP 1 : </a:t>
            </a:r>
            <a:r>
              <a:rPr lang="ko-KR" altLang="en-US" sz="1600" dirty="0" smtClean="0"/>
              <a:t>예외의 이름을 선언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선언 절</a:t>
            </a:r>
            <a:r>
              <a:rPr lang="en-US" altLang="ko-KR" sz="1600" dirty="0" smtClean="0"/>
              <a:t>) </a:t>
            </a:r>
          </a:p>
          <a:p>
            <a:pPr>
              <a:buNone/>
            </a:pPr>
            <a:endParaRPr lang="en-US" altLang="ko-KR" sz="600" dirty="0" smtClean="0"/>
          </a:p>
          <a:p>
            <a:pPr>
              <a:buNone/>
            </a:pPr>
            <a:r>
              <a:rPr lang="en-US" altLang="ko-KR" sz="1600" dirty="0" smtClean="0"/>
              <a:t>- STEP 2 : PRAGMA EXCEPTION_INIT</a:t>
            </a:r>
            <a:r>
              <a:rPr lang="ko-KR" altLang="en-US" sz="1600" dirty="0" smtClean="0"/>
              <a:t>문장으로 예외의 이름과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서버 오류 번호를 결합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선언 절</a:t>
            </a:r>
            <a:r>
              <a:rPr lang="en-US" altLang="ko-KR" sz="1600" dirty="0" smtClean="0"/>
              <a:t>) </a:t>
            </a:r>
          </a:p>
          <a:p>
            <a:pPr>
              <a:buNone/>
            </a:pPr>
            <a:endParaRPr lang="en-US" altLang="ko-KR" sz="600" dirty="0" smtClean="0"/>
          </a:p>
          <a:p>
            <a:pPr>
              <a:buNone/>
            </a:pPr>
            <a:r>
              <a:rPr lang="en-US" altLang="ko-KR" sz="1600" dirty="0" smtClean="0"/>
              <a:t>- STEP 3 : </a:t>
            </a:r>
            <a:r>
              <a:rPr lang="ko-KR" altLang="en-US" sz="1600" dirty="0" smtClean="0"/>
              <a:t>예외가 발생할 경우 해당 예외를 참조한다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예외 절</a:t>
            </a:r>
            <a:r>
              <a:rPr lang="en-US" altLang="ko-KR" sz="1600" dirty="0" smtClean="0"/>
              <a:t>)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미리 정의되지 않은 예외</a:t>
            </a:r>
            <a:r>
              <a:rPr lang="en-US" altLang="ko-KR" sz="2400" dirty="0" smtClean="0"/>
              <a:t>(</a:t>
            </a:r>
            <a:r>
              <a:rPr lang="en-US" sz="2400" dirty="0" smtClean="0"/>
              <a:t>Non-Predefined Exception)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5786" y="1357298"/>
            <a:ext cx="4786346" cy="200026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95376" y="1652574"/>
            <a:ext cx="1490674" cy="1204922"/>
          </a:xfrm>
          <a:prstGeom prst="rect">
            <a:avLst/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5852" y="1643050"/>
            <a:ext cx="150019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dirty="0" smtClean="0"/>
          </a:p>
          <a:p>
            <a:pPr algn="ctr"/>
            <a:r>
              <a:rPr lang="en-US" altLang="ko-KR" dirty="0" smtClean="0"/>
              <a:t>step1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dirty="0" smtClean="0"/>
              <a:t>Declare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선언함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581392" y="1652574"/>
            <a:ext cx="1490674" cy="1204922"/>
          </a:xfrm>
          <a:prstGeom prst="rect">
            <a:avLst/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1868" y="1643050"/>
            <a:ext cx="150019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dirty="0" smtClean="0"/>
          </a:p>
          <a:p>
            <a:pPr algn="ctr"/>
            <a:r>
              <a:rPr lang="en-US" altLang="ko-KR" dirty="0" smtClean="0"/>
              <a:t>step2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dirty="0" smtClean="0"/>
              <a:t>Associate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연관시킴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85786" y="2988230"/>
            <a:ext cx="478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Declarative Section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215074" y="1357298"/>
            <a:ext cx="2357454" cy="200026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53226" y="1652574"/>
            <a:ext cx="1490674" cy="1204922"/>
          </a:xfrm>
          <a:prstGeom prst="rect">
            <a:avLst/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43702" y="1643050"/>
            <a:ext cx="150019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dirty="0" smtClean="0"/>
          </a:p>
          <a:p>
            <a:pPr algn="ctr"/>
            <a:r>
              <a:rPr lang="en-US" altLang="ko-KR" dirty="0" smtClean="0"/>
              <a:t>step3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dirty="0" smtClean="0"/>
              <a:t>Reference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참조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215074" y="3000372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Exception Handling Section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6" idx="3"/>
            <a:endCxn id="8" idx="1"/>
          </p:cNvCxnSpPr>
          <p:nvPr/>
        </p:nvCxnSpPr>
        <p:spPr>
          <a:xfrm>
            <a:off x="2786050" y="2262451"/>
            <a:ext cx="785818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12" idx="1"/>
          </p:cNvCxnSpPr>
          <p:nvPr/>
        </p:nvCxnSpPr>
        <p:spPr>
          <a:xfrm>
            <a:off x="5072066" y="2262451"/>
            <a:ext cx="1571636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NonPreException_Test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/>
              <a:t>NonPreException_Test</a:t>
            </a:r>
            <a:r>
              <a:rPr lang="en-US" altLang="ko-KR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not_null_test</a:t>
            </a:r>
            <a:r>
              <a:rPr lang="en-US" altLang="ko-KR" sz="1600" dirty="0" smtClean="0"/>
              <a:t>    EXCEPTION; </a:t>
            </a:r>
            <a:r>
              <a:rPr lang="en-US" altLang="ko-KR" sz="1600" b="1" dirty="0" smtClean="0"/>
              <a:t>-- STEP 1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/* </a:t>
            </a:r>
            <a:r>
              <a:rPr lang="en-US" altLang="ko-KR" sz="1600" dirty="0" err="1" smtClean="0"/>
              <a:t>not_null_test</a:t>
            </a:r>
            <a:r>
              <a:rPr lang="ko-KR" altLang="en-US" sz="1600" dirty="0" smtClean="0"/>
              <a:t>는 선언된 예외 이름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-1400 Error </a:t>
            </a:r>
            <a:r>
              <a:rPr lang="ko-KR" altLang="en-US" sz="1600" dirty="0" smtClean="0"/>
              <a:t>처리번호는 표준 </a:t>
            </a:r>
            <a:r>
              <a:rPr lang="en-US" altLang="ko-KR" sz="1600" dirty="0" smtClean="0"/>
              <a:t>Oracle7 Server Error </a:t>
            </a:r>
            <a:r>
              <a:rPr lang="ko-KR" altLang="en-US" sz="1600" dirty="0" smtClean="0"/>
              <a:t>번호 *</a:t>
            </a:r>
            <a:r>
              <a:rPr lang="en-US" altLang="ko-KR" sz="1600" dirty="0" smtClean="0"/>
              <a:t>/</a:t>
            </a:r>
          </a:p>
          <a:p>
            <a:pPr>
              <a:buNone/>
            </a:pPr>
            <a:r>
              <a:rPr lang="en-US" altLang="ko-KR" sz="1600" dirty="0" smtClean="0"/>
              <a:t>  PRAGMA EXCEPTION_INIT(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not_null_test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-1400</a:t>
            </a:r>
            <a:r>
              <a:rPr lang="en-US" altLang="ko-KR" sz="1600" dirty="0" smtClean="0"/>
              <a:t>);     </a:t>
            </a:r>
            <a:r>
              <a:rPr lang="en-US" altLang="ko-KR" sz="1600" b="1" dirty="0" smtClean="0"/>
              <a:t>-- STEP 2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DBMS_OUTPUT.ENABLE;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미리 정의되지 않은 예외 예제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입력하지 않아서 </a:t>
            </a:r>
            <a:r>
              <a:rPr lang="en-US" altLang="ko-KR" sz="1600" dirty="0" smtClean="0"/>
              <a:t>NOT NULL </a:t>
            </a:r>
            <a:r>
              <a:rPr lang="ko-KR" altLang="en-US" sz="1600" dirty="0" smtClean="0"/>
              <a:t>에러 발생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INSERT INTO employees(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last_name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hire_date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job_id</a:t>
            </a:r>
            <a:r>
              <a:rPr lang="en-US" altLang="ko-KR" sz="1600" dirty="0" smtClean="0"/>
              <a:t>, email)</a:t>
            </a:r>
          </a:p>
          <a:p>
            <a:pPr>
              <a:buNone/>
            </a:pPr>
            <a:r>
              <a:rPr lang="en-US" altLang="ko-KR" sz="1600" dirty="0" smtClean="0"/>
              <a:t>      VALUES(300, 'tiger', </a:t>
            </a:r>
            <a:r>
              <a:rPr lang="en-US" altLang="ko-KR" sz="1600" dirty="0" err="1" smtClean="0"/>
              <a:t>sysdate</a:t>
            </a:r>
            <a:r>
              <a:rPr lang="en-US" altLang="ko-KR" sz="1600" dirty="0" smtClean="0"/>
              <a:t>, 270, 'IT_PROG', 'tiger@naver.com');</a:t>
            </a:r>
          </a:p>
          <a:p>
            <a:pPr>
              <a:buNone/>
            </a:pPr>
            <a:r>
              <a:rPr lang="en-US" altLang="ko-KR" sz="1600" dirty="0" smtClean="0"/>
              <a:t>        </a:t>
            </a:r>
          </a:p>
          <a:p>
            <a:pPr>
              <a:buNone/>
            </a:pPr>
            <a:r>
              <a:rPr lang="en-US" altLang="ko-KR" sz="1600" dirty="0" smtClean="0"/>
              <a:t>  EXCEPTION</a:t>
            </a:r>
          </a:p>
          <a:p>
            <a:pPr>
              <a:buNone/>
            </a:pPr>
            <a:r>
              <a:rPr lang="en-US" altLang="ko-KR" sz="1600" dirty="0" smtClean="0"/>
              <a:t>    WHEN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not_null_test</a:t>
            </a:r>
            <a:r>
              <a:rPr lang="en-US" altLang="ko-KR" sz="1600" dirty="0" smtClean="0"/>
              <a:t> THEN    </a:t>
            </a:r>
            <a:r>
              <a:rPr lang="en-US" altLang="ko-KR" sz="1600" b="1" dirty="0" smtClean="0"/>
              <a:t>-- STEP 3</a:t>
            </a:r>
          </a:p>
          <a:p>
            <a:pPr>
              <a:buNone/>
            </a:pPr>
            <a:r>
              <a:rPr lang="en-US" altLang="ko-KR" sz="1600" dirty="0" smtClean="0"/>
              <a:t>  DBMS_OUTPUT.PUT_LINE('not null </a:t>
            </a:r>
            <a:r>
              <a:rPr lang="ko-KR" altLang="en-US" sz="1600" dirty="0" smtClean="0"/>
              <a:t>에러 발생 </a:t>
            </a:r>
            <a:r>
              <a:rPr lang="en-US" altLang="ko-KR" sz="1600" dirty="0" smtClean="0"/>
              <a:t>');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미리 정의되지 않은 예외 예제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DBMS_OUTPUT.PUT_LINE</a:t>
            </a:r>
            <a:r>
              <a:rPr lang="ko-KR" altLang="en-US" sz="1600" dirty="0" smtClean="0"/>
              <a:t>을 출력하기 위해 사용</a:t>
            </a:r>
          </a:p>
          <a:p>
            <a:pPr>
              <a:buNone/>
            </a:pPr>
            <a:r>
              <a:rPr lang="en-US" altLang="ko-KR" sz="1600" dirty="0" smtClean="0"/>
              <a:t>SET SERVEROUTPUT ON;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실행 결과 </a:t>
            </a:r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NonPreException_Test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-- not null </a:t>
            </a:r>
            <a:r>
              <a:rPr lang="ko-KR" altLang="en-US" sz="1600" dirty="0" smtClean="0"/>
              <a:t>에러 발생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미리 정의되지 않은 예외 예제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저장함수 </a:t>
            </a:r>
            <a:r>
              <a:rPr lang="en-US" altLang="ko-KR" sz="1600" dirty="0" smtClean="0"/>
              <a:t>RAISE_APPLICATION_ERROR</a:t>
            </a:r>
            <a:r>
              <a:rPr lang="ko-KR" altLang="en-US" sz="1600" dirty="0" smtClean="0"/>
              <a:t>를 사용하여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오류코드 </a:t>
            </a:r>
            <a:r>
              <a:rPr lang="en-US" altLang="ko-KR" sz="1600" dirty="0" smtClean="0"/>
              <a:t>-20000</a:t>
            </a:r>
            <a:r>
              <a:rPr lang="ko-KR" altLang="en-US" sz="1600" dirty="0" smtClean="0"/>
              <a:t>부터 </a:t>
            </a:r>
            <a:r>
              <a:rPr lang="en-US" altLang="ko-KR" sz="1600" dirty="0" smtClean="0"/>
              <a:t>-20999</a:t>
            </a:r>
            <a:r>
              <a:rPr lang="ko-KR" altLang="en-US" sz="1600" dirty="0" smtClean="0"/>
              <a:t>의 범위 내에서 사용자 정의 예외를 만들수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STEP 1 : </a:t>
            </a:r>
            <a:r>
              <a:rPr lang="ko-KR" altLang="en-US" sz="1600" dirty="0" smtClean="0"/>
              <a:t>예외의 이름을 선언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선언 절</a:t>
            </a:r>
            <a:r>
              <a:rPr lang="en-US" altLang="ko-KR" sz="1600" dirty="0" smtClean="0"/>
              <a:t>) </a:t>
            </a:r>
          </a:p>
          <a:p>
            <a:pPr>
              <a:buNone/>
            </a:pPr>
            <a:endParaRPr lang="en-US" altLang="ko-KR" sz="600" dirty="0" smtClean="0"/>
          </a:p>
          <a:p>
            <a:pPr>
              <a:buNone/>
            </a:pPr>
            <a:r>
              <a:rPr lang="en-US" altLang="ko-KR" sz="1600" dirty="0" smtClean="0"/>
              <a:t>- STEP 2 : RAISE</a:t>
            </a:r>
            <a:r>
              <a:rPr lang="ko-KR" altLang="en-US" sz="1600" dirty="0" smtClean="0"/>
              <a:t>문을 사용하여 직접적으로 예외를 발생시킨다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실행 절</a:t>
            </a:r>
            <a:r>
              <a:rPr lang="en-US" altLang="ko-KR" sz="1600" dirty="0" smtClean="0"/>
              <a:t>) </a:t>
            </a:r>
          </a:p>
          <a:p>
            <a:pPr>
              <a:buNone/>
            </a:pPr>
            <a:endParaRPr lang="en-US" altLang="ko-KR" sz="800" dirty="0" smtClean="0"/>
          </a:p>
          <a:p>
            <a:pPr>
              <a:buNone/>
            </a:pPr>
            <a:r>
              <a:rPr lang="en-US" altLang="ko-KR" sz="1600" dirty="0" smtClean="0"/>
              <a:t>- STEP 3 : </a:t>
            </a:r>
            <a:r>
              <a:rPr lang="ko-KR" altLang="en-US" sz="1600" dirty="0" smtClean="0"/>
              <a:t>예외가 발생할 경우 해당 예외를 참조한다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예외 절</a:t>
            </a:r>
            <a:r>
              <a:rPr lang="en-US" altLang="ko-KR" sz="1600" dirty="0" smtClean="0"/>
              <a:t>)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사용자 정의 예외</a:t>
            </a:r>
            <a:r>
              <a:rPr lang="en-US" altLang="ko-KR" sz="2800" dirty="0" smtClean="0"/>
              <a:t>(</a:t>
            </a:r>
            <a:r>
              <a:rPr lang="en-US" sz="2800" dirty="0" smtClean="0"/>
              <a:t>User-Defined Exceptions)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1472" y="2071678"/>
            <a:ext cx="2357454" cy="200026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9624" y="2366954"/>
            <a:ext cx="1490674" cy="1204922"/>
          </a:xfrm>
          <a:prstGeom prst="rect">
            <a:avLst/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0100" y="2357430"/>
            <a:ext cx="150019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dirty="0" smtClean="0"/>
          </a:p>
          <a:p>
            <a:pPr algn="ctr"/>
            <a:r>
              <a:rPr lang="en-US" altLang="ko-KR" dirty="0" smtClean="0"/>
              <a:t>step1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dirty="0" smtClean="0"/>
              <a:t>Declare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선언함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3714752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Declarative Section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357554" y="2071678"/>
            <a:ext cx="2357454" cy="200026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95706" y="2366954"/>
            <a:ext cx="1490674" cy="1204922"/>
          </a:xfrm>
          <a:prstGeom prst="rect">
            <a:avLst/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86182" y="2357430"/>
            <a:ext cx="150019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dirty="0" smtClean="0"/>
          </a:p>
          <a:p>
            <a:pPr algn="ctr"/>
            <a:r>
              <a:rPr lang="en-US" altLang="ko-KR" dirty="0" smtClean="0"/>
              <a:t>step2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dirty="0" smtClean="0"/>
              <a:t>Raise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올리다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3714752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Executable Section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143636" y="2071678"/>
            <a:ext cx="2357454" cy="200026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81788" y="2366954"/>
            <a:ext cx="1490674" cy="1204922"/>
          </a:xfrm>
          <a:prstGeom prst="rect">
            <a:avLst/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72264" y="2357430"/>
            <a:ext cx="150019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dirty="0" smtClean="0"/>
          </a:p>
          <a:p>
            <a:pPr algn="ctr"/>
            <a:r>
              <a:rPr lang="en-US" altLang="ko-KR" dirty="0" smtClean="0"/>
              <a:t>step3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dirty="0" smtClean="0"/>
              <a:t>Reference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참조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43636" y="3714752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Exception Handling Section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>
            <a:stCxn id="6" idx="3"/>
            <a:endCxn id="10" idx="1"/>
          </p:cNvCxnSpPr>
          <p:nvPr/>
        </p:nvCxnSpPr>
        <p:spPr>
          <a:xfrm>
            <a:off x="2500298" y="2976831"/>
            <a:ext cx="1285884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3"/>
            <a:endCxn id="14" idx="1"/>
          </p:cNvCxnSpPr>
          <p:nvPr/>
        </p:nvCxnSpPr>
        <p:spPr>
          <a:xfrm>
            <a:off x="5286380" y="2976831"/>
            <a:ext cx="1285884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User_Exception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/>
              <a:t>User_Exception</a:t>
            </a:r>
            <a:r>
              <a:rPr lang="en-US" altLang="ko-KR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/>
              <a:t>    (</a:t>
            </a:r>
            <a:r>
              <a:rPr lang="en-US" altLang="ko-KR" sz="1600" dirty="0" err="1" smtClean="0"/>
              <a:t>v_deptno</a:t>
            </a:r>
            <a:r>
              <a:rPr lang="en-US" altLang="ko-KR" sz="1600" dirty="0" smtClean="0"/>
              <a:t> IN </a:t>
            </a:r>
            <a:r>
              <a:rPr lang="en-US" altLang="ko-KR" sz="1600" dirty="0" err="1" smtClean="0"/>
              <a:t>employees.department_id%type</a:t>
            </a:r>
            <a:r>
              <a:rPr lang="en-US" altLang="ko-KR" sz="1600" dirty="0" smtClean="0"/>
              <a:t> ) </a:t>
            </a:r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예외의 이름을 선언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user_define_error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EXCEPTION</a:t>
            </a:r>
            <a:r>
              <a:rPr lang="en-US" altLang="ko-KR" sz="1600" dirty="0" smtClean="0"/>
              <a:t>;     -- STEP 1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 NUMBER;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DBMS_OUTPUT.ENABLE; 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사용자 정의 예외 예제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SELECT COUNT(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) </a:t>
            </a:r>
          </a:p>
          <a:p>
            <a:pPr>
              <a:buNone/>
            </a:pPr>
            <a:r>
              <a:rPr lang="en-US" altLang="ko-KR" sz="1600" dirty="0" smtClean="0"/>
              <a:t>    INTO </a:t>
            </a:r>
            <a:r>
              <a:rPr lang="en-US" altLang="ko-KR" sz="1600" dirty="0" err="1" smtClean="0"/>
              <a:t>cnt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FROM employees</a:t>
            </a:r>
          </a:p>
          <a:p>
            <a:pPr>
              <a:buNone/>
            </a:pPr>
            <a:r>
              <a:rPr lang="en-US" altLang="ko-KR" sz="1600" dirty="0" smtClean="0"/>
              <a:t>  WHERE 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v_deptno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IF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 &lt; 5 THEN</a:t>
            </a:r>
          </a:p>
          <a:p>
            <a:pPr>
              <a:buNone/>
            </a:pPr>
            <a:r>
              <a:rPr lang="en-US" altLang="ko-KR" sz="1600" dirty="0" smtClean="0"/>
              <a:t>    -- RAISE</a:t>
            </a:r>
            <a:r>
              <a:rPr lang="ko-KR" altLang="en-US" sz="1600" dirty="0" smtClean="0"/>
              <a:t>문을 사용하여 직접적으로 예외를 발생시킨다</a:t>
            </a:r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>
                <a:solidFill>
                  <a:srgbClr val="FF0000"/>
                </a:solidFill>
              </a:rPr>
              <a:t>RAISE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user_define_error</a:t>
            </a:r>
            <a:r>
              <a:rPr lang="en-US" altLang="ko-KR" sz="1600" dirty="0" smtClean="0"/>
              <a:t>;         -- STEP 2</a:t>
            </a:r>
          </a:p>
          <a:p>
            <a:pPr>
              <a:buNone/>
            </a:pPr>
            <a:r>
              <a:rPr lang="en-US" altLang="ko-KR" sz="1600" dirty="0" smtClean="0"/>
              <a:t>  END IF;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EXCEPTION</a:t>
            </a:r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예외가 발생할 경우 해당 예외를 참조한다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WHEN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user_define_error</a:t>
            </a:r>
            <a:r>
              <a:rPr lang="en-US" altLang="ko-KR" sz="1600" dirty="0" smtClean="0"/>
              <a:t> THEN      -- STEP 3</a:t>
            </a:r>
          </a:p>
          <a:p>
            <a:pPr>
              <a:buNone/>
            </a:pPr>
            <a:r>
              <a:rPr lang="en-US" altLang="ko-KR" sz="1600" dirty="0" smtClean="0"/>
              <a:t>    RAISE_APPLICATION_ERROR(-20001, '</a:t>
            </a:r>
            <a:r>
              <a:rPr lang="ko-KR" altLang="en-US" sz="1600" dirty="0" smtClean="0"/>
              <a:t>부서에 사원이 몇 명 안되네요</a:t>
            </a:r>
            <a:r>
              <a:rPr lang="en-US" altLang="ko-KR" sz="1600" dirty="0" smtClean="0"/>
              <a:t>..');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END; 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사용자 정의 예외 예제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-- DBMS_OUTPUT.PUT_LINE</a:t>
            </a:r>
            <a:r>
              <a:rPr lang="ko-KR" altLang="en-US" sz="1600" dirty="0" smtClean="0"/>
              <a:t>을 출력하기 위해 사용 </a:t>
            </a:r>
          </a:p>
          <a:p>
            <a:pPr>
              <a:buNone/>
            </a:pPr>
            <a:r>
              <a:rPr lang="en-US" altLang="ko-KR" sz="1600" dirty="0" smtClean="0"/>
              <a:t>SET SERVEROUTPUT ON;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-- 10</a:t>
            </a:r>
            <a:r>
              <a:rPr lang="ko-KR" altLang="en-US" sz="1600" dirty="0" smtClean="0"/>
              <a:t>부서의 사원이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보다 적기 때문에 사용자 정의 예외가 발생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user_exception</a:t>
            </a:r>
            <a:r>
              <a:rPr lang="en-US" altLang="ko-KR" sz="1600" dirty="0" smtClean="0"/>
              <a:t>(10);</a:t>
            </a:r>
          </a:p>
          <a:p>
            <a:pPr>
              <a:buNone/>
            </a:pPr>
            <a:r>
              <a:rPr lang="en-US" altLang="ko-KR" sz="1600" dirty="0" smtClean="0"/>
              <a:t>/*</a:t>
            </a:r>
          </a:p>
          <a:p>
            <a:pPr>
              <a:buNone/>
            </a:pPr>
            <a:r>
              <a:rPr lang="en-US" altLang="ko-KR" sz="1600" dirty="0" smtClean="0"/>
              <a:t>BEGIN </a:t>
            </a:r>
            <a:r>
              <a:rPr lang="en-US" altLang="ko-KR" sz="1600" dirty="0" err="1" smtClean="0"/>
              <a:t>user_exception</a:t>
            </a:r>
            <a:r>
              <a:rPr lang="en-US" altLang="ko-KR" sz="1600" dirty="0" smtClean="0"/>
              <a:t>(10); END;</a:t>
            </a:r>
          </a:p>
          <a:p>
            <a:pPr>
              <a:buNone/>
            </a:pPr>
            <a:r>
              <a:rPr lang="en-US" altLang="ko-KR" sz="1600" dirty="0" smtClean="0"/>
              <a:t> *</a:t>
            </a:r>
          </a:p>
          <a:p>
            <a:pPr>
              <a:buNone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행에 오류</a:t>
            </a:r>
            <a:r>
              <a:rPr lang="en-US" altLang="ko-KR" sz="1600" dirty="0" smtClean="0"/>
              <a:t>:</a:t>
            </a:r>
          </a:p>
          <a:p>
            <a:pPr>
              <a:buNone/>
            </a:pPr>
            <a:r>
              <a:rPr lang="en-US" altLang="ko-KR" sz="1600" dirty="0" smtClean="0"/>
              <a:t>ORA-20001: </a:t>
            </a:r>
            <a:r>
              <a:rPr lang="ko-KR" altLang="en-US" sz="1600" dirty="0" smtClean="0"/>
              <a:t>부서에 사원이 </a:t>
            </a:r>
            <a:r>
              <a:rPr lang="ko-KR" altLang="en-US" sz="1600" dirty="0" err="1" smtClean="0"/>
              <a:t>몇명</a:t>
            </a:r>
            <a:r>
              <a:rPr lang="ko-KR" altLang="en-US" sz="1600" dirty="0" smtClean="0"/>
              <a:t> 안되네요</a:t>
            </a:r>
            <a:r>
              <a:rPr lang="en-US" altLang="ko-KR" sz="1600" dirty="0" smtClean="0"/>
              <a:t>..</a:t>
            </a:r>
          </a:p>
          <a:p>
            <a:pPr>
              <a:buNone/>
            </a:pPr>
            <a:r>
              <a:rPr lang="en-US" altLang="ko-KR" sz="1600" dirty="0" smtClean="0"/>
              <a:t>ORA-06512: at "HR.USER_EXCEPTION", line 24</a:t>
            </a:r>
          </a:p>
          <a:p>
            <a:pPr>
              <a:buNone/>
            </a:pPr>
            <a:r>
              <a:rPr lang="en-US" altLang="ko-KR" sz="1600" dirty="0" smtClean="0"/>
              <a:t>ORA-06512: at line 1</a:t>
            </a:r>
          </a:p>
          <a:p>
            <a:pPr>
              <a:buNone/>
            </a:pPr>
            <a:r>
              <a:rPr lang="en-US" altLang="ko-KR" sz="1600" dirty="0" smtClean="0"/>
              <a:t>*/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사용자 정의 예외 예제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-- 60</a:t>
            </a:r>
            <a:r>
              <a:rPr lang="ko-KR" altLang="en-US" sz="1600" dirty="0" smtClean="0"/>
              <a:t>부서로 실행을 하면 에러가 발생하지 않는 것 을 알 수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user_exception</a:t>
            </a:r>
            <a:r>
              <a:rPr lang="en-US" altLang="ko-KR" sz="1600" dirty="0" smtClean="0"/>
              <a:t>(60);</a:t>
            </a:r>
          </a:p>
          <a:p>
            <a:pPr>
              <a:buNone/>
            </a:pPr>
            <a:r>
              <a:rPr lang="en-US" altLang="ko-KR" sz="1600" dirty="0" smtClean="0"/>
              <a:t>-- PL/SQL </a:t>
            </a:r>
            <a:r>
              <a:rPr lang="ko-KR" altLang="en-US" sz="1600" dirty="0" smtClean="0"/>
              <a:t>프로시저가 성공적으로 완료되었습니다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사용자 정의 예외 예제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SQLCODE, SQLERRM </a:t>
            </a:r>
            <a:r>
              <a:rPr lang="ko-KR" altLang="en-US" sz="1600" dirty="0" smtClean="0"/>
              <a:t>구문을 사용해서 </a:t>
            </a:r>
            <a:r>
              <a:rPr lang="en-US" altLang="ko-KR" sz="1600" dirty="0" smtClean="0"/>
              <a:t>WHEN OTHERS</a:t>
            </a:r>
            <a:r>
              <a:rPr lang="ko-KR" altLang="en-US" sz="1600" dirty="0" smtClean="0"/>
              <a:t>문으로 트랩</a:t>
            </a:r>
            <a:r>
              <a:rPr lang="en-US" altLang="ko-KR" sz="1600" dirty="0" smtClean="0"/>
              <a:t>(Trap)</a:t>
            </a:r>
            <a:r>
              <a:rPr lang="ko-KR" altLang="en-US" sz="1600" dirty="0" smtClean="0"/>
              <a:t>되는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오류들의 실제 오류 코드와 설명을 볼 수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SQLCODE : </a:t>
            </a:r>
            <a:r>
              <a:rPr lang="ko-KR" altLang="en-US" sz="1600" dirty="0" smtClean="0"/>
              <a:t>실행된 프로그램이 성공적으로 종료하였을 때는 오류번호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을 포함하며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그렇지 못할 경우에는 해당 오류코드 번호를 포함한다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SQLERRM : SQLCODE</a:t>
            </a:r>
            <a:r>
              <a:rPr lang="ko-KR" altLang="en-US" sz="1600" dirty="0" smtClean="0"/>
              <a:t>에 포함된 오라클 오류 번호에 해당하는 메시지를 가진다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SQLCODE, SQLERRM </a:t>
            </a:r>
            <a:endParaRPr 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52496" y="3214686"/>
          <a:ext cx="7119966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3620"/>
                <a:gridCol w="47863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SQLCODE Value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설 명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/>
                        <a:t>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오류 없이 성공적으로 종료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사용자 정의 예외 번호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/>
                        <a:t>+100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NO_DATA_FOUND </a:t>
                      </a:r>
                      <a:r>
                        <a:rPr lang="ko-KR" altLang="en-US" sz="1600"/>
                        <a:t>예외 번호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음수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위에 것을 제외한 </a:t>
                      </a:r>
                      <a:r>
                        <a:rPr lang="ko-KR" altLang="en-US" sz="1600" dirty="0" err="1"/>
                        <a:t>오라클</a:t>
                      </a:r>
                      <a:r>
                        <a:rPr lang="ko-KR" altLang="en-US" sz="1600" dirty="0"/>
                        <a:t> 서버 에러 번호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예외</a:t>
            </a:r>
            <a:r>
              <a:rPr lang="en-US" altLang="ko-KR" sz="1600" b="1" dirty="0" smtClean="0"/>
              <a:t>(Exception)</a:t>
            </a:r>
            <a:r>
              <a:rPr lang="ko-KR" altLang="en-US" sz="1600" b="1" dirty="0" smtClean="0"/>
              <a:t>란</a:t>
            </a:r>
            <a:r>
              <a:rPr lang="en-US" altLang="ko-KR" sz="1600" b="1" dirty="0" smtClean="0"/>
              <a:t>? </a:t>
            </a:r>
          </a:p>
          <a:p>
            <a:pPr>
              <a:buNone/>
            </a:pPr>
            <a:r>
              <a:rPr lang="ko-KR" altLang="en-US" sz="1600" dirty="0" smtClean="0"/>
              <a:t>  </a:t>
            </a: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PL/SQL</a:t>
            </a:r>
            <a:r>
              <a:rPr lang="ko-KR" altLang="en-US" sz="1600" dirty="0" smtClean="0"/>
              <a:t>의 오류를 예외라고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  </a:t>
            </a:r>
            <a:r>
              <a:rPr lang="ko-KR" altLang="en-US" sz="1600" dirty="0" smtClean="0"/>
              <a:t>오류는 </a:t>
            </a:r>
            <a:r>
              <a:rPr lang="en-US" altLang="ko-KR" sz="1600" dirty="0" smtClean="0"/>
              <a:t>PL/SQL</a:t>
            </a:r>
            <a:r>
              <a:rPr lang="ko-KR" altLang="en-US" sz="1600" dirty="0" smtClean="0"/>
              <a:t>을 컴파일 할때 문법적인 오류로 발생하는 컴파일 타임 오류와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프로그램을 실행 할 때 발생하는 실행타임 오류로 구분 할 수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b="1" dirty="0" smtClean="0"/>
              <a:t>PL/SQL</a:t>
            </a:r>
            <a:r>
              <a:rPr lang="ko-KR" altLang="en-US" sz="1600" b="1" dirty="0" smtClean="0"/>
              <a:t>오류의 종류 </a:t>
            </a: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/>
              <a:t>예외</a:t>
            </a:r>
            <a:r>
              <a:rPr lang="en-US" altLang="ko-KR" sz="4400" dirty="0" smtClean="0"/>
              <a:t>(</a:t>
            </a:r>
            <a:r>
              <a:rPr lang="en-US" sz="4400" dirty="0" smtClean="0"/>
              <a:t>Exception)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3220100"/>
          <a:ext cx="8072494" cy="2352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19393"/>
                <a:gridCol w="2619393"/>
                <a:gridCol w="28337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예 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설 명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처 리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미리 정의된 </a:t>
                      </a:r>
                      <a:r>
                        <a:rPr lang="ko-KR" altLang="en-US" sz="1400" dirty="0" err="1"/>
                        <a:t>오라클</a:t>
                      </a:r>
                      <a:r>
                        <a:rPr lang="ko-KR" altLang="en-US" sz="1400" dirty="0"/>
                        <a:t> 서버 오류 </a:t>
                      </a:r>
                      <a:r>
                        <a:rPr lang="en-US" altLang="ko-KR" sz="1400" dirty="0"/>
                        <a:t>(Predefined Oracle Server)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PL/SQL</a:t>
                      </a:r>
                      <a:r>
                        <a:rPr lang="ko-KR" altLang="en-US" sz="1400" dirty="0"/>
                        <a:t>에서 자주 발생하는 </a:t>
                      </a:r>
                      <a:endParaRPr lang="en-US" altLang="ko-KR" sz="1400" dirty="0" smtClean="0"/>
                    </a:p>
                    <a:p>
                      <a:r>
                        <a:rPr lang="ko-KR" altLang="en-US" sz="1400" dirty="0" smtClean="0"/>
                        <a:t>약</a:t>
                      </a:r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개의 오류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선언할 필요도 없고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발생시에 예외 절로 자동 트랩</a:t>
                      </a:r>
                      <a:r>
                        <a:rPr lang="en-US" altLang="ko-KR" sz="1400"/>
                        <a:t>(Trap) </a:t>
                      </a:r>
                      <a:r>
                        <a:rPr lang="ko-KR" altLang="en-US" sz="1400"/>
                        <a:t>된다</a:t>
                      </a:r>
                      <a:r>
                        <a:rPr lang="en-US" altLang="ko-KR" sz="1400"/>
                        <a:t>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미리 정의되지 않은 </a:t>
                      </a:r>
                      <a:r>
                        <a:rPr lang="ko-KR" altLang="en-US" sz="1400" dirty="0" err="1"/>
                        <a:t>오라클</a:t>
                      </a:r>
                      <a:r>
                        <a:rPr lang="ko-KR" altLang="en-US" sz="1400" dirty="0"/>
                        <a:t> 서버 오류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sz="1400" dirty="0"/>
                        <a:t>Non-Predefined Oracle Server)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미리 정의된 오라클 서버 오류를 제외한 모든 오류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/>
                        <a:t>선언부에서</a:t>
                      </a:r>
                      <a:r>
                        <a:rPr lang="ko-KR" altLang="en-US" sz="1400" dirty="0"/>
                        <a:t> 선언해야 하고 발생시 자동 </a:t>
                      </a:r>
                      <a:r>
                        <a:rPr lang="ko-KR" altLang="en-US" sz="1400" dirty="0" err="1"/>
                        <a:t>트랩된다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사용자 정의 오류 </a:t>
                      </a:r>
                      <a:endParaRPr lang="en-US" altLang="ko-KR" sz="1400" dirty="0" smtClean="0"/>
                    </a:p>
                    <a:p>
                      <a:pPr algn="ctr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/>
                        <a:t>User-Defined)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개발자가 정한 조건에 만족하지 않을경우 발생하는 오류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선언 부에서 </a:t>
                      </a:r>
                      <a:r>
                        <a:rPr lang="ko-KR" altLang="en-US" sz="1400" dirty="0"/>
                        <a:t>선언하고 </a:t>
                      </a:r>
                      <a:r>
                        <a:rPr lang="ko-KR" altLang="en-US" sz="1400" dirty="0" smtClean="0"/>
                        <a:t>실행 부에서 </a:t>
                      </a:r>
                      <a:r>
                        <a:rPr lang="en-US" altLang="ko-KR" sz="1400" dirty="0"/>
                        <a:t>RAISE</a:t>
                      </a:r>
                      <a:r>
                        <a:rPr lang="ko-KR" altLang="en-US" sz="1400" dirty="0"/>
                        <a:t>문을 사용하여 발생시켜야 한다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Errcode_Exception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/>
              <a:t>Errcode_Exception</a:t>
            </a:r>
            <a:r>
              <a:rPr lang="en-US" altLang="ko-KR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/>
              <a:t>    (</a:t>
            </a:r>
            <a:r>
              <a:rPr lang="en-US" altLang="ko-KR" sz="1600" dirty="0" err="1" smtClean="0"/>
              <a:t>v_deptno</a:t>
            </a:r>
            <a:r>
              <a:rPr lang="en-US" altLang="ko-KR" sz="1600" dirty="0" smtClean="0"/>
              <a:t> IN </a:t>
            </a:r>
            <a:r>
              <a:rPr lang="en-US" altLang="ko-KR" sz="1600" dirty="0" err="1" smtClean="0"/>
              <a:t>employees.department_id%type</a:t>
            </a:r>
            <a:r>
              <a:rPr lang="en-US" altLang="ko-KR" sz="1600" dirty="0" smtClean="0"/>
              <a:t> ) </a:t>
            </a:r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v_emp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employees%ROWTYPE</a:t>
            </a:r>
            <a:r>
              <a:rPr lang="en-US" altLang="ko-KR" sz="1600" dirty="0" smtClean="0"/>
              <a:t> ; 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  </a:t>
            </a:r>
          </a:p>
          <a:p>
            <a:pPr>
              <a:buNone/>
            </a:pPr>
            <a:r>
              <a:rPr lang="en-US" altLang="ko-KR" sz="1600" dirty="0" smtClean="0"/>
              <a:t>  DBMS_OUTPUT.ENABLE;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SQLCODE, SQLERRM </a:t>
            </a:r>
            <a:r>
              <a:rPr lang="ko-KR" altLang="en-US" sz="2800" dirty="0" smtClean="0"/>
              <a:t>예제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ERROR</a:t>
            </a:r>
            <a:r>
              <a:rPr lang="ko-KR" altLang="en-US" sz="1600" dirty="0" smtClean="0"/>
              <a:t>발생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문을 돌려야 됨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SELECT * </a:t>
            </a:r>
          </a:p>
          <a:p>
            <a:pPr>
              <a:buNone/>
            </a:pPr>
            <a:r>
              <a:rPr lang="en-US" altLang="ko-KR" sz="1600" dirty="0" smtClean="0"/>
              <a:t>    INTO </a:t>
            </a:r>
            <a:r>
              <a:rPr lang="en-US" altLang="ko-KR" sz="1600" dirty="0" err="1" smtClean="0"/>
              <a:t>v_emp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FROM employees</a:t>
            </a:r>
          </a:p>
          <a:p>
            <a:pPr>
              <a:buNone/>
            </a:pPr>
            <a:r>
              <a:rPr lang="en-US" altLang="ko-KR" sz="1600" dirty="0" smtClean="0"/>
              <a:t>  WHERE 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v_deptno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      </a:t>
            </a:r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err="1" smtClean="0"/>
              <a:t>사번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v_emp.employee_id</a:t>
            </a:r>
            <a:r>
              <a:rPr lang="en-US" altLang="ko-KR" sz="1600" dirty="0" smtClean="0"/>
              <a:t>);    </a:t>
            </a:r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v_emp.first_name</a:t>
            </a:r>
            <a:r>
              <a:rPr lang="en-US" altLang="ko-KR" sz="1600" dirty="0" smtClean="0"/>
              <a:t>);    </a:t>
            </a:r>
          </a:p>
          <a:p>
            <a:pPr>
              <a:buNone/>
            </a:pPr>
            <a:r>
              <a:rPr lang="en-US" altLang="ko-KR" sz="1600" dirty="0" smtClean="0"/>
              <a:t>          </a:t>
            </a:r>
          </a:p>
          <a:p>
            <a:pPr>
              <a:buNone/>
            </a:pPr>
            <a:r>
              <a:rPr lang="en-US" altLang="ko-KR" sz="1600" dirty="0" smtClean="0"/>
              <a:t>  EXCEPTION</a:t>
            </a:r>
          </a:p>
          <a:p>
            <a:pPr>
              <a:buNone/>
            </a:pPr>
            <a:r>
              <a:rPr lang="en-US" altLang="ko-KR" sz="1600" dirty="0" smtClean="0"/>
              <a:t>  WHEN OTHERS THEN</a:t>
            </a:r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에러 코드 </a:t>
            </a:r>
            <a:r>
              <a:rPr lang="en-US" altLang="ko-KR" sz="1600" dirty="0" smtClean="0"/>
              <a:t>: ' || TO_CHAR(</a:t>
            </a:r>
            <a:r>
              <a:rPr lang="en-US" altLang="ko-KR" sz="1600" dirty="0" smtClean="0">
                <a:solidFill>
                  <a:srgbClr val="FF0000"/>
                </a:solidFill>
              </a:rPr>
              <a:t>SQLCODE</a:t>
            </a:r>
            <a:r>
              <a:rPr lang="en-US" altLang="ko-KR" sz="1600" dirty="0" smtClean="0"/>
              <a:t>));</a:t>
            </a:r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에러 메시지 </a:t>
            </a:r>
            <a:r>
              <a:rPr lang="en-US" altLang="ko-KR" sz="1600" dirty="0" smtClean="0"/>
              <a:t>: ' || </a:t>
            </a:r>
            <a:r>
              <a:rPr lang="en-US" altLang="ko-KR" sz="1600" dirty="0" smtClean="0">
                <a:solidFill>
                  <a:srgbClr val="FF0000"/>
                </a:solidFill>
              </a:rPr>
              <a:t>SQLERRM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END;  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SQLCODE, SQLERRM </a:t>
            </a:r>
            <a:r>
              <a:rPr lang="ko-KR" altLang="en-US" sz="2800" dirty="0" smtClean="0"/>
              <a:t>예제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DBMS_OUTPUT.PUT_LINE</a:t>
            </a:r>
            <a:r>
              <a:rPr lang="ko-KR" altLang="en-US" sz="1600" dirty="0" smtClean="0"/>
              <a:t>을 출력하기 위해 사용</a:t>
            </a:r>
          </a:p>
          <a:p>
            <a:pPr>
              <a:buNone/>
            </a:pPr>
            <a:r>
              <a:rPr lang="en-US" altLang="ko-KR" sz="1600" dirty="0" smtClean="0"/>
              <a:t>SET SERVEROUTPUT ON;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실행예제</a:t>
            </a:r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Errcode_Exception</a:t>
            </a:r>
            <a:r>
              <a:rPr lang="en-US" altLang="ko-KR" sz="1600" dirty="0" smtClean="0"/>
              <a:t>(30);</a:t>
            </a:r>
          </a:p>
          <a:p>
            <a:pPr>
              <a:buNone/>
            </a:pPr>
            <a:r>
              <a:rPr lang="en-US" altLang="ko-KR" sz="1600" dirty="0" smtClean="0"/>
              <a:t>--</a:t>
            </a:r>
            <a:r>
              <a:rPr lang="ko-KR" altLang="en-US" sz="1600" dirty="0" smtClean="0"/>
              <a:t>에러 코드 </a:t>
            </a:r>
            <a:r>
              <a:rPr lang="en-US" altLang="ko-KR" sz="1600" dirty="0" smtClean="0"/>
              <a:t>: -1422</a:t>
            </a:r>
          </a:p>
          <a:p>
            <a:pPr>
              <a:buNone/>
            </a:pPr>
            <a:r>
              <a:rPr lang="en-US" altLang="ko-KR" sz="1600" dirty="0" smtClean="0"/>
              <a:t>--</a:t>
            </a:r>
            <a:r>
              <a:rPr lang="ko-KR" altLang="en-US" sz="1600" dirty="0" smtClean="0"/>
              <a:t>에러 메시지 </a:t>
            </a:r>
            <a:r>
              <a:rPr lang="en-US" altLang="ko-KR" sz="1600" dirty="0" smtClean="0"/>
              <a:t>: ORA-01422: </a:t>
            </a:r>
            <a:r>
              <a:rPr lang="ko-KR" altLang="en-US" sz="1600" dirty="0" smtClean="0"/>
              <a:t>실제 인출은 요구된 것보다 많은 수의 행을 추출합니다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SQLCODE, SQLERRM </a:t>
            </a:r>
            <a:r>
              <a:rPr lang="ko-KR" altLang="en-US" sz="2800" dirty="0" smtClean="0"/>
              <a:t>예제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예외처리 문법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EXCEPTION</a:t>
            </a:r>
          </a:p>
          <a:p>
            <a:pPr>
              <a:buNone/>
            </a:pPr>
            <a:r>
              <a:rPr lang="en-US" altLang="ko-KR" sz="1600" b="1" dirty="0" smtClean="0"/>
              <a:t>WHEN  </a:t>
            </a:r>
            <a:r>
              <a:rPr lang="ko-KR" altLang="en-US" sz="1600" b="1" dirty="0" smtClean="0"/>
              <a:t>예외</a:t>
            </a:r>
            <a:r>
              <a:rPr lang="en-US" altLang="ko-KR" sz="1600" b="1" dirty="0" smtClean="0"/>
              <a:t>1[OR </a:t>
            </a:r>
            <a:r>
              <a:rPr lang="ko-KR" altLang="en-US" sz="1600" b="1" dirty="0" smtClean="0"/>
              <a:t>예외</a:t>
            </a:r>
            <a:r>
              <a:rPr lang="en-US" altLang="ko-KR" sz="1600" b="1" dirty="0" smtClean="0"/>
              <a:t>2] THEN</a:t>
            </a:r>
          </a:p>
          <a:p>
            <a:pPr>
              <a:buNone/>
            </a:pPr>
            <a:r>
              <a:rPr lang="en-US" altLang="ko-KR" sz="1600" b="1" dirty="0" smtClean="0"/>
              <a:t>	statements 1</a:t>
            </a:r>
          </a:p>
          <a:p>
            <a:pPr>
              <a:buNone/>
            </a:pPr>
            <a:r>
              <a:rPr lang="en-US" altLang="ko-KR" sz="1600" b="1" dirty="0" smtClean="0"/>
              <a:t>	statements 2 ...</a:t>
            </a:r>
          </a:p>
          <a:p>
            <a:pPr>
              <a:buNone/>
            </a:pPr>
            <a:r>
              <a:rPr lang="en-US" altLang="ko-KR" sz="1600" b="1" dirty="0" smtClean="0"/>
              <a:t>[WHEN  </a:t>
            </a:r>
            <a:r>
              <a:rPr lang="ko-KR" altLang="en-US" sz="1600" b="1" dirty="0" smtClean="0"/>
              <a:t>예외</a:t>
            </a:r>
            <a:r>
              <a:rPr lang="en-US" altLang="ko-KR" sz="1600" b="1" dirty="0" smtClean="0"/>
              <a:t>3[OR </a:t>
            </a:r>
            <a:r>
              <a:rPr lang="ko-KR" altLang="en-US" sz="1600" b="1" dirty="0" smtClean="0"/>
              <a:t>예외</a:t>
            </a:r>
            <a:r>
              <a:rPr lang="en-US" altLang="ko-KR" sz="1600" b="1" dirty="0" smtClean="0"/>
              <a:t>4] THEN</a:t>
            </a:r>
          </a:p>
          <a:p>
            <a:pPr>
              <a:buNone/>
            </a:pPr>
            <a:r>
              <a:rPr lang="en-US" altLang="ko-KR" sz="1600" b="1" dirty="0" smtClean="0"/>
              <a:t>	statements 1...   ]</a:t>
            </a:r>
          </a:p>
          <a:p>
            <a:pPr>
              <a:buNone/>
            </a:pPr>
            <a:r>
              <a:rPr lang="en-US" altLang="ko-KR" sz="1600" b="1" dirty="0" smtClean="0"/>
              <a:t>[WHEN  OTHERS THEN</a:t>
            </a:r>
          </a:p>
          <a:p>
            <a:pPr>
              <a:buNone/>
            </a:pPr>
            <a:r>
              <a:rPr lang="en-US" altLang="ko-KR" sz="1600" b="1" dirty="0" smtClean="0"/>
              <a:t>	statements 1...   ]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예외 처리 절은 </a:t>
            </a:r>
            <a:r>
              <a:rPr lang="en-US" altLang="ko-KR" sz="1600" dirty="0" smtClean="0"/>
              <a:t>EXCEPTION</a:t>
            </a:r>
            <a:r>
              <a:rPr lang="ko-KR" altLang="en-US" sz="1600" dirty="0" smtClean="0"/>
              <a:t>부터 시작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예외가 발생하면 여러 개의 예외 처리 부 중에 하나의 예외 처리 부에 트랩</a:t>
            </a:r>
            <a:r>
              <a:rPr lang="en-US" altLang="ko-KR" sz="1600" dirty="0" smtClean="0"/>
              <a:t>(Trap) </a:t>
            </a:r>
            <a:r>
              <a:rPr lang="ko-KR" altLang="en-US" sz="1600" dirty="0" smtClean="0"/>
              <a:t>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WHEN OTHERS</a:t>
            </a:r>
            <a:r>
              <a:rPr lang="ko-KR" altLang="en-US" sz="1600" dirty="0" smtClean="0"/>
              <a:t>절은 맨 마지막 온다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/>
              <a:t>예외</a:t>
            </a:r>
            <a:r>
              <a:rPr lang="en-US" altLang="ko-KR" sz="4400" dirty="0" smtClean="0"/>
              <a:t>(</a:t>
            </a:r>
            <a:r>
              <a:rPr lang="en-US" sz="4400" dirty="0" smtClean="0"/>
              <a:t>Exception)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PL/SQL</a:t>
            </a:r>
            <a:r>
              <a:rPr lang="ko-KR" altLang="en-US" sz="1600" dirty="0" smtClean="0"/>
              <a:t>은 자주 일어나는 몇가지 예외를 미리 정의해 놓았으며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이러한 예외는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개발자가 따로 선언할 필요가 없다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b="1" dirty="0" smtClean="0"/>
              <a:t>미리 정의된 예외의 종류 </a:t>
            </a:r>
          </a:p>
          <a:p>
            <a:pPr>
              <a:buNone/>
            </a:pPr>
            <a:r>
              <a:rPr lang="ko-KR" altLang="en-US" sz="1600" dirty="0" smtClean="0"/>
              <a:t>  </a:t>
            </a:r>
            <a:r>
              <a:rPr lang="en-US" altLang="ko-KR" sz="1600" dirty="0" smtClean="0"/>
              <a:t>- NO_DATA_FOUND : SELECT</a:t>
            </a:r>
            <a:r>
              <a:rPr lang="ko-KR" altLang="en-US" sz="1600" dirty="0" smtClean="0"/>
              <a:t>문이 아무런 데이터 행을 반환하지 못할 때 </a:t>
            </a:r>
          </a:p>
          <a:p>
            <a:pPr>
              <a:buNone/>
            </a:pPr>
            <a:r>
              <a:rPr lang="ko-KR" altLang="en-US" sz="1600" dirty="0" smtClean="0"/>
              <a:t>  </a:t>
            </a:r>
            <a:r>
              <a:rPr lang="en-US" altLang="ko-KR" sz="1600" dirty="0" smtClean="0"/>
              <a:t>- DUP_VAL_ON_INDEX : UNIQUE </a:t>
            </a:r>
            <a:r>
              <a:rPr lang="ko-KR" altLang="en-US" sz="1600" dirty="0" smtClean="0"/>
              <a:t>제약을 갖는 </a:t>
            </a:r>
            <a:r>
              <a:rPr lang="ko-KR" altLang="en-US" sz="1600" dirty="0" err="1" smtClean="0"/>
              <a:t>컬럼에</a:t>
            </a:r>
            <a:r>
              <a:rPr lang="ko-KR" altLang="en-US" sz="1600" dirty="0" smtClean="0"/>
              <a:t> 중복되는 데이터가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   INSERT </a:t>
            </a:r>
            <a:r>
              <a:rPr lang="ko-KR" altLang="en-US" sz="1600" dirty="0" smtClean="0"/>
              <a:t>될 때 </a:t>
            </a:r>
          </a:p>
          <a:p>
            <a:pPr>
              <a:buNone/>
            </a:pPr>
            <a:r>
              <a:rPr lang="ko-KR" altLang="en-US" sz="1600" dirty="0" smtClean="0"/>
              <a:t>  </a:t>
            </a:r>
            <a:r>
              <a:rPr lang="en-US" altLang="ko-KR" sz="1600" dirty="0" smtClean="0"/>
              <a:t>- ZERO_DIVIDE : 0</a:t>
            </a:r>
            <a:r>
              <a:rPr lang="ko-KR" altLang="en-US" sz="1600" dirty="0" smtClean="0"/>
              <a:t>으로 나눌 때 </a:t>
            </a:r>
          </a:p>
          <a:p>
            <a:pPr>
              <a:buNone/>
            </a:pPr>
            <a:r>
              <a:rPr lang="ko-KR" altLang="en-US" sz="1600" dirty="0" smtClean="0"/>
              <a:t>  </a:t>
            </a:r>
            <a:r>
              <a:rPr lang="en-US" altLang="ko-KR" sz="1600" dirty="0" smtClean="0"/>
              <a:t>- INVALID_CURSOR : </a:t>
            </a:r>
            <a:r>
              <a:rPr lang="ko-KR" altLang="en-US" sz="1600" dirty="0" smtClean="0"/>
              <a:t>잘못된 커서 연산 </a:t>
            </a: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 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예외의 종류 더 보기 링크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smtClean="0">
                <a:hlinkClick r:id="rId2"/>
              </a:rPr>
              <a:t>http://docs.oracle.com/cd/B28359_01/appdev.111/b28370/errors.htm#LNPLS00703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미리 정의된 예외</a:t>
            </a:r>
            <a:r>
              <a:rPr lang="en-US" altLang="ko-KR" sz="3200" dirty="0" smtClean="0"/>
              <a:t>(</a:t>
            </a:r>
            <a:r>
              <a:rPr lang="en-US" sz="3200" dirty="0" smtClean="0"/>
              <a:t>Predefined Exceptions) 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PreException_test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/>
              <a:t>PreException_test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(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v_deptno</a:t>
            </a:r>
            <a:r>
              <a:rPr lang="en-US" altLang="ko-KR" sz="1600" dirty="0" smtClean="0"/>
              <a:t> IN </a:t>
            </a:r>
            <a:r>
              <a:rPr lang="en-US" altLang="ko-KR" sz="1600" dirty="0" err="1" smtClean="0"/>
              <a:t>employees.department_id%TYPE</a:t>
            </a:r>
            <a:r>
              <a:rPr lang="en-US" altLang="ko-KR" sz="1600" dirty="0" smtClean="0"/>
              <a:t>)    </a:t>
            </a:r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v_emp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employees%ROWTYPE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DBMS_OUTPUT.ENABLE;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SELECT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first_name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department_id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INTO </a:t>
            </a:r>
            <a:r>
              <a:rPr lang="en-US" altLang="ko-KR" sz="1600" dirty="0" err="1" smtClean="0"/>
              <a:t>v_emp.employee_id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v_emp.first_name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v_emp.department_id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FROM employees</a:t>
            </a:r>
          </a:p>
          <a:p>
            <a:pPr>
              <a:buNone/>
            </a:pPr>
            <a:r>
              <a:rPr lang="en-US" altLang="ko-KR" sz="1600" dirty="0" smtClean="0"/>
              <a:t>  WHERE 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v_deptno</a:t>
            </a:r>
            <a:r>
              <a:rPr lang="en-US" altLang="ko-KR" sz="1600" dirty="0" smtClean="0"/>
              <a:t>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미리 정의된 예외 예제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err="1" smtClean="0"/>
              <a:t>사번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v_emp.employee_id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v_emp.first_name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부서번호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v_emp.department_id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EXCEPTION</a:t>
            </a:r>
          </a:p>
          <a:p>
            <a:pPr>
              <a:buNone/>
            </a:pPr>
            <a:r>
              <a:rPr lang="en-US" altLang="ko-KR" sz="1600" dirty="0" smtClean="0"/>
              <a:t>    WHEN   </a:t>
            </a:r>
            <a:r>
              <a:rPr lang="en-US" altLang="ko-KR" sz="1600" dirty="0" smtClean="0">
                <a:solidFill>
                  <a:srgbClr val="0000FF"/>
                </a:solidFill>
              </a:rPr>
              <a:t>DUP_VAL_ON_INDEX</a:t>
            </a:r>
            <a:r>
              <a:rPr lang="en-US" altLang="ko-KR" sz="1600" dirty="0" smtClean="0"/>
              <a:t>   THEN</a:t>
            </a:r>
          </a:p>
          <a:p>
            <a:pPr>
              <a:buNone/>
            </a:pPr>
            <a:r>
              <a:rPr lang="en-US" altLang="ko-KR" sz="1600" dirty="0" smtClean="0"/>
              <a:t>      DBMS_OUTPUT.PUT_LINE('</a:t>
            </a:r>
            <a:r>
              <a:rPr lang="ko-KR" altLang="en-US" sz="1600" dirty="0" smtClean="0"/>
              <a:t>데이터가 존재 합니다</a:t>
            </a:r>
            <a:r>
              <a:rPr lang="en-US" altLang="ko-KR" sz="1600" dirty="0" smtClean="0"/>
              <a:t>.');</a:t>
            </a:r>
          </a:p>
          <a:p>
            <a:pPr>
              <a:buNone/>
            </a:pPr>
            <a:r>
              <a:rPr lang="en-US" altLang="ko-KR" sz="1600" dirty="0" smtClean="0"/>
              <a:t>      DBMS_OUTPUT.PUT_LINE('DUP_VAL_ON_INDEX </a:t>
            </a:r>
            <a:r>
              <a:rPr lang="ko-KR" altLang="en-US" sz="1600" dirty="0" smtClean="0"/>
              <a:t>에러 발생</a:t>
            </a:r>
            <a:r>
              <a:rPr lang="en-US" altLang="ko-KR" sz="1600" dirty="0" smtClean="0"/>
              <a:t>');</a:t>
            </a:r>
          </a:p>
          <a:p>
            <a:pPr>
              <a:buNone/>
            </a:pPr>
            <a:r>
              <a:rPr lang="en-US" altLang="ko-KR" sz="1600" dirty="0" smtClean="0"/>
              <a:t>    WHEN   </a:t>
            </a:r>
            <a:r>
              <a:rPr lang="en-US" altLang="ko-KR" sz="1600" dirty="0" smtClean="0">
                <a:solidFill>
                  <a:srgbClr val="0000FF"/>
                </a:solidFill>
              </a:rPr>
              <a:t>TOO_MANY_ROWS</a:t>
            </a:r>
            <a:r>
              <a:rPr lang="en-US" altLang="ko-KR" sz="1600" dirty="0" smtClean="0"/>
              <a:t>   THEN  </a:t>
            </a:r>
          </a:p>
          <a:p>
            <a:pPr>
              <a:buNone/>
            </a:pPr>
            <a:r>
              <a:rPr lang="en-US" altLang="ko-KR" sz="1600" dirty="0" smtClean="0"/>
              <a:t>      DBMS_OUTPUT.PUT_LINE('TOO_MANY_ROWS</a:t>
            </a:r>
            <a:r>
              <a:rPr lang="ko-KR" altLang="en-US" sz="1600" dirty="0" smtClean="0"/>
              <a:t>에러 발생</a:t>
            </a:r>
            <a:r>
              <a:rPr lang="en-US" altLang="ko-KR" sz="1600" dirty="0" smtClean="0"/>
              <a:t>');</a:t>
            </a:r>
          </a:p>
          <a:p>
            <a:pPr>
              <a:buNone/>
            </a:pPr>
            <a:r>
              <a:rPr lang="en-US" altLang="ko-KR" sz="1600" dirty="0" smtClean="0"/>
              <a:t>    WHEN   </a:t>
            </a:r>
            <a:r>
              <a:rPr lang="en-US" altLang="ko-KR" sz="1600" dirty="0" smtClean="0">
                <a:solidFill>
                  <a:srgbClr val="0000FF"/>
                </a:solidFill>
              </a:rPr>
              <a:t>NO_DATA_FOUND</a:t>
            </a:r>
            <a:r>
              <a:rPr lang="en-US" altLang="ko-KR" sz="1600" dirty="0" smtClean="0"/>
              <a:t>   THEN  </a:t>
            </a:r>
          </a:p>
          <a:p>
            <a:pPr>
              <a:buNone/>
            </a:pPr>
            <a:r>
              <a:rPr lang="en-US" altLang="ko-KR" sz="1600" dirty="0" smtClean="0"/>
              <a:t>      DBMS_OUTPUT.PUT_LINE('NO_DATA_FOUND</a:t>
            </a:r>
            <a:r>
              <a:rPr lang="ko-KR" altLang="en-US" sz="1600" dirty="0" smtClean="0"/>
              <a:t>에러 발생</a:t>
            </a:r>
            <a:r>
              <a:rPr lang="en-US" altLang="ko-KR" sz="1600" dirty="0" smtClean="0"/>
              <a:t>');</a:t>
            </a:r>
          </a:p>
          <a:p>
            <a:pPr>
              <a:buNone/>
            </a:pPr>
            <a:r>
              <a:rPr lang="en-US" altLang="ko-KR" sz="1600" dirty="0" smtClean="0"/>
              <a:t>    WHEN </a:t>
            </a:r>
            <a:r>
              <a:rPr lang="en-US" altLang="ko-KR" sz="1600" dirty="0" smtClean="0">
                <a:solidFill>
                  <a:srgbClr val="0000FF"/>
                </a:solidFill>
              </a:rPr>
              <a:t>OTHERS THEN </a:t>
            </a:r>
          </a:p>
          <a:p>
            <a:pPr>
              <a:buNone/>
            </a:pPr>
            <a:r>
              <a:rPr lang="en-US" altLang="ko-KR" sz="1600" dirty="0" smtClean="0"/>
              <a:t>      DBMS_OUTPUT.PUT_LINE('</a:t>
            </a:r>
            <a:r>
              <a:rPr lang="ko-KR" altLang="en-US" sz="1600" dirty="0" smtClean="0"/>
              <a:t>기타 에러 발생</a:t>
            </a:r>
            <a:r>
              <a:rPr lang="en-US" altLang="ko-KR" sz="1600" dirty="0" smtClean="0"/>
              <a:t>');</a:t>
            </a:r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미리 정의된 예외 예제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/>
              <a:t>SET SERVEROUTPUT ON ; 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프로시저 실행</a:t>
            </a:r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PreException_Test</a:t>
            </a:r>
            <a:r>
              <a:rPr lang="en-US" altLang="ko-KR" sz="1600" dirty="0" smtClean="0"/>
              <a:t>(20);</a:t>
            </a:r>
          </a:p>
          <a:p>
            <a:pPr>
              <a:buNone/>
            </a:pPr>
            <a:r>
              <a:rPr lang="en-US" altLang="ko-KR" sz="1600" dirty="0" smtClean="0"/>
              <a:t>--TOO_MANY_ROWS</a:t>
            </a:r>
            <a:r>
              <a:rPr lang="ko-KR" altLang="en-US" sz="1600" dirty="0" smtClean="0"/>
              <a:t>에러 발생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TOO_MANY_ROWS </a:t>
            </a:r>
            <a:r>
              <a:rPr lang="ko-KR" altLang="en-US" sz="1600" dirty="0" smtClean="0"/>
              <a:t>에러가 발생하는 이유</a:t>
            </a:r>
            <a:r>
              <a:rPr lang="en-US" altLang="ko-KR" sz="1600" dirty="0" smtClean="0"/>
              <a:t>?</a:t>
            </a:r>
          </a:p>
          <a:p>
            <a:pPr>
              <a:buNone/>
            </a:pPr>
            <a:r>
              <a:rPr lang="en-US" altLang="ko-KR" sz="1600" dirty="0" smtClean="0"/>
              <a:t>-- SELECT</a:t>
            </a:r>
            <a:r>
              <a:rPr lang="ko-KR" altLang="en-US" sz="1600" dirty="0" smtClean="0"/>
              <a:t>문의 결과가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이상의 행을 </a:t>
            </a:r>
            <a:r>
              <a:rPr lang="ko-KR" altLang="en-US" sz="1600" dirty="0" err="1" smtClean="0"/>
              <a:t>리턴하기</a:t>
            </a:r>
            <a:r>
              <a:rPr lang="ko-KR" altLang="en-US" sz="1600" dirty="0" smtClean="0"/>
              <a:t> 때문이다</a:t>
            </a:r>
            <a:r>
              <a:rPr lang="en-US" altLang="ko-KR" sz="1600" dirty="0" smtClean="0"/>
              <a:t>..</a:t>
            </a:r>
          </a:p>
          <a:p>
            <a:pPr>
              <a:buNone/>
            </a:pPr>
            <a:r>
              <a:rPr lang="en-US" altLang="ko-KR" sz="1600" dirty="0" smtClean="0"/>
              <a:t>-- TOO_MANY_ROWS</a:t>
            </a:r>
            <a:r>
              <a:rPr lang="ko-KR" altLang="en-US" sz="1600" dirty="0" smtClean="0"/>
              <a:t>를 피하기 위해서는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문이나 </a:t>
            </a:r>
            <a:r>
              <a:rPr lang="en-US" altLang="ko-KR" sz="1600" dirty="0" smtClean="0"/>
              <a:t>LOOP</a:t>
            </a:r>
            <a:r>
              <a:rPr lang="ko-KR" altLang="en-US" sz="1600" dirty="0" smtClean="0"/>
              <a:t>문으로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문을 처리해야 한다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PreException_Test</a:t>
            </a:r>
            <a:r>
              <a:rPr lang="en-US" altLang="ko-KR" sz="1600" dirty="0" smtClean="0"/>
              <a:t>(1);</a:t>
            </a:r>
          </a:p>
          <a:p>
            <a:pPr>
              <a:buNone/>
            </a:pPr>
            <a:r>
              <a:rPr lang="en-US" altLang="ko-KR" sz="1600" dirty="0" smtClean="0"/>
              <a:t>-- NO_DATA_FOUND</a:t>
            </a:r>
            <a:r>
              <a:rPr lang="ko-KR" altLang="en-US" sz="1600" dirty="0" smtClean="0"/>
              <a:t>에러 발생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부서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번호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은 없기 때문에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미리 정의된 예외 예제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</a:t>
            </a:r>
            <a:r>
              <a:rPr lang="ko-KR" altLang="en-US" sz="1600" dirty="0" smtClean="0"/>
              <a:t>아래와 같이 변경하면 에러가 발생하지 않는다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FOR  </a:t>
            </a:r>
            <a:r>
              <a:rPr lang="en-US" altLang="ko-KR" sz="1600" dirty="0" err="1" smtClean="0"/>
              <a:t>emp_list</a:t>
            </a:r>
            <a:r>
              <a:rPr lang="en-US" altLang="ko-KR" sz="1600" dirty="0" smtClean="0"/>
              <a:t>  IN</a:t>
            </a:r>
          </a:p>
          <a:p>
            <a:pPr>
              <a:buNone/>
            </a:pPr>
            <a:r>
              <a:rPr lang="en-US" altLang="ko-KR" sz="1600" dirty="0" smtClean="0"/>
              <a:t>  (SELECT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first_name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department_id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FROM employees</a:t>
            </a:r>
          </a:p>
          <a:p>
            <a:pPr>
              <a:buNone/>
            </a:pPr>
            <a:r>
              <a:rPr lang="en-US" altLang="ko-KR" sz="1600" dirty="0" smtClean="0"/>
              <a:t>  WHERE 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v_deptno</a:t>
            </a:r>
            <a:r>
              <a:rPr lang="en-US" altLang="ko-KR" sz="1600" dirty="0" smtClean="0"/>
              <a:t>)   LOOP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err="1" smtClean="0"/>
              <a:t>사번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emp_list.employee_id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emp_list.first_name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부서번호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emp_list.department_id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END LOOP; 	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미리 정의된 예외 예제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미리 정의되지 않은 예외란</a:t>
            </a:r>
            <a:r>
              <a:rPr lang="en-US" altLang="ko-KR" sz="1600" b="1" dirty="0" smtClean="0"/>
              <a:t>?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미리 정의되지 않은 예외는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사용자가 선언 절에서 예외 명을 정의하고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Oracle Server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smtClean="0"/>
              <a:t>Error </a:t>
            </a:r>
            <a:r>
              <a:rPr lang="ko-KR" altLang="en-US" sz="1600" dirty="0" smtClean="0"/>
              <a:t>번호를 사용하여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정의된 예외와 연결한 후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EXCEPTION</a:t>
            </a:r>
            <a:r>
              <a:rPr lang="ko-KR" altLang="en-US" sz="1600" dirty="0" smtClean="0"/>
              <a:t>절에서 정의된 예외를 사용한다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미리 정의되지 않은 예외</a:t>
            </a:r>
            <a:r>
              <a:rPr lang="en-US" altLang="ko-KR" sz="2400" dirty="0" smtClean="0"/>
              <a:t>(</a:t>
            </a:r>
            <a:r>
              <a:rPr lang="en-US" sz="2400" dirty="0" smtClean="0"/>
              <a:t>Non-Predefined Exception)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1720</TotalTime>
  <Words>1133</Words>
  <Application>Microsoft Office PowerPoint</Application>
  <PresentationFormat>화면 슬라이드 쇼(4:3)</PresentationFormat>
  <Paragraphs>354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광장</vt:lpstr>
      <vt:lpstr>예외절 처리</vt:lpstr>
      <vt:lpstr>예외(Exception)</vt:lpstr>
      <vt:lpstr>예외(Exception)</vt:lpstr>
      <vt:lpstr>미리 정의된 예외(Predefined Exceptions) </vt:lpstr>
      <vt:lpstr>미리 정의된 예외 예제</vt:lpstr>
      <vt:lpstr>미리 정의된 예외 예제</vt:lpstr>
      <vt:lpstr>미리 정의된 예외 예제</vt:lpstr>
      <vt:lpstr>미리 정의된 예외 예제</vt:lpstr>
      <vt:lpstr>미리 정의되지 않은 예외(Non-Predefined Exception) </vt:lpstr>
      <vt:lpstr>미리 정의되지 않은 예외(Non-Predefined Exception) </vt:lpstr>
      <vt:lpstr>미리 정의되지 않은 예외 예제</vt:lpstr>
      <vt:lpstr>미리 정의되지 않은 예외 예제</vt:lpstr>
      <vt:lpstr>미리 정의되지 않은 예외 예제</vt:lpstr>
      <vt:lpstr>사용자 정의 예외(User-Defined Exceptions)</vt:lpstr>
      <vt:lpstr>사용자 정의 예외 예제</vt:lpstr>
      <vt:lpstr>사용자 정의 예외 예제</vt:lpstr>
      <vt:lpstr>사용자 정의 예외 예제</vt:lpstr>
      <vt:lpstr>사용자 정의 예외 예제</vt:lpstr>
      <vt:lpstr>SQLCODE, SQLERRM </vt:lpstr>
      <vt:lpstr>SQLCODE, SQLERRM 예제</vt:lpstr>
      <vt:lpstr>SQLCODE, SQLERRM 예제</vt:lpstr>
      <vt:lpstr>SQLCODE, SQLERRM 예제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yoonpy</cp:lastModifiedBy>
  <cp:revision>180</cp:revision>
  <dcterms:created xsi:type="dcterms:W3CDTF">2014-09-13T23:58:15Z</dcterms:created>
  <dcterms:modified xsi:type="dcterms:W3CDTF">2017-03-09T03:08:42Z</dcterms:modified>
</cp:coreProperties>
</file>