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5" r:id="rId2"/>
    <p:sldId id="287" r:id="rId3"/>
    <p:sldId id="293" r:id="rId4"/>
    <p:sldId id="288" r:id="rId5"/>
    <p:sldId id="289" r:id="rId6"/>
    <p:sldId id="290" r:id="rId7"/>
    <p:sldId id="291" r:id="rId8"/>
    <p:sldId id="292" r:id="rId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98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각 삼각형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ko-KR" altLang="en-US" smtClean="0"/>
              <a:t>마스터 부제목 스타일 편집</a:t>
            </a:r>
            <a:endParaRPr kumimoji="0" lang="en-US"/>
          </a:p>
        </p:txBody>
      </p:sp>
      <p:grpSp>
        <p:nvGrpSpPr>
          <p:cNvPr id="2" name="그룹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자유형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자유형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자유형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제목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갈매기형 수장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갈매기형 수장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8" name="제목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비교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lang="ko-KR" altLang="en-US" smtClean="0"/>
              <a:t>둘째 수준</a:t>
            </a:r>
          </a:p>
          <a:p>
            <a:pPr lvl="2" eaLnBrk="1" latinLnBrk="0" hangingPunct="1"/>
            <a:r>
              <a:rPr lang="ko-KR" altLang="en-US" smtClean="0"/>
              <a:t>셋째 수준</a:t>
            </a:r>
          </a:p>
          <a:p>
            <a:pPr lvl="3" eaLnBrk="1" latinLnBrk="0" hangingPunct="1"/>
            <a:r>
              <a:rPr lang="ko-KR" altLang="en-US" smtClean="0"/>
              <a:t>넷째 수준</a:t>
            </a:r>
          </a:p>
          <a:p>
            <a:pPr lvl="4" eaLnBrk="1" latinLnBrk="0" hangingPunct="1"/>
            <a:r>
              <a:rPr lang="ko-KR" altLang="en-US" smtClean="0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ko-KR" altLang="en-US" smtClean="0"/>
              <a:t>그림을 추가하려면 아이콘을 클릭하십시오</a:t>
            </a:r>
            <a:endParaRPr kumimoji="0" 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자유형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직각 삼각형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직선 연결선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갈매기형 수장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갈매기형 수장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자유형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자유형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직각 삼각형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직선 연결선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ko-KR" altLang="en-US" smtClean="0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ko-KR" altLang="en-US" smtClean="0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 smtClean="0"/>
              <a:t>둘째 수준</a:t>
            </a:r>
          </a:p>
          <a:p>
            <a:pPr lvl="2" eaLnBrk="1" latinLnBrk="0" hangingPunct="1"/>
            <a:r>
              <a:rPr kumimoji="0" lang="ko-KR" altLang="en-US" smtClean="0"/>
              <a:t>셋째 수준</a:t>
            </a:r>
          </a:p>
          <a:p>
            <a:pPr lvl="3" eaLnBrk="1" latinLnBrk="0" hangingPunct="1"/>
            <a:r>
              <a:rPr kumimoji="0" lang="ko-KR" altLang="en-US" smtClean="0"/>
              <a:t>넷째 수준</a:t>
            </a:r>
          </a:p>
          <a:p>
            <a:pPr lvl="4" eaLnBrk="1" latinLnBrk="0" hangingPunct="1"/>
            <a:r>
              <a:rPr kumimoji="0" lang="ko-KR" altLang="en-US" smtClean="0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6BFDA13-AB6F-4084-8F64-53264B9AE355}" type="datetimeFigureOut">
              <a:rPr lang="ko-KR" altLang="en-US" smtClean="0"/>
              <a:pPr/>
              <a:t>2018-01-02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73F2AAB1-201A-48BB-814C-17380BE3B0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1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1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1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1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1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ko-KR" altLang="en-US" sz="1600" b="1" dirty="0" err="1" smtClean="0"/>
              <a:t>트리거란</a:t>
            </a:r>
            <a:r>
              <a:rPr lang="en-US" altLang="ko-KR" sz="1600" b="1" dirty="0" smtClean="0"/>
              <a:t>? </a:t>
            </a:r>
          </a:p>
          <a:p>
            <a:pPr>
              <a:buNone/>
            </a:pPr>
            <a:r>
              <a:rPr lang="en-US" altLang="ko-KR" sz="1600" dirty="0" smtClean="0"/>
              <a:t>INSERT, UPDATE, DELETE</a:t>
            </a:r>
            <a:r>
              <a:rPr lang="ko-KR" altLang="en-US" sz="1600" dirty="0" smtClean="0"/>
              <a:t>문이 </a:t>
            </a:r>
            <a:r>
              <a:rPr lang="en-US" altLang="ko-KR" sz="1600" dirty="0" smtClean="0"/>
              <a:t>TABLE</a:t>
            </a:r>
            <a:r>
              <a:rPr lang="ko-KR" altLang="en-US" sz="1600" dirty="0" smtClean="0"/>
              <a:t>에 대해 행해질 때 묵시적으로 수행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자동실행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ko-KR" altLang="en-US" sz="1600" dirty="0" smtClean="0"/>
              <a:t>되는 </a:t>
            </a:r>
            <a:r>
              <a:rPr lang="en-US" altLang="ko-KR" sz="1600" dirty="0" smtClean="0"/>
              <a:t>PROCEDURE </a:t>
            </a:r>
            <a:r>
              <a:rPr lang="ko-KR" altLang="en-US" sz="1600" dirty="0" smtClean="0"/>
              <a:t>이다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TABLE</a:t>
            </a:r>
            <a:r>
              <a:rPr lang="ko-KR" altLang="en-US" sz="1600" dirty="0" smtClean="0"/>
              <a:t>과는 별도로 </a:t>
            </a:r>
            <a:r>
              <a:rPr lang="en-US" altLang="ko-KR" sz="1600" dirty="0" smtClean="0"/>
              <a:t>DATABASE</a:t>
            </a:r>
            <a:r>
              <a:rPr lang="ko-KR" altLang="en-US" sz="1600" dirty="0" smtClean="0"/>
              <a:t>에 저장 된다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r>
              <a:rPr lang="ko-KR" altLang="en-US" sz="1600" dirty="0" err="1" smtClean="0"/>
              <a:t>트리거는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VIEW</a:t>
            </a:r>
            <a:r>
              <a:rPr lang="ko-KR" altLang="en-US" sz="1600" dirty="0" smtClean="0"/>
              <a:t>에 대해서가 아니라 </a:t>
            </a:r>
            <a:r>
              <a:rPr lang="en-US" altLang="ko-KR" sz="1600" dirty="0" smtClean="0"/>
              <a:t>TABLE</a:t>
            </a:r>
            <a:r>
              <a:rPr lang="ko-KR" altLang="en-US" sz="1600" dirty="0" smtClean="0"/>
              <a:t>에 관해서만 정의 될 수 있다</a:t>
            </a:r>
            <a:r>
              <a:rPr lang="en-US" altLang="ko-KR" sz="1600" dirty="0" smtClean="0"/>
              <a:t>.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ko-KR" altLang="en-US" sz="1600" dirty="0" smtClean="0"/>
              <a:t>행 </a:t>
            </a:r>
            <a:r>
              <a:rPr lang="ko-KR" altLang="en-US" sz="1600" dirty="0" err="1" smtClean="0"/>
              <a:t>트리거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각각의 행의 데이터 행 변화가 생길 때마다 실행되며</a:t>
            </a:r>
            <a:r>
              <a:rPr lang="en-US" altLang="ko-KR" sz="1600" dirty="0" smtClean="0"/>
              <a:t>,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그 데이터 행의 실제 값을 제어할 수 있다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ko-KR" altLang="en-US" sz="1600" dirty="0" smtClean="0"/>
              <a:t>문장 </a:t>
            </a:r>
            <a:r>
              <a:rPr lang="ko-KR" altLang="en-US" sz="1600" dirty="0" err="1" smtClean="0"/>
              <a:t>트리거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</a:t>
            </a:r>
            <a:r>
              <a:rPr lang="ko-KR" altLang="en-US" sz="1600" dirty="0" err="1" smtClean="0"/>
              <a:t>트리거</a:t>
            </a:r>
            <a:r>
              <a:rPr lang="ko-KR" altLang="en-US" sz="1600" dirty="0" smtClean="0"/>
              <a:t> 사건에 의해 단 한번 실행되며</a:t>
            </a:r>
            <a:r>
              <a:rPr lang="en-US" altLang="ko-KR" sz="1600" dirty="0" smtClean="0"/>
              <a:t>, </a:t>
            </a:r>
            <a:r>
              <a:rPr lang="ko-KR" altLang="en-US" sz="1600" dirty="0" err="1" smtClean="0"/>
              <a:t>컬럼의</a:t>
            </a:r>
            <a:r>
              <a:rPr lang="ko-KR" altLang="en-US" sz="1600" dirty="0" smtClean="0"/>
              <a:t> 각 데이터 행을 제어 할 수 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ko-KR" altLang="en-US" sz="1600" dirty="0" smtClean="0"/>
              <a:t>없다</a:t>
            </a:r>
            <a:r>
              <a:rPr lang="en-US" altLang="ko-KR" sz="1600" dirty="0" smtClean="0"/>
              <a:t>. </a:t>
            </a:r>
            <a:endParaRPr lang="en-US" altLang="ko-KR" sz="1600" dirty="0" smtClean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r>
              <a:rPr lang="ko-KR" altLang="en-US" sz="1600" dirty="0" err="1" smtClean="0">
                <a:solidFill>
                  <a:srgbClr val="FF0000"/>
                </a:solidFill>
              </a:rPr>
              <a:t>트리거는</a:t>
            </a:r>
            <a:r>
              <a:rPr lang="ko-KR" altLang="en-US" sz="1600" dirty="0" smtClean="0">
                <a:solidFill>
                  <a:srgbClr val="FF0000"/>
                </a:solidFill>
              </a:rPr>
              <a:t> </a:t>
            </a:r>
            <a:r>
              <a:rPr lang="en-US" altLang="ko-KR" sz="1600" dirty="0" err="1" smtClean="0">
                <a:solidFill>
                  <a:srgbClr val="FF0000"/>
                </a:solidFill>
              </a:rPr>
              <a:t>commi</a:t>
            </a:r>
            <a:r>
              <a:rPr lang="ko-KR" altLang="en-US" sz="1600" dirty="0" smtClean="0">
                <a:solidFill>
                  <a:srgbClr val="FF0000"/>
                </a:solidFill>
              </a:rPr>
              <a:t>이나 </a:t>
            </a:r>
            <a:r>
              <a:rPr lang="en-US" altLang="ko-KR" sz="1600" dirty="0" smtClean="0">
                <a:solidFill>
                  <a:srgbClr val="FF0000"/>
                </a:solidFill>
              </a:rPr>
              <a:t>rollback</a:t>
            </a:r>
            <a:r>
              <a:rPr lang="ko-KR" altLang="en-US" sz="1600" dirty="0" smtClean="0">
                <a:solidFill>
                  <a:srgbClr val="FF0000"/>
                </a:solidFill>
              </a:rPr>
              <a:t>시에 동작 전에는 대기상태이다</a:t>
            </a:r>
            <a:r>
              <a:rPr lang="en-US" altLang="ko-KR" sz="1600" dirty="0" smtClean="0">
                <a:solidFill>
                  <a:srgbClr val="FF0000"/>
                </a:solidFill>
              </a:rPr>
              <a:t>!!</a:t>
            </a:r>
            <a:endParaRPr lang="en-US" altLang="ko-KR" sz="1600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en-US" sz="2800" dirty="0" smtClean="0"/>
              <a:t>Trigger(</a:t>
            </a:r>
            <a:r>
              <a:rPr lang="ko-KR" altLang="en-US" sz="2800" dirty="0" err="1" smtClean="0"/>
              <a:t>트리거</a:t>
            </a:r>
            <a:r>
              <a:rPr lang="en-US" altLang="ko-KR" sz="2800" dirty="0" smtClean="0"/>
              <a:t>) - </a:t>
            </a:r>
            <a:r>
              <a:rPr lang="ko-KR" altLang="en-US" sz="2800" dirty="0" smtClean="0"/>
              <a:t>촉발시키다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 marL="109728" indent="0">
              <a:buNone/>
            </a:pPr>
            <a:r>
              <a:rPr lang="en-US" altLang="ko-KR" sz="1600" dirty="0"/>
              <a:t>BEFORE : </a:t>
            </a:r>
            <a:r>
              <a:rPr lang="ko-KR" altLang="en-US" sz="1600" dirty="0"/>
              <a:t>데이터 처리가 실행되기 </a:t>
            </a:r>
            <a:r>
              <a:rPr lang="ko-KR" altLang="en-US" sz="1600" dirty="0" smtClean="0"/>
              <a:t>전</a:t>
            </a:r>
            <a:endParaRPr lang="en-US" altLang="ko-KR" sz="1600" dirty="0" smtClean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AFTER : </a:t>
            </a:r>
            <a:r>
              <a:rPr lang="ko-KR" altLang="en-US" sz="1600" dirty="0"/>
              <a:t>데이터 처리가 실행 된 </a:t>
            </a:r>
            <a:r>
              <a:rPr lang="ko-KR" altLang="en-US" sz="1600" dirty="0" smtClean="0"/>
              <a:t>후</a:t>
            </a:r>
            <a:endParaRPr lang="en-US" altLang="ko-KR" sz="1600" dirty="0" smtClean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FOR EACH ROW : </a:t>
            </a:r>
            <a:r>
              <a:rPr lang="ko-KR" altLang="en-US" sz="1600" dirty="0"/>
              <a:t>데이터 처리시 건건이 모두 </a:t>
            </a:r>
            <a:r>
              <a:rPr lang="ko-KR" altLang="en-US" sz="1600" dirty="0" err="1"/>
              <a:t>트리거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실행</a:t>
            </a:r>
            <a:endParaRPr lang="en-US" altLang="ko-KR" sz="1600" dirty="0" smtClean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:OLD.</a:t>
            </a:r>
            <a:r>
              <a:rPr lang="ko-KR" altLang="en-US" sz="1600" dirty="0" err="1"/>
              <a:t>컬럼명</a:t>
            </a:r>
            <a:r>
              <a:rPr lang="ko-KR" altLang="en-US" sz="1600" dirty="0"/>
              <a:t> </a:t>
            </a:r>
            <a:r>
              <a:rPr lang="en-US" altLang="ko-KR" sz="1600" dirty="0"/>
              <a:t>: SQL </a:t>
            </a:r>
            <a:r>
              <a:rPr lang="ko-KR" altLang="en-US" sz="1600" dirty="0"/>
              <a:t>반영전의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</a:t>
            </a:r>
            <a:endParaRPr lang="en-US" altLang="ko-KR" sz="1600" dirty="0" smtClean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:NEW.</a:t>
            </a:r>
            <a:r>
              <a:rPr lang="ko-KR" altLang="en-US" sz="1600" dirty="0" err="1"/>
              <a:t>컬럼명</a:t>
            </a:r>
            <a:r>
              <a:rPr lang="en-US" altLang="ko-KR" sz="1600" dirty="0"/>
              <a:t>: SQL </a:t>
            </a:r>
            <a:r>
              <a:rPr lang="ko-KR" altLang="en-US" sz="1600" dirty="0"/>
              <a:t>반영 후의 </a:t>
            </a:r>
            <a:r>
              <a:rPr lang="ko-KR" altLang="en-US" sz="1600" dirty="0" err="1"/>
              <a:t>컬럼</a:t>
            </a:r>
            <a:r>
              <a:rPr lang="ko-KR" altLang="en-US" sz="1600" dirty="0"/>
              <a:t> </a:t>
            </a:r>
            <a:r>
              <a:rPr lang="ko-KR" altLang="en-US" sz="1600" dirty="0" smtClean="0"/>
              <a:t>데이터</a:t>
            </a:r>
            <a:endParaRPr lang="en-US" altLang="ko-KR" sz="1600" dirty="0" smtClean="0"/>
          </a:p>
          <a:p>
            <a:pPr marL="109728" indent="0">
              <a:buNone/>
            </a:pPr>
            <a:endParaRPr lang="ko-KR" altLang="en-US" sz="1600" dirty="0"/>
          </a:p>
          <a:p>
            <a:pPr marL="109728" indent="0">
              <a:buNone/>
            </a:pPr>
            <a:r>
              <a:rPr lang="en-US" altLang="ko-KR" sz="1600" dirty="0"/>
              <a:t>RAISE_APPLICATION_ERROR( </a:t>
            </a:r>
            <a:r>
              <a:rPr lang="ko-KR" altLang="en-US" sz="1600" dirty="0"/>
              <a:t>에러번호</a:t>
            </a:r>
            <a:r>
              <a:rPr lang="en-US" altLang="ko-KR" sz="1600" dirty="0"/>
              <a:t>, </a:t>
            </a:r>
            <a:r>
              <a:rPr lang="ko-KR" altLang="en-US" sz="1600" dirty="0"/>
              <a:t>에러내용 </a:t>
            </a:r>
            <a:r>
              <a:rPr lang="en-US" altLang="ko-KR" sz="1600" dirty="0"/>
              <a:t>) : </a:t>
            </a:r>
            <a:r>
              <a:rPr lang="ko-KR" altLang="en-US" sz="1600" dirty="0"/>
              <a:t>강제 에러 처리 </a:t>
            </a:r>
            <a:r>
              <a:rPr lang="en-US" altLang="ko-KR" sz="1600" dirty="0"/>
              <a:t>(</a:t>
            </a:r>
            <a:r>
              <a:rPr lang="ko-KR" altLang="en-US" sz="1600" dirty="0"/>
              <a:t>에러번호는 </a:t>
            </a:r>
            <a:r>
              <a:rPr lang="en-US" altLang="ko-KR" sz="1600" dirty="0"/>
              <a:t>-20000 ~ -20999</a:t>
            </a:r>
            <a:r>
              <a:rPr lang="ko-KR" altLang="en-US" sz="1600" dirty="0"/>
              <a:t>까지 임의로 사용할 수 있다</a:t>
            </a:r>
            <a:r>
              <a:rPr lang="en-US" altLang="ko-KR" sz="1600" dirty="0" smtClean="0"/>
              <a:t>.)</a:t>
            </a:r>
            <a:endParaRPr lang="en-US" altLang="ko-KR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설정</a:t>
            </a:r>
            <a:endParaRPr 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TRIGGER </a:t>
            </a:r>
            <a:r>
              <a:rPr lang="en-US" altLang="ko-KR" sz="1600" dirty="0" err="1" smtClean="0"/>
              <a:t>triger_test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</a:t>
            </a:r>
            <a:r>
              <a:rPr lang="en-US" altLang="ko-KR" sz="1600" dirty="0" smtClean="0">
                <a:solidFill>
                  <a:srgbClr val="FF0000"/>
                </a:solidFill>
              </a:rPr>
              <a:t>TRIGGER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triger_test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BEFORE</a:t>
            </a:r>
          </a:p>
          <a:p>
            <a:pPr>
              <a:buNone/>
            </a:pPr>
            <a:r>
              <a:rPr lang="en-US" altLang="ko-KR" sz="1600" dirty="0" smtClean="0"/>
              <a:t>    UPDATE ON departments</a:t>
            </a:r>
          </a:p>
          <a:p>
            <a:pPr>
              <a:buNone/>
            </a:pPr>
            <a:r>
              <a:rPr lang="en-US" altLang="ko-KR" sz="1600" dirty="0" smtClean="0"/>
              <a:t>    FOR EACH ROW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변경 전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 </a:t>
            </a:r>
            <a:r>
              <a:rPr lang="en-US" altLang="ko-KR" sz="1600" dirty="0" smtClean="0"/>
              <a:t>: ' || :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old</a:t>
            </a:r>
            <a:r>
              <a:rPr lang="en-US" altLang="ko-KR" sz="1600" dirty="0" err="1" smtClean="0"/>
              <a:t>.department_name</a:t>
            </a:r>
            <a:r>
              <a:rPr lang="en-US" altLang="ko-KR" sz="1600" dirty="0" smtClean="0"/>
              <a:t>); 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  <a:r>
              <a:rPr lang="en-US" altLang="ko-KR" sz="1600" dirty="0" smtClean="0">
                <a:solidFill>
                  <a:srgbClr val="0000FF"/>
                </a:solidFill>
              </a:rPr>
              <a:t>-- </a:t>
            </a:r>
            <a:r>
              <a:rPr lang="ko-KR" altLang="en-US" sz="1600" dirty="0" smtClean="0">
                <a:solidFill>
                  <a:srgbClr val="0000FF"/>
                </a:solidFill>
              </a:rPr>
              <a:t>창이 뜨면 그냥 </a:t>
            </a:r>
            <a:r>
              <a:rPr lang="en-US" altLang="ko-KR" sz="1600" dirty="0" smtClean="0">
                <a:solidFill>
                  <a:srgbClr val="0000FF"/>
                </a:solidFill>
              </a:rPr>
              <a:t>enter</a:t>
            </a:r>
            <a:r>
              <a:rPr lang="ko-KR" altLang="en-US" sz="1600" dirty="0" smtClean="0">
                <a:solidFill>
                  <a:srgbClr val="0000FF"/>
                </a:solidFill>
              </a:rPr>
              <a:t>로 넘어가자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smtClean="0"/>
              <a:t>DBMS_OUTPUT.PUT_LINE('</a:t>
            </a:r>
            <a:r>
              <a:rPr lang="ko-KR" altLang="en-US" sz="1600" dirty="0" smtClean="0"/>
              <a:t>변경 후 </a:t>
            </a:r>
            <a:r>
              <a:rPr lang="ko-KR" altLang="en-US" sz="1600" dirty="0" err="1" smtClean="0"/>
              <a:t>컬럼</a:t>
            </a:r>
            <a:r>
              <a:rPr lang="ko-KR" altLang="en-US" sz="1600" dirty="0" smtClean="0"/>
              <a:t> 값 </a:t>
            </a:r>
            <a:r>
              <a:rPr lang="en-US" altLang="ko-KR" sz="1600" dirty="0" smtClean="0"/>
              <a:t>: ' || :</a:t>
            </a:r>
            <a:r>
              <a:rPr lang="en-US" altLang="ko-KR" sz="1600" dirty="0" err="1" smtClean="0">
                <a:solidFill>
                  <a:srgbClr val="0000FF"/>
                </a:solidFill>
              </a:rPr>
              <a:t>new</a:t>
            </a:r>
            <a:r>
              <a:rPr lang="en-US" altLang="ko-KR" sz="1600" dirty="0" err="1" smtClean="0"/>
              <a:t>.department_name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END;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3873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</a:t>
            </a:r>
          </a:p>
          <a:p>
            <a:pPr>
              <a:buNone/>
            </a:pPr>
            <a:r>
              <a:rPr lang="en-US" altLang="ko-KR" sz="1600" dirty="0" smtClean="0"/>
              <a:t>SET SERVEROUTPUT ON ; 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UPDATE</a:t>
            </a:r>
            <a:r>
              <a:rPr lang="ko-KR" altLang="en-US" sz="1600" dirty="0" smtClean="0"/>
              <a:t>문을 실행시키면</a:t>
            </a:r>
            <a:r>
              <a:rPr lang="en-US" altLang="ko-KR" sz="1600" dirty="0" smtClean="0"/>
              <a:t>.. </a:t>
            </a:r>
          </a:p>
          <a:p>
            <a:pPr>
              <a:buNone/>
            </a:pPr>
            <a:r>
              <a:rPr lang="en-US" altLang="ko-KR" sz="1600" dirty="0" smtClean="0"/>
              <a:t>UPDATE departments </a:t>
            </a:r>
          </a:p>
          <a:p>
            <a:pPr>
              <a:buNone/>
            </a:pPr>
            <a:r>
              <a:rPr lang="en-US" altLang="ko-KR" sz="1600" dirty="0" smtClean="0"/>
              <a:t>SET </a:t>
            </a:r>
            <a:r>
              <a:rPr lang="en-US" altLang="ko-KR" sz="1600" dirty="0" err="1" smtClean="0"/>
              <a:t>department_name</a:t>
            </a:r>
            <a:r>
              <a:rPr lang="en-US" altLang="ko-KR" sz="1600" dirty="0" smtClean="0"/>
              <a:t> = '</a:t>
            </a:r>
            <a:r>
              <a:rPr lang="ko-KR" altLang="en-US" sz="1600" dirty="0" smtClean="0"/>
              <a:t>개발부</a:t>
            </a:r>
            <a:r>
              <a:rPr lang="en-US" altLang="ko-KR" sz="1600" dirty="0" smtClean="0"/>
              <a:t>' </a:t>
            </a:r>
          </a:p>
          <a:p>
            <a:pPr>
              <a:buNone/>
            </a:pPr>
            <a:r>
              <a:rPr lang="en-US" altLang="ko-KR" sz="1600" dirty="0" smtClean="0"/>
              <a:t>WHERE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 = 60;</a:t>
            </a:r>
          </a:p>
          <a:p>
            <a:pPr>
              <a:buNone/>
            </a:pPr>
            <a:r>
              <a:rPr lang="en-US" altLang="ko-KR" sz="1600" dirty="0" smtClean="0">
                <a:solidFill>
                  <a:srgbClr val="0000FF"/>
                </a:solidFill>
              </a:rPr>
              <a:t>-- </a:t>
            </a:r>
            <a:r>
              <a:rPr lang="ko-KR" altLang="en-US" sz="1600" dirty="0" smtClean="0">
                <a:solidFill>
                  <a:srgbClr val="0000FF"/>
                </a:solidFill>
              </a:rPr>
              <a:t>자동적으로 </a:t>
            </a:r>
            <a:r>
              <a:rPr lang="ko-KR" altLang="en-US" sz="1600" dirty="0" err="1" smtClean="0">
                <a:solidFill>
                  <a:srgbClr val="0000FF"/>
                </a:solidFill>
              </a:rPr>
              <a:t>트리거가</a:t>
            </a:r>
            <a:r>
              <a:rPr lang="ko-KR" altLang="en-US" sz="1600" dirty="0" smtClean="0">
                <a:solidFill>
                  <a:srgbClr val="0000FF"/>
                </a:solidFill>
              </a:rPr>
              <a:t> 실행되어 </a:t>
            </a:r>
            <a:r>
              <a:rPr lang="en-US" altLang="ko-KR" sz="1600" dirty="0" smtClean="0">
                <a:solidFill>
                  <a:srgbClr val="0000FF"/>
                </a:solidFill>
              </a:rPr>
              <a:t>60</a:t>
            </a:r>
            <a:r>
              <a:rPr lang="ko-KR" altLang="en-US" sz="1600" dirty="0" smtClean="0">
                <a:solidFill>
                  <a:srgbClr val="0000FF"/>
                </a:solidFill>
              </a:rPr>
              <a:t>번 부서명이 개발부로 변경된다</a:t>
            </a:r>
            <a:endParaRPr lang="en-US" altLang="ko-KR" sz="1600" dirty="0" smtClean="0">
              <a:solidFill>
                <a:srgbClr val="0000FF"/>
              </a:solidFill>
            </a:endParaRP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SELECT * FROM DEPARTMENTS;</a:t>
            </a:r>
          </a:p>
          <a:p>
            <a:pPr>
              <a:buNone/>
            </a:pPr>
            <a:r>
              <a:rPr lang="en-US" altLang="ko-KR" sz="1600" dirty="0" smtClean="0"/>
              <a:t>ROLLBACK;</a:t>
            </a:r>
          </a:p>
          <a:p>
            <a:pPr>
              <a:buNone/>
            </a:pP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1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DROP TRIGGER </a:t>
            </a:r>
            <a:r>
              <a:rPr lang="en-US" altLang="ko-KR" sz="1600" dirty="0" err="1" smtClean="0"/>
              <a:t>sum_trigger</a:t>
            </a:r>
            <a:r>
              <a:rPr lang="en-US" altLang="ko-KR" sz="1600" dirty="0" smtClean="0"/>
              <a:t>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CREATE OR REPLACE </a:t>
            </a:r>
            <a:r>
              <a:rPr lang="en-US" altLang="ko-KR" sz="1600" dirty="0" smtClean="0">
                <a:solidFill>
                  <a:srgbClr val="FF0000"/>
                </a:solidFill>
              </a:rPr>
              <a:t>TRIGGER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sum_trigger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</a:t>
            </a:r>
            <a:r>
              <a:rPr lang="en-US" altLang="ko-KR" sz="1600" dirty="0" smtClean="0">
                <a:solidFill>
                  <a:srgbClr val="FF0000"/>
                </a:solidFill>
              </a:rPr>
              <a:t>BEFORE</a:t>
            </a:r>
          </a:p>
          <a:p>
            <a:pPr>
              <a:buNone/>
            </a:pPr>
            <a:r>
              <a:rPr lang="en-US" altLang="ko-KR" sz="1600" dirty="0" smtClean="0"/>
              <a:t>    </a:t>
            </a:r>
            <a:r>
              <a:rPr lang="en-US" altLang="ko-KR" sz="1600" dirty="0" smtClean="0">
                <a:solidFill>
                  <a:srgbClr val="0000FF"/>
                </a:solidFill>
              </a:rPr>
              <a:t>INSERT </a:t>
            </a:r>
            <a:r>
              <a:rPr lang="en-US" altLang="ko-KR" sz="1600" dirty="0" smtClean="0"/>
              <a:t>OR </a:t>
            </a:r>
            <a:r>
              <a:rPr lang="en-US" altLang="ko-KR" sz="1600" dirty="0" smtClean="0">
                <a:solidFill>
                  <a:srgbClr val="0000FF"/>
                </a:solidFill>
              </a:rPr>
              <a:t>UPDATE</a:t>
            </a:r>
            <a:r>
              <a:rPr lang="en-US" altLang="ko-KR" sz="1600" dirty="0" smtClean="0"/>
              <a:t> ON employees</a:t>
            </a:r>
          </a:p>
          <a:p>
            <a:pPr>
              <a:buNone/>
            </a:pPr>
            <a:r>
              <a:rPr lang="en-US" altLang="ko-KR" sz="1600" dirty="0" smtClean="0"/>
              <a:t>    FOR EACH ROW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DECLARE</a:t>
            </a:r>
          </a:p>
          <a:p>
            <a:pPr>
              <a:buNone/>
            </a:pPr>
            <a:r>
              <a:rPr lang="en-US" altLang="ko-KR" sz="1600" dirty="0" smtClean="0"/>
              <a:t>  -- </a:t>
            </a:r>
            <a:r>
              <a:rPr lang="ko-KR" altLang="en-US" sz="1600" dirty="0" smtClean="0"/>
              <a:t>변수를 선언할 때는 </a:t>
            </a:r>
            <a:r>
              <a:rPr lang="en-US" altLang="ko-KR" sz="1600" dirty="0" smtClean="0"/>
              <a:t>DECLARE</a:t>
            </a:r>
            <a:r>
              <a:rPr lang="ko-KR" altLang="en-US" sz="1600" dirty="0" smtClean="0"/>
              <a:t>문을 사용해야 한다 </a:t>
            </a:r>
          </a:p>
          <a:p>
            <a:pPr>
              <a:buNone/>
            </a:pPr>
            <a:r>
              <a:rPr lang="ko-KR" altLang="en-US" sz="1600" dirty="0" smtClean="0"/>
              <a:t>  </a:t>
            </a:r>
            <a:r>
              <a:rPr lang="en-US" altLang="ko-KR" sz="1600" dirty="0" err="1" smtClean="0"/>
              <a:t>avg_sal</a:t>
            </a:r>
            <a:r>
              <a:rPr lang="en-US" altLang="ko-KR" sz="1600" dirty="0" smtClean="0"/>
              <a:t> NUMBER;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2 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BEGIN</a:t>
            </a:r>
          </a:p>
          <a:p>
            <a:pPr>
              <a:buNone/>
            </a:pPr>
            <a:r>
              <a:rPr lang="en-US" altLang="ko-KR" sz="1600" dirty="0" smtClean="0"/>
              <a:t>  SELECT ROUND(AVG(salary),3)</a:t>
            </a:r>
          </a:p>
          <a:p>
            <a:pPr>
              <a:buNone/>
            </a:pPr>
            <a:r>
              <a:rPr lang="en-US" altLang="ko-KR" sz="1600" dirty="0" smtClean="0"/>
              <a:t>    INTO </a:t>
            </a:r>
            <a:r>
              <a:rPr lang="en-US" altLang="ko-KR" sz="1600" dirty="0" err="1" smtClean="0"/>
              <a:t>avg_sal</a:t>
            </a: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FROM employees;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  DBMS_OUTPUT.PUT_LINE('</a:t>
            </a:r>
            <a:r>
              <a:rPr lang="ko-KR" altLang="en-US" sz="1600" dirty="0" smtClean="0"/>
              <a:t>급여 평균 </a:t>
            </a:r>
            <a:r>
              <a:rPr lang="en-US" altLang="ko-KR" sz="1600" dirty="0" smtClean="0"/>
              <a:t>: ' || </a:t>
            </a:r>
            <a:r>
              <a:rPr lang="en-US" altLang="ko-KR" sz="1600" dirty="0" err="1" smtClean="0"/>
              <a:t>avg_sal</a:t>
            </a:r>
            <a:r>
              <a:rPr lang="en-US" altLang="ko-KR" sz="1600" dirty="0" smtClean="0"/>
              <a:t>);</a:t>
            </a:r>
          </a:p>
          <a:p>
            <a:pPr>
              <a:buNone/>
            </a:pPr>
            <a:r>
              <a:rPr lang="en-US" altLang="ko-KR" sz="1600" dirty="0" smtClean="0"/>
              <a:t>	</a:t>
            </a:r>
          </a:p>
          <a:p>
            <a:pPr>
              <a:buNone/>
            </a:pPr>
            <a:r>
              <a:rPr lang="en-US" altLang="ko-KR" sz="1600" dirty="0" smtClean="0"/>
              <a:t>END; </a:t>
            </a:r>
          </a:p>
          <a:p>
            <a:pPr>
              <a:buNone/>
            </a:pPr>
            <a:r>
              <a:rPr lang="en-US" altLang="ko-KR" sz="1600" dirty="0" smtClean="0"/>
              <a:t> /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2 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600" dirty="0" smtClean="0"/>
              <a:t>-- DBMS_OUTPUT.PUT_LINE</a:t>
            </a:r>
            <a:r>
              <a:rPr lang="ko-KR" altLang="en-US" sz="1600" dirty="0" smtClean="0"/>
              <a:t>을 출력</a:t>
            </a:r>
          </a:p>
          <a:p>
            <a:pPr>
              <a:buNone/>
            </a:pPr>
            <a:r>
              <a:rPr lang="en-US" altLang="ko-KR" sz="1600" dirty="0" smtClean="0"/>
              <a:t>SET SERVEROUTPUT ON ;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전체 급여의 평균</a:t>
            </a:r>
          </a:p>
          <a:p>
            <a:pPr>
              <a:buNone/>
            </a:pPr>
            <a:r>
              <a:rPr lang="en-US" altLang="ko-KR" sz="1600" dirty="0" smtClean="0"/>
              <a:t>SELECT ROUND(AVG(salary),3)</a:t>
            </a:r>
          </a:p>
          <a:p>
            <a:pPr>
              <a:buNone/>
            </a:pPr>
            <a:r>
              <a:rPr lang="en-US" altLang="ko-KR" sz="1600" dirty="0" smtClean="0"/>
              <a:t>FROM employees;</a:t>
            </a:r>
          </a:p>
          <a:p>
            <a:pPr>
              <a:buNone/>
            </a:pPr>
            <a:r>
              <a:rPr lang="en-US" altLang="ko-KR" sz="1600" dirty="0" smtClean="0"/>
              <a:t>-- 6461.832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INSERT</a:t>
            </a:r>
            <a:r>
              <a:rPr lang="ko-KR" altLang="en-US" sz="1600" dirty="0" smtClean="0"/>
              <a:t>문을 실행해보자</a:t>
            </a:r>
            <a:r>
              <a:rPr lang="en-US" altLang="ko-KR" sz="1600" dirty="0" smtClean="0"/>
              <a:t>. (</a:t>
            </a:r>
            <a:r>
              <a:rPr lang="ko-KR" altLang="en-US" sz="1600" dirty="0" err="1" smtClean="0"/>
              <a:t>트리거</a:t>
            </a:r>
            <a:r>
              <a:rPr lang="ko-KR" altLang="en-US" sz="1600" dirty="0" smtClean="0"/>
              <a:t> 자동 실행</a:t>
            </a:r>
            <a:r>
              <a:rPr lang="en-US" altLang="ko-KR" sz="1600" dirty="0" smtClean="0"/>
              <a:t>)</a:t>
            </a:r>
          </a:p>
          <a:p>
            <a:pPr>
              <a:buNone/>
            </a:pPr>
            <a:r>
              <a:rPr lang="en-US" altLang="ko-KR" sz="1600" dirty="0" smtClean="0"/>
              <a:t>INSERT INTO employees(</a:t>
            </a:r>
            <a:r>
              <a:rPr lang="en-US" altLang="ko-KR" sz="1600" dirty="0" err="1" smtClean="0"/>
              <a:t>employee_id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last_name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hire_date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department_id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job_id</a:t>
            </a:r>
            <a:r>
              <a:rPr lang="en-US" altLang="ko-KR" sz="1600" dirty="0" smtClean="0"/>
              <a:t>, </a:t>
            </a:r>
            <a:r>
              <a:rPr lang="en-US" altLang="ko-KR" sz="1600" dirty="0" smtClean="0">
                <a:solidFill>
                  <a:srgbClr val="FF0000"/>
                </a:solidFill>
              </a:rPr>
              <a:t>salary</a:t>
            </a:r>
            <a:r>
              <a:rPr lang="en-US" altLang="ko-KR" sz="1600" dirty="0" smtClean="0"/>
              <a:t>, email)</a:t>
            </a:r>
          </a:p>
          <a:p>
            <a:pPr>
              <a:buNone/>
            </a:pPr>
            <a:r>
              <a:rPr lang="en-US" altLang="ko-KR" sz="1600" dirty="0" smtClean="0"/>
              <a:t>      VALUES(300, 'tiger', </a:t>
            </a:r>
            <a:r>
              <a:rPr lang="en-US" altLang="ko-KR" sz="1600" dirty="0" err="1" smtClean="0"/>
              <a:t>sysdate</a:t>
            </a:r>
            <a:r>
              <a:rPr lang="en-US" altLang="ko-KR" sz="1600" dirty="0" smtClean="0"/>
              <a:t>, 60, 'IT_PROG', </a:t>
            </a:r>
            <a:r>
              <a:rPr lang="en-US" altLang="ko-KR" sz="1600" dirty="0" smtClean="0">
                <a:solidFill>
                  <a:srgbClr val="FF0000"/>
                </a:solidFill>
              </a:rPr>
              <a:t>10000</a:t>
            </a:r>
            <a:r>
              <a:rPr lang="en-US" altLang="ko-KR" sz="1600" dirty="0" smtClean="0"/>
              <a:t>, 'tiger@naver.com');</a:t>
            </a:r>
          </a:p>
          <a:p>
            <a:pPr>
              <a:buNone/>
            </a:pPr>
            <a:r>
              <a:rPr lang="en-US" altLang="ko-KR" sz="1600" dirty="0" smtClean="0"/>
              <a:t>-- INSERT</a:t>
            </a:r>
            <a:r>
              <a:rPr lang="ko-KR" altLang="en-US" sz="1600" dirty="0" smtClean="0"/>
              <a:t>문을 실행되기 전까지의 급여 평균이 출력된다</a:t>
            </a:r>
            <a:r>
              <a:rPr lang="en-US" altLang="ko-KR" sz="1600" dirty="0" smtClean="0"/>
              <a:t>. </a:t>
            </a:r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급여 평균 </a:t>
            </a:r>
            <a:r>
              <a:rPr lang="en-US" altLang="ko-KR" sz="1600" dirty="0" smtClean="0"/>
              <a:t>: 6461.832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2 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328592"/>
          </a:xfrm>
        </p:spPr>
        <p:txBody>
          <a:bodyPr>
            <a:noAutofit/>
          </a:bodyPr>
          <a:lstStyle/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전체 급여의 평균</a:t>
            </a:r>
          </a:p>
          <a:p>
            <a:pPr>
              <a:buNone/>
            </a:pPr>
            <a:r>
              <a:rPr lang="en-US" altLang="ko-KR" sz="1600" dirty="0" smtClean="0"/>
              <a:t>SELECT ROUND(AVG(salary),3)</a:t>
            </a:r>
          </a:p>
          <a:p>
            <a:pPr>
              <a:buNone/>
            </a:pPr>
            <a:r>
              <a:rPr lang="en-US" altLang="ko-KR" sz="1600" dirty="0" smtClean="0"/>
              <a:t>FROM employees;</a:t>
            </a:r>
          </a:p>
          <a:p>
            <a:pPr>
              <a:buNone/>
            </a:pPr>
            <a:r>
              <a:rPr lang="en-US" altLang="ko-KR" sz="1600" dirty="0" smtClean="0"/>
              <a:t>-- 6461.832 --&gt; 6494.593</a:t>
            </a:r>
          </a:p>
          <a:p>
            <a:pPr>
              <a:buNone/>
            </a:pPr>
            <a:endParaRPr lang="en-US" altLang="ko-KR" sz="1600" dirty="0" smtClean="0"/>
          </a:p>
          <a:p>
            <a:pPr>
              <a:buNone/>
            </a:pPr>
            <a:r>
              <a:rPr lang="en-US" altLang="ko-KR" sz="1600" dirty="0" smtClean="0"/>
              <a:t>-- </a:t>
            </a:r>
            <a:r>
              <a:rPr lang="ko-KR" altLang="en-US" sz="1600" dirty="0" smtClean="0"/>
              <a:t>확인</a:t>
            </a:r>
          </a:p>
          <a:p>
            <a:pPr>
              <a:buNone/>
            </a:pPr>
            <a:r>
              <a:rPr lang="en-US" altLang="ko-KR" sz="1600" dirty="0" smtClean="0"/>
              <a:t>SELECT * FROM EMPLOYEES;</a:t>
            </a:r>
          </a:p>
          <a:p>
            <a:pPr>
              <a:buNone/>
            </a:pPr>
            <a:r>
              <a:rPr lang="en-US" altLang="ko-KR" sz="1600" dirty="0" smtClean="0"/>
              <a:t>ROLLBACK;</a:t>
            </a:r>
          </a:p>
          <a:p>
            <a:pPr>
              <a:buNone/>
            </a:pPr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Autofit/>
          </a:bodyPr>
          <a:lstStyle/>
          <a:p>
            <a:r>
              <a:rPr lang="ko-KR" altLang="en-US" sz="2800" dirty="0" smtClean="0"/>
              <a:t>간단한 </a:t>
            </a:r>
            <a:r>
              <a:rPr lang="ko-KR" altLang="en-US" sz="2800" dirty="0" err="1" smtClean="0"/>
              <a:t>트리거</a:t>
            </a:r>
            <a:r>
              <a:rPr lang="ko-KR" altLang="en-US" sz="2800" dirty="0" smtClean="0"/>
              <a:t> 예제 </a:t>
            </a:r>
            <a:r>
              <a:rPr lang="en-US" altLang="ko-KR" sz="2800" dirty="0" smtClean="0"/>
              <a:t>2 </a:t>
            </a:r>
            <a:endParaRPr lang="en-US" sz="28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광장">
  <a:themeElements>
    <a:clrScheme name="광장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광장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광장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1727</TotalTime>
  <Words>367</Words>
  <Application>Microsoft Office PowerPoint</Application>
  <PresentationFormat>화면 슬라이드 쇼(4:3)</PresentationFormat>
  <Paragraphs>101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Lucida Sans Unicode</vt:lpstr>
      <vt:lpstr>Verdana</vt:lpstr>
      <vt:lpstr>Wingdings 2</vt:lpstr>
      <vt:lpstr>Wingdings 3</vt:lpstr>
      <vt:lpstr>광장</vt:lpstr>
      <vt:lpstr>Trigger(트리거) - 촉발시키다</vt:lpstr>
      <vt:lpstr>트리거 설정</vt:lpstr>
      <vt:lpstr>간단한 트리거 예제 1</vt:lpstr>
      <vt:lpstr>간단한 트리거 예제 1</vt:lpstr>
      <vt:lpstr>간단한 트리거 예제 2 </vt:lpstr>
      <vt:lpstr>간단한 트리거 예제 2 </vt:lpstr>
      <vt:lpstr>간단한 트리거 예제 2 </vt:lpstr>
      <vt:lpstr>간단한 트리거 예제 2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Factory Pattern</dc:title>
  <dc:creator>dbs</dc:creator>
  <cp:lastModifiedBy>user1</cp:lastModifiedBy>
  <cp:revision>183</cp:revision>
  <dcterms:created xsi:type="dcterms:W3CDTF">2014-09-13T23:58:15Z</dcterms:created>
  <dcterms:modified xsi:type="dcterms:W3CDTF">2018-01-02T03:07:13Z</dcterms:modified>
</cp:coreProperties>
</file>